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media/image75.png" ContentType="image/png"/>
  <Override PartName="/ppt/media/image9.png" ContentType="image/png"/>
  <Override PartName="/ppt/media/image31.png" ContentType="image/png"/>
  <Override PartName="/ppt/media/image7.jpeg" ContentType="image/jpeg"/>
  <Override PartName="/ppt/media/image57.png" ContentType="image/png"/>
  <Override PartName="/ppt/media/image1.png" ContentType="image/png"/>
  <Override PartName="/ppt/media/image58.png" ContentType="image/png"/>
  <Override PartName="/ppt/media/image2.png" ContentType="image/png"/>
  <Override PartName="/ppt/media/image59.png" ContentType="image/png"/>
  <Override PartName="/ppt/media/image3.png" ContentType="image/png"/>
  <Override PartName="/ppt/media/image70.png" ContentType="image/png"/>
  <Override PartName="/ppt/media/image4.png" ContentType="image/png"/>
  <Override PartName="/ppt/media/image71.png" ContentType="image/png"/>
  <Override PartName="/ppt/media/image5.png" ContentType="image/png"/>
  <Override PartName="/ppt/media/image72.png" ContentType="image/png"/>
  <Override PartName="/ppt/media/image6.png" ContentType="image/png"/>
  <Override PartName="/ppt/media/image74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media/image48.png" ContentType="image/png"/>
  <Override PartName="/ppt/media/image49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69.png" ContentType="image/png"/>
  <Override PartName="/ppt/media/image73.png" ContentType="image/png"/>
  <Override PartName="/ppt/media/image76.png" ContentType="image/png"/>
  <Override PartName="/ppt/media/image77.png" ContentType="image/png"/>
  <Override PartName="/ppt/media/image78.png" ContentType="image/png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114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60" y="132120"/>
            <a:ext cx="9141480" cy="1234080"/>
          </a:xfrm>
          <a:prstGeom prst="rect">
            <a:avLst/>
          </a:prstGeom>
          <a:solidFill>
            <a:srgbClr val="3952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901800" y="4817160"/>
            <a:ext cx="2250360" cy="273600"/>
          </a:xfrm>
          <a:prstGeom prst="rect">
            <a:avLst/>
          </a:prstGeom>
        </p:spPr>
        <p:txBody>
          <a:bodyPr tIns="91440" bIns="91440" anchor="ctr"/>
          <a:p>
            <a:endParaRPr b="0" lang="lt-L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197240" y="4817160"/>
            <a:ext cx="3782880" cy="273600"/>
          </a:xfrm>
          <a:prstGeom prst="rect">
            <a:avLst/>
          </a:prstGeom>
        </p:spPr>
        <p:txBody>
          <a:bodyPr tIns="91440" bIns="91440" anchor="ctr"/>
          <a:p>
            <a:endParaRPr b="0" lang="lt-L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7994160" y="4817160"/>
            <a:ext cx="709200" cy="273600"/>
          </a:xfrm>
          <a:prstGeom prst="rect">
            <a:avLst/>
          </a:prstGeom>
        </p:spPr>
        <p:txBody>
          <a:bodyPr lIns="45720" anchor="ctr"/>
          <a:p>
            <a:pPr>
              <a:lnSpc>
                <a:spcPct val="100000"/>
              </a:lnSpc>
            </a:pPr>
            <a:fld id="{4D68FEAD-E892-4F99-8F3A-EF1778ED4450}" type="slidenum">
              <a:rPr b="0" lang="lt-LT" sz="900" spc="-1" strike="noStrike">
                <a:solidFill>
                  <a:srgbClr val="3952a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360" y="132120"/>
            <a:ext cx="9141480" cy="1234080"/>
          </a:xfrm>
          <a:prstGeom prst="rect">
            <a:avLst/>
          </a:prstGeom>
          <a:solidFill>
            <a:srgbClr val="3952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E616CA63-9006-46D7-9714-A5C8852A108A}" type="slidenum">
              <a:rPr b="0" lang="lt-LT" sz="900" spc="-1" strike="noStrike">
                <a:solidFill>
                  <a:srgbClr val="3952a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60" y="132120"/>
            <a:ext cx="9141120" cy="1233720"/>
          </a:xfrm>
          <a:prstGeom prst="rect">
            <a:avLst/>
          </a:prstGeom>
          <a:solidFill>
            <a:srgbClr val="0000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lt-LT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lt-L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lt-L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png"/><Relationship Id="rId3" Type="http://schemas.openxmlformats.org/officeDocument/2006/relationships/hyperlink" Target="https://www.w3schools.com/tags/att_input_type.asp" TargetMode="External"/><Relationship Id="rId4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image" Target="../media/image52.png"/><Relationship Id="rId9" Type="http://schemas.openxmlformats.org/officeDocument/2006/relationships/image" Target="../media/image53.png"/><Relationship Id="rId10" Type="http://schemas.openxmlformats.org/officeDocument/2006/relationships/image" Target="../media/image54.png"/><Relationship Id="rId11" Type="http://schemas.openxmlformats.org/officeDocument/2006/relationships/image" Target="../media/image55.png"/><Relationship Id="rId12" Type="http://schemas.openxmlformats.org/officeDocument/2006/relationships/image" Target="../media/image56.png"/><Relationship Id="rId13" Type="http://schemas.openxmlformats.org/officeDocument/2006/relationships/image" Target="../media/image57.png"/><Relationship Id="rId14" Type="http://schemas.openxmlformats.org/officeDocument/2006/relationships/image" Target="../media/image58.png"/><Relationship Id="rId15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image" Target="../media/image63.png"/><Relationship Id="rId6" Type="http://schemas.openxmlformats.org/officeDocument/2006/relationships/image" Target="../media/image64.png"/><Relationship Id="rId7" Type="http://schemas.openxmlformats.org/officeDocument/2006/relationships/image" Target="../media/image65.png"/><Relationship Id="rId8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66.png"/><Relationship Id="rId2" Type="http://schemas.openxmlformats.org/officeDocument/2006/relationships/slideLayout" Target="../slideLayouts/slideLayout1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67.png"/><Relationship Id="rId2" Type="http://schemas.openxmlformats.org/officeDocument/2006/relationships/image" Target="../media/image68.png"/><Relationship Id="rId3" Type="http://schemas.openxmlformats.org/officeDocument/2006/relationships/slideLayout" Target="../slideLayouts/slideLayout1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slideLayout" Target="../slideLayouts/slideLayout1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71.png"/><Relationship Id="rId2" Type="http://schemas.openxmlformats.org/officeDocument/2006/relationships/slideLayout" Target="../slideLayouts/slideLayout1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72.png"/><Relationship Id="rId2" Type="http://schemas.openxmlformats.org/officeDocument/2006/relationships/image" Target="../media/image73.png"/><Relationship Id="rId3" Type="http://schemas.openxmlformats.org/officeDocument/2006/relationships/slideLayout" Target="../slideLayouts/slideLayout1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74.png"/><Relationship Id="rId2" Type="http://schemas.openxmlformats.org/officeDocument/2006/relationships/slideLayout" Target="../slideLayouts/slideLayout1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slideLayout" Target="../slideLayouts/slideLayout1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77.png"/><Relationship Id="rId2" Type="http://schemas.openxmlformats.org/officeDocument/2006/relationships/image" Target="../media/image78.png"/><Relationship Id="rId3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hyperlink" Target="http://www.vilniuscoding.lt/" TargetMode="External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hyperlink" Target="http://www.vilniuscoding.lt/" TargetMode="External"/><Relationship Id="rId3" Type="http://schemas.openxmlformats.org/officeDocument/2006/relationships/image" Target="../media/image24.png"/><Relationship Id="rId4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Shape 95" descr=""/>
          <p:cNvPicPr/>
          <p:nvPr/>
        </p:nvPicPr>
        <p:blipFill>
          <a:blip r:embed="rId1"/>
          <a:stretch/>
        </p:blipFill>
        <p:spPr>
          <a:xfrm>
            <a:off x="1874880" y="192600"/>
            <a:ext cx="5393880" cy="1460160"/>
          </a:xfrm>
          <a:prstGeom prst="rect">
            <a:avLst/>
          </a:prstGeom>
          <a:ln>
            <a:noFill/>
          </a:ln>
        </p:spPr>
      </p:pic>
      <p:sp>
        <p:nvSpPr>
          <p:cNvPr id="116" name="CustomShape 1"/>
          <p:cNvSpPr/>
          <p:nvPr/>
        </p:nvSpPr>
        <p:spPr>
          <a:xfrm>
            <a:off x="1874880" y="1266840"/>
            <a:ext cx="2696760" cy="385560"/>
          </a:xfrm>
          <a:prstGeom prst="rtTriangle">
            <a:avLst/>
          </a:prstGeom>
          <a:solidFill>
            <a:srgbClr val="3952a6"/>
          </a:solidFill>
          <a:ln w="12600">
            <a:solidFill>
              <a:srgbClr val="3952a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2"/>
          <p:cNvSpPr/>
          <p:nvPr/>
        </p:nvSpPr>
        <p:spPr>
          <a:xfrm flipH="1">
            <a:off x="4549680" y="1266840"/>
            <a:ext cx="2696760" cy="385560"/>
          </a:xfrm>
          <a:prstGeom prst="rtTriangle">
            <a:avLst/>
          </a:prstGeom>
          <a:solidFill>
            <a:srgbClr val="3952a6"/>
          </a:solidFill>
          <a:ln w="12600">
            <a:solidFill>
              <a:srgbClr val="3952a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3"/>
          <p:cNvSpPr/>
          <p:nvPr/>
        </p:nvSpPr>
        <p:spPr>
          <a:xfrm>
            <a:off x="1901880" y="1680480"/>
            <a:ext cx="5286240" cy="63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9" name="" descr=""/>
          <p:cNvPicPr/>
          <p:nvPr/>
        </p:nvPicPr>
        <p:blipFill>
          <a:blip r:embed="rId2"/>
          <a:stretch/>
        </p:blipFill>
        <p:spPr>
          <a:xfrm>
            <a:off x="3725280" y="1968840"/>
            <a:ext cx="1818720" cy="2567160"/>
          </a:xfrm>
          <a:prstGeom prst="rect">
            <a:avLst/>
          </a:prstGeom>
          <a:ln>
            <a:noFill/>
          </a:ln>
        </p:spPr>
      </p:pic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Nuorodos (katalogų struktūra)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8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179" name="CustomShape 2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0" name="" descr=""/>
          <p:cNvPicPr/>
          <p:nvPr/>
        </p:nvPicPr>
        <p:blipFill>
          <a:blip r:embed="rId2"/>
          <a:stretch/>
        </p:blipFill>
        <p:spPr>
          <a:xfrm>
            <a:off x="8423640" y="4423320"/>
            <a:ext cx="616320" cy="616320"/>
          </a:xfrm>
          <a:prstGeom prst="rect">
            <a:avLst/>
          </a:prstGeom>
          <a:ln>
            <a:noFill/>
          </a:ln>
        </p:spPr>
      </p:pic>
      <p:sp>
        <p:nvSpPr>
          <p:cNvPr id="181" name="CustomShape 3"/>
          <p:cNvSpPr/>
          <p:nvPr/>
        </p:nvSpPr>
        <p:spPr>
          <a:xfrm>
            <a:off x="1224000" y="1756080"/>
            <a:ext cx="6408000" cy="33199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4"/>
          <p:cNvSpPr/>
          <p:nvPr/>
        </p:nvSpPr>
        <p:spPr>
          <a:xfrm>
            <a:off x="5008680" y="1440000"/>
            <a:ext cx="2623320" cy="3160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TextShape 5"/>
          <p:cNvSpPr txBox="1"/>
          <p:nvPr/>
        </p:nvSpPr>
        <p:spPr>
          <a:xfrm>
            <a:off x="5706360" y="1473840"/>
            <a:ext cx="117828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Menai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TextShape 6"/>
          <p:cNvSpPr txBox="1"/>
          <p:nvPr/>
        </p:nvSpPr>
        <p:spPr>
          <a:xfrm>
            <a:off x="1673640" y="2040840"/>
            <a:ext cx="128412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Index.html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7"/>
          <p:cNvSpPr/>
          <p:nvPr/>
        </p:nvSpPr>
        <p:spPr>
          <a:xfrm>
            <a:off x="5234040" y="2989080"/>
            <a:ext cx="2173320" cy="18655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8"/>
          <p:cNvSpPr/>
          <p:nvPr/>
        </p:nvSpPr>
        <p:spPr>
          <a:xfrm>
            <a:off x="5683320" y="2673000"/>
            <a:ext cx="1724040" cy="3160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TextShape 9"/>
          <p:cNvSpPr txBox="1"/>
          <p:nvPr/>
        </p:nvSpPr>
        <p:spPr>
          <a:xfrm>
            <a:off x="5928840" y="2685240"/>
            <a:ext cx="11782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Muzika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TextShape 10"/>
          <p:cNvSpPr txBox="1"/>
          <p:nvPr/>
        </p:nvSpPr>
        <p:spPr>
          <a:xfrm>
            <a:off x="6020640" y="3115800"/>
            <a:ext cx="126972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index.html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TextShape 11"/>
          <p:cNvSpPr txBox="1"/>
          <p:nvPr/>
        </p:nvSpPr>
        <p:spPr>
          <a:xfrm>
            <a:off x="1663560" y="2388600"/>
            <a:ext cx="129708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about.html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TextShape 12"/>
          <p:cNvSpPr txBox="1"/>
          <p:nvPr/>
        </p:nvSpPr>
        <p:spPr>
          <a:xfrm>
            <a:off x="5904000" y="3463560"/>
            <a:ext cx="142812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klasika.html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13"/>
          <p:cNvSpPr/>
          <p:nvPr/>
        </p:nvSpPr>
        <p:spPr>
          <a:xfrm>
            <a:off x="2835360" y="2989080"/>
            <a:ext cx="2173320" cy="18655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14"/>
          <p:cNvSpPr/>
          <p:nvPr/>
        </p:nvSpPr>
        <p:spPr>
          <a:xfrm>
            <a:off x="3285000" y="2673000"/>
            <a:ext cx="1723680" cy="3160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TextShape 15"/>
          <p:cNvSpPr txBox="1"/>
          <p:nvPr/>
        </p:nvSpPr>
        <p:spPr>
          <a:xfrm>
            <a:off x="3697200" y="2685240"/>
            <a:ext cx="11782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Dailė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TextShape 16"/>
          <p:cNvSpPr txBox="1"/>
          <p:nvPr/>
        </p:nvSpPr>
        <p:spPr>
          <a:xfrm>
            <a:off x="3621960" y="3115800"/>
            <a:ext cx="127044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index.html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TextShape 17"/>
          <p:cNvSpPr txBox="1"/>
          <p:nvPr/>
        </p:nvSpPr>
        <p:spPr>
          <a:xfrm>
            <a:off x="3621960" y="3400200"/>
            <a:ext cx="14166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tapyba.html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197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Nuorodos. Naujame lange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Paspaudus atidaro naujame lange. Nerekomenduojama. Dažniausiai naudojama kai norima atidaryti visiškai naują svetainę.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TextShape 4"/>
          <p:cNvSpPr txBox="1"/>
          <p:nvPr/>
        </p:nvSpPr>
        <p:spPr>
          <a:xfrm>
            <a:off x="576000" y="3860280"/>
            <a:ext cx="7626960" cy="387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&lt;a href="index.html" target=“_blank“&gt;Vilnius coding school&lt;/a&gt;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5"/>
          <p:cNvSpPr/>
          <p:nvPr/>
        </p:nvSpPr>
        <p:spPr>
          <a:xfrm rot="5400000">
            <a:off x="3907440" y="2834640"/>
            <a:ext cx="324000" cy="1800360"/>
          </a:xfrm>
          <a:custGeom>
            <a:avLst/>
            <a:gdLst/>
            <a:ahLst/>
            <a:rect l="0" t="0" r="r" b="b"/>
            <a:pathLst>
              <a:path w="902" h="5003">
                <a:moveTo>
                  <a:pt x="901" y="0"/>
                </a:moveTo>
                <a:cubicBezTo>
                  <a:pt x="675" y="0"/>
                  <a:pt x="450" y="208"/>
                  <a:pt x="450" y="416"/>
                </a:cubicBezTo>
                <a:lnTo>
                  <a:pt x="450" y="1907"/>
                </a:lnTo>
                <a:cubicBezTo>
                  <a:pt x="450" y="2116"/>
                  <a:pt x="225" y="2324"/>
                  <a:pt x="0" y="2324"/>
                </a:cubicBezTo>
                <a:cubicBezTo>
                  <a:pt x="225" y="2324"/>
                  <a:pt x="450" y="2533"/>
                  <a:pt x="450" y="2741"/>
                </a:cubicBezTo>
                <a:lnTo>
                  <a:pt x="450" y="4585"/>
                </a:lnTo>
                <a:cubicBezTo>
                  <a:pt x="450" y="4793"/>
                  <a:pt x="675" y="5002"/>
                  <a:pt x="901" y="5002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TextShape 6"/>
          <p:cNvSpPr txBox="1"/>
          <p:nvPr/>
        </p:nvSpPr>
        <p:spPr>
          <a:xfrm>
            <a:off x="2845440" y="2853360"/>
            <a:ext cx="2628000" cy="761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Atributas nurodo kur bus užkraunamas šaltinis. _blank reiškia naujame puslapyje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3" name="" descr=""/>
          <p:cNvPicPr/>
          <p:nvPr/>
        </p:nvPicPr>
        <p:blipFill>
          <a:blip r:embed="rId2"/>
          <a:stretch/>
        </p:blipFill>
        <p:spPr>
          <a:xfrm>
            <a:off x="8423280" y="4422960"/>
            <a:ext cx="616320" cy="61632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205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Nuorodos. Tame pačiame puslapyje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TextShape 4"/>
          <p:cNvSpPr txBox="1"/>
          <p:nvPr/>
        </p:nvSpPr>
        <p:spPr>
          <a:xfrm>
            <a:off x="576000" y="2770920"/>
            <a:ext cx="7934760" cy="387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&lt;a href="#abiogeneze" target=“_blank“&gt;Vilnius coding school&lt;/a&gt;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5"/>
          <p:cNvSpPr/>
          <p:nvPr/>
        </p:nvSpPr>
        <p:spPr>
          <a:xfrm rot="5400000">
            <a:off x="2347920" y="1828800"/>
            <a:ext cx="324000" cy="1633320"/>
          </a:xfrm>
          <a:custGeom>
            <a:avLst/>
            <a:gdLst/>
            <a:ahLst/>
            <a:rect l="0" t="0" r="r" b="b"/>
            <a:pathLst>
              <a:path w="902" h="4539">
                <a:moveTo>
                  <a:pt x="901" y="0"/>
                </a:moveTo>
                <a:cubicBezTo>
                  <a:pt x="675" y="0"/>
                  <a:pt x="450" y="189"/>
                  <a:pt x="450" y="378"/>
                </a:cubicBezTo>
                <a:lnTo>
                  <a:pt x="450" y="1730"/>
                </a:lnTo>
                <a:cubicBezTo>
                  <a:pt x="450" y="1919"/>
                  <a:pt x="225" y="2108"/>
                  <a:pt x="0" y="2108"/>
                </a:cubicBezTo>
                <a:cubicBezTo>
                  <a:pt x="225" y="2108"/>
                  <a:pt x="450" y="2298"/>
                  <a:pt x="450" y="2487"/>
                </a:cubicBezTo>
                <a:lnTo>
                  <a:pt x="450" y="4159"/>
                </a:lnTo>
                <a:cubicBezTo>
                  <a:pt x="450" y="4348"/>
                  <a:pt x="675" y="4538"/>
                  <a:pt x="901" y="4538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TextShape 6"/>
          <p:cNvSpPr txBox="1"/>
          <p:nvPr/>
        </p:nvSpPr>
        <p:spPr>
          <a:xfrm>
            <a:off x="1346760" y="1440000"/>
            <a:ext cx="2628000" cy="1089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Nuoroda į elemento id, kurį norime pamatyti. Elementas su nurodytu id turi būti tame pačiame puslapyje kaip ir nuoroda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TextShape 7"/>
          <p:cNvSpPr txBox="1"/>
          <p:nvPr/>
        </p:nvSpPr>
        <p:spPr>
          <a:xfrm>
            <a:off x="609480" y="4608000"/>
            <a:ext cx="41932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&lt;h1 id=“abiogeneze“&gt;Abiogenezė&lt;/h1&gt;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8"/>
          <p:cNvSpPr/>
          <p:nvPr/>
        </p:nvSpPr>
        <p:spPr>
          <a:xfrm rot="5400000">
            <a:off x="1821240" y="3701160"/>
            <a:ext cx="324000" cy="1633320"/>
          </a:xfrm>
          <a:custGeom>
            <a:avLst/>
            <a:gdLst/>
            <a:ahLst/>
            <a:rect l="0" t="0" r="r" b="b"/>
            <a:pathLst>
              <a:path w="902" h="4539">
                <a:moveTo>
                  <a:pt x="901" y="0"/>
                </a:moveTo>
                <a:cubicBezTo>
                  <a:pt x="675" y="0"/>
                  <a:pt x="450" y="189"/>
                  <a:pt x="450" y="378"/>
                </a:cubicBezTo>
                <a:lnTo>
                  <a:pt x="450" y="1730"/>
                </a:lnTo>
                <a:cubicBezTo>
                  <a:pt x="450" y="1919"/>
                  <a:pt x="225" y="2108"/>
                  <a:pt x="0" y="2108"/>
                </a:cubicBezTo>
                <a:cubicBezTo>
                  <a:pt x="225" y="2108"/>
                  <a:pt x="450" y="2298"/>
                  <a:pt x="450" y="2487"/>
                </a:cubicBezTo>
                <a:lnTo>
                  <a:pt x="450" y="4159"/>
                </a:lnTo>
                <a:cubicBezTo>
                  <a:pt x="450" y="4348"/>
                  <a:pt x="675" y="4538"/>
                  <a:pt x="901" y="4538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TextShape 9"/>
          <p:cNvSpPr txBox="1"/>
          <p:nvPr/>
        </p:nvSpPr>
        <p:spPr>
          <a:xfrm>
            <a:off x="842760" y="3492360"/>
            <a:ext cx="2628000" cy="88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Elemento id. Puslapyje unikalus, t. y. negali būti tame pačiame puslapyje elementų su tuo pačiu id.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4" name="" descr=""/>
          <p:cNvPicPr/>
          <p:nvPr/>
        </p:nvPicPr>
        <p:blipFill>
          <a:blip r:embed="rId2"/>
          <a:stretch/>
        </p:blipFill>
        <p:spPr>
          <a:xfrm>
            <a:off x="8423640" y="4423320"/>
            <a:ext cx="616320" cy="616320"/>
          </a:xfrm>
          <a:prstGeom prst="rect">
            <a:avLst/>
          </a:prstGeom>
          <a:ln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216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Nuorodos. Užduotis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4"/>
          <p:cNvSpPr/>
          <p:nvPr/>
        </p:nvSpPr>
        <p:spPr>
          <a:xfrm>
            <a:off x="221040" y="151056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0" name="" descr=""/>
          <p:cNvPicPr/>
          <p:nvPr/>
        </p:nvPicPr>
        <p:blipFill>
          <a:blip r:embed="rId2"/>
          <a:stretch/>
        </p:blipFill>
        <p:spPr>
          <a:xfrm>
            <a:off x="8423280" y="4422960"/>
            <a:ext cx="616320" cy="616320"/>
          </a:xfrm>
          <a:prstGeom prst="rect">
            <a:avLst/>
          </a:prstGeom>
          <a:ln>
            <a:noFill/>
          </a:ln>
        </p:spPr>
      </p:pic>
      <p:sp>
        <p:nvSpPr>
          <p:cNvPr id="221" name="CustomShape 5"/>
          <p:cNvSpPr/>
          <p:nvPr/>
        </p:nvSpPr>
        <p:spPr>
          <a:xfrm>
            <a:off x="504000" y="2219400"/>
            <a:ext cx="7920000" cy="28926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6"/>
          <p:cNvSpPr/>
          <p:nvPr/>
        </p:nvSpPr>
        <p:spPr>
          <a:xfrm>
            <a:off x="5181840" y="1944000"/>
            <a:ext cx="3242160" cy="275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TextShape 7"/>
          <p:cNvSpPr txBox="1"/>
          <p:nvPr/>
        </p:nvSpPr>
        <p:spPr>
          <a:xfrm>
            <a:off x="5616000" y="1944000"/>
            <a:ext cx="2592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Transporto priemonės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TextShape 8"/>
          <p:cNvSpPr txBox="1"/>
          <p:nvPr/>
        </p:nvSpPr>
        <p:spPr>
          <a:xfrm>
            <a:off x="555840" y="2287440"/>
            <a:ext cx="1586880" cy="524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Index.html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CustomShape 9"/>
          <p:cNvSpPr/>
          <p:nvPr/>
        </p:nvSpPr>
        <p:spPr>
          <a:xfrm>
            <a:off x="6192000" y="2622240"/>
            <a:ext cx="1944000" cy="22737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10"/>
          <p:cNvSpPr/>
          <p:nvPr/>
        </p:nvSpPr>
        <p:spPr>
          <a:xfrm>
            <a:off x="6192000" y="2347200"/>
            <a:ext cx="1944000" cy="2750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TextShape 11"/>
          <p:cNvSpPr txBox="1"/>
          <p:nvPr/>
        </p:nvSpPr>
        <p:spPr>
          <a:xfrm>
            <a:off x="6308640" y="2357640"/>
            <a:ext cx="16833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Skraidančios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TextShape 12"/>
          <p:cNvSpPr txBox="1"/>
          <p:nvPr/>
        </p:nvSpPr>
        <p:spPr>
          <a:xfrm>
            <a:off x="6422040" y="2732400"/>
            <a:ext cx="1569240" cy="524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index.html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TextShape 13"/>
          <p:cNvSpPr txBox="1"/>
          <p:nvPr/>
        </p:nvSpPr>
        <p:spPr>
          <a:xfrm>
            <a:off x="543240" y="2590200"/>
            <a:ext cx="1603080" cy="524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about.html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14"/>
          <p:cNvSpPr/>
          <p:nvPr/>
        </p:nvSpPr>
        <p:spPr>
          <a:xfrm>
            <a:off x="4104000" y="2622240"/>
            <a:ext cx="1835280" cy="22737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15"/>
          <p:cNvSpPr/>
          <p:nvPr/>
        </p:nvSpPr>
        <p:spPr>
          <a:xfrm>
            <a:off x="4104000" y="2347200"/>
            <a:ext cx="1835280" cy="2750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TextShape 16"/>
          <p:cNvSpPr txBox="1"/>
          <p:nvPr/>
        </p:nvSpPr>
        <p:spPr>
          <a:xfrm>
            <a:off x="4176000" y="2357640"/>
            <a:ext cx="15984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Važiuojančios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TextShape 17"/>
          <p:cNvSpPr txBox="1"/>
          <p:nvPr/>
        </p:nvSpPr>
        <p:spPr>
          <a:xfrm>
            <a:off x="4225320" y="2732400"/>
            <a:ext cx="1569960" cy="524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index.html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18"/>
          <p:cNvSpPr/>
          <p:nvPr/>
        </p:nvSpPr>
        <p:spPr>
          <a:xfrm>
            <a:off x="2016000" y="2622240"/>
            <a:ext cx="1835280" cy="22737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19"/>
          <p:cNvSpPr/>
          <p:nvPr/>
        </p:nvSpPr>
        <p:spPr>
          <a:xfrm>
            <a:off x="2016000" y="2347200"/>
            <a:ext cx="1835280" cy="2750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TextShape 20"/>
          <p:cNvSpPr txBox="1"/>
          <p:nvPr/>
        </p:nvSpPr>
        <p:spPr>
          <a:xfrm>
            <a:off x="2088000" y="2357640"/>
            <a:ext cx="15984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Plaukiančios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TextShape 21"/>
          <p:cNvSpPr txBox="1"/>
          <p:nvPr/>
        </p:nvSpPr>
        <p:spPr>
          <a:xfrm>
            <a:off x="2137320" y="2732400"/>
            <a:ext cx="1569960" cy="524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index.html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22"/>
          <p:cNvSpPr/>
          <p:nvPr/>
        </p:nvSpPr>
        <p:spPr>
          <a:xfrm>
            <a:off x="4176000" y="3298320"/>
            <a:ext cx="1692000" cy="5828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Index.html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23"/>
          <p:cNvSpPr/>
          <p:nvPr/>
        </p:nvSpPr>
        <p:spPr>
          <a:xfrm>
            <a:off x="4176000" y="3161160"/>
            <a:ext cx="1692000" cy="1371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Dviratės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CustomShape 24"/>
          <p:cNvSpPr/>
          <p:nvPr/>
        </p:nvSpPr>
        <p:spPr>
          <a:xfrm>
            <a:off x="4176000" y="4169160"/>
            <a:ext cx="1692000" cy="5828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Index.html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CustomShape 25"/>
          <p:cNvSpPr/>
          <p:nvPr/>
        </p:nvSpPr>
        <p:spPr>
          <a:xfrm>
            <a:off x="4176000" y="4032000"/>
            <a:ext cx="1692000" cy="1371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Keturatės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 rot="16200000">
            <a:off x="7297560" y="-466920"/>
            <a:ext cx="1233000" cy="2459520"/>
          </a:xfrm>
          <a:prstGeom prst="rtTriangl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43" name="Shape 107" descr=""/>
          <p:cNvPicPr/>
          <p:nvPr/>
        </p:nvPicPr>
        <p:blipFill>
          <a:blip r:embed="rId1"/>
          <a:stretch/>
        </p:blipFill>
        <p:spPr>
          <a:xfrm>
            <a:off x="8088840" y="444960"/>
            <a:ext cx="1054800" cy="837720"/>
          </a:xfrm>
          <a:prstGeom prst="rect">
            <a:avLst/>
          </a:prstGeom>
          <a:ln>
            <a:noFill/>
          </a:ln>
        </p:spPr>
      </p:pic>
      <p:sp>
        <p:nvSpPr>
          <p:cNvPr id="244" name="CustomShape 2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TextShape 3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Paveikslėliai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6" name="" descr=""/>
          <p:cNvPicPr/>
          <p:nvPr/>
        </p:nvPicPr>
        <p:blipFill>
          <a:blip r:embed="rId2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247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Kaip įkelti paveikslėlį į puslapį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Renkantis teisingą paveikslėlio formatą (jpg. gif. png)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Paveikslėlių optimizavimas tinklapiams (dydis toks kokį vaizduosite, rezoliucija 72 px per inch)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Įrankiai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Paveikslėlio aprašymui naudojamas &lt;figure&gt; ir &lt;figcaption&gt;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TextShape 5"/>
          <p:cNvSpPr txBox="1"/>
          <p:nvPr/>
        </p:nvSpPr>
        <p:spPr>
          <a:xfrm>
            <a:off x="1317600" y="3608280"/>
            <a:ext cx="7610400" cy="68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&lt;img src="images/logo.png" alt=“Tai yra šios svetainės logo“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title=“Svetainės logotipas, nukopijuotas iš interneto resursų.“ /&gt;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6"/>
          <p:cNvSpPr/>
          <p:nvPr/>
        </p:nvSpPr>
        <p:spPr>
          <a:xfrm rot="5400000">
            <a:off x="3186360" y="2222640"/>
            <a:ext cx="324000" cy="2520000"/>
          </a:xfrm>
          <a:custGeom>
            <a:avLst/>
            <a:gdLst/>
            <a:ahLst/>
            <a:rect l="0" t="0" r="r" b="b"/>
            <a:pathLst>
              <a:path w="902" h="7002">
                <a:moveTo>
                  <a:pt x="901" y="0"/>
                </a:moveTo>
                <a:cubicBezTo>
                  <a:pt x="675" y="0"/>
                  <a:pt x="450" y="291"/>
                  <a:pt x="450" y="583"/>
                </a:cubicBezTo>
                <a:lnTo>
                  <a:pt x="450" y="2670"/>
                </a:lnTo>
                <a:cubicBezTo>
                  <a:pt x="450" y="2961"/>
                  <a:pt x="225" y="3253"/>
                  <a:pt x="0" y="3253"/>
                </a:cubicBezTo>
                <a:cubicBezTo>
                  <a:pt x="225" y="3253"/>
                  <a:pt x="450" y="3545"/>
                  <a:pt x="450" y="3837"/>
                </a:cubicBezTo>
                <a:lnTo>
                  <a:pt x="450" y="6417"/>
                </a:lnTo>
                <a:cubicBezTo>
                  <a:pt x="450" y="6709"/>
                  <a:pt x="675" y="7001"/>
                  <a:pt x="901" y="70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TextShape 7"/>
          <p:cNvSpPr txBox="1"/>
          <p:nvPr/>
        </p:nvSpPr>
        <p:spPr>
          <a:xfrm>
            <a:off x="2520360" y="2952000"/>
            <a:ext cx="1980000" cy="32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Nuoroda iki paveiklėlio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8"/>
          <p:cNvSpPr/>
          <p:nvPr/>
        </p:nvSpPr>
        <p:spPr>
          <a:xfrm rot="16200000">
            <a:off x="2772360" y="2844000"/>
            <a:ext cx="324000" cy="3060000"/>
          </a:xfrm>
          <a:custGeom>
            <a:avLst/>
            <a:gdLst/>
            <a:ahLst/>
            <a:rect l="0" t="0" r="r" b="b"/>
            <a:pathLst>
              <a:path w="902" h="8502">
                <a:moveTo>
                  <a:pt x="901" y="0"/>
                </a:moveTo>
                <a:cubicBezTo>
                  <a:pt x="675" y="0"/>
                  <a:pt x="450" y="354"/>
                  <a:pt x="450" y="708"/>
                </a:cubicBezTo>
                <a:lnTo>
                  <a:pt x="450" y="3242"/>
                </a:lnTo>
                <a:cubicBezTo>
                  <a:pt x="450" y="3596"/>
                  <a:pt x="225" y="3950"/>
                  <a:pt x="0" y="3950"/>
                </a:cubicBezTo>
                <a:cubicBezTo>
                  <a:pt x="225" y="3950"/>
                  <a:pt x="450" y="4304"/>
                  <a:pt x="450" y="4659"/>
                </a:cubicBezTo>
                <a:lnTo>
                  <a:pt x="450" y="7792"/>
                </a:lnTo>
                <a:cubicBezTo>
                  <a:pt x="450" y="8146"/>
                  <a:pt x="675" y="8501"/>
                  <a:pt x="901" y="85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TextShape 9"/>
          <p:cNvSpPr txBox="1"/>
          <p:nvPr/>
        </p:nvSpPr>
        <p:spPr>
          <a:xfrm>
            <a:off x="1872360" y="4572000"/>
            <a:ext cx="1980000" cy="48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Papildoma informacija apie paveiklėlį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CustomShape 10"/>
          <p:cNvSpPr/>
          <p:nvPr/>
        </p:nvSpPr>
        <p:spPr>
          <a:xfrm rot="5400000">
            <a:off x="6480360" y="1619640"/>
            <a:ext cx="324000" cy="3708000"/>
          </a:xfrm>
          <a:custGeom>
            <a:avLst/>
            <a:gdLst/>
            <a:ahLst/>
            <a:rect l="0" t="0" r="r" b="b"/>
            <a:pathLst>
              <a:path w="902" h="10302">
                <a:moveTo>
                  <a:pt x="901" y="0"/>
                </a:moveTo>
                <a:cubicBezTo>
                  <a:pt x="675" y="0"/>
                  <a:pt x="450" y="429"/>
                  <a:pt x="450" y="858"/>
                </a:cubicBezTo>
                <a:lnTo>
                  <a:pt x="450" y="3928"/>
                </a:lnTo>
                <a:cubicBezTo>
                  <a:pt x="450" y="4358"/>
                  <a:pt x="225" y="4787"/>
                  <a:pt x="0" y="4787"/>
                </a:cubicBezTo>
                <a:cubicBezTo>
                  <a:pt x="225" y="4787"/>
                  <a:pt x="450" y="5216"/>
                  <a:pt x="450" y="5645"/>
                </a:cubicBezTo>
                <a:lnTo>
                  <a:pt x="450" y="9442"/>
                </a:lnTo>
                <a:cubicBezTo>
                  <a:pt x="450" y="9871"/>
                  <a:pt x="675" y="10301"/>
                  <a:pt x="901" y="103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TextShape 11"/>
          <p:cNvSpPr txBox="1"/>
          <p:nvPr/>
        </p:nvSpPr>
        <p:spPr>
          <a:xfrm>
            <a:off x="5256360" y="2808000"/>
            <a:ext cx="3096000" cy="493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Rodoma informacija, kai paveikslėlio naršyklė negali parodyti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5" name="" descr=""/>
          <p:cNvPicPr/>
          <p:nvPr/>
        </p:nvPicPr>
        <p:blipFill>
          <a:blip r:embed="rId3"/>
          <a:stretch/>
        </p:blipFill>
        <p:spPr>
          <a:xfrm>
            <a:off x="8423280" y="4422960"/>
            <a:ext cx="616320" cy="61632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257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Paveikslėliai. Apibendrinimas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5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Paveikslėlius reikėtų saugoti atitinkamo dydžio, kokius ir planuojate atvaizduoti svetainėje. Atitinkamas formatas taip pat turi būti parinktas.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Nuotraukoms naudojamas JPEG; iliustracijoms ar logotipams, kur naudojamos spalvos be perėjimų pagrindinės spalvos (flat colors) - GIF.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 rot="16200000">
            <a:off x="7297560" y="-466920"/>
            <a:ext cx="1233000" cy="2459520"/>
          </a:xfrm>
          <a:prstGeom prst="rtTriangl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63" name="Shape 107" descr=""/>
          <p:cNvPicPr/>
          <p:nvPr/>
        </p:nvPicPr>
        <p:blipFill>
          <a:blip r:embed="rId1"/>
          <a:stretch/>
        </p:blipFill>
        <p:spPr>
          <a:xfrm>
            <a:off x="8088840" y="444960"/>
            <a:ext cx="1054800" cy="837720"/>
          </a:xfrm>
          <a:prstGeom prst="rect">
            <a:avLst/>
          </a:prstGeom>
          <a:ln>
            <a:noFill/>
          </a:ln>
        </p:spPr>
      </p:pic>
      <p:sp>
        <p:nvSpPr>
          <p:cNvPr id="264" name="CustomShape 2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TextShape 3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Lentelės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6" name="" descr=""/>
          <p:cNvPicPr/>
          <p:nvPr/>
        </p:nvPicPr>
        <p:blipFill>
          <a:blip r:embed="rId2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267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Paskirtis. Duomenų atvaizdavimas, formavimo priemonė, tvarkaraščiai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Lentelė į puslapį pridedama naudojant &lt;table&gt; elementą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Lentelė braižoma eilutė po eilutės. Kiekviena eilutė apibrėžiama elementu &lt;tr&gt;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Kiekvienos eilutės viduje yra tam tikras skaičius langelių, kurie kuriami naudojant elementą &lt;td&gt; (arba &lt;th&gt; jei tai antraštinis langelis).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269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Lentelės. Struktūra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5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TextShape 6"/>
          <p:cNvSpPr txBox="1"/>
          <p:nvPr/>
        </p:nvSpPr>
        <p:spPr>
          <a:xfrm>
            <a:off x="3313800" y="1584000"/>
            <a:ext cx="1903680" cy="2991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&lt;table&gt;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&lt;tr&gt;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&lt;td&gt;15&lt;/td&gt;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&lt;td&gt;15&lt;/td&gt;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&lt;td&gt;30&lt;/td&gt;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&lt;/tr&gt;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&lt;tr&gt;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&lt;td&gt;45&lt;/td&gt;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&lt;td&gt;60&lt;/td&gt;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&lt;td&gt;45&lt;/td&gt;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&lt;/tr&gt;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&lt;tr&gt;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&lt;td&gt;60&lt;/td&gt;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&lt;td&gt;90&lt;/td&gt;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&lt;td&gt;90&lt;/td&gt;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&lt;/tr&gt;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&lt;/table&gt;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5" name="CustomShape 7"/>
          <p:cNvSpPr/>
          <p:nvPr/>
        </p:nvSpPr>
        <p:spPr>
          <a:xfrm>
            <a:off x="2125800" y="1725480"/>
            <a:ext cx="1260000" cy="2736000"/>
          </a:xfrm>
          <a:custGeom>
            <a:avLst/>
            <a:gdLst/>
            <a:ahLst/>
            <a:rect l="0" t="0" r="r" b="b"/>
            <a:pathLst>
              <a:path w="3502" h="7601">
                <a:moveTo>
                  <a:pt x="3501" y="0"/>
                </a:moveTo>
                <a:cubicBezTo>
                  <a:pt x="2625" y="0"/>
                  <a:pt x="1750" y="316"/>
                  <a:pt x="1750" y="633"/>
                </a:cubicBezTo>
                <a:lnTo>
                  <a:pt x="1750" y="3167"/>
                </a:lnTo>
                <a:cubicBezTo>
                  <a:pt x="1750" y="3483"/>
                  <a:pt x="875" y="3800"/>
                  <a:pt x="0" y="3800"/>
                </a:cubicBezTo>
                <a:cubicBezTo>
                  <a:pt x="875" y="3800"/>
                  <a:pt x="1750" y="4117"/>
                  <a:pt x="1750" y="4433"/>
                </a:cubicBezTo>
                <a:lnTo>
                  <a:pt x="1750" y="6967"/>
                </a:lnTo>
                <a:cubicBezTo>
                  <a:pt x="1750" y="7284"/>
                  <a:pt x="2625" y="7600"/>
                  <a:pt x="3501" y="7600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TextShape 8"/>
          <p:cNvSpPr txBox="1"/>
          <p:nvPr/>
        </p:nvSpPr>
        <p:spPr>
          <a:xfrm>
            <a:off x="689040" y="2841480"/>
            <a:ext cx="1434960" cy="51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/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Žymės apibrėžiančios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/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lentelės pradžią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/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ir pabaigą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CustomShape 9"/>
          <p:cNvSpPr/>
          <p:nvPr/>
        </p:nvSpPr>
        <p:spPr>
          <a:xfrm>
            <a:off x="4176000" y="1869480"/>
            <a:ext cx="2124000" cy="720000"/>
          </a:xfrm>
          <a:custGeom>
            <a:avLst/>
            <a:gdLst/>
            <a:ahLst/>
            <a:rect l="0" t="0" r="r" b="b"/>
            <a:pathLst>
              <a:path w="5902" h="2002">
                <a:moveTo>
                  <a:pt x="0" y="0"/>
                </a:moveTo>
                <a:cubicBezTo>
                  <a:pt x="1475" y="0"/>
                  <a:pt x="2950" y="83"/>
                  <a:pt x="2950" y="166"/>
                </a:cubicBezTo>
                <a:lnTo>
                  <a:pt x="2950" y="833"/>
                </a:lnTo>
                <a:cubicBezTo>
                  <a:pt x="2950" y="917"/>
                  <a:pt x="4425" y="1000"/>
                  <a:pt x="5901" y="1000"/>
                </a:cubicBezTo>
                <a:cubicBezTo>
                  <a:pt x="4425" y="1000"/>
                  <a:pt x="2950" y="1083"/>
                  <a:pt x="2950" y="1167"/>
                </a:cubicBezTo>
                <a:lnTo>
                  <a:pt x="2950" y="1834"/>
                </a:lnTo>
                <a:cubicBezTo>
                  <a:pt x="2950" y="1917"/>
                  <a:pt x="1475" y="2001"/>
                  <a:pt x="0" y="20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TextShape 10"/>
          <p:cNvSpPr txBox="1"/>
          <p:nvPr/>
        </p:nvSpPr>
        <p:spPr>
          <a:xfrm>
            <a:off x="6326640" y="2049480"/>
            <a:ext cx="1593360" cy="374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Žymės apibrėžiančios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Eilutės pradžią ir pabaigą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CustomShape 11"/>
          <p:cNvSpPr/>
          <p:nvPr/>
        </p:nvSpPr>
        <p:spPr>
          <a:xfrm rot="16200000">
            <a:off x="4518000" y="4119480"/>
            <a:ext cx="324000" cy="504000"/>
          </a:xfrm>
          <a:custGeom>
            <a:avLst/>
            <a:gdLst/>
            <a:ahLst/>
            <a:rect l="0" t="0" r="r" b="b"/>
            <a:pathLst>
              <a:path w="902" h="1401">
                <a:moveTo>
                  <a:pt x="901" y="0"/>
                </a:moveTo>
                <a:cubicBezTo>
                  <a:pt x="675" y="0"/>
                  <a:pt x="450" y="58"/>
                  <a:pt x="450" y="116"/>
                </a:cubicBezTo>
                <a:lnTo>
                  <a:pt x="450" y="534"/>
                </a:lnTo>
                <a:cubicBezTo>
                  <a:pt x="450" y="592"/>
                  <a:pt x="225" y="651"/>
                  <a:pt x="0" y="651"/>
                </a:cubicBezTo>
                <a:cubicBezTo>
                  <a:pt x="225" y="651"/>
                  <a:pt x="450" y="709"/>
                  <a:pt x="450" y="767"/>
                </a:cubicBezTo>
                <a:lnTo>
                  <a:pt x="450" y="1284"/>
                </a:lnTo>
                <a:cubicBezTo>
                  <a:pt x="450" y="1342"/>
                  <a:pt x="675" y="1400"/>
                  <a:pt x="901" y="1400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TextShape 12"/>
          <p:cNvSpPr txBox="1"/>
          <p:nvPr/>
        </p:nvSpPr>
        <p:spPr>
          <a:xfrm>
            <a:off x="4219560" y="4569480"/>
            <a:ext cx="1648440" cy="374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Žymės apibrėžiančios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langelio pradžią ir pabaigą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81" name="" descr=""/>
          <p:cNvPicPr/>
          <p:nvPr/>
        </p:nvPicPr>
        <p:blipFill>
          <a:blip r:embed="rId2"/>
          <a:stretch/>
        </p:blipFill>
        <p:spPr>
          <a:xfrm>
            <a:off x="8423280" y="4422960"/>
            <a:ext cx="616320" cy="616320"/>
          </a:xfrm>
          <a:prstGeom prst="rect">
            <a:avLst/>
          </a:prstGeom>
          <a:ln>
            <a:noFill/>
          </a:ln>
        </p:spPr>
      </p:pic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 rot="16200000">
            <a:off x="7297560" y="-466920"/>
            <a:ext cx="1233000" cy="2459520"/>
          </a:xfrm>
          <a:prstGeom prst="rtTriangl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83" name="Shape 107" descr=""/>
          <p:cNvPicPr/>
          <p:nvPr/>
        </p:nvPicPr>
        <p:blipFill>
          <a:blip r:embed="rId1"/>
          <a:stretch/>
        </p:blipFill>
        <p:spPr>
          <a:xfrm>
            <a:off x="8088840" y="444960"/>
            <a:ext cx="1054800" cy="837720"/>
          </a:xfrm>
          <a:prstGeom prst="rect">
            <a:avLst/>
          </a:prstGeom>
          <a:ln>
            <a:noFill/>
          </a:ln>
        </p:spPr>
      </p:pic>
      <p:sp>
        <p:nvSpPr>
          <p:cNvPr id="284" name="CustomShape 2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TextShape 3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Formos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86" name="" descr=""/>
          <p:cNvPicPr/>
          <p:nvPr/>
        </p:nvPicPr>
        <p:blipFill>
          <a:blip r:embed="rId2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3"/>
              </a:rPr>
              <a:t>https://www.w3schools.com/tags/att_input_type.asp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289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Formos. Paskirtis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CustomShape 5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Tradiciškai forma reiškia blanką, kurį reikia užpildyti pateikiant tam tikrą tikslinę informaciją.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HTML tai pasiskolino. HTML formų paskirtis rinkti informaciją iš lankytojų.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94" name="" descr=""/>
          <p:cNvPicPr/>
          <p:nvPr/>
        </p:nvPicPr>
        <p:blipFill>
          <a:blip r:embed="rId2"/>
          <a:stretch/>
        </p:blipFill>
        <p:spPr>
          <a:xfrm>
            <a:off x="2235240" y="2160000"/>
            <a:ext cx="5252760" cy="280872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124920" y="28260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121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Kažkada nebuvo daug šaltinių iš ko mokytis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Mokomasi buvo iš kitų kodo.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Tai galima daryti ir dabar: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2"/>
          <a:stretch/>
        </p:blipFill>
        <p:spPr>
          <a:xfrm>
            <a:off x="792000" y="2414160"/>
            <a:ext cx="5400000" cy="2676960"/>
          </a:xfrm>
          <a:prstGeom prst="rect">
            <a:avLst/>
          </a:prstGeom>
          <a:ln>
            <a:noFill/>
          </a:ln>
        </p:spPr>
      </p:pic>
      <p:sp>
        <p:nvSpPr>
          <p:cNvPr id="123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HTML įvadas. Kas yra HTML?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296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Formos. Elementų rūšys (paslėpti elementai)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5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01" name="" descr=""/>
          <p:cNvPicPr/>
          <p:nvPr/>
        </p:nvPicPr>
        <p:blipFill>
          <a:blip r:embed="rId2"/>
          <a:stretch/>
        </p:blipFill>
        <p:spPr>
          <a:xfrm>
            <a:off x="144000" y="1495080"/>
            <a:ext cx="2095560" cy="304920"/>
          </a:xfrm>
          <a:prstGeom prst="rect">
            <a:avLst/>
          </a:prstGeom>
          <a:ln>
            <a:noFill/>
          </a:ln>
        </p:spPr>
      </p:pic>
      <p:pic>
        <p:nvPicPr>
          <p:cNvPr id="302" name="" descr=""/>
          <p:cNvPicPr/>
          <p:nvPr/>
        </p:nvPicPr>
        <p:blipFill>
          <a:blip r:embed="rId3"/>
          <a:stretch/>
        </p:blipFill>
        <p:spPr>
          <a:xfrm>
            <a:off x="2407680" y="1504800"/>
            <a:ext cx="2200320" cy="295200"/>
          </a:xfrm>
          <a:prstGeom prst="rect">
            <a:avLst/>
          </a:prstGeom>
          <a:ln>
            <a:noFill/>
          </a:ln>
        </p:spPr>
      </p:pic>
      <p:pic>
        <p:nvPicPr>
          <p:cNvPr id="303" name="" descr=""/>
          <p:cNvPicPr/>
          <p:nvPr/>
        </p:nvPicPr>
        <p:blipFill>
          <a:blip r:embed="rId4"/>
          <a:stretch/>
        </p:blipFill>
        <p:spPr>
          <a:xfrm>
            <a:off x="4812120" y="1527120"/>
            <a:ext cx="2171880" cy="704880"/>
          </a:xfrm>
          <a:prstGeom prst="rect">
            <a:avLst/>
          </a:prstGeom>
          <a:ln>
            <a:noFill/>
          </a:ln>
        </p:spPr>
      </p:pic>
      <p:pic>
        <p:nvPicPr>
          <p:cNvPr id="304" name="" descr=""/>
          <p:cNvPicPr/>
          <p:nvPr/>
        </p:nvPicPr>
        <p:blipFill>
          <a:blip r:embed="rId5"/>
          <a:stretch/>
        </p:blipFill>
        <p:spPr>
          <a:xfrm>
            <a:off x="176760" y="1920960"/>
            <a:ext cx="2343240" cy="371520"/>
          </a:xfrm>
          <a:prstGeom prst="rect">
            <a:avLst/>
          </a:prstGeom>
          <a:ln>
            <a:noFill/>
          </a:ln>
        </p:spPr>
      </p:pic>
      <p:pic>
        <p:nvPicPr>
          <p:cNvPr id="305" name="" descr=""/>
          <p:cNvPicPr/>
          <p:nvPr/>
        </p:nvPicPr>
        <p:blipFill>
          <a:blip r:embed="rId6"/>
          <a:stretch/>
        </p:blipFill>
        <p:spPr>
          <a:xfrm>
            <a:off x="123480" y="2448000"/>
            <a:ext cx="3476520" cy="466560"/>
          </a:xfrm>
          <a:prstGeom prst="rect">
            <a:avLst/>
          </a:prstGeom>
          <a:ln>
            <a:noFill/>
          </a:ln>
        </p:spPr>
      </p:pic>
      <p:pic>
        <p:nvPicPr>
          <p:cNvPr id="306" name="" descr=""/>
          <p:cNvPicPr/>
          <p:nvPr/>
        </p:nvPicPr>
        <p:blipFill>
          <a:blip r:embed="rId7"/>
          <a:stretch/>
        </p:blipFill>
        <p:spPr>
          <a:xfrm>
            <a:off x="189000" y="3031200"/>
            <a:ext cx="1467000" cy="752400"/>
          </a:xfrm>
          <a:prstGeom prst="rect">
            <a:avLst/>
          </a:prstGeom>
          <a:ln>
            <a:noFill/>
          </a:ln>
        </p:spPr>
      </p:pic>
      <p:pic>
        <p:nvPicPr>
          <p:cNvPr id="307" name="" descr=""/>
          <p:cNvPicPr/>
          <p:nvPr/>
        </p:nvPicPr>
        <p:blipFill>
          <a:blip r:embed="rId8"/>
          <a:stretch/>
        </p:blipFill>
        <p:spPr>
          <a:xfrm>
            <a:off x="221400" y="3888000"/>
            <a:ext cx="3352680" cy="1057320"/>
          </a:xfrm>
          <a:prstGeom prst="rect">
            <a:avLst/>
          </a:prstGeom>
          <a:ln>
            <a:noFill/>
          </a:ln>
        </p:spPr>
      </p:pic>
      <p:pic>
        <p:nvPicPr>
          <p:cNvPr id="308" name="" descr=""/>
          <p:cNvPicPr/>
          <p:nvPr/>
        </p:nvPicPr>
        <p:blipFill>
          <a:blip r:embed="rId9"/>
          <a:stretch/>
        </p:blipFill>
        <p:spPr>
          <a:xfrm>
            <a:off x="4329000" y="2376000"/>
            <a:ext cx="4671000" cy="2592000"/>
          </a:xfrm>
          <a:prstGeom prst="rect">
            <a:avLst/>
          </a:prstGeom>
          <a:ln>
            <a:noFill/>
          </a:ln>
        </p:spPr>
      </p:pic>
      <p:pic>
        <p:nvPicPr>
          <p:cNvPr id="309" name="" descr=""/>
          <p:cNvPicPr/>
          <p:nvPr/>
        </p:nvPicPr>
        <p:blipFill>
          <a:blip r:embed="rId10"/>
          <a:stretch/>
        </p:blipFill>
        <p:spPr>
          <a:xfrm>
            <a:off x="1987560" y="3096000"/>
            <a:ext cx="2476440" cy="609480"/>
          </a:xfrm>
          <a:prstGeom prst="rect">
            <a:avLst/>
          </a:prstGeom>
          <a:ln>
            <a:noFill/>
          </a:ln>
        </p:spPr>
      </p:pic>
      <p:pic>
        <p:nvPicPr>
          <p:cNvPr id="310" name="" descr=""/>
          <p:cNvPicPr/>
          <p:nvPr/>
        </p:nvPicPr>
        <p:blipFill>
          <a:blip r:embed="rId11"/>
          <a:stretch/>
        </p:blipFill>
        <p:spPr>
          <a:xfrm>
            <a:off x="1800000" y="4273200"/>
            <a:ext cx="2828880" cy="800280"/>
          </a:xfrm>
          <a:prstGeom prst="rect">
            <a:avLst/>
          </a:prstGeom>
          <a:ln>
            <a:noFill/>
          </a:ln>
        </p:spPr>
      </p:pic>
      <p:pic>
        <p:nvPicPr>
          <p:cNvPr id="311" name="" descr=""/>
          <p:cNvPicPr/>
          <p:nvPr/>
        </p:nvPicPr>
        <p:blipFill>
          <a:blip r:embed="rId12"/>
          <a:stretch/>
        </p:blipFill>
        <p:spPr>
          <a:xfrm>
            <a:off x="7488000" y="1648800"/>
            <a:ext cx="590400" cy="295200"/>
          </a:xfrm>
          <a:prstGeom prst="rect">
            <a:avLst/>
          </a:prstGeom>
          <a:ln>
            <a:noFill/>
          </a:ln>
        </p:spPr>
      </p:pic>
      <p:pic>
        <p:nvPicPr>
          <p:cNvPr id="312" name="" descr=""/>
          <p:cNvPicPr/>
          <p:nvPr/>
        </p:nvPicPr>
        <p:blipFill>
          <a:blip r:embed="rId13"/>
          <a:stretch/>
        </p:blipFill>
        <p:spPr>
          <a:xfrm>
            <a:off x="5832000" y="2311560"/>
            <a:ext cx="3019320" cy="352440"/>
          </a:xfrm>
          <a:prstGeom prst="rect">
            <a:avLst/>
          </a:prstGeom>
          <a:ln>
            <a:noFill/>
          </a:ln>
        </p:spPr>
      </p:pic>
      <p:pic>
        <p:nvPicPr>
          <p:cNvPr id="313" name="" descr=""/>
          <p:cNvPicPr/>
          <p:nvPr/>
        </p:nvPicPr>
        <p:blipFill>
          <a:blip r:embed="rId14"/>
          <a:stretch/>
        </p:blipFill>
        <p:spPr>
          <a:xfrm>
            <a:off x="8423280" y="4422960"/>
            <a:ext cx="616320" cy="616320"/>
          </a:xfrm>
          <a:prstGeom prst="rect">
            <a:avLst/>
          </a:prstGeom>
          <a:ln>
            <a:noFill/>
          </a:ln>
        </p:spPr>
      </p:pic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315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Formos. Elementų rūšys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7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8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5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Grupavimas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Validavimas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Nurodymas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20" name="" descr=""/>
          <p:cNvPicPr/>
          <p:nvPr/>
        </p:nvPicPr>
        <p:blipFill>
          <a:blip r:embed="rId2"/>
          <a:stretch/>
        </p:blipFill>
        <p:spPr>
          <a:xfrm>
            <a:off x="360000" y="2376000"/>
            <a:ext cx="2000160" cy="1628640"/>
          </a:xfrm>
          <a:prstGeom prst="rect">
            <a:avLst/>
          </a:prstGeom>
          <a:ln>
            <a:noFill/>
          </a:ln>
        </p:spPr>
      </p:pic>
      <p:pic>
        <p:nvPicPr>
          <p:cNvPr id="321" name="" descr=""/>
          <p:cNvPicPr/>
          <p:nvPr/>
        </p:nvPicPr>
        <p:blipFill>
          <a:blip r:embed="rId3"/>
          <a:stretch/>
        </p:blipFill>
        <p:spPr>
          <a:xfrm>
            <a:off x="3960000" y="1656000"/>
            <a:ext cx="4217400" cy="1008000"/>
          </a:xfrm>
          <a:prstGeom prst="rect">
            <a:avLst/>
          </a:prstGeom>
          <a:ln>
            <a:noFill/>
          </a:ln>
        </p:spPr>
      </p:pic>
      <p:pic>
        <p:nvPicPr>
          <p:cNvPr id="322" name="" descr=""/>
          <p:cNvPicPr/>
          <p:nvPr/>
        </p:nvPicPr>
        <p:blipFill>
          <a:blip r:embed="rId4"/>
          <a:stretch/>
        </p:blipFill>
        <p:spPr>
          <a:xfrm>
            <a:off x="4176000" y="2579040"/>
            <a:ext cx="3524400" cy="1380960"/>
          </a:xfrm>
          <a:prstGeom prst="rect">
            <a:avLst/>
          </a:prstGeom>
          <a:ln>
            <a:noFill/>
          </a:ln>
        </p:spPr>
      </p:pic>
      <p:pic>
        <p:nvPicPr>
          <p:cNvPr id="323" name="" descr=""/>
          <p:cNvPicPr/>
          <p:nvPr/>
        </p:nvPicPr>
        <p:blipFill>
          <a:blip r:embed="rId5"/>
          <a:stretch/>
        </p:blipFill>
        <p:spPr>
          <a:xfrm>
            <a:off x="3384000" y="3868560"/>
            <a:ext cx="2543040" cy="1171440"/>
          </a:xfrm>
          <a:prstGeom prst="rect">
            <a:avLst/>
          </a:prstGeom>
          <a:ln>
            <a:noFill/>
          </a:ln>
        </p:spPr>
      </p:pic>
      <p:pic>
        <p:nvPicPr>
          <p:cNvPr id="324" name="" descr=""/>
          <p:cNvPicPr/>
          <p:nvPr/>
        </p:nvPicPr>
        <p:blipFill>
          <a:blip r:embed="rId6"/>
          <a:stretch/>
        </p:blipFill>
        <p:spPr>
          <a:xfrm>
            <a:off x="138600" y="4310640"/>
            <a:ext cx="2381400" cy="657360"/>
          </a:xfrm>
          <a:prstGeom prst="rect">
            <a:avLst/>
          </a:prstGeom>
          <a:ln>
            <a:noFill/>
          </a:ln>
        </p:spPr>
      </p:pic>
      <p:pic>
        <p:nvPicPr>
          <p:cNvPr id="325" name="" descr=""/>
          <p:cNvPicPr/>
          <p:nvPr/>
        </p:nvPicPr>
        <p:blipFill>
          <a:blip r:embed="rId7"/>
          <a:stretch/>
        </p:blipFill>
        <p:spPr>
          <a:xfrm>
            <a:off x="8423280" y="4422960"/>
            <a:ext cx="616320" cy="616320"/>
          </a:xfrm>
          <a:prstGeom prst="rect">
            <a:avLst/>
          </a:prstGeom>
          <a:ln>
            <a:noFill/>
          </a:ln>
        </p:spPr>
      </p:pic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327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Formos. Praktinis darbas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9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0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CustomShape 5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Sukurti duomenų surinkimo formą: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Vardas (privalomas)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Pavardė (privalomas)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Specifinį lauką (el. pašto)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Amžius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Svoris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Lytis (galimybė pasirinkti vieną)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Galite panaudoti grupavimą ir pridėti daugiau jūsų manymu svarbių laukų.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333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Video ir audio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5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6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CustomShape 5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&lt;video&gt;&lt;/video&gt;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&lt;audio&gt;&lt;/audio&gt;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38" name="" descr=""/>
          <p:cNvPicPr/>
          <p:nvPr/>
        </p:nvPicPr>
        <p:blipFill>
          <a:blip r:embed="rId2"/>
          <a:stretch/>
        </p:blipFill>
        <p:spPr>
          <a:xfrm>
            <a:off x="8422920" y="4422600"/>
            <a:ext cx="616320" cy="616320"/>
          </a:xfrm>
          <a:prstGeom prst="rect">
            <a:avLst/>
          </a:prstGeom>
          <a:ln>
            <a:noFill/>
          </a:ln>
        </p:spPr>
      </p:pic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340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SVG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2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3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CustomShape 5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Pavyzdžiai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5" name="" descr=""/>
          <p:cNvPicPr/>
          <p:nvPr/>
        </p:nvPicPr>
        <p:blipFill>
          <a:blip r:embed="rId2"/>
          <a:stretch/>
        </p:blipFill>
        <p:spPr>
          <a:xfrm>
            <a:off x="8422920" y="4422600"/>
            <a:ext cx="616320" cy="616320"/>
          </a:xfrm>
          <a:prstGeom prst="rect">
            <a:avLst/>
          </a:prstGeom>
          <a:ln>
            <a:noFill/>
          </a:ln>
        </p:spPr>
      </p:pic>
      <p:sp>
        <p:nvSpPr>
          <p:cNvPr id="346" name="TextShape 6"/>
          <p:cNvSpPr txBox="1"/>
          <p:nvPr/>
        </p:nvSpPr>
        <p:spPr>
          <a:xfrm>
            <a:off x="270000" y="4477320"/>
            <a:ext cx="585000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https://www.w3schools.com/graphics/svg_examples.asp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348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CANVAS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0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1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CustomShape 5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3" name="TextShape 6"/>
          <p:cNvSpPr txBox="1"/>
          <p:nvPr/>
        </p:nvSpPr>
        <p:spPr>
          <a:xfrm>
            <a:off x="506520" y="4464000"/>
            <a:ext cx="568548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https://www.w3schools.com/graphics/canvas_intro.asp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4" name="TextShape 7"/>
          <p:cNvSpPr txBox="1"/>
          <p:nvPr/>
        </p:nvSpPr>
        <p:spPr>
          <a:xfrm>
            <a:off x="369720" y="1597320"/>
            <a:ext cx="647028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&lt;canvas id="myCanvas" width="200" height="100"&gt;&lt;/canvas&gt;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 rot="16200000">
            <a:off x="7297560" y="-466920"/>
            <a:ext cx="1233000" cy="2459520"/>
          </a:xfrm>
          <a:prstGeom prst="rtTriangl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56" name="Shape 107" descr=""/>
          <p:cNvPicPr/>
          <p:nvPr/>
        </p:nvPicPr>
        <p:blipFill>
          <a:blip r:embed="rId1"/>
          <a:stretch/>
        </p:blipFill>
        <p:spPr>
          <a:xfrm>
            <a:off x="8088840" y="444960"/>
            <a:ext cx="1054800" cy="837720"/>
          </a:xfrm>
          <a:prstGeom prst="rect">
            <a:avLst/>
          </a:prstGeom>
          <a:ln>
            <a:noFill/>
          </a:ln>
        </p:spPr>
      </p:pic>
      <p:sp>
        <p:nvSpPr>
          <p:cNvPr id="357" name="CustomShape 2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TextShape 3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Specifinis žymėjimas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9" name="" descr=""/>
          <p:cNvPicPr/>
          <p:nvPr/>
        </p:nvPicPr>
        <p:blipFill>
          <a:blip r:embed="rId2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360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&lt;!DOCTYPE html&gt; - deklaracija naršyklei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Komentarai &lt;!-- Komentaras --&gt;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Id atributas - unikalus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Class atributas – tam tikrą grupę apjungiantis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Blokiniai (Block elements) – (h1, p, ul, li)- kur juos berašysite jie turinį atvaizduos naujoje eilutėje.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Linijiniai (Inline elements) – kur juos berašysite jie rasis toje pačioje eilutėje.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Teksto ir elemento grupavimas bloke &lt;div&gt;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Teksto ir elemento grupavimas eilutėje &lt;span&gt;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Langas lange &lt;iframe&gt;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Escape characters – pvz. tam kad parašyti &lt; naudojamas &amp;lt; arba &amp;#60; &amp;lt; arba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&amp;#60;. &amp;amp; arba &amp;#38;. &amp;copy; arba &amp;#169;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362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Specifinis žymėjimas. Meta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4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5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CustomShape 5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&lt;meta name="description" content="HTML pamokos" /&gt;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&lt;meta name="keywords" content="HTML, CSS, JAVASCRIPT" /&gt;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&lt;meta name="author" content="Zigmantas Račkauskas" /&gt;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368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Specifinis žymėjimas.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0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1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72" name="" descr=""/>
          <p:cNvPicPr/>
          <p:nvPr/>
        </p:nvPicPr>
        <p:blipFill>
          <a:blip r:embed="rId2"/>
          <a:stretch/>
        </p:blipFill>
        <p:spPr>
          <a:xfrm>
            <a:off x="72000" y="1368000"/>
            <a:ext cx="3688560" cy="3617280"/>
          </a:xfrm>
          <a:prstGeom prst="rect">
            <a:avLst/>
          </a:prstGeom>
          <a:ln>
            <a:noFill/>
          </a:ln>
        </p:spPr>
      </p:pic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374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5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PABAIGA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6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7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78" name="" descr=""/>
          <p:cNvPicPr/>
          <p:nvPr/>
        </p:nvPicPr>
        <p:blipFill>
          <a:blip r:embed="rId2"/>
          <a:stretch/>
        </p:blipFill>
        <p:spPr>
          <a:xfrm>
            <a:off x="2631960" y="1152000"/>
            <a:ext cx="3200040" cy="380952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125" name="CustomShape 1"/>
          <p:cNvSpPr/>
          <p:nvPr/>
        </p:nvSpPr>
        <p:spPr>
          <a:xfrm>
            <a:off x="221400" y="1366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Puslapiai tai yra tekstiniai dokumentai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HTML naudoja žymes (simboliai esantys kampiniuose skliaustuose) su nešančia informacija apie savo reikšmę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Žymės paprastai laikomos elementais &lt;abc /&gt;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Žymės dažniausiai naudojamos poromis &lt;abc&gt;&lt;/abc&gt;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Atidarančioji žymė pažymi turinio pradžią, o uždarančioji turinio pabaigą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Atidarančiosios žymės turi atributus, kurie suteikia daugiau informacijos apie elemento turinį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Atributai turi vardus ir reikšmes &lt;abc atributo_vardas=“reikšmė“&gt;&lt;/abc&gt;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Tam, kad išmokti HTML jums reikia žinoti visas žymes, ką jos daro ir kokiose vietose gali būti panaudotos.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Kas tai yra HTML?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128" name="CustomShape 1"/>
          <p:cNvSpPr/>
          <p:nvPr/>
        </p:nvSpPr>
        <p:spPr>
          <a:xfrm>
            <a:off x="221400" y="1366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Kaip tai veikia?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2"/>
          <a:stretch/>
        </p:blipFill>
        <p:spPr>
          <a:xfrm>
            <a:off x="2232000" y="1431720"/>
            <a:ext cx="4108320" cy="3711960"/>
          </a:xfrm>
          <a:prstGeom prst="rect">
            <a:avLst/>
          </a:prstGeom>
          <a:ln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124920" y="28260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132" name="TextShape 1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HTML dokumento struktūra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2034360" y="2357640"/>
            <a:ext cx="4445640" cy="2394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&lt;!DOCTYPE html&gt;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&lt;html&gt;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&lt;head&gt;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&lt;title&gt;Dokumento antraštė&lt;/title&gt;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&lt;/head&gt;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&lt;body&gt;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Dokumento turinys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&lt;/body&gt;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&lt;/html&gt;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 rot="5400000">
            <a:off x="2898000" y="1295280"/>
            <a:ext cx="324000" cy="1944000"/>
          </a:xfrm>
          <a:custGeom>
            <a:avLst/>
            <a:gdLst/>
            <a:ahLst/>
            <a:rect l="0" t="0" r="r" b="b"/>
            <a:pathLst>
              <a:path w="902" h="5402">
                <a:moveTo>
                  <a:pt x="901" y="0"/>
                </a:moveTo>
                <a:cubicBezTo>
                  <a:pt x="675" y="0"/>
                  <a:pt x="450" y="225"/>
                  <a:pt x="450" y="450"/>
                </a:cubicBezTo>
                <a:lnTo>
                  <a:pt x="450" y="2059"/>
                </a:lnTo>
                <a:cubicBezTo>
                  <a:pt x="450" y="2285"/>
                  <a:pt x="225" y="2510"/>
                  <a:pt x="0" y="2510"/>
                </a:cubicBezTo>
                <a:cubicBezTo>
                  <a:pt x="225" y="2510"/>
                  <a:pt x="450" y="2735"/>
                  <a:pt x="450" y="2960"/>
                </a:cubicBezTo>
                <a:lnTo>
                  <a:pt x="450" y="4950"/>
                </a:lnTo>
                <a:cubicBezTo>
                  <a:pt x="450" y="5175"/>
                  <a:pt x="675" y="5401"/>
                  <a:pt x="901" y="54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TextShape 4"/>
          <p:cNvSpPr txBox="1"/>
          <p:nvPr/>
        </p:nvSpPr>
        <p:spPr>
          <a:xfrm>
            <a:off x="2592000" y="1421640"/>
            <a:ext cx="1188000" cy="72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Deklaracija. Instrukcija naršyklei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5"/>
          <p:cNvSpPr/>
          <p:nvPr/>
        </p:nvSpPr>
        <p:spPr>
          <a:xfrm>
            <a:off x="2016000" y="2952000"/>
            <a:ext cx="576000" cy="720000"/>
          </a:xfrm>
          <a:custGeom>
            <a:avLst/>
            <a:gdLst/>
            <a:ahLst/>
            <a:rect l="0" t="0" r="r" b="b"/>
            <a:pathLst>
              <a:path w="1601" h="2002">
                <a:moveTo>
                  <a:pt x="1600" y="0"/>
                </a:moveTo>
                <a:cubicBezTo>
                  <a:pt x="1200" y="0"/>
                  <a:pt x="800" y="83"/>
                  <a:pt x="800" y="166"/>
                </a:cubicBezTo>
                <a:lnTo>
                  <a:pt x="800" y="833"/>
                </a:lnTo>
                <a:cubicBezTo>
                  <a:pt x="800" y="917"/>
                  <a:pt x="400" y="1000"/>
                  <a:pt x="0" y="1000"/>
                </a:cubicBezTo>
                <a:cubicBezTo>
                  <a:pt x="400" y="1000"/>
                  <a:pt x="800" y="1083"/>
                  <a:pt x="800" y="1167"/>
                </a:cubicBezTo>
                <a:lnTo>
                  <a:pt x="800" y="1834"/>
                </a:lnTo>
                <a:cubicBezTo>
                  <a:pt x="800" y="1917"/>
                  <a:pt x="1200" y="2001"/>
                  <a:pt x="1600" y="20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TextShape 6"/>
          <p:cNvSpPr txBox="1"/>
          <p:nvPr/>
        </p:nvSpPr>
        <p:spPr>
          <a:xfrm>
            <a:off x="72000" y="2998440"/>
            <a:ext cx="1944000" cy="88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/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Galva.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/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Techninei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/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informacija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TextShape 7"/>
          <p:cNvSpPr txBox="1"/>
          <p:nvPr/>
        </p:nvSpPr>
        <p:spPr>
          <a:xfrm>
            <a:off x="108000" y="3816000"/>
            <a:ext cx="1944000" cy="88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/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Kūnas.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/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Puslapio turinys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8"/>
          <p:cNvSpPr/>
          <p:nvPr/>
        </p:nvSpPr>
        <p:spPr>
          <a:xfrm>
            <a:off x="2016000" y="3708000"/>
            <a:ext cx="576000" cy="720000"/>
          </a:xfrm>
          <a:custGeom>
            <a:avLst/>
            <a:gdLst/>
            <a:ahLst/>
            <a:rect l="0" t="0" r="r" b="b"/>
            <a:pathLst>
              <a:path w="1601" h="2002">
                <a:moveTo>
                  <a:pt x="1600" y="0"/>
                </a:moveTo>
                <a:cubicBezTo>
                  <a:pt x="1200" y="0"/>
                  <a:pt x="800" y="83"/>
                  <a:pt x="800" y="166"/>
                </a:cubicBezTo>
                <a:lnTo>
                  <a:pt x="800" y="833"/>
                </a:lnTo>
                <a:cubicBezTo>
                  <a:pt x="800" y="917"/>
                  <a:pt x="400" y="1000"/>
                  <a:pt x="0" y="1000"/>
                </a:cubicBezTo>
                <a:cubicBezTo>
                  <a:pt x="400" y="1000"/>
                  <a:pt x="800" y="1083"/>
                  <a:pt x="800" y="1167"/>
                </a:cubicBezTo>
                <a:lnTo>
                  <a:pt x="800" y="1834"/>
                </a:lnTo>
                <a:cubicBezTo>
                  <a:pt x="800" y="1917"/>
                  <a:pt x="1200" y="2001"/>
                  <a:pt x="1600" y="20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9"/>
          <p:cNvSpPr/>
          <p:nvPr/>
        </p:nvSpPr>
        <p:spPr>
          <a:xfrm>
            <a:off x="2772000" y="2772000"/>
            <a:ext cx="4716000" cy="1764000"/>
          </a:xfrm>
          <a:custGeom>
            <a:avLst/>
            <a:gdLst/>
            <a:ahLst/>
            <a:rect l="0" t="0" r="r" b="b"/>
            <a:pathLst>
              <a:path w="13102" h="4902">
                <a:moveTo>
                  <a:pt x="0" y="0"/>
                </a:moveTo>
                <a:cubicBezTo>
                  <a:pt x="3276" y="0"/>
                  <a:pt x="6551" y="204"/>
                  <a:pt x="6551" y="408"/>
                </a:cubicBezTo>
                <a:lnTo>
                  <a:pt x="6551" y="2042"/>
                </a:lnTo>
                <a:cubicBezTo>
                  <a:pt x="6551" y="2246"/>
                  <a:pt x="9826" y="2450"/>
                  <a:pt x="13101" y="2450"/>
                </a:cubicBezTo>
                <a:cubicBezTo>
                  <a:pt x="9826" y="2450"/>
                  <a:pt x="6551" y="2654"/>
                  <a:pt x="6551" y="2858"/>
                </a:cubicBezTo>
                <a:lnTo>
                  <a:pt x="6551" y="4492"/>
                </a:lnTo>
                <a:cubicBezTo>
                  <a:pt x="6551" y="4696"/>
                  <a:pt x="3276" y="4901"/>
                  <a:pt x="0" y="49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TextShape 10"/>
          <p:cNvSpPr txBox="1"/>
          <p:nvPr/>
        </p:nvSpPr>
        <p:spPr>
          <a:xfrm>
            <a:off x="7092000" y="3276000"/>
            <a:ext cx="1944000" cy="88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/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Privalomas.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/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Žymi HTML kodo pradžią ir pabaigą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2"/>
          <a:stretch/>
        </p:blipFill>
        <p:spPr>
          <a:xfrm>
            <a:off x="8424000" y="4423680"/>
            <a:ext cx="616320" cy="61632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 rot="16200000">
            <a:off x="7297560" y="-466920"/>
            <a:ext cx="1233000" cy="2459520"/>
          </a:xfrm>
          <a:prstGeom prst="rtTriangl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44" name="Shape 107" descr=""/>
          <p:cNvPicPr/>
          <p:nvPr/>
        </p:nvPicPr>
        <p:blipFill>
          <a:blip r:embed="rId1"/>
          <a:stretch/>
        </p:blipFill>
        <p:spPr>
          <a:xfrm>
            <a:off x="8088840" y="444960"/>
            <a:ext cx="1054800" cy="837720"/>
          </a:xfrm>
          <a:prstGeom prst="rect">
            <a:avLst/>
          </a:prstGeom>
          <a:ln>
            <a:noFill/>
          </a:ln>
        </p:spPr>
      </p:pic>
      <p:sp>
        <p:nvSpPr>
          <p:cNvPr id="145" name="CustomShape 2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6" name="" descr=""/>
          <p:cNvPicPr/>
          <p:nvPr/>
        </p:nvPicPr>
        <p:blipFill>
          <a:blip r:embed="rId2"/>
          <a:stretch/>
        </p:blipFill>
        <p:spPr>
          <a:xfrm>
            <a:off x="124200" y="28188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147" name="CustomShape 3"/>
          <p:cNvSpPr/>
          <p:nvPr/>
        </p:nvSpPr>
        <p:spPr>
          <a:xfrm>
            <a:off x="221040" y="151056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Antraštės (headings)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Paragrafai (paragraphs)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Pastorinimas ir pakreipimas (bold and italic)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X</a:t>
            </a:r>
            <a:r>
              <a:rPr b="0" lang="lt-LT" sz="1500" spc="-1" strike="noStrike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ir X</a:t>
            </a:r>
            <a:r>
              <a:rPr b="0" lang="lt-LT" sz="1400" spc="-1" strike="noStrike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elementai (superscript ir subscript)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Tuščia vieta (white-space) elemento viduje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Teksto lūžiai, horizontali linija (line breaks ir horizontal rules)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Semantika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Paryškinimas ir pabrėžimas (strong and emphasis)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Ištraukos/citatos (quotations)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Sutrumpinimai ir akronimai (abbreviations and acronyms)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Citatos ir apibrėžimai (citations and definitions)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Apie autorių (address)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Pakeitimai turinyje (insert - delete)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HTML elementai naudojami puslapio struktūros aprašymui (antraštės, sub-antraštės, paragrafai)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Elementai taip pat gali pateikti semantinę informaciją.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TextShape 4"/>
          <p:cNvSpPr txBox="1"/>
          <p:nvPr/>
        </p:nvSpPr>
        <p:spPr>
          <a:xfrm>
            <a:off x="743760" y="4446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Tekstas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3"/>
          <a:stretch/>
        </p:blipFill>
        <p:spPr>
          <a:xfrm>
            <a:off x="8423640" y="4423320"/>
            <a:ext cx="616320" cy="61632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151" name="TextShape 1"/>
          <p:cNvSpPr txBox="1"/>
          <p:nvPr/>
        </p:nvSpPr>
        <p:spPr>
          <a:xfrm>
            <a:off x="744120" y="4446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Sąrašai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221040" y="151056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Trijų rūšių sąrašai: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Rikiuoti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Nerikiuoti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Apibrėžiantieji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Rikiuoti sąrašai naudoja numerius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Nerikiuoti sąrašai naudoja ženkliukus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Apibrėžiantieji sąrašai naudojami terminui apibrėžti.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Sąrašai gali egzistuoti kituose sąrašuose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3" name="" descr=""/>
          <p:cNvPicPr/>
          <p:nvPr/>
        </p:nvPicPr>
        <p:blipFill>
          <a:blip r:embed="rId2"/>
          <a:stretch/>
        </p:blipFill>
        <p:spPr>
          <a:xfrm>
            <a:off x="8423640" y="4423320"/>
            <a:ext cx="616320" cy="61632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Nuorodos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5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156" name="CustomShape 2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Nuoroda kuriama naudojant </a:t>
            </a:r>
            <a:r>
              <a:rPr b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&lt;a&gt;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elementą. Vartotojas gali spausti ant bet ko kas yra tarp atsidarančios žymės </a:t>
            </a:r>
            <a:r>
              <a:rPr b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&lt;a&gt;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ir užsidarančios žymės </a:t>
            </a:r>
            <a:r>
              <a:rPr b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&lt;/a&gt;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 </a:t>
            </a:r>
            <a:r>
              <a:rPr b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href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atributas nurodo adresą kur bus nukreipiamas vartotojas paspaudęs ant nuorodos.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TextShape 3"/>
          <p:cNvSpPr txBox="1"/>
          <p:nvPr/>
        </p:nvSpPr>
        <p:spPr>
          <a:xfrm>
            <a:off x="221400" y="3477960"/>
            <a:ext cx="8015760" cy="40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&lt;a href="</a:t>
            </a:r>
            <a:r>
              <a:rPr b="0" lang="lt-LT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http://www.vilniuscoding.lt/</a:t>
            </a:r>
            <a:r>
              <a:rPr b="0" lang="lt-LT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"&gt;Vilnius coding school&lt;/a&gt;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4"/>
          <p:cNvSpPr/>
          <p:nvPr/>
        </p:nvSpPr>
        <p:spPr>
          <a:xfrm rot="5400000">
            <a:off x="2921400" y="1713600"/>
            <a:ext cx="324000" cy="3276000"/>
          </a:xfrm>
          <a:custGeom>
            <a:avLst/>
            <a:gdLst/>
            <a:ahLst/>
            <a:rect l="0" t="0" r="r" b="b"/>
            <a:pathLst>
              <a:path w="902" h="9102">
                <a:moveTo>
                  <a:pt x="901" y="0"/>
                </a:moveTo>
                <a:cubicBezTo>
                  <a:pt x="675" y="0"/>
                  <a:pt x="450" y="379"/>
                  <a:pt x="450" y="758"/>
                </a:cubicBezTo>
                <a:lnTo>
                  <a:pt x="450" y="3471"/>
                </a:lnTo>
                <a:cubicBezTo>
                  <a:pt x="450" y="3850"/>
                  <a:pt x="225" y="4229"/>
                  <a:pt x="0" y="4229"/>
                </a:cubicBezTo>
                <a:cubicBezTo>
                  <a:pt x="225" y="4229"/>
                  <a:pt x="450" y="4608"/>
                  <a:pt x="450" y="4988"/>
                </a:cubicBezTo>
                <a:lnTo>
                  <a:pt x="450" y="8342"/>
                </a:lnTo>
                <a:cubicBezTo>
                  <a:pt x="450" y="8721"/>
                  <a:pt x="675" y="9101"/>
                  <a:pt x="901" y="91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5"/>
          <p:cNvSpPr/>
          <p:nvPr/>
        </p:nvSpPr>
        <p:spPr>
          <a:xfrm rot="16200000">
            <a:off x="2453400" y="1641960"/>
            <a:ext cx="324000" cy="4572000"/>
          </a:xfrm>
          <a:custGeom>
            <a:avLst/>
            <a:gdLst/>
            <a:ahLst/>
            <a:rect l="0" t="0" r="r" b="b"/>
            <a:pathLst>
              <a:path w="902" h="12702">
                <a:moveTo>
                  <a:pt x="901" y="0"/>
                </a:moveTo>
                <a:cubicBezTo>
                  <a:pt x="675" y="0"/>
                  <a:pt x="450" y="529"/>
                  <a:pt x="450" y="1058"/>
                </a:cubicBezTo>
                <a:lnTo>
                  <a:pt x="450" y="4844"/>
                </a:lnTo>
                <a:cubicBezTo>
                  <a:pt x="450" y="5373"/>
                  <a:pt x="225" y="5902"/>
                  <a:pt x="0" y="5902"/>
                </a:cubicBezTo>
                <a:cubicBezTo>
                  <a:pt x="225" y="5902"/>
                  <a:pt x="450" y="6431"/>
                  <a:pt x="450" y="6961"/>
                </a:cubicBezTo>
                <a:lnTo>
                  <a:pt x="450" y="11642"/>
                </a:lnTo>
                <a:cubicBezTo>
                  <a:pt x="450" y="12171"/>
                  <a:pt x="675" y="12701"/>
                  <a:pt x="901" y="127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6"/>
          <p:cNvSpPr/>
          <p:nvPr/>
        </p:nvSpPr>
        <p:spPr>
          <a:xfrm rot="16200000">
            <a:off x="7703640" y="3693960"/>
            <a:ext cx="338760" cy="451800"/>
          </a:xfrm>
          <a:custGeom>
            <a:avLst/>
            <a:gdLst/>
            <a:ahLst/>
            <a:rect l="0" t="0" r="r" b="b"/>
            <a:pathLst>
              <a:path w="943" h="1257">
                <a:moveTo>
                  <a:pt x="942" y="0"/>
                </a:moveTo>
                <a:cubicBezTo>
                  <a:pt x="706" y="0"/>
                  <a:pt x="471" y="52"/>
                  <a:pt x="471" y="104"/>
                </a:cubicBezTo>
                <a:lnTo>
                  <a:pt x="471" y="479"/>
                </a:lnTo>
                <a:cubicBezTo>
                  <a:pt x="471" y="531"/>
                  <a:pt x="235" y="583"/>
                  <a:pt x="0" y="583"/>
                </a:cubicBezTo>
                <a:cubicBezTo>
                  <a:pt x="235" y="583"/>
                  <a:pt x="471" y="636"/>
                  <a:pt x="471" y="688"/>
                </a:cubicBezTo>
                <a:lnTo>
                  <a:pt x="471" y="1151"/>
                </a:lnTo>
                <a:cubicBezTo>
                  <a:pt x="471" y="1203"/>
                  <a:pt x="706" y="1256"/>
                  <a:pt x="942" y="1256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TextShape 7"/>
          <p:cNvSpPr txBox="1"/>
          <p:nvPr/>
        </p:nvSpPr>
        <p:spPr>
          <a:xfrm>
            <a:off x="1373400" y="4125960"/>
            <a:ext cx="219528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Elementą atidaranti žymė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TextShape 8"/>
          <p:cNvSpPr txBox="1"/>
          <p:nvPr/>
        </p:nvSpPr>
        <p:spPr>
          <a:xfrm>
            <a:off x="6413400" y="4102920"/>
            <a:ext cx="2880000" cy="362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Elementą uždaranti žymė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TextShape 9"/>
          <p:cNvSpPr txBox="1"/>
          <p:nvPr/>
        </p:nvSpPr>
        <p:spPr>
          <a:xfrm>
            <a:off x="1841400" y="2736000"/>
            <a:ext cx="2808000" cy="48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Puslapis į kurį bus nukreiptas vartotojas paspaudęs </a:t>
            </a:r>
            <a:r>
              <a:rPr b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nuorodą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10"/>
          <p:cNvSpPr/>
          <p:nvPr/>
        </p:nvSpPr>
        <p:spPr>
          <a:xfrm rot="5400000">
            <a:off x="6083640" y="2094480"/>
            <a:ext cx="392040" cy="2612880"/>
          </a:xfrm>
          <a:custGeom>
            <a:avLst/>
            <a:gdLst/>
            <a:ahLst/>
            <a:rect l="0" t="0" r="r" b="b"/>
            <a:pathLst>
              <a:path w="1091" h="7260">
                <a:moveTo>
                  <a:pt x="1090" y="0"/>
                </a:moveTo>
                <a:cubicBezTo>
                  <a:pt x="817" y="0"/>
                  <a:pt x="545" y="302"/>
                  <a:pt x="545" y="604"/>
                </a:cubicBezTo>
                <a:lnTo>
                  <a:pt x="545" y="2768"/>
                </a:lnTo>
                <a:cubicBezTo>
                  <a:pt x="545" y="3071"/>
                  <a:pt x="272" y="3373"/>
                  <a:pt x="0" y="3373"/>
                </a:cubicBezTo>
                <a:cubicBezTo>
                  <a:pt x="272" y="3373"/>
                  <a:pt x="545" y="3676"/>
                  <a:pt x="545" y="3978"/>
                </a:cubicBezTo>
                <a:lnTo>
                  <a:pt x="545" y="6654"/>
                </a:lnTo>
                <a:cubicBezTo>
                  <a:pt x="545" y="6956"/>
                  <a:pt x="817" y="7259"/>
                  <a:pt x="1090" y="7259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TextShape 11"/>
          <p:cNvSpPr txBox="1"/>
          <p:nvPr/>
        </p:nvSpPr>
        <p:spPr>
          <a:xfrm>
            <a:off x="5060520" y="2746800"/>
            <a:ext cx="2612880" cy="592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Tekstas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ant kurio vartotojas spaudžia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6" name="" descr=""/>
          <p:cNvPicPr/>
          <p:nvPr/>
        </p:nvPicPr>
        <p:blipFill>
          <a:blip r:embed="rId3"/>
          <a:stretch/>
        </p:blipFill>
        <p:spPr>
          <a:xfrm>
            <a:off x="8423640" y="4423320"/>
            <a:ext cx="616320" cy="61632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168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Nuorodos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TextShape 3"/>
          <p:cNvSpPr txBox="1"/>
          <p:nvPr/>
        </p:nvSpPr>
        <p:spPr>
          <a:xfrm>
            <a:off x="181800" y="2463120"/>
            <a:ext cx="8868960" cy="387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&lt;a href="</a:t>
            </a:r>
            <a:r>
              <a:rPr b="0" lang="lt-LT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http://www.vilniuscoding.lt/</a:t>
            </a:r>
            <a:r>
              <a:rPr b="0" lang="lt-LT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index.html"&gt;Vilnius coding school&lt;/a&gt;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4"/>
          <p:cNvSpPr/>
          <p:nvPr/>
        </p:nvSpPr>
        <p:spPr>
          <a:xfrm rot="5400000">
            <a:off x="3403800" y="177480"/>
            <a:ext cx="324000" cy="4320000"/>
          </a:xfrm>
          <a:custGeom>
            <a:avLst/>
            <a:gdLst/>
            <a:ahLst/>
            <a:rect l="0" t="0" r="r" b="b"/>
            <a:pathLst>
              <a:path w="902" h="12002">
                <a:moveTo>
                  <a:pt x="901" y="0"/>
                </a:moveTo>
                <a:cubicBezTo>
                  <a:pt x="675" y="0"/>
                  <a:pt x="450" y="500"/>
                  <a:pt x="450" y="1000"/>
                </a:cubicBezTo>
                <a:lnTo>
                  <a:pt x="450" y="4577"/>
                </a:lnTo>
                <a:cubicBezTo>
                  <a:pt x="450" y="5077"/>
                  <a:pt x="225" y="5577"/>
                  <a:pt x="0" y="5577"/>
                </a:cubicBezTo>
                <a:cubicBezTo>
                  <a:pt x="225" y="5577"/>
                  <a:pt x="450" y="6077"/>
                  <a:pt x="450" y="6577"/>
                </a:cubicBezTo>
                <a:lnTo>
                  <a:pt x="450" y="11000"/>
                </a:lnTo>
                <a:cubicBezTo>
                  <a:pt x="450" y="11500"/>
                  <a:pt x="675" y="12001"/>
                  <a:pt x="901" y="120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TextShape 5"/>
          <p:cNvSpPr txBox="1"/>
          <p:nvPr/>
        </p:nvSpPr>
        <p:spPr>
          <a:xfrm>
            <a:off x="2701800" y="1491120"/>
            <a:ext cx="2052000" cy="88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Absoliutusis universalusis adresas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(absolute URL)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TextShape 6"/>
          <p:cNvSpPr txBox="1"/>
          <p:nvPr/>
        </p:nvSpPr>
        <p:spPr>
          <a:xfrm>
            <a:off x="144000" y="4364280"/>
            <a:ext cx="5753880" cy="387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&lt;a href="index.html"&gt;Vilnius coding school&lt;/a&gt;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7"/>
          <p:cNvSpPr/>
          <p:nvPr/>
        </p:nvSpPr>
        <p:spPr>
          <a:xfrm rot="5400000">
            <a:off x="1836720" y="3607920"/>
            <a:ext cx="324000" cy="1261800"/>
          </a:xfrm>
          <a:custGeom>
            <a:avLst/>
            <a:gdLst/>
            <a:ahLst/>
            <a:rect l="0" t="0" r="r" b="b"/>
            <a:pathLst>
              <a:path w="902" h="3507">
                <a:moveTo>
                  <a:pt x="901" y="0"/>
                </a:moveTo>
                <a:cubicBezTo>
                  <a:pt x="675" y="0"/>
                  <a:pt x="450" y="146"/>
                  <a:pt x="450" y="292"/>
                </a:cubicBezTo>
                <a:lnTo>
                  <a:pt x="450" y="1337"/>
                </a:lnTo>
                <a:cubicBezTo>
                  <a:pt x="450" y="1483"/>
                  <a:pt x="225" y="1629"/>
                  <a:pt x="0" y="1629"/>
                </a:cubicBezTo>
                <a:cubicBezTo>
                  <a:pt x="225" y="1629"/>
                  <a:pt x="450" y="1775"/>
                  <a:pt x="450" y="1921"/>
                </a:cubicBezTo>
                <a:lnTo>
                  <a:pt x="450" y="3213"/>
                </a:lnTo>
                <a:cubicBezTo>
                  <a:pt x="450" y="3359"/>
                  <a:pt x="675" y="3506"/>
                  <a:pt x="901" y="3506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TextShape 8"/>
          <p:cNvSpPr txBox="1"/>
          <p:nvPr/>
        </p:nvSpPr>
        <p:spPr>
          <a:xfrm>
            <a:off x="1189800" y="3357360"/>
            <a:ext cx="1836000" cy="689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Santykinis universalus adresas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(relative URL)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6" name="" descr=""/>
          <p:cNvPicPr/>
          <p:nvPr/>
        </p:nvPicPr>
        <p:blipFill>
          <a:blip r:embed="rId3"/>
          <a:stretch/>
        </p:blipFill>
        <p:spPr>
          <a:xfrm>
            <a:off x="8423640" y="4423320"/>
            <a:ext cx="616320" cy="61632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1923</TotalTime>
  <Application>LibreOffice/5.2.2.2$Windows_x86 LibreOffice_project/8f96e87c890bf8fa77463cd4b640a2312823f3ad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lt-LT</dc:language>
  <cp:lastModifiedBy/>
  <dcterms:modified xsi:type="dcterms:W3CDTF">2017-10-06T21:11:51Z</dcterms:modified>
  <cp:revision>82</cp:revision>
  <dc:subject/>
  <dc:title/>
</cp:coreProperties>
</file>