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5.png" ContentType="image/png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3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72.png" ContentType="image/png"/>
  <Override PartName="/ppt/media/image6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1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hyperlink" Target="https://www.w3schools.com/tags/att_input_type.asp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ww.vilniuscoding.lt/" TargetMode="External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95" descr=""/>
          <p:cNvPicPr/>
          <p:nvPr/>
        </p:nvPicPr>
        <p:blipFill>
          <a:blip r:embed="rId1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>
            <a:off x="454896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25280" y="1968840"/>
            <a:ext cx="1818360" cy="25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 (katalogų struktūra)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1224000" y="1756080"/>
            <a:ext cx="6407640" cy="3319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5008680" y="1440000"/>
            <a:ext cx="2622960" cy="31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5706360" y="1473840"/>
            <a:ext cx="1177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673640" y="2040840"/>
            <a:ext cx="1283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234040" y="2989080"/>
            <a:ext cx="2172960" cy="186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5683320" y="2673000"/>
            <a:ext cx="1723680" cy="31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5928840" y="2685240"/>
            <a:ext cx="1177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Muzika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6020640" y="3115800"/>
            <a:ext cx="1269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1663560" y="2388600"/>
            <a:ext cx="12967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5904000" y="3463560"/>
            <a:ext cx="1427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klasika.html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2835360" y="2989080"/>
            <a:ext cx="2172960" cy="1865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4"/>
          <p:cNvSpPr/>
          <p:nvPr/>
        </p:nvSpPr>
        <p:spPr>
          <a:xfrm>
            <a:off x="3285000" y="2673000"/>
            <a:ext cx="1723320" cy="315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3697200" y="2685240"/>
            <a:ext cx="1177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Dailė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3621960" y="3115800"/>
            <a:ext cx="1270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7"/>
          <p:cNvSpPr/>
          <p:nvPr/>
        </p:nvSpPr>
        <p:spPr>
          <a:xfrm>
            <a:off x="3621960" y="3400200"/>
            <a:ext cx="1416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tapyba.html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Naujame lange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Paspaudus atidaro naujame lange. Nerekomenduojama. Dažniausiai naudojama kai norima atidaryti visiškai naują svetainę.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76000" y="3860280"/>
            <a:ext cx="762660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 rot="5400000">
            <a:off x="3907800" y="2834640"/>
            <a:ext cx="323640" cy="1800000"/>
          </a:xfrm>
          <a:custGeom>
            <a:avLst/>
            <a:gdLst/>
            <a:ahLst/>
            <a:rect l="l" t="t" r="r" b="b"/>
            <a:pathLst>
              <a:path w="902" h="5003">
                <a:moveTo>
                  <a:pt x="901" y="0"/>
                </a:moveTo>
                <a:cubicBezTo>
                  <a:pt x="675" y="0"/>
                  <a:pt x="450" y="208"/>
                  <a:pt x="450" y="416"/>
                </a:cubicBezTo>
                <a:lnTo>
                  <a:pt x="450" y="1907"/>
                </a:lnTo>
                <a:cubicBezTo>
                  <a:pt x="450" y="2116"/>
                  <a:pt x="225" y="2324"/>
                  <a:pt x="0" y="2324"/>
                </a:cubicBezTo>
                <a:cubicBezTo>
                  <a:pt x="225" y="2324"/>
                  <a:pt x="450" y="2533"/>
                  <a:pt x="450" y="2741"/>
                </a:cubicBezTo>
                <a:lnTo>
                  <a:pt x="450" y="4585"/>
                </a:lnTo>
                <a:cubicBezTo>
                  <a:pt x="450" y="4793"/>
                  <a:pt x="675" y="5002"/>
                  <a:pt x="901" y="50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2845440" y="2853360"/>
            <a:ext cx="26276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Atributas nurodo kur bus užkraunamas šaltinis. _blank reiškia naujame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Tame pačiame puslapyje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76000" y="2770920"/>
            <a:ext cx="793440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href="#abiogeneze" target=“_blank“&gt;Vilnius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 rot="5400000">
            <a:off x="2348280" y="1828800"/>
            <a:ext cx="323640" cy="163296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1346760" y="1440000"/>
            <a:ext cx="2627640" cy="10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į elemento id, kurį norime pamatyti. Elementas su nurodytu id turi būti tame pačiame puslapyje kaip ir nuoroda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609480" y="4608000"/>
            <a:ext cx="419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&lt;h1 id=“abiogeneze“&gt;Abiogenezė&lt;/h1&gt;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 rot="5400000">
            <a:off x="1821600" y="3701160"/>
            <a:ext cx="323640" cy="1632960"/>
          </a:xfrm>
          <a:custGeom>
            <a:avLst/>
            <a:gdLst/>
            <a:ahLst/>
            <a:rect l="l" t="t" r="r" b="b"/>
            <a:pathLst>
              <a:path w="902" h="4539">
                <a:moveTo>
                  <a:pt x="901" y="0"/>
                </a:moveTo>
                <a:cubicBezTo>
                  <a:pt x="675" y="0"/>
                  <a:pt x="450" y="189"/>
                  <a:pt x="450" y="378"/>
                </a:cubicBezTo>
                <a:lnTo>
                  <a:pt x="450" y="1730"/>
                </a:lnTo>
                <a:cubicBezTo>
                  <a:pt x="450" y="1919"/>
                  <a:pt x="225" y="2108"/>
                  <a:pt x="0" y="2108"/>
                </a:cubicBezTo>
                <a:cubicBezTo>
                  <a:pt x="225" y="2108"/>
                  <a:pt x="450" y="2298"/>
                  <a:pt x="450" y="2487"/>
                </a:cubicBezTo>
                <a:lnTo>
                  <a:pt x="450" y="4159"/>
                </a:lnTo>
                <a:cubicBezTo>
                  <a:pt x="450" y="4348"/>
                  <a:pt x="675" y="4538"/>
                  <a:pt x="901" y="4538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"/>
          <p:cNvSpPr/>
          <p:nvPr/>
        </p:nvSpPr>
        <p:spPr>
          <a:xfrm>
            <a:off x="842760" y="3492360"/>
            <a:ext cx="262764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Elemento id. Puslapyje unikalus, t. y. negali būti tame pačiame puslapyje elementų su tuo pačiu id.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Nuorodos. Užduotis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svetainės pagal nurodytą katalogų struktūrą paveikslėlyje. Visuose failuose turi būti nuorodą į namų puslapį (pagrindinį). Pagrindinis pabrauktas.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504000" y="2219400"/>
            <a:ext cx="7919640" cy="2892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5181840" y="1944000"/>
            <a:ext cx="3241800" cy="275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5616000" y="1944000"/>
            <a:ext cx="259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Transporto priemonės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555840" y="2287440"/>
            <a:ext cx="158652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6192000" y="2622240"/>
            <a:ext cx="1943640" cy="227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6192000" y="2347200"/>
            <a:ext cx="1943640" cy="27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1"/>
          <p:cNvSpPr/>
          <p:nvPr/>
        </p:nvSpPr>
        <p:spPr>
          <a:xfrm>
            <a:off x="6308640" y="2357640"/>
            <a:ext cx="168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Skraidančios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6422040" y="2732400"/>
            <a:ext cx="156888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543240" y="2590200"/>
            <a:ext cx="160272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about.html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4104000" y="2622240"/>
            <a:ext cx="1834920" cy="227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4104000" y="2347200"/>
            <a:ext cx="1834920" cy="27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6"/>
          <p:cNvSpPr/>
          <p:nvPr/>
        </p:nvSpPr>
        <p:spPr>
          <a:xfrm>
            <a:off x="4176000" y="2357640"/>
            <a:ext cx="1598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Važiuojančios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4225320" y="2732400"/>
            <a:ext cx="15696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2016000" y="2622240"/>
            <a:ext cx="1834920" cy="227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9"/>
          <p:cNvSpPr/>
          <p:nvPr/>
        </p:nvSpPr>
        <p:spPr>
          <a:xfrm>
            <a:off x="2016000" y="2347200"/>
            <a:ext cx="1834920" cy="27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0"/>
          <p:cNvSpPr/>
          <p:nvPr/>
        </p:nvSpPr>
        <p:spPr>
          <a:xfrm>
            <a:off x="2088000" y="2357640"/>
            <a:ext cx="1598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Plaukiančios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1"/>
          <p:cNvSpPr/>
          <p:nvPr/>
        </p:nvSpPr>
        <p:spPr>
          <a:xfrm>
            <a:off x="2137320" y="2732400"/>
            <a:ext cx="15696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4176000" y="3298320"/>
            <a:ext cx="1691640" cy="582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4176000" y="3161160"/>
            <a:ext cx="1691640" cy="136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Dviratės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4176000" y="4169160"/>
            <a:ext cx="1691640" cy="582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Index.html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5"/>
          <p:cNvSpPr/>
          <p:nvPr/>
        </p:nvSpPr>
        <p:spPr>
          <a:xfrm>
            <a:off x="4176000" y="4032000"/>
            <a:ext cx="1691640" cy="136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Keturatės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Paveikslėliai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įkelti paveikslėlį į puslapį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Renkantis teisingą paveikslėlio formatą (jpg. gif. png)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Paveikslėlių optimizavimas tinklapiams (dydis toks kokį vaizduosite, rezoliucija 72 px per inch)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Įrankiai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Paveikslėlio aprašymui naudojamas &lt;figure&gt; ir &lt;figcaption&gt;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317600" y="3608280"/>
            <a:ext cx="76100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&lt;img src="images/logo.png" alt=“Tai yra šios svetainės logo“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title=“Svetainės logotipas, nukopijuotas iš interneto resursų.“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 rot="5400000">
            <a:off x="3186720" y="2222280"/>
            <a:ext cx="323640" cy="2519640"/>
          </a:xfrm>
          <a:custGeom>
            <a:avLst/>
            <a:gdLst/>
            <a:ahLst/>
            <a:rect l="l" t="t" r="r" b="b"/>
            <a:pathLst>
              <a:path w="902" h="7002">
                <a:moveTo>
                  <a:pt x="901" y="0"/>
                </a:moveTo>
                <a:cubicBezTo>
                  <a:pt x="675" y="0"/>
                  <a:pt x="450" y="291"/>
                  <a:pt x="450" y="583"/>
                </a:cubicBezTo>
                <a:lnTo>
                  <a:pt x="450" y="2670"/>
                </a:lnTo>
                <a:cubicBezTo>
                  <a:pt x="450" y="2961"/>
                  <a:pt x="225" y="3253"/>
                  <a:pt x="0" y="3253"/>
                </a:cubicBezTo>
                <a:cubicBezTo>
                  <a:pt x="225" y="3253"/>
                  <a:pt x="450" y="3545"/>
                  <a:pt x="450" y="3837"/>
                </a:cubicBezTo>
                <a:lnTo>
                  <a:pt x="450" y="6417"/>
                </a:lnTo>
                <a:cubicBezTo>
                  <a:pt x="450" y="6709"/>
                  <a:pt x="675" y="7001"/>
                  <a:pt x="901" y="7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7"/>
          <p:cNvSpPr/>
          <p:nvPr/>
        </p:nvSpPr>
        <p:spPr>
          <a:xfrm>
            <a:off x="2520360" y="2952000"/>
            <a:ext cx="1979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Nuoroda iki paveiklėlio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 rot="16200000">
            <a:off x="2772360" y="2844360"/>
            <a:ext cx="323640" cy="3059640"/>
          </a:xfrm>
          <a:custGeom>
            <a:avLst/>
            <a:gdLst/>
            <a:ahLst/>
            <a:rect l="l" t="t" r="r" b="b"/>
            <a:pathLst>
              <a:path w="902" h="8502">
                <a:moveTo>
                  <a:pt x="901" y="0"/>
                </a:moveTo>
                <a:cubicBezTo>
                  <a:pt x="675" y="0"/>
                  <a:pt x="450" y="354"/>
                  <a:pt x="450" y="708"/>
                </a:cubicBezTo>
                <a:lnTo>
                  <a:pt x="450" y="3242"/>
                </a:lnTo>
                <a:cubicBezTo>
                  <a:pt x="450" y="3596"/>
                  <a:pt x="225" y="3950"/>
                  <a:pt x="0" y="3950"/>
                </a:cubicBezTo>
                <a:cubicBezTo>
                  <a:pt x="225" y="3950"/>
                  <a:pt x="450" y="4304"/>
                  <a:pt x="450" y="4659"/>
                </a:cubicBezTo>
                <a:lnTo>
                  <a:pt x="450" y="7792"/>
                </a:lnTo>
                <a:cubicBezTo>
                  <a:pt x="450" y="8146"/>
                  <a:pt x="675" y="8501"/>
                  <a:pt x="901" y="85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9"/>
          <p:cNvSpPr/>
          <p:nvPr/>
        </p:nvSpPr>
        <p:spPr>
          <a:xfrm>
            <a:off x="1872360" y="4572000"/>
            <a:ext cx="1979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Papildoma informacija apie paveiklėlį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 rot="5400000">
            <a:off x="6480720" y="1619280"/>
            <a:ext cx="323640" cy="3707640"/>
          </a:xfrm>
          <a:custGeom>
            <a:avLst/>
            <a:gdLst/>
            <a:ahLst/>
            <a:rect l="l" t="t" r="r" b="b"/>
            <a:pathLst>
              <a:path w="902" h="10302">
                <a:moveTo>
                  <a:pt x="901" y="0"/>
                </a:moveTo>
                <a:cubicBezTo>
                  <a:pt x="675" y="0"/>
                  <a:pt x="450" y="429"/>
                  <a:pt x="450" y="858"/>
                </a:cubicBezTo>
                <a:lnTo>
                  <a:pt x="450" y="3928"/>
                </a:lnTo>
                <a:cubicBezTo>
                  <a:pt x="450" y="4358"/>
                  <a:pt x="225" y="4787"/>
                  <a:pt x="0" y="4787"/>
                </a:cubicBezTo>
                <a:cubicBezTo>
                  <a:pt x="225" y="4787"/>
                  <a:pt x="450" y="5216"/>
                  <a:pt x="450" y="5645"/>
                </a:cubicBezTo>
                <a:lnTo>
                  <a:pt x="450" y="9442"/>
                </a:lnTo>
                <a:cubicBezTo>
                  <a:pt x="450" y="9871"/>
                  <a:pt x="675" y="10301"/>
                  <a:pt x="901" y="103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>
            <a:off x="5256360" y="2808000"/>
            <a:ext cx="309564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Rodoma informacija, kai paveikslėlio naršyklė negali parodyti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Paskirtis. Duomenų atvaizdavimas, formavimo priemonė, tvarkaraščiai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į puslapį pridedama naudojant &lt;table&gt; elementą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Lentelė braižoma eilutė po eilutės. Kiekviena eilutė apibrėžiama elementu 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Kiekvienos eilutės viduje yra tam tikras skaičius langelių, kurie kuriami naudojant elementą &lt;td&gt; (arba &lt;th&gt; jei tai antraštinis langelis).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Lentelės.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3313800" y="1584000"/>
            <a:ext cx="1903320" cy="29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&lt;td&gt;15&lt;/td&gt;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&lt;td&gt;30&lt;/td&gt;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&lt;td&gt;45&lt;/td&gt;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&lt;td&gt;60&lt;/td&gt;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&lt;td&gt;90&lt;/td&gt;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&lt;/tr&gt;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&lt;/table&gt;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2125800" y="1725480"/>
            <a:ext cx="1259640" cy="2735640"/>
          </a:xfrm>
          <a:custGeom>
            <a:avLst/>
            <a:gdLst/>
            <a:ahLst/>
            <a:rect l="l" t="t" r="r" b="b"/>
            <a:pathLst>
              <a:path w="3502" h="7601">
                <a:moveTo>
                  <a:pt x="3501" y="0"/>
                </a:moveTo>
                <a:cubicBezTo>
                  <a:pt x="2625" y="0"/>
                  <a:pt x="1750" y="316"/>
                  <a:pt x="1750" y="633"/>
                </a:cubicBezTo>
                <a:lnTo>
                  <a:pt x="1750" y="3167"/>
                </a:lnTo>
                <a:cubicBezTo>
                  <a:pt x="1750" y="3483"/>
                  <a:pt x="875" y="3800"/>
                  <a:pt x="0" y="3800"/>
                </a:cubicBezTo>
                <a:cubicBezTo>
                  <a:pt x="875" y="3800"/>
                  <a:pt x="1750" y="4117"/>
                  <a:pt x="1750" y="4433"/>
                </a:cubicBezTo>
                <a:lnTo>
                  <a:pt x="1750" y="6967"/>
                </a:lnTo>
                <a:cubicBezTo>
                  <a:pt x="1750" y="7284"/>
                  <a:pt x="2625" y="7600"/>
                  <a:pt x="3501" y="7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689040" y="2841480"/>
            <a:ext cx="1434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lentelės pradžią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4176000" y="1869480"/>
            <a:ext cx="2123640" cy="719640"/>
          </a:xfrm>
          <a:custGeom>
            <a:avLst/>
            <a:gdLst/>
            <a:ahLst/>
            <a:rect l="l" t="t" r="r" b="b"/>
            <a:pathLst>
              <a:path w="5902" h="2002">
                <a:moveTo>
                  <a:pt x="0" y="0"/>
                </a:moveTo>
                <a:cubicBezTo>
                  <a:pt x="1475" y="0"/>
                  <a:pt x="2950" y="83"/>
                  <a:pt x="2950" y="166"/>
                </a:cubicBezTo>
                <a:lnTo>
                  <a:pt x="2950" y="833"/>
                </a:lnTo>
                <a:cubicBezTo>
                  <a:pt x="2950" y="917"/>
                  <a:pt x="4425" y="1000"/>
                  <a:pt x="5901" y="1000"/>
                </a:cubicBezTo>
                <a:cubicBezTo>
                  <a:pt x="4425" y="1000"/>
                  <a:pt x="2950" y="1083"/>
                  <a:pt x="2950" y="1167"/>
                </a:cubicBezTo>
                <a:lnTo>
                  <a:pt x="2950" y="1834"/>
                </a:lnTo>
                <a:cubicBezTo>
                  <a:pt x="2950" y="1917"/>
                  <a:pt x="1475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0"/>
          <p:cNvSpPr/>
          <p:nvPr/>
        </p:nvSpPr>
        <p:spPr>
          <a:xfrm>
            <a:off x="6326640" y="2049480"/>
            <a:ext cx="159300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Eilutės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 rot="16200000">
            <a:off x="4518000" y="4119840"/>
            <a:ext cx="323640" cy="503640"/>
          </a:xfrm>
          <a:custGeom>
            <a:avLst/>
            <a:gdLst/>
            <a:ahLst/>
            <a:rect l="l" t="t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2"/>
          <p:cNvSpPr/>
          <p:nvPr/>
        </p:nvSpPr>
        <p:spPr>
          <a:xfrm>
            <a:off x="4219560" y="4569480"/>
            <a:ext cx="16480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Žymės apibrėžiančios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langelio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https://www.w3schools.com/tags/att_input_type.asp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Paskirtis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Tradiciškai forma reiškia blanką, kurį reikia užpildyti pateikiant tam tikrą tikslinę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tai pasiskolino. HTML formų paskirtis rinkti informaciją iš lankytojų.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235240" y="2160000"/>
            <a:ext cx="5252400" cy="28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 (paslėpti elementai)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144000" y="1495080"/>
            <a:ext cx="2095200" cy="304560"/>
          </a:xfrm>
          <a:prstGeom prst="rect">
            <a:avLst/>
          </a:prstGeom>
          <a:ln>
            <a:noFill/>
          </a:ln>
        </p:spPr>
      </p:pic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2407680" y="1504800"/>
            <a:ext cx="2199960" cy="29484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4"/>
          <a:stretch/>
        </p:blipFill>
        <p:spPr>
          <a:xfrm>
            <a:off x="4812120" y="1527120"/>
            <a:ext cx="2171520" cy="70452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5"/>
          <a:stretch/>
        </p:blipFill>
        <p:spPr>
          <a:xfrm>
            <a:off x="176760" y="1920960"/>
            <a:ext cx="2342880" cy="3711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6"/>
          <a:stretch/>
        </p:blipFill>
        <p:spPr>
          <a:xfrm>
            <a:off x="123480" y="2448000"/>
            <a:ext cx="3476160" cy="46620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7"/>
          <a:stretch/>
        </p:blipFill>
        <p:spPr>
          <a:xfrm>
            <a:off x="189000" y="3031200"/>
            <a:ext cx="1466640" cy="7520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8"/>
          <a:stretch/>
        </p:blipFill>
        <p:spPr>
          <a:xfrm>
            <a:off x="221400" y="3888000"/>
            <a:ext cx="3352320" cy="10569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9"/>
          <a:stretch/>
        </p:blipFill>
        <p:spPr>
          <a:xfrm>
            <a:off x="4329000" y="2376000"/>
            <a:ext cx="4670640" cy="25916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10"/>
          <a:stretch/>
        </p:blipFill>
        <p:spPr>
          <a:xfrm>
            <a:off x="1987560" y="3096000"/>
            <a:ext cx="2476080" cy="60912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11"/>
          <a:stretch/>
        </p:blipFill>
        <p:spPr>
          <a:xfrm>
            <a:off x="1800000" y="4273200"/>
            <a:ext cx="2828520" cy="79992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12"/>
          <a:stretch/>
        </p:blipFill>
        <p:spPr>
          <a:xfrm>
            <a:off x="7488000" y="1648800"/>
            <a:ext cx="590040" cy="29484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13"/>
          <a:stretch/>
        </p:blipFill>
        <p:spPr>
          <a:xfrm>
            <a:off x="5832000" y="2311560"/>
            <a:ext cx="3018960" cy="35208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14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Kažkada nebuvo daug šaltinių iš ko mokytis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Mokomasi buvo iš kitų kodo.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Tai galima daryti ir dabar: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92000" y="2414160"/>
            <a:ext cx="5399640" cy="267660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įvadas. Kas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Elementų rūšys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Grupavimas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Nurodymas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360000" y="2376000"/>
            <a:ext cx="1999800" cy="162828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3960000" y="1656000"/>
            <a:ext cx="4217040" cy="100764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4"/>
          <a:stretch/>
        </p:blipFill>
        <p:spPr>
          <a:xfrm>
            <a:off x="4176000" y="2579040"/>
            <a:ext cx="3524040" cy="13806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5"/>
          <a:stretch/>
        </p:blipFill>
        <p:spPr>
          <a:xfrm>
            <a:off x="3384000" y="3868560"/>
            <a:ext cx="2542680" cy="11710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6"/>
          <a:stretch/>
        </p:blipFill>
        <p:spPr>
          <a:xfrm>
            <a:off x="138600" y="4310640"/>
            <a:ext cx="2381040" cy="65700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7"/>
          <a:stretch/>
        </p:blipFill>
        <p:spPr>
          <a:xfrm>
            <a:off x="8423280" y="442296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Formos. Praktinis darbas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Sukurti duomenų surinkimo formą: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Vardas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Pavardė (privalomas)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Specifinį lauką (el. pašto)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Amžius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Svoris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Lytis (galimybė pasirinkti vieną)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Galite panaudoti grupavimą ir pridėti daugiau jūsų manymu svarbių laukų.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Video ir audio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&lt;video&gt;&lt;/video&gt;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&lt;audio&gt;&lt;/audio&gt;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8422920" y="4422600"/>
            <a:ext cx="615960" cy="615960"/>
          </a:xfrm>
          <a:prstGeom prst="rect">
            <a:avLst/>
          </a:prstGeom>
          <a:ln>
            <a:noFill/>
          </a:ln>
        </p:spPr>
      </p:pic>
      <p:sp>
        <p:nvSpPr>
          <p:cNvPr id="299" name="CustomShape 6"/>
          <p:cNvSpPr/>
          <p:nvPr/>
        </p:nvSpPr>
        <p:spPr>
          <a:xfrm>
            <a:off x="270000" y="4477320"/>
            <a:ext cx="5849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https://www.w3schools.com/graphics/svg_examples.asp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30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506520" y="4464000"/>
            <a:ext cx="5685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https://www.w3schools.com/graphics/canvas_intro.asp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369720" y="1597320"/>
            <a:ext cx="64699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&lt;canvas id="myCanvas" width="200" height="100"&gt;&lt;/canvas&gt;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Naudojamas su Javascript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3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313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&lt;!DOCTYPE html&gt; - deklaracija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Komentarai &lt;!-- Komentaras --&gt;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atributas - unikalus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 atributas – tam tikrą grupę apjungiantis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Blokiniai (Block elements) – (h1, p, ul, li)- kur juos berašysite jie turinį atvaizduos naujoje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Linijiniai (Inline elements) – kur juos berašysite jie rasis toje pačioje eilutėje.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bloke &lt;div&gt;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ir elemento grupavimas eilutėje &lt;span&gt;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Langas lange &lt;iframe&gt;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Escape characters – pvz. tam kad parašyti &lt; naudojamas &amp;lt; arba &amp;#60; &amp;lt; arba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&amp;#60;. &amp;amp; arba &amp;#38;. &amp;copy; arba &amp;#169;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 Meta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5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name="description" content="HTML pamokos"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name="keywords" content="HTML, CSS, JAVASCRIPT"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&lt;meta name="author" content="Zigmantas Račkauskas"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Specifinis žymėjimas.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72000" y="1368000"/>
            <a:ext cx="3688200" cy="361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32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PABAIGA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2631960" y="1152000"/>
            <a:ext cx="3199680" cy="38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21400" y="1366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Puslapiai tai yra tekstiniai dokumentai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naudoja žymes (simboliai esantys kampiniuose skliaustuose) su nešančia informacija apie savo reikšmę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paprastai laikomos elementais &lt;abc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Žymės dažniausiai naudojamos poromis &lt;abc&gt;&lt;/abc&gt;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Atidarančioji žymė pažymi turinio pradžią, o uždarančioji turinio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Atidarančiosios žymės turi atributus, kurie suteikia daugiau informacijos apie elemento turinį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 turi vardus ir reikšmes &lt;abc atributo_vardas=“reikšmė“&gt;&lt;/abc&gt;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Tam, kad išmokti HTML jums reikia žinoti visas žymes, ką jos daro ir kokiose vietose gali būti panaudotos.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Kas tai yra HTML?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21400" y="1366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96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24920" y="28260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dokumento struktūra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034360" y="2357640"/>
            <a:ext cx="4445280" cy="23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&lt;!DOCTYPE 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&lt;title&gt;Dokumento antraštė&lt;/title&gt;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&lt;/head&gt;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&lt;/body&gt;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&lt;/html&gt;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rot="5400000">
            <a:off x="2898360" y="1294920"/>
            <a:ext cx="323640" cy="1943640"/>
          </a:xfrm>
          <a:custGeom>
            <a:avLst/>
            <a:gdLst/>
            <a:ahLst/>
            <a:rect l="l" t="t" r="r" b="b"/>
            <a:pathLst>
              <a:path w="902" h="5402">
                <a:moveTo>
                  <a:pt x="901" y="0"/>
                </a:moveTo>
                <a:cubicBezTo>
                  <a:pt x="675" y="0"/>
                  <a:pt x="450" y="225"/>
                  <a:pt x="450" y="450"/>
                </a:cubicBezTo>
                <a:lnTo>
                  <a:pt x="450" y="2059"/>
                </a:lnTo>
                <a:cubicBezTo>
                  <a:pt x="450" y="2285"/>
                  <a:pt x="225" y="2510"/>
                  <a:pt x="0" y="2510"/>
                </a:cubicBezTo>
                <a:cubicBezTo>
                  <a:pt x="225" y="2510"/>
                  <a:pt x="450" y="2735"/>
                  <a:pt x="450" y="2960"/>
                </a:cubicBezTo>
                <a:lnTo>
                  <a:pt x="450" y="4950"/>
                </a:lnTo>
                <a:cubicBezTo>
                  <a:pt x="450" y="5175"/>
                  <a:pt x="675" y="5401"/>
                  <a:pt x="901" y="5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2592000" y="1421640"/>
            <a:ext cx="1187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Deklaracija. Instrukcija naršyklei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2016000" y="2952000"/>
            <a:ext cx="575640" cy="71964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72000" y="2998440"/>
            <a:ext cx="194364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Galva.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Techninei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108000" y="3816000"/>
            <a:ext cx="194364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Kūnas.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Puslapio turinys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2016000" y="3708000"/>
            <a:ext cx="575640" cy="719640"/>
          </a:xfrm>
          <a:custGeom>
            <a:avLst/>
            <a:gdLst/>
            <a:ahLst/>
            <a:rect l="l" t="t" r="r" b="b"/>
            <a:pathLst>
              <a:path w="1601" h="2002">
                <a:moveTo>
                  <a:pt x="1600" y="0"/>
                </a:moveTo>
                <a:cubicBezTo>
                  <a:pt x="1200" y="0"/>
                  <a:pt x="800" y="83"/>
                  <a:pt x="800" y="166"/>
                </a:cubicBezTo>
                <a:lnTo>
                  <a:pt x="800" y="833"/>
                </a:lnTo>
                <a:cubicBezTo>
                  <a:pt x="800" y="917"/>
                  <a:pt x="400" y="1000"/>
                  <a:pt x="0" y="1000"/>
                </a:cubicBezTo>
                <a:cubicBezTo>
                  <a:pt x="400" y="1000"/>
                  <a:pt x="800" y="1083"/>
                  <a:pt x="800" y="1167"/>
                </a:cubicBezTo>
                <a:lnTo>
                  <a:pt x="800" y="1834"/>
                </a:lnTo>
                <a:cubicBezTo>
                  <a:pt x="800" y="1917"/>
                  <a:pt x="1200" y="2001"/>
                  <a:pt x="160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2772000" y="2772000"/>
            <a:ext cx="4715640" cy="1763640"/>
          </a:xfrm>
          <a:custGeom>
            <a:avLst/>
            <a:gdLst/>
            <a:ahLst/>
            <a:rect l="l" t="t" r="r" b="b"/>
            <a:pathLst>
              <a:path w="13102" h="4902">
                <a:moveTo>
                  <a:pt x="0" y="0"/>
                </a:moveTo>
                <a:cubicBezTo>
                  <a:pt x="3276" y="0"/>
                  <a:pt x="6551" y="204"/>
                  <a:pt x="6551" y="408"/>
                </a:cubicBezTo>
                <a:lnTo>
                  <a:pt x="6551" y="2042"/>
                </a:lnTo>
                <a:cubicBezTo>
                  <a:pt x="6551" y="2246"/>
                  <a:pt x="9826" y="2450"/>
                  <a:pt x="13101" y="2450"/>
                </a:cubicBezTo>
                <a:cubicBezTo>
                  <a:pt x="9826" y="2450"/>
                  <a:pt x="6551" y="2654"/>
                  <a:pt x="6551" y="2858"/>
                </a:cubicBezTo>
                <a:lnTo>
                  <a:pt x="6551" y="4492"/>
                </a:lnTo>
                <a:cubicBezTo>
                  <a:pt x="6551" y="4696"/>
                  <a:pt x="3276" y="4901"/>
                  <a:pt x="0" y="49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7092000" y="3276000"/>
            <a:ext cx="194364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Privalomas.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Žymi HTML kodo pradžią ir pabaigą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424000" y="442368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24200" y="28188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Antraštės (headings)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Paragrafai (paragraphs)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ir pakreipimas (bold and italic)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lt-LT" sz="15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X</a:t>
            </a:r>
            <a:r>
              <a:rPr b="0" lang="lt-LT" sz="1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elementai (superscript ir subscript)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Tuščia vieta (white-space) elemento viduje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Teksto lūžiai, horizontali linija (line breaks ir horizontal rules)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Semantika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Paryškinimas ir pabrėžimas (strong and emphasis)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Ištraukos/citatos (quotations)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Sutrumpinimai ir akronimai (abbreviations and acronyms)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Citatos ir apibrėžimai (citations and definitions)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Apie autorių (address)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Pakeitimai turinyje (insert - delete)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elementai naudojami puslapio struktūros aprašymui (antraštės, sub-antraštės, paragrafai)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Elementai taip pat gali pateikti semantinę informaciją.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743760" y="444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744120" y="4446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Sąrašai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21040" y="151056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Trijų rūšių sąrašai: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Rikiuoti sąrašai naudoja numerius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Nerikiuoti sąrašai naudoja ženkliukus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Apibrėžiantieji sąrašai naudojami terminui apibrėžti.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Sąrašai gali egzistuoti kituose sąrašuose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Nuoroda kuriama naudojant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elementą. Vartotojas gali spausti ant bet ko kas yra tarp atsidarančios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ir užsidarančios žymės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&lt;/a&gt;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href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atributas nurodo adresą kur bus nukreipiamas vartotojas paspaudęs ant nuorodos.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21400" y="3477960"/>
            <a:ext cx="80154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 rot="5400000">
            <a:off x="2921760" y="1713240"/>
            <a:ext cx="323640" cy="3275640"/>
          </a:xfrm>
          <a:custGeom>
            <a:avLst/>
            <a:gdLst/>
            <a:ahLst/>
            <a:rect l="l" t="t" r="r" b="b"/>
            <a:pathLst>
              <a:path w="902" h="9102">
                <a:moveTo>
                  <a:pt x="901" y="0"/>
                </a:moveTo>
                <a:cubicBezTo>
                  <a:pt x="675" y="0"/>
                  <a:pt x="450" y="379"/>
                  <a:pt x="450" y="758"/>
                </a:cubicBezTo>
                <a:lnTo>
                  <a:pt x="450" y="3471"/>
                </a:lnTo>
                <a:cubicBezTo>
                  <a:pt x="450" y="3850"/>
                  <a:pt x="225" y="4229"/>
                  <a:pt x="0" y="4229"/>
                </a:cubicBezTo>
                <a:cubicBezTo>
                  <a:pt x="225" y="4229"/>
                  <a:pt x="450" y="4608"/>
                  <a:pt x="450" y="4988"/>
                </a:cubicBezTo>
                <a:lnTo>
                  <a:pt x="450" y="8342"/>
                </a:lnTo>
                <a:cubicBezTo>
                  <a:pt x="450" y="8721"/>
                  <a:pt x="675" y="9101"/>
                  <a:pt x="901" y="9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 rot="16200000">
            <a:off x="2453400" y="1642320"/>
            <a:ext cx="323640" cy="4571640"/>
          </a:xfrm>
          <a:custGeom>
            <a:avLst/>
            <a:gdLst/>
            <a:ahLst/>
            <a:rect l="l" t="t" r="r" b="b"/>
            <a:pathLst>
              <a:path w="902" h="12702">
                <a:moveTo>
                  <a:pt x="901" y="0"/>
                </a:moveTo>
                <a:cubicBezTo>
                  <a:pt x="675" y="0"/>
                  <a:pt x="450" y="529"/>
                  <a:pt x="450" y="1058"/>
                </a:cubicBezTo>
                <a:lnTo>
                  <a:pt x="450" y="4844"/>
                </a:lnTo>
                <a:cubicBezTo>
                  <a:pt x="450" y="5373"/>
                  <a:pt x="225" y="5902"/>
                  <a:pt x="0" y="5902"/>
                </a:cubicBezTo>
                <a:cubicBezTo>
                  <a:pt x="225" y="5902"/>
                  <a:pt x="450" y="6431"/>
                  <a:pt x="450" y="6961"/>
                </a:cubicBezTo>
                <a:lnTo>
                  <a:pt x="450" y="11642"/>
                </a:lnTo>
                <a:cubicBezTo>
                  <a:pt x="450" y="12171"/>
                  <a:pt x="675" y="12701"/>
                  <a:pt x="901" y="127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 rot="16200000">
            <a:off x="7703640" y="3694320"/>
            <a:ext cx="338400" cy="451440"/>
          </a:xfrm>
          <a:custGeom>
            <a:avLst/>
            <a:gdLst/>
            <a:ahLst/>
            <a:rect l="l" t="t" r="r" b="b"/>
            <a:pathLst>
              <a:path w="943" h="1257">
                <a:moveTo>
                  <a:pt x="942" y="0"/>
                </a:moveTo>
                <a:cubicBezTo>
                  <a:pt x="706" y="0"/>
                  <a:pt x="471" y="52"/>
                  <a:pt x="471" y="104"/>
                </a:cubicBezTo>
                <a:lnTo>
                  <a:pt x="471" y="479"/>
                </a:lnTo>
                <a:cubicBezTo>
                  <a:pt x="471" y="531"/>
                  <a:pt x="235" y="583"/>
                  <a:pt x="0" y="583"/>
                </a:cubicBezTo>
                <a:cubicBezTo>
                  <a:pt x="235" y="583"/>
                  <a:pt x="471" y="636"/>
                  <a:pt x="471" y="688"/>
                </a:cubicBezTo>
                <a:lnTo>
                  <a:pt x="471" y="1151"/>
                </a:lnTo>
                <a:cubicBezTo>
                  <a:pt x="471" y="1203"/>
                  <a:pt x="706" y="1256"/>
                  <a:pt x="942" y="125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>
            <a:off x="1373400" y="4125960"/>
            <a:ext cx="219492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atidaranti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6413400" y="4102920"/>
            <a:ext cx="28796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Elementą uždaranti žymė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841400" y="2736000"/>
            <a:ext cx="2807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Puslapis į kurį bus nukreiptas vartotojas paspaudęs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nuorodą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 rot="5400000">
            <a:off x="6084000" y="2094480"/>
            <a:ext cx="391680" cy="2612520"/>
          </a:xfrm>
          <a:custGeom>
            <a:avLst/>
            <a:gdLst/>
            <a:ahLst/>
            <a:rect l="l" t="t" r="r" b="b"/>
            <a:pathLst>
              <a:path w="1091" h="7260">
                <a:moveTo>
                  <a:pt x="1090" y="0"/>
                </a:moveTo>
                <a:cubicBezTo>
                  <a:pt x="817" y="0"/>
                  <a:pt x="545" y="302"/>
                  <a:pt x="545" y="604"/>
                </a:cubicBezTo>
                <a:lnTo>
                  <a:pt x="545" y="2768"/>
                </a:lnTo>
                <a:cubicBezTo>
                  <a:pt x="545" y="3071"/>
                  <a:pt x="272" y="3373"/>
                  <a:pt x="0" y="3373"/>
                </a:cubicBezTo>
                <a:cubicBezTo>
                  <a:pt x="272" y="3373"/>
                  <a:pt x="545" y="3676"/>
                  <a:pt x="545" y="3978"/>
                </a:cubicBezTo>
                <a:lnTo>
                  <a:pt x="545" y="6654"/>
                </a:lnTo>
                <a:cubicBezTo>
                  <a:pt x="545" y="6956"/>
                  <a:pt x="817" y="7259"/>
                  <a:pt x="1090" y="725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1"/>
          <p:cNvSpPr/>
          <p:nvPr/>
        </p:nvSpPr>
        <p:spPr>
          <a:xfrm>
            <a:off x="5060520" y="2746800"/>
            <a:ext cx="261252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Tekstas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ant kurio vartotojas spaudžia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Nuorodos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81800" y="2463120"/>
            <a:ext cx="886860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</a:t>
            </a:r>
            <a:r>
              <a:rPr b="0" lang="lt-LT" sz="2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http://www.vilniuscoding.lt/</a:t>
            </a:r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 rot="5400000">
            <a:off x="3404160" y="177120"/>
            <a:ext cx="323640" cy="4319640"/>
          </a:xfrm>
          <a:custGeom>
            <a:avLst/>
            <a:gdLst/>
            <a:ahLst/>
            <a:rect l="l" t="t" r="r" b="b"/>
            <a:pathLst>
              <a:path w="902" h="12002">
                <a:moveTo>
                  <a:pt x="901" y="0"/>
                </a:moveTo>
                <a:cubicBezTo>
                  <a:pt x="675" y="0"/>
                  <a:pt x="450" y="500"/>
                  <a:pt x="450" y="1000"/>
                </a:cubicBezTo>
                <a:lnTo>
                  <a:pt x="450" y="4577"/>
                </a:lnTo>
                <a:cubicBezTo>
                  <a:pt x="450" y="5077"/>
                  <a:pt x="225" y="5577"/>
                  <a:pt x="0" y="5577"/>
                </a:cubicBezTo>
                <a:cubicBezTo>
                  <a:pt x="225" y="5577"/>
                  <a:pt x="450" y="6077"/>
                  <a:pt x="450" y="6577"/>
                </a:cubicBezTo>
                <a:lnTo>
                  <a:pt x="450" y="11000"/>
                </a:lnTo>
                <a:cubicBezTo>
                  <a:pt x="450" y="11500"/>
                  <a:pt x="675" y="12001"/>
                  <a:pt x="901" y="1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2701800" y="1491120"/>
            <a:ext cx="2051640" cy="8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Absoliutusis universalusis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(absolute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44000" y="4364280"/>
            <a:ext cx="57535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 href="index.html"&gt;Vilnius coding school&lt;/a&gt;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rot="5400000">
            <a:off x="1837080" y="3607920"/>
            <a:ext cx="323640" cy="1261440"/>
          </a:xfrm>
          <a:custGeom>
            <a:avLst/>
            <a:gdLst/>
            <a:ahLst/>
            <a:rect l="l" t="t" r="r" b="b"/>
            <a:pathLst>
              <a:path w="902" h="3507">
                <a:moveTo>
                  <a:pt x="901" y="0"/>
                </a:moveTo>
                <a:cubicBezTo>
                  <a:pt x="675" y="0"/>
                  <a:pt x="450" y="146"/>
                  <a:pt x="450" y="292"/>
                </a:cubicBezTo>
                <a:lnTo>
                  <a:pt x="450" y="1337"/>
                </a:lnTo>
                <a:cubicBezTo>
                  <a:pt x="450" y="1483"/>
                  <a:pt x="225" y="1629"/>
                  <a:pt x="0" y="1629"/>
                </a:cubicBezTo>
                <a:cubicBezTo>
                  <a:pt x="225" y="1629"/>
                  <a:pt x="450" y="1775"/>
                  <a:pt x="450" y="1921"/>
                </a:cubicBezTo>
                <a:lnTo>
                  <a:pt x="450" y="3213"/>
                </a:lnTo>
                <a:cubicBezTo>
                  <a:pt x="450" y="3359"/>
                  <a:pt x="675" y="3506"/>
                  <a:pt x="901" y="350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8"/>
          <p:cNvSpPr/>
          <p:nvPr/>
        </p:nvSpPr>
        <p:spPr>
          <a:xfrm>
            <a:off x="1189800" y="3357360"/>
            <a:ext cx="1835640" cy="6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Santykinis universalus adresas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(relative URL)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8423640" y="4423320"/>
            <a:ext cx="615960" cy="6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2017-12-11T21:57:18Z</dcterms:modified>
  <cp:revision>83</cp:revision>
  <dc:subject/>
  <dc:title/>
</cp:coreProperties>
</file>