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21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1080" y="1152360"/>
            <a:ext cx="4280760" cy="34156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/>
          <a:p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360" y="132120"/>
            <a:ext cx="9141120" cy="1233720"/>
          </a:xfrm>
          <a:prstGeom prst="rect">
            <a:avLst/>
          </a:prstGeom>
          <a:solidFill>
            <a:srgbClr val="3952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lt-LT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hyperlink" Target="https://jquery.com/" TargetMode="External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3600000" y="1968840"/>
            <a:ext cx="1974960" cy="2566800"/>
          </a:xfrm>
          <a:prstGeom prst="rect">
            <a:avLst/>
          </a:prstGeom>
          <a:ln>
            <a:noFill/>
          </a:ln>
        </p:spPr>
      </p:pic>
      <p:pic>
        <p:nvPicPr>
          <p:cNvPr id="75" name="Shape 95" descr=""/>
          <p:cNvPicPr/>
          <p:nvPr/>
        </p:nvPicPr>
        <p:blipFill>
          <a:blip r:embed="rId2"/>
          <a:stretch/>
        </p:blipFill>
        <p:spPr>
          <a:xfrm>
            <a:off x="1874880" y="192600"/>
            <a:ext cx="5393520" cy="1459800"/>
          </a:xfrm>
          <a:prstGeom prst="rect">
            <a:avLst/>
          </a:prstGeom>
          <a:ln>
            <a:noFill/>
          </a:ln>
        </p:spPr>
      </p:pic>
      <p:sp>
        <p:nvSpPr>
          <p:cNvPr id="76" name="CustomShape 1"/>
          <p:cNvSpPr/>
          <p:nvPr/>
        </p:nvSpPr>
        <p:spPr>
          <a:xfrm>
            <a:off x="1874880" y="1266840"/>
            <a:ext cx="2696400" cy="38520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2"/>
          <p:cNvSpPr/>
          <p:nvPr/>
        </p:nvSpPr>
        <p:spPr>
          <a:xfrm flipH="1">
            <a:off x="4549680" y="1266840"/>
            <a:ext cx="2696400" cy="385200"/>
          </a:xfrm>
          <a:prstGeom prst="rtTriangle">
            <a:avLst/>
          </a:prstGeom>
          <a:solidFill>
            <a:srgbClr val="3952a6"/>
          </a:solidFill>
          <a:ln w="12600">
            <a:solidFill>
              <a:srgbClr val="3952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"/>
          <p:cNvSpPr/>
          <p:nvPr/>
        </p:nvSpPr>
        <p:spPr>
          <a:xfrm>
            <a:off x="1901880" y="1680480"/>
            <a:ext cx="5285880" cy="63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Jei pvz. kintamasis, kurio vardas x yra 0, NaN, empty string, null arba undefined suprantama, kad kintamasis reikšmės neturi.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Kai kintamasis neturi reikšmės galime priskirti pirmą kintamąjį kuris turi reikšmę arba reikšmę pagal nutylėjimą (default). Pavyzdys: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customer = prompt('Jūsų vardas');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companyName = prompt('Jūsų įmonė');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alert('Sveiki ' + (customer || companyName || 'kliente'));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Kintamieji be reikšmės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Grąžinama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true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== undefined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'' 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'123' == 123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Grąžinama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null === undefined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false ===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'' ===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'123' === 123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Kintamųjų lyginimas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x = ‘’;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while(x != ‘qwerty123’)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x = prompt(‘iveskite slaptazodi’, ‘’);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alert("Jūs patekote į sistemą“);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While ciklas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retries = 0;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retries++;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slaptazodis = prompt('Iveskite slaptazodi. Tai yra jūsų ' + retries + ' bandymas.', '');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 while(slaptazodis != 'qwerty123' &amp;&amp; retries &lt; 3);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if(retries &lt; 3){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alert('Jūs patekote į sistemą.');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else{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alert('Jūs užblokuotas amžiams!');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    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do ciklas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 (var counter = 0; counter &lt; 10; counter++){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alert('The counter is now set to ' + counter);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for ciklas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Klaidos atveju arba atitikus tam tikrą sąlygą.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Break;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Ciklo tęsimui continue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Išėjimas iš ciklo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Masyvai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33" name="CustomShape 3"/>
          <p:cNvSpPr/>
          <p:nvPr/>
        </p:nvSpPr>
        <p:spPr>
          <a:xfrm>
            <a:off x="318600" y="1872000"/>
            <a:ext cx="3696120" cy="147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new Array();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picosSudetis[0] = 'sūris';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picosSudetis[1] = 'svogūnas';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picosSudetis[2] = 'kumpis';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318600" y="3240000"/>
            <a:ext cx="38570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new Array('sūris', 'svogūnas', 'kumpis');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360000" y="4176000"/>
            <a:ext cx="34556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picosSudetis = ['sūris', 'svogūnas', 'kumpis'];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Line 6"/>
          <p:cNvSpPr/>
          <p:nvPr/>
        </p:nvSpPr>
        <p:spPr>
          <a:xfrm>
            <a:off x="4248000" y="1510920"/>
            <a:ext cx="360" cy="3457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>
            <a:off x="4464000" y="1800000"/>
            <a:ext cx="4178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treciojiSudetine = picosSudetis[2];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4406400" y="2781720"/>
            <a:ext cx="322524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picosSudetis[2] = 'žuvis';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4460760" y="1440000"/>
            <a:ext cx="4178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Skaitymas: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10"/>
          <p:cNvSpPr/>
          <p:nvPr/>
        </p:nvSpPr>
        <p:spPr>
          <a:xfrm>
            <a:off x="4464000" y="2304000"/>
            <a:ext cx="4178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Keitimas: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CustomShape 11"/>
          <p:cNvSpPr/>
          <p:nvPr/>
        </p:nvSpPr>
        <p:spPr>
          <a:xfrm>
            <a:off x="221400" y="1485720"/>
            <a:ext cx="41788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1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Deklaravimas ir priskyrimas: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Masyvo metodai https://www.w3schools.com/js/js_arrays.asp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44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concat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sujungia du ar daugiau masyvų ir gražina naują masyvą;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indexOf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suranda masyve elementą ir grąžina jo indeksą;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join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sukuria eilutę iš masyvo elementų, elementai eilutėje atskirti kableliai pagal nutylėjimą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lastIndexOf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masyvas gali turėti kelis vienodus elementus, šis metodas suranda paskutinį ir grąžina indeksą;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pop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pašalina ir grąžina paskutinį masyvo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push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naują elementą ir grąžina naują masyvo ilgį;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reverse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sukeičia masyvo elementus vietomus (reversuoja). Priekis tampa galu.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shift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pašalina ir grąžina pirmą masyvo elementą;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slice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naują masyvą iš egzistuojančio. Turi 2 parametrus, pirmas – naujo masyvo pradžia, antras – naujo masyvo pabaiga. Pabaigą žymintis indeksas neįtraukiamas;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sort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išrikiuoja pagal abėcėlę;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splice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ir pašalina masyvo elementus. Grąžina pašalintus. Pirmas parametras nurodo nuo kurio elemento, antras kiek elementų, trečias – kokį elementą įterpti;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toString – 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sujungia į eilutę, pagal nutylėjimą atskirtus kableliais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unshift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prideda naują elementą į pradžią ir grąžiną naują masyvo ilgį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Priėjimas prie DOM elementų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47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getElementById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grąžiną nuorodą į elementą pagal nurydtą id;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getElementsByTagName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masyvą elementų kurių elemento pavadinimas atitinka metodo parametro reikšmę;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getElementsByClass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elementų masyvų kurių klasė atitinka metodo parametro reikšmę;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querySelector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pirmą pagal užklausą (užklausai naudojama css sintaksė)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querySelectorAll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– grąžina visus elementus pagal užklausą (užklausai naudojama css sintaksė)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Įvykiai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50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Window event reference - lango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Form event reference - formos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Keyboard event reference - klaviatūros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Mouse event reference - pelės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Media event reference - media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360000" y="4549320"/>
            <a:ext cx="58525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600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80" name="CustomShape 1"/>
          <p:cNvSpPr/>
          <p:nvPr/>
        </p:nvSpPr>
        <p:spPr>
          <a:xfrm>
            <a:off x="743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 rot="16200000">
            <a:off x="7297560" y="-466200"/>
            <a:ext cx="1232640" cy="2459160"/>
          </a:xfrm>
          <a:prstGeom prst="rtTriangle">
            <a:avLst/>
          </a:prstGeom>
          <a:solidFill>
            <a:srgbClr val="ffffff"/>
          </a:solidFill>
          <a:ln w="126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82" name="Shape 107" descr=""/>
          <p:cNvPicPr/>
          <p:nvPr/>
        </p:nvPicPr>
        <p:blipFill>
          <a:blip r:embed="rId2"/>
          <a:stretch/>
        </p:blipFill>
        <p:spPr>
          <a:xfrm>
            <a:off x="8088840" y="444960"/>
            <a:ext cx="1054440" cy="837360"/>
          </a:xfrm>
          <a:prstGeom prst="rect">
            <a:avLst/>
          </a:prstGeom>
          <a:ln>
            <a:noFill/>
          </a:ln>
        </p:spPr>
      </p:pic>
      <p:sp>
        <p:nvSpPr>
          <p:cNvPr id="83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Kas yra JS?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tipai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rašymas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galiojimas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Standartinės funkcijos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Objektų konvertavimas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Sąlygos sakiniai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be reikšmės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lyginimas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Ciklai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Tvarkymasis su klaidomis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Masyvai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Priėjimas prie DOM elementų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Įvykiai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Objektai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 car1 =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year: 2000,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make: 'Ford',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model: 'Fusion',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getInfo: function () 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'Vehicle: ' + this.year + ' ' + this.make + ' ' + this.model;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360000" y="4549320"/>
            <a:ext cx="585252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https://www.w3schools.com/tags/ref_eventattributes.asp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JQUERY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 u="sng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https://jquery.com/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$(‘#vardas’).veiksmas – </a:t>
            </a: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selektorius lygiai toks pat kaip css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palyginimui </a:t>
            </a: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document.getElementById(‘vardas’).addEventListener(‘click’, zinute)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 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$(‘vardas’).on(‘click’, zinute)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Reikšmių priskyrimas elementams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Animation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Dinaminis elemento kūrimas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Klausimai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1584000" y="1728000"/>
            <a:ext cx="4761720" cy="2675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24560" y="282240"/>
            <a:ext cx="666360" cy="94068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221400" y="1366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Kaip tai veikia?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232000" y="1431720"/>
            <a:ext cx="4107960" cy="371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WEB programavimo kalba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Kliento pusės programavimo kalba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Suteikia puslapiui interaktyvumo, gali paimti duomenis, atlieka skaičiavimus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atskirame faile su plėtiniu .js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type="text/javascript" src="scripts/manokodas.js"&gt;&lt;/script&gt;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html dokumente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&lt;script type="text/javascript"&gt;&lt;!-- kodas --&gt;&lt;/script&gt;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JS rašomas elemente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&lt;input type="button" onclick="alert('ups');" /&gt;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Rašome &lt;head&gt; arba pabaigoje prieš &lt;body&gt; elementą.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Sveikas pasauli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Kas yra JS?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Tipai suskirstyti į: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Objektas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Primityvi reikšmė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	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undefined (neapibrėžta)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Boolean: true/false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Number: 1,2,3, 1.5 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String: ‘tekstas’ arba “tekstas“ arba ‘’tekste yra kitas ‘tekstas’“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Funkcija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funtion Add(x, y){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return x+y;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74412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tipai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>
            <a:off x="2760840" y="3744000"/>
            <a:ext cx="3461400" cy="85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var addFunction = function(x, y){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 x + y;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};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2809080" y="4549320"/>
            <a:ext cx="21585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addFunction(5, 10);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648000" y="4549320"/>
            <a:ext cx="2158560" cy="3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Add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(5, 10);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rašymas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00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Pradedami žodeliu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pavadinimai susideda iš raidžių ir skaičių, negali prasidėti skaičiumi, pavadinime negali būti matematinių ar loginių operacijų. Teisingi pvz. x1, y2, gift4you. Taip pat gali prasidėti kintamasis simboliais _ ir $ 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Kintamųjų vardai negali būti JS kalboje naudojami pavadinimai pvz. class, function, char...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Kintamieji yra case sensitive. Pvz. kintamieji x1 ir X1 yra traktuojami kaip skirtingi.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Kintamojo vardas turi būti paaiškinantis jo reikšmę, kad ir koks ilgas būtų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lastAccessedDate;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currentVehicle;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648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 vehicleMakeWasChanged;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JS įvadas. Kintamųjų galiojimas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  <p:sp>
        <p:nvSpPr>
          <p:cNvPr id="105" name="CustomShape 4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Galiojimas su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Galiojimas be var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alert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prompt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confirm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IsNaN (       if(isNaN(amzius)    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Number      if(Number(skaicius) == 5) Number(skaicius)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String    String(raide)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Keletas standartinių funkcijų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221400" y="1510920"/>
            <a:ext cx="8244360" cy="329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 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(sąlyga){ veiksmai jei sąlyga tenkinama}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(sąlyga) { veiksmai jei sąlyga tenkinama }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else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{ veiksmai jei sąlyga netenkinama 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(sąlyga) { veiksmai jei sąlyga tenkinama }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else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</a:t>
            </a: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if</a:t>
            </a:r>
            <a:r>
              <a:rPr b="0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(kita sąlyga){ veiksmai jei sąlyga tenkinama }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lt-LT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Switch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4448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85000"/>
              </a:lnSpc>
            </a:pPr>
            <a:r>
              <a:rPr b="0" lang="lt-LT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Calibri"/>
              </a:rPr>
              <a:t>Sąlygos sakiniai</a:t>
            </a:r>
            <a:endParaRPr b="0" lang="lt-LT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6360" y="282600"/>
            <a:ext cx="723600" cy="94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2831</TotalTime>
  <Application>LibreOffice/5.2.2.2$Windows_x86 LibreOffice_project/8f96e87c890bf8fa77463cd4b640a2312823f3ad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2017-12-14T22:17:01Z</dcterms:modified>
  <cp:revision>156</cp:revision>
  <dc:subject/>
  <dc:title/>
</cp:coreProperties>
</file>