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75.png" ContentType="image/png"/>
  <Override PartName="/ppt/media/image9.png" ContentType="image/png"/>
  <Override PartName="/ppt/media/image31.png" ContentType="image/png"/>
  <Override PartName="/ppt/media/image7.jpeg" ContentType="image/jpeg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3.png" ContentType="image/png"/>
  <Override PartName="/ppt/media/image76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C63DB7F8-E33D-418E-9886-CE248833895F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6A8250D-C463-4A85-8220-F7014DAC7760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hyperlink" Target="https://www.w3schools.com/tags/att_input_type.asp" TargetMode="External"/><Relationship Id="rId4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hyperlink" Target="http://www.vilniuscoding.lt/" TargetMode="External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hyperlink" Target="http://www.vilniuscoding.lt/" TargetMode="External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95" descr=""/>
          <p:cNvPicPr/>
          <p:nvPr/>
        </p:nvPicPr>
        <p:blipFill>
          <a:blip r:embed="rId1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 flipH="1">
            <a:off x="455472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3725280" y="1968840"/>
            <a:ext cx="1818720" cy="256716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8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Naujame lange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Paspaudus atidaro naujame lange. Nerekomenduojama. Dažniausiai naudojama kai norima atidaryti visiškai naują svetainę.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4"/>
          <p:cNvSpPr txBox="1"/>
          <p:nvPr/>
        </p:nvSpPr>
        <p:spPr>
          <a:xfrm>
            <a:off x="576000" y="3860280"/>
            <a:ext cx="762696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href="index.html" target=“_blank“&gt;Vilnius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 rot="5400000">
            <a:off x="3907440" y="2834640"/>
            <a:ext cx="324000" cy="1800360"/>
          </a:xfrm>
          <a:custGeom>
            <a:avLst/>
            <a:gdLst/>
            <a:ahLst/>
            <a:rect l="0" t="0" r="r" b="b"/>
            <a:pathLst>
              <a:path w="902" h="5003">
                <a:moveTo>
                  <a:pt x="901" y="0"/>
                </a:moveTo>
                <a:cubicBezTo>
                  <a:pt x="675" y="0"/>
                  <a:pt x="450" y="208"/>
                  <a:pt x="450" y="416"/>
                </a:cubicBezTo>
                <a:lnTo>
                  <a:pt x="450" y="1907"/>
                </a:lnTo>
                <a:cubicBezTo>
                  <a:pt x="450" y="2116"/>
                  <a:pt x="225" y="2324"/>
                  <a:pt x="0" y="2324"/>
                </a:cubicBezTo>
                <a:cubicBezTo>
                  <a:pt x="225" y="2324"/>
                  <a:pt x="450" y="2533"/>
                  <a:pt x="450" y="2741"/>
                </a:cubicBezTo>
                <a:lnTo>
                  <a:pt x="450" y="4585"/>
                </a:lnTo>
                <a:cubicBezTo>
                  <a:pt x="450" y="4793"/>
                  <a:pt x="675" y="5002"/>
                  <a:pt x="901" y="5002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TextShape 6"/>
          <p:cNvSpPr txBox="1"/>
          <p:nvPr/>
        </p:nvSpPr>
        <p:spPr>
          <a:xfrm>
            <a:off x="2845440" y="2853360"/>
            <a:ext cx="2628000" cy="76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Atributas nurodo kur bus užkraunamas šaltinis. _blank reiškia naujame puslapyje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93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Tame pačiame puslapyje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4"/>
          <p:cNvSpPr txBox="1"/>
          <p:nvPr/>
        </p:nvSpPr>
        <p:spPr>
          <a:xfrm>
            <a:off x="576000" y="2770920"/>
            <a:ext cx="793476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href="#abiogeneze" target=“_blank“&gt;Vilnius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 rot="5400000">
            <a:off x="2347920" y="1828800"/>
            <a:ext cx="324000" cy="1633320"/>
          </a:xfrm>
          <a:custGeom>
            <a:avLst/>
            <a:gdLst/>
            <a:ahLst/>
            <a:rect l="0" t="0" r="r" b="b"/>
            <a:pathLst>
              <a:path w="902" h="4539">
                <a:moveTo>
                  <a:pt x="901" y="0"/>
                </a:moveTo>
                <a:cubicBezTo>
                  <a:pt x="675" y="0"/>
                  <a:pt x="450" y="189"/>
                  <a:pt x="450" y="378"/>
                </a:cubicBezTo>
                <a:lnTo>
                  <a:pt x="450" y="1730"/>
                </a:lnTo>
                <a:cubicBezTo>
                  <a:pt x="450" y="1919"/>
                  <a:pt x="225" y="2108"/>
                  <a:pt x="0" y="2108"/>
                </a:cubicBezTo>
                <a:cubicBezTo>
                  <a:pt x="225" y="2108"/>
                  <a:pt x="450" y="2298"/>
                  <a:pt x="450" y="2487"/>
                </a:cubicBezTo>
                <a:lnTo>
                  <a:pt x="450" y="4159"/>
                </a:lnTo>
                <a:cubicBezTo>
                  <a:pt x="450" y="4348"/>
                  <a:pt x="675" y="4538"/>
                  <a:pt x="901" y="453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TextShape 6"/>
          <p:cNvSpPr txBox="1"/>
          <p:nvPr/>
        </p:nvSpPr>
        <p:spPr>
          <a:xfrm>
            <a:off x="1346760" y="1440000"/>
            <a:ext cx="2628000" cy="108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Nuoroda į elemento id, kurį norime pamatyti. Elementas su nurodytu id turi būti tame pačiame puslapyje kaip ir nuoroda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7"/>
          <p:cNvSpPr txBox="1"/>
          <p:nvPr/>
        </p:nvSpPr>
        <p:spPr>
          <a:xfrm>
            <a:off x="609480" y="4608000"/>
            <a:ext cx="4193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&lt;h1 id=“abiogeneze“&gt;Abiogenezė&lt;/h1&gt;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 rot="5400000">
            <a:off x="1821240" y="3701160"/>
            <a:ext cx="324000" cy="1633320"/>
          </a:xfrm>
          <a:custGeom>
            <a:avLst/>
            <a:gdLst/>
            <a:ahLst/>
            <a:rect l="0" t="0" r="r" b="b"/>
            <a:pathLst>
              <a:path w="902" h="4539">
                <a:moveTo>
                  <a:pt x="901" y="0"/>
                </a:moveTo>
                <a:cubicBezTo>
                  <a:pt x="675" y="0"/>
                  <a:pt x="450" y="189"/>
                  <a:pt x="450" y="378"/>
                </a:cubicBezTo>
                <a:lnTo>
                  <a:pt x="450" y="1730"/>
                </a:lnTo>
                <a:cubicBezTo>
                  <a:pt x="450" y="1919"/>
                  <a:pt x="225" y="2108"/>
                  <a:pt x="0" y="2108"/>
                </a:cubicBezTo>
                <a:cubicBezTo>
                  <a:pt x="225" y="2108"/>
                  <a:pt x="450" y="2298"/>
                  <a:pt x="450" y="2487"/>
                </a:cubicBezTo>
                <a:lnTo>
                  <a:pt x="450" y="4159"/>
                </a:lnTo>
                <a:cubicBezTo>
                  <a:pt x="450" y="4348"/>
                  <a:pt x="675" y="4538"/>
                  <a:pt x="901" y="453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TextShape 9"/>
          <p:cNvSpPr txBox="1"/>
          <p:nvPr/>
        </p:nvSpPr>
        <p:spPr>
          <a:xfrm>
            <a:off x="842760" y="3492360"/>
            <a:ext cx="2628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Elemento id. Puslapyje unikalus, t. y. negali būti tame pačiame puslapyje elementų su tuo pačiu id.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0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Užduotis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Sukurti svetainės pagal nurodytą katalogų struktūrą paveikslėlyje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2"/>
          <a:stretch/>
        </p:blipFill>
        <p:spPr>
          <a:xfrm>
            <a:off x="5904000" y="1440000"/>
            <a:ext cx="1847880" cy="3610080"/>
          </a:xfrm>
          <a:prstGeom prst="rect">
            <a:avLst/>
          </a:prstGeom>
          <a:ln>
            <a:noFill/>
          </a:ln>
        </p:spPr>
      </p:pic>
      <p:sp>
        <p:nvSpPr>
          <p:cNvPr id="209" name="Line 5"/>
          <p:cNvSpPr/>
          <p:nvPr/>
        </p:nvSpPr>
        <p:spPr>
          <a:xfrm>
            <a:off x="4680000" y="4896000"/>
            <a:ext cx="1224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TextShape 6"/>
          <p:cNvSpPr txBox="1"/>
          <p:nvPr/>
        </p:nvSpPr>
        <p:spPr>
          <a:xfrm>
            <a:off x="221400" y="4464000"/>
            <a:ext cx="46155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Pagrindiniame index faile turi būti nuorodos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į visus kitus index failus.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7"/>
          <p:cNvSpPr txBox="1"/>
          <p:nvPr/>
        </p:nvSpPr>
        <p:spPr>
          <a:xfrm>
            <a:off x="288000" y="3024000"/>
            <a:ext cx="4580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 failuose yra nuorodos į lists ir reviews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Line 8"/>
          <p:cNvSpPr/>
          <p:nvPr/>
        </p:nvSpPr>
        <p:spPr>
          <a:xfrm>
            <a:off x="4824000" y="3168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9"/>
          <p:cNvSpPr/>
          <p:nvPr/>
        </p:nvSpPr>
        <p:spPr>
          <a:xfrm>
            <a:off x="5616000" y="2016000"/>
            <a:ext cx="144000" cy="2664000"/>
          </a:xfrm>
          <a:custGeom>
            <a:avLst/>
            <a:gdLst/>
            <a:ahLst/>
            <a:rect l="0" t="0" r="r" b="b"/>
            <a:pathLst>
              <a:path w="402" h="7402">
                <a:moveTo>
                  <a:pt x="401" y="0"/>
                </a:moveTo>
                <a:cubicBezTo>
                  <a:pt x="300" y="0"/>
                  <a:pt x="200" y="308"/>
                  <a:pt x="200" y="616"/>
                </a:cubicBezTo>
                <a:lnTo>
                  <a:pt x="200" y="3083"/>
                </a:lnTo>
                <a:cubicBezTo>
                  <a:pt x="200" y="3392"/>
                  <a:pt x="100" y="3700"/>
                  <a:pt x="0" y="3700"/>
                </a:cubicBezTo>
                <a:cubicBezTo>
                  <a:pt x="100" y="3700"/>
                  <a:pt x="200" y="4008"/>
                  <a:pt x="200" y="4317"/>
                </a:cubicBezTo>
                <a:lnTo>
                  <a:pt x="200" y="6784"/>
                </a:lnTo>
                <a:cubicBezTo>
                  <a:pt x="200" y="7092"/>
                  <a:pt x="300" y="7401"/>
                  <a:pt x="401" y="74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Paveikslėliai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20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įkelti paveikslėlį į puslapį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Renkantis teisingą paveikslėlio formatą (jpg. gif. png)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Paveikslėlių optimizavimas tinklapiams (dydis toks kokį vaizduosite, rezoliucija 72 px per inch)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Įrankiai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Paveikslėlio aprašymui naudojamas &lt;figure&gt; ir &lt;figcaption&gt;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TextShape 5"/>
          <p:cNvSpPr txBox="1"/>
          <p:nvPr/>
        </p:nvSpPr>
        <p:spPr>
          <a:xfrm>
            <a:off x="1317600" y="3608280"/>
            <a:ext cx="7610400" cy="68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&lt;img src="images/logo.png" alt=“Tai yra šios svetainės logo“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title=“Svetainės logotipas, nukopijuotas iš interneto resursų.“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 rot="5400000">
            <a:off x="3186360" y="2222640"/>
            <a:ext cx="324000" cy="2520000"/>
          </a:xfrm>
          <a:custGeom>
            <a:avLst/>
            <a:gdLst/>
            <a:ahLst/>
            <a:rect l="0" t="0" r="r" b="b"/>
            <a:pathLst>
              <a:path w="902" h="7002">
                <a:moveTo>
                  <a:pt x="901" y="0"/>
                </a:moveTo>
                <a:cubicBezTo>
                  <a:pt x="675" y="0"/>
                  <a:pt x="450" y="291"/>
                  <a:pt x="450" y="583"/>
                </a:cubicBezTo>
                <a:lnTo>
                  <a:pt x="450" y="2670"/>
                </a:lnTo>
                <a:cubicBezTo>
                  <a:pt x="450" y="2961"/>
                  <a:pt x="225" y="3253"/>
                  <a:pt x="0" y="3253"/>
                </a:cubicBezTo>
                <a:cubicBezTo>
                  <a:pt x="225" y="3253"/>
                  <a:pt x="450" y="3545"/>
                  <a:pt x="450" y="3837"/>
                </a:cubicBezTo>
                <a:lnTo>
                  <a:pt x="450" y="6417"/>
                </a:lnTo>
                <a:cubicBezTo>
                  <a:pt x="450" y="6709"/>
                  <a:pt x="675" y="7001"/>
                  <a:pt x="901" y="7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TextShape 7"/>
          <p:cNvSpPr txBox="1"/>
          <p:nvPr/>
        </p:nvSpPr>
        <p:spPr>
          <a:xfrm>
            <a:off x="2520360" y="2952000"/>
            <a:ext cx="1980000" cy="32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Nuoroda iki paveiklėlio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8"/>
          <p:cNvSpPr/>
          <p:nvPr/>
        </p:nvSpPr>
        <p:spPr>
          <a:xfrm rot="16200000">
            <a:off x="2772360" y="2844000"/>
            <a:ext cx="324000" cy="3060000"/>
          </a:xfrm>
          <a:custGeom>
            <a:avLst/>
            <a:gdLst/>
            <a:ahLst/>
            <a:rect l="0" t="0" r="r" b="b"/>
            <a:pathLst>
              <a:path w="902" h="8502">
                <a:moveTo>
                  <a:pt x="901" y="0"/>
                </a:moveTo>
                <a:cubicBezTo>
                  <a:pt x="675" y="0"/>
                  <a:pt x="450" y="354"/>
                  <a:pt x="450" y="708"/>
                </a:cubicBezTo>
                <a:lnTo>
                  <a:pt x="450" y="3242"/>
                </a:lnTo>
                <a:cubicBezTo>
                  <a:pt x="450" y="3596"/>
                  <a:pt x="225" y="3950"/>
                  <a:pt x="0" y="3950"/>
                </a:cubicBezTo>
                <a:cubicBezTo>
                  <a:pt x="225" y="3950"/>
                  <a:pt x="450" y="4304"/>
                  <a:pt x="450" y="4659"/>
                </a:cubicBezTo>
                <a:lnTo>
                  <a:pt x="450" y="7792"/>
                </a:lnTo>
                <a:cubicBezTo>
                  <a:pt x="450" y="8146"/>
                  <a:pt x="675" y="8501"/>
                  <a:pt x="901" y="85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TextShape 9"/>
          <p:cNvSpPr txBox="1"/>
          <p:nvPr/>
        </p:nvSpPr>
        <p:spPr>
          <a:xfrm>
            <a:off x="1872360" y="4572000"/>
            <a:ext cx="19800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Papildoma informacija apie paveiklėlį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0"/>
          <p:cNvSpPr/>
          <p:nvPr/>
        </p:nvSpPr>
        <p:spPr>
          <a:xfrm rot="5400000">
            <a:off x="6480360" y="1619640"/>
            <a:ext cx="324000" cy="3708000"/>
          </a:xfrm>
          <a:custGeom>
            <a:avLst/>
            <a:gdLst/>
            <a:ahLst/>
            <a:rect l="0" t="0" r="r" b="b"/>
            <a:pathLst>
              <a:path w="902" h="10302">
                <a:moveTo>
                  <a:pt x="901" y="0"/>
                </a:moveTo>
                <a:cubicBezTo>
                  <a:pt x="675" y="0"/>
                  <a:pt x="450" y="429"/>
                  <a:pt x="450" y="858"/>
                </a:cubicBezTo>
                <a:lnTo>
                  <a:pt x="450" y="3928"/>
                </a:lnTo>
                <a:cubicBezTo>
                  <a:pt x="450" y="4358"/>
                  <a:pt x="225" y="4787"/>
                  <a:pt x="0" y="4787"/>
                </a:cubicBezTo>
                <a:cubicBezTo>
                  <a:pt x="225" y="4787"/>
                  <a:pt x="450" y="5216"/>
                  <a:pt x="450" y="5645"/>
                </a:cubicBezTo>
                <a:lnTo>
                  <a:pt x="450" y="9442"/>
                </a:lnTo>
                <a:cubicBezTo>
                  <a:pt x="450" y="9871"/>
                  <a:pt x="675" y="10301"/>
                  <a:pt x="901" y="103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TextShape 11"/>
          <p:cNvSpPr txBox="1"/>
          <p:nvPr/>
        </p:nvSpPr>
        <p:spPr>
          <a:xfrm>
            <a:off x="5256360" y="2808000"/>
            <a:ext cx="3096000" cy="49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Rodoma informacija, kai paveikslėlio naršyklė negali parodyti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3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3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Paveikslėliai. Apibendrinimas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&lt;img&gt; elementas skirtas paveikslėliui puslapyje atvaizduoti.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&lt;img&gt; elemento privalomas atributas yra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src,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kuris nurodo, kokiu adresu randasi paveikslėlis.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&lt;img&gt; elemento atributas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alt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naudojamas norint aprašyti paveikslėlio turinį. Tekstas bus rodomas, jei paveikslėlio nebus įmanoma parodyti (pvz. blogai nurodyta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src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atributo reikšmė)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Paveikslėlius reikėtų saugoti atitinkamo dydžio, kokius ir planuojate atvaizduoti svetainėje. Atitinkamas formatas taip pat turi būti parinktas.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Nuotraukoms naudojamas JPEG; iliustracijoms ar logotipams, kur naudojamos spalvos be perėjimų pagrindinės spalvos (flat colors) - GIF.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Lentelės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40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Paskirtis. Duomenų atvaizdavimas, formavimo priemonė, tvarkaraščiai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Lentelė į puslapį pridedama naudojant &lt;table&gt; elementą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Lentelė braižoma eilutė po eilutės. Kiekviena eilutė apibrėžiama elementu 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Kiekvienos eilutės viduje yra tam tikras skaičius langelių, kurie kuriami naudojant elementą &lt;td&gt; (arba &lt;th&gt; jei tai antraštinis langelis).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4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Lentelės. Struktūra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TextShape 6"/>
          <p:cNvSpPr txBox="1"/>
          <p:nvPr/>
        </p:nvSpPr>
        <p:spPr>
          <a:xfrm>
            <a:off x="3313800" y="1584000"/>
            <a:ext cx="1903680" cy="299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&lt;table&gt;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&lt;td&gt;15&lt;/td&gt;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&lt;td&gt;15&lt;/td&gt;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&lt;td&gt;30&lt;/td&gt;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&lt;td&gt;45&lt;/td&gt;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&lt;td&gt;60&lt;/td&gt;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&lt;td&gt;45&lt;/td&gt;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&lt;td&gt;60&lt;/td&gt;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&lt;td&gt;90&lt;/td&gt;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&lt;td&gt;90&lt;/td&gt;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&lt;/table&gt;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2125800" y="1725480"/>
            <a:ext cx="1260000" cy="2736000"/>
          </a:xfrm>
          <a:custGeom>
            <a:avLst/>
            <a:gdLst/>
            <a:ahLst/>
            <a:rect l="0" t="0" r="r" b="b"/>
            <a:pathLst>
              <a:path w="3502" h="7601">
                <a:moveTo>
                  <a:pt x="3501" y="0"/>
                </a:moveTo>
                <a:cubicBezTo>
                  <a:pt x="2625" y="0"/>
                  <a:pt x="1750" y="316"/>
                  <a:pt x="1750" y="633"/>
                </a:cubicBezTo>
                <a:lnTo>
                  <a:pt x="1750" y="3167"/>
                </a:lnTo>
                <a:cubicBezTo>
                  <a:pt x="1750" y="3483"/>
                  <a:pt x="875" y="3800"/>
                  <a:pt x="0" y="3800"/>
                </a:cubicBezTo>
                <a:cubicBezTo>
                  <a:pt x="875" y="3800"/>
                  <a:pt x="1750" y="4117"/>
                  <a:pt x="1750" y="4433"/>
                </a:cubicBezTo>
                <a:lnTo>
                  <a:pt x="1750" y="6967"/>
                </a:lnTo>
                <a:cubicBezTo>
                  <a:pt x="1750" y="7284"/>
                  <a:pt x="2625" y="7600"/>
                  <a:pt x="3501" y="76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TextShape 8"/>
          <p:cNvSpPr txBox="1"/>
          <p:nvPr/>
        </p:nvSpPr>
        <p:spPr>
          <a:xfrm>
            <a:off x="689040" y="2841480"/>
            <a:ext cx="14349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lentelės pradžią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9"/>
          <p:cNvSpPr/>
          <p:nvPr/>
        </p:nvSpPr>
        <p:spPr>
          <a:xfrm>
            <a:off x="4176000" y="1869480"/>
            <a:ext cx="2124000" cy="720000"/>
          </a:xfrm>
          <a:custGeom>
            <a:avLst/>
            <a:gdLst/>
            <a:ahLst/>
            <a:rect l="0" t="0" r="r" b="b"/>
            <a:pathLst>
              <a:path w="5902" h="2002">
                <a:moveTo>
                  <a:pt x="0" y="0"/>
                </a:moveTo>
                <a:cubicBezTo>
                  <a:pt x="1475" y="0"/>
                  <a:pt x="2950" y="83"/>
                  <a:pt x="2950" y="166"/>
                </a:cubicBezTo>
                <a:lnTo>
                  <a:pt x="2950" y="833"/>
                </a:lnTo>
                <a:cubicBezTo>
                  <a:pt x="2950" y="917"/>
                  <a:pt x="4425" y="1000"/>
                  <a:pt x="5901" y="1000"/>
                </a:cubicBezTo>
                <a:cubicBezTo>
                  <a:pt x="4425" y="1000"/>
                  <a:pt x="2950" y="1083"/>
                  <a:pt x="2950" y="1167"/>
                </a:cubicBezTo>
                <a:lnTo>
                  <a:pt x="2950" y="1834"/>
                </a:lnTo>
                <a:cubicBezTo>
                  <a:pt x="2950" y="1917"/>
                  <a:pt x="1475" y="2001"/>
                  <a:pt x="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TextShape 10"/>
          <p:cNvSpPr txBox="1"/>
          <p:nvPr/>
        </p:nvSpPr>
        <p:spPr>
          <a:xfrm>
            <a:off x="6326640" y="2049480"/>
            <a:ext cx="159336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Eilutės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11"/>
          <p:cNvSpPr/>
          <p:nvPr/>
        </p:nvSpPr>
        <p:spPr>
          <a:xfrm rot="16200000">
            <a:off x="4518000" y="4119480"/>
            <a:ext cx="324000" cy="504000"/>
          </a:xfrm>
          <a:custGeom>
            <a:avLst/>
            <a:gdLst/>
            <a:ahLst/>
            <a:rect l="0" t="0" r="r" b="b"/>
            <a:pathLst>
              <a:path w="902" h="1401">
                <a:moveTo>
                  <a:pt x="901" y="0"/>
                </a:moveTo>
                <a:cubicBezTo>
                  <a:pt x="675" y="0"/>
                  <a:pt x="450" y="58"/>
                  <a:pt x="450" y="116"/>
                </a:cubicBezTo>
                <a:lnTo>
                  <a:pt x="450" y="534"/>
                </a:lnTo>
                <a:cubicBezTo>
                  <a:pt x="450" y="592"/>
                  <a:pt x="225" y="651"/>
                  <a:pt x="0" y="651"/>
                </a:cubicBezTo>
                <a:cubicBezTo>
                  <a:pt x="225" y="651"/>
                  <a:pt x="450" y="709"/>
                  <a:pt x="450" y="767"/>
                </a:cubicBezTo>
                <a:lnTo>
                  <a:pt x="450" y="1284"/>
                </a:lnTo>
                <a:cubicBezTo>
                  <a:pt x="450" y="1342"/>
                  <a:pt x="675" y="1400"/>
                  <a:pt x="901" y="14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TextShape 12"/>
          <p:cNvSpPr txBox="1"/>
          <p:nvPr/>
        </p:nvSpPr>
        <p:spPr>
          <a:xfrm>
            <a:off x="4219560" y="4569480"/>
            <a:ext cx="164844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langelio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2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257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60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Paskirtis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Formų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Nauji HTML5 formų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https://www.w3schools.com/tags/att_input_type.asp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6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Paskirtis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Tradiciškai forma reiškia blanką, kurį reikia užpildyti pateikiant tam tikrą tikslinę informaciją.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tai pasiskolino. HTML formų paskirtis rinkti informaciją iš lankytojų.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2"/>
          <a:stretch/>
        </p:blipFill>
        <p:spPr>
          <a:xfrm>
            <a:off x="2235240" y="2160000"/>
            <a:ext cx="5252760" cy="280872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6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Elementų rūšys (paslėpti elementai)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2"/>
          <a:stretch/>
        </p:blipFill>
        <p:spPr>
          <a:xfrm>
            <a:off x="144000" y="1495080"/>
            <a:ext cx="2095560" cy="304920"/>
          </a:xfrm>
          <a:prstGeom prst="rect">
            <a:avLst/>
          </a:prstGeom>
          <a:ln>
            <a:noFill/>
          </a:ln>
        </p:spPr>
      </p:pic>
      <p:pic>
        <p:nvPicPr>
          <p:cNvPr id="275" name="" descr=""/>
          <p:cNvPicPr/>
          <p:nvPr/>
        </p:nvPicPr>
        <p:blipFill>
          <a:blip r:embed="rId3"/>
          <a:stretch/>
        </p:blipFill>
        <p:spPr>
          <a:xfrm>
            <a:off x="2407680" y="1504800"/>
            <a:ext cx="2200320" cy="295200"/>
          </a:xfrm>
          <a:prstGeom prst="rect">
            <a:avLst/>
          </a:prstGeom>
          <a:ln>
            <a:noFill/>
          </a:ln>
        </p:spPr>
      </p:pic>
      <p:pic>
        <p:nvPicPr>
          <p:cNvPr id="276" name="" descr=""/>
          <p:cNvPicPr/>
          <p:nvPr/>
        </p:nvPicPr>
        <p:blipFill>
          <a:blip r:embed="rId4"/>
          <a:stretch/>
        </p:blipFill>
        <p:spPr>
          <a:xfrm>
            <a:off x="4812120" y="1527120"/>
            <a:ext cx="2171880" cy="704880"/>
          </a:xfrm>
          <a:prstGeom prst="rect">
            <a:avLst/>
          </a:prstGeom>
          <a:ln>
            <a:noFill/>
          </a:ln>
        </p:spPr>
      </p:pic>
      <p:pic>
        <p:nvPicPr>
          <p:cNvPr id="277" name="" descr=""/>
          <p:cNvPicPr/>
          <p:nvPr/>
        </p:nvPicPr>
        <p:blipFill>
          <a:blip r:embed="rId5"/>
          <a:stretch/>
        </p:blipFill>
        <p:spPr>
          <a:xfrm>
            <a:off x="176760" y="1920960"/>
            <a:ext cx="2343240" cy="371520"/>
          </a:xfrm>
          <a:prstGeom prst="rect">
            <a:avLst/>
          </a:prstGeom>
          <a:ln>
            <a:noFill/>
          </a:ln>
        </p:spPr>
      </p:pic>
      <p:pic>
        <p:nvPicPr>
          <p:cNvPr id="278" name="" descr=""/>
          <p:cNvPicPr/>
          <p:nvPr/>
        </p:nvPicPr>
        <p:blipFill>
          <a:blip r:embed="rId6"/>
          <a:stretch/>
        </p:blipFill>
        <p:spPr>
          <a:xfrm>
            <a:off x="123480" y="2448000"/>
            <a:ext cx="3476520" cy="466560"/>
          </a:xfrm>
          <a:prstGeom prst="rect">
            <a:avLst/>
          </a:prstGeom>
          <a:ln>
            <a:noFill/>
          </a:ln>
        </p:spPr>
      </p:pic>
      <p:pic>
        <p:nvPicPr>
          <p:cNvPr id="279" name="" descr=""/>
          <p:cNvPicPr/>
          <p:nvPr/>
        </p:nvPicPr>
        <p:blipFill>
          <a:blip r:embed="rId7"/>
          <a:stretch/>
        </p:blipFill>
        <p:spPr>
          <a:xfrm>
            <a:off x="189000" y="3031200"/>
            <a:ext cx="1467000" cy="752400"/>
          </a:xfrm>
          <a:prstGeom prst="rect">
            <a:avLst/>
          </a:prstGeom>
          <a:ln>
            <a:noFill/>
          </a:ln>
        </p:spPr>
      </p:pic>
      <p:pic>
        <p:nvPicPr>
          <p:cNvPr id="280" name="" descr=""/>
          <p:cNvPicPr/>
          <p:nvPr/>
        </p:nvPicPr>
        <p:blipFill>
          <a:blip r:embed="rId8"/>
          <a:stretch/>
        </p:blipFill>
        <p:spPr>
          <a:xfrm>
            <a:off x="221400" y="3888000"/>
            <a:ext cx="3352680" cy="1057320"/>
          </a:xfrm>
          <a:prstGeom prst="rect">
            <a:avLst/>
          </a:prstGeom>
          <a:ln>
            <a:noFill/>
          </a:ln>
        </p:spPr>
      </p:pic>
      <p:pic>
        <p:nvPicPr>
          <p:cNvPr id="281" name="" descr=""/>
          <p:cNvPicPr/>
          <p:nvPr/>
        </p:nvPicPr>
        <p:blipFill>
          <a:blip r:embed="rId9"/>
          <a:stretch/>
        </p:blipFill>
        <p:spPr>
          <a:xfrm>
            <a:off x="4329000" y="2376000"/>
            <a:ext cx="4671000" cy="2592000"/>
          </a:xfrm>
          <a:prstGeom prst="rect">
            <a:avLst/>
          </a:prstGeom>
          <a:ln>
            <a:noFill/>
          </a:ln>
        </p:spPr>
      </p:pic>
      <p:pic>
        <p:nvPicPr>
          <p:cNvPr id="282" name="" descr=""/>
          <p:cNvPicPr/>
          <p:nvPr/>
        </p:nvPicPr>
        <p:blipFill>
          <a:blip r:embed="rId10"/>
          <a:stretch/>
        </p:blipFill>
        <p:spPr>
          <a:xfrm>
            <a:off x="1987560" y="3096000"/>
            <a:ext cx="2476440" cy="609480"/>
          </a:xfrm>
          <a:prstGeom prst="rect">
            <a:avLst/>
          </a:prstGeom>
          <a:ln>
            <a:noFill/>
          </a:ln>
        </p:spPr>
      </p:pic>
      <p:pic>
        <p:nvPicPr>
          <p:cNvPr id="283" name="" descr=""/>
          <p:cNvPicPr/>
          <p:nvPr/>
        </p:nvPicPr>
        <p:blipFill>
          <a:blip r:embed="rId11"/>
          <a:stretch/>
        </p:blipFill>
        <p:spPr>
          <a:xfrm>
            <a:off x="1800000" y="4273200"/>
            <a:ext cx="2828880" cy="800280"/>
          </a:xfrm>
          <a:prstGeom prst="rect">
            <a:avLst/>
          </a:prstGeom>
          <a:ln>
            <a:noFill/>
          </a:ln>
        </p:spPr>
      </p:pic>
      <p:pic>
        <p:nvPicPr>
          <p:cNvPr id="284" name="" descr=""/>
          <p:cNvPicPr/>
          <p:nvPr/>
        </p:nvPicPr>
        <p:blipFill>
          <a:blip r:embed="rId12"/>
          <a:stretch/>
        </p:blipFill>
        <p:spPr>
          <a:xfrm>
            <a:off x="7488000" y="1648800"/>
            <a:ext cx="590400" cy="295200"/>
          </a:xfrm>
          <a:prstGeom prst="rect">
            <a:avLst/>
          </a:prstGeom>
          <a:ln>
            <a:noFill/>
          </a:ln>
        </p:spPr>
      </p:pic>
      <p:pic>
        <p:nvPicPr>
          <p:cNvPr id="285" name="" descr=""/>
          <p:cNvPicPr/>
          <p:nvPr/>
        </p:nvPicPr>
        <p:blipFill>
          <a:blip r:embed="rId13"/>
          <a:stretch/>
        </p:blipFill>
        <p:spPr>
          <a:xfrm>
            <a:off x="5832000" y="2311560"/>
            <a:ext cx="3019320" cy="352440"/>
          </a:xfrm>
          <a:prstGeom prst="rect">
            <a:avLst/>
          </a:prstGeom>
          <a:ln>
            <a:noFill/>
          </a:ln>
        </p:spPr>
      </p:pic>
      <p:pic>
        <p:nvPicPr>
          <p:cNvPr id="286" name="" descr=""/>
          <p:cNvPicPr/>
          <p:nvPr/>
        </p:nvPicPr>
        <p:blipFill>
          <a:blip r:embed="rId14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24920" y="28260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Kažkada nebuvo daug šaltinių iš ko mokytis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Mokomasi buvo iš kitų kodo.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Tai galima daryti ir dabar: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792000" y="2414160"/>
            <a:ext cx="5400000" cy="2676960"/>
          </a:xfrm>
          <a:prstGeom prst="rect">
            <a:avLst/>
          </a:prstGeom>
          <a:ln>
            <a:noFill/>
          </a:ln>
        </p:spPr>
      </p:pic>
      <p:sp>
        <p:nvSpPr>
          <p:cNvPr id="123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 įvadas. Kas yra HTML?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8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Elementų rūšys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Grupavimas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Validavimas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Nurodymas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2"/>
          <a:stretch/>
        </p:blipFill>
        <p:spPr>
          <a:xfrm>
            <a:off x="360000" y="2376000"/>
            <a:ext cx="2000160" cy="1628640"/>
          </a:xfrm>
          <a:prstGeom prst="rect">
            <a:avLst/>
          </a:prstGeom>
          <a:ln>
            <a:noFill/>
          </a:ln>
        </p:spPr>
      </p:pic>
      <p:pic>
        <p:nvPicPr>
          <p:cNvPr id="294" name="" descr=""/>
          <p:cNvPicPr/>
          <p:nvPr/>
        </p:nvPicPr>
        <p:blipFill>
          <a:blip r:embed="rId3"/>
          <a:stretch/>
        </p:blipFill>
        <p:spPr>
          <a:xfrm>
            <a:off x="3960000" y="1656000"/>
            <a:ext cx="4217400" cy="1008000"/>
          </a:xfrm>
          <a:prstGeom prst="rect">
            <a:avLst/>
          </a:prstGeom>
          <a:ln>
            <a:noFill/>
          </a:ln>
        </p:spPr>
      </p:pic>
      <p:pic>
        <p:nvPicPr>
          <p:cNvPr id="295" name="" descr=""/>
          <p:cNvPicPr/>
          <p:nvPr/>
        </p:nvPicPr>
        <p:blipFill>
          <a:blip r:embed="rId4"/>
          <a:stretch/>
        </p:blipFill>
        <p:spPr>
          <a:xfrm>
            <a:off x="4176000" y="2579040"/>
            <a:ext cx="3524400" cy="1380960"/>
          </a:xfrm>
          <a:prstGeom prst="rect">
            <a:avLst/>
          </a:prstGeom>
          <a:ln>
            <a:noFill/>
          </a:ln>
        </p:spPr>
      </p:pic>
      <p:pic>
        <p:nvPicPr>
          <p:cNvPr id="296" name="" descr=""/>
          <p:cNvPicPr/>
          <p:nvPr/>
        </p:nvPicPr>
        <p:blipFill>
          <a:blip r:embed="rId5"/>
          <a:stretch/>
        </p:blipFill>
        <p:spPr>
          <a:xfrm>
            <a:off x="3384000" y="3868560"/>
            <a:ext cx="2543040" cy="1171440"/>
          </a:xfrm>
          <a:prstGeom prst="rect">
            <a:avLst/>
          </a:prstGeom>
          <a:ln>
            <a:noFill/>
          </a:ln>
        </p:spPr>
      </p:pic>
      <p:pic>
        <p:nvPicPr>
          <p:cNvPr id="297" name="" descr=""/>
          <p:cNvPicPr/>
          <p:nvPr/>
        </p:nvPicPr>
        <p:blipFill>
          <a:blip r:embed="rId6"/>
          <a:stretch/>
        </p:blipFill>
        <p:spPr>
          <a:xfrm>
            <a:off x="138600" y="4310640"/>
            <a:ext cx="2381400" cy="657360"/>
          </a:xfrm>
          <a:prstGeom prst="rect">
            <a:avLst/>
          </a:prstGeom>
          <a:ln>
            <a:noFill/>
          </a:ln>
        </p:spPr>
      </p:pic>
      <p:pic>
        <p:nvPicPr>
          <p:cNvPr id="298" name="" descr=""/>
          <p:cNvPicPr/>
          <p:nvPr/>
        </p:nvPicPr>
        <p:blipFill>
          <a:blip r:embed="rId7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0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Praktinis darbas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Sukurti apklausos formą naudojant: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Paprastą lauką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Specifinį lauką (el. pašto ar url)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Bent trijų rūšių parinkimo elementus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Mygtuką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Grupavimą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Etiketes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2"/>
          <a:stretch/>
        </p:blipFill>
        <p:spPr>
          <a:xfrm>
            <a:off x="3744000" y="1373400"/>
            <a:ext cx="5343120" cy="366660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Video ir audio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Pavyzdžiai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2"/>
          <a:stretch/>
        </p:blipFill>
        <p:spPr>
          <a:xfrm>
            <a:off x="8422920" y="442260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14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315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18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&lt;!DOCTYPE html&gt; - deklaracija naršyklei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Komentarai &lt;!-- Komentaras --&gt;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 atributas - unikalus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 atributas – tam tikrą grupę apjungiantis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Blokiniai (Block elements) – (h1, p, ul, li)- kur juos berašysite jie turinį atvaizduos naujoje eilutėje.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Linijiniai (Inline elements) – kur juos berašysite jie rasis toje pačioje eilutėje.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ir elemento grupavimas bloke &lt;div&gt;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ir elemento grupavimas eilutėje &lt;span&gt;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Langas lange &lt;iframe&gt;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Escape characters – pvz. tam kad parašyti &lt; naudojamas &amp;lt; arba &amp;#60; &amp;lt; arba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&amp;#60;. &amp;amp; arba &amp;#38;. &amp;copy; arba &amp;#169;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2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žymėjimas. Meta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name="description" content="HTML pamokos"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name="keywords" content="HTML, CSS, JAVASCRIPT"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name="author" content="Zigmantas Račkauskas"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2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žymėjimas.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0" name="" descr=""/>
          <p:cNvPicPr/>
          <p:nvPr/>
        </p:nvPicPr>
        <p:blipFill>
          <a:blip r:embed="rId2"/>
          <a:stretch/>
        </p:blipFill>
        <p:spPr>
          <a:xfrm>
            <a:off x="72000" y="1368000"/>
            <a:ext cx="3688560" cy="361728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3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PABAIGA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6" name="" descr=""/>
          <p:cNvPicPr/>
          <p:nvPr/>
        </p:nvPicPr>
        <p:blipFill>
          <a:blip r:embed="rId2"/>
          <a:stretch/>
        </p:blipFill>
        <p:spPr>
          <a:xfrm>
            <a:off x="2631960" y="1152000"/>
            <a:ext cx="3200040" cy="38095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221400" y="1366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Puslapiai tai yra tekstiniai dokumentai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naudoja žymes (simboliai esantys kampiniuose skliaustuose) su nešančia informacija apie savo reikšmę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Žymės paprastai laikomos elementais &lt;abc&gt;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Žymės dažniausiai naudojamos poromis &lt;abc&gt;&lt;/abc&gt;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Atidarančioji žymė pažymi turinio pradžią, o uždarančioji turinio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Atidarančiosios žymės turi atributus, kurie suteikia daugiau informacijos apie elemento turinį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Atributai turi vardus ir reikšmes &lt;abc atributo_vardas=“reikšmė“&gt;&lt;/abc&gt;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Tam, kad išmokti HTML jums reikia žinoti visas žymes, ką jos daro ir kokiose vietose gali būti panaudotos.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 įvadas.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24920" y="28260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28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 įvadas. Kas yra HTML?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2034360" y="2357640"/>
            <a:ext cx="4445640" cy="239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&lt;!DOCTYPE 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&lt;title&gt;Dokumento antraštė&lt;/title&gt;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&lt;/head&gt;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&lt;body&gt;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Dokumento turinys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&lt;/body&gt;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 rot="5400000">
            <a:off x="2898000" y="1295280"/>
            <a:ext cx="324000" cy="1944000"/>
          </a:xfrm>
          <a:custGeom>
            <a:avLst/>
            <a:gdLst/>
            <a:ahLst/>
            <a:rect l="0" t="0" r="r" b="b"/>
            <a:pathLst>
              <a:path w="902" h="5402">
                <a:moveTo>
                  <a:pt x="901" y="0"/>
                </a:moveTo>
                <a:cubicBezTo>
                  <a:pt x="675" y="0"/>
                  <a:pt x="450" y="225"/>
                  <a:pt x="450" y="450"/>
                </a:cubicBezTo>
                <a:lnTo>
                  <a:pt x="450" y="2059"/>
                </a:lnTo>
                <a:cubicBezTo>
                  <a:pt x="450" y="2285"/>
                  <a:pt x="225" y="2510"/>
                  <a:pt x="0" y="2510"/>
                </a:cubicBezTo>
                <a:cubicBezTo>
                  <a:pt x="225" y="2510"/>
                  <a:pt x="450" y="2735"/>
                  <a:pt x="450" y="2960"/>
                </a:cubicBezTo>
                <a:lnTo>
                  <a:pt x="450" y="4950"/>
                </a:lnTo>
                <a:cubicBezTo>
                  <a:pt x="450" y="5175"/>
                  <a:pt x="675" y="5401"/>
                  <a:pt x="901" y="54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TextShape 4"/>
          <p:cNvSpPr txBox="1"/>
          <p:nvPr/>
        </p:nvSpPr>
        <p:spPr>
          <a:xfrm>
            <a:off x="2592000" y="1421640"/>
            <a:ext cx="1188000" cy="7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Deklaracija. Instrukcija naršyklei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2016000" y="2952000"/>
            <a:ext cx="576000" cy="720000"/>
          </a:xfrm>
          <a:custGeom>
            <a:avLst/>
            <a:gdLst/>
            <a:ahLst/>
            <a:rect l="0" t="0" r="r" b="b"/>
            <a:pathLst>
              <a:path w="1601" h="2002">
                <a:moveTo>
                  <a:pt x="1600" y="0"/>
                </a:moveTo>
                <a:cubicBezTo>
                  <a:pt x="1200" y="0"/>
                  <a:pt x="800" y="83"/>
                  <a:pt x="800" y="166"/>
                </a:cubicBezTo>
                <a:lnTo>
                  <a:pt x="800" y="833"/>
                </a:lnTo>
                <a:cubicBezTo>
                  <a:pt x="800" y="917"/>
                  <a:pt x="400" y="1000"/>
                  <a:pt x="0" y="1000"/>
                </a:cubicBezTo>
                <a:cubicBezTo>
                  <a:pt x="400" y="1000"/>
                  <a:pt x="800" y="1083"/>
                  <a:pt x="800" y="1167"/>
                </a:cubicBezTo>
                <a:lnTo>
                  <a:pt x="800" y="1834"/>
                </a:lnTo>
                <a:cubicBezTo>
                  <a:pt x="800" y="1917"/>
                  <a:pt x="1200" y="2001"/>
                  <a:pt x="160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TextShape 6"/>
          <p:cNvSpPr txBox="1"/>
          <p:nvPr/>
        </p:nvSpPr>
        <p:spPr>
          <a:xfrm>
            <a:off x="72000" y="2998440"/>
            <a:ext cx="1944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Galva.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Techninei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7"/>
          <p:cNvSpPr txBox="1"/>
          <p:nvPr/>
        </p:nvSpPr>
        <p:spPr>
          <a:xfrm>
            <a:off x="108000" y="3816000"/>
            <a:ext cx="1944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Kūnas.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Puslapio turinys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2016000" y="3708000"/>
            <a:ext cx="576000" cy="720000"/>
          </a:xfrm>
          <a:custGeom>
            <a:avLst/>
            <a:gdLst/>
            <a:ahLst/>
            <a:rect l="0" t="0" r="r" b="b"/>
            <a:pathLst>
              <a:path w="1601" h="2002">
                <a:moveTo>
                  <a:pt x="1600" y="0"/>
                </a:moveTo>
                <a:cubicBezTo>
                  <a:pt x="1200" y="0"/>
                  <a:pt x="800" y="83"/>
                  <a:pt x="800" y="166"/>
                </a:cubicBezTo>
                <a:lnTo>
                  <a:pt x="800" y="833"/>
                </a:lnTo>
                <a:cubicBezTo>
                  <a:pt x="800" y="917"/>
                  <a:pt x="400" y="1000"/>
                  <a:pt x="0" y="1000"/>
                </a:cubicBezTo>
                <a:cubicBezTo>
                  <a:pt x="400" y="1000"/>
                  <a:pt x="800" y="1083"/>
                  <a:pt x="800" y="1167"/>
                </a:cubicBezTo>
                <a:lnTo>
                  <a:pt x="800" y="1834"/>
                </a:lnTo>
                <a:cubicBezTo>
                  <a:pt x="800" y="1917"/>
                  <a:pt x="1200" y="2001"/>
                  <a:pt x="160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9"/>
          <p:cNvSpPr/>
          <p:nvPr/>
        </p:nvSpPr>
        <p:spPr>
          <a:xfrm>
            <a:off x="2772000" y="2772000"/>
            <a:ext cx="4716000" cy="1764000"/>
          </a:xfrm>
          <a:custGeom>
            <a:avLst/>
            <a:gdLst/>
            <a:ahLst/>
            <a:rect l="0" t="0" r="r" b="b"/>
            <a:pathLst>
              <a:path w="13102" h="4902">
                <a:moveTo>
                  <a:pt x="0" y="0"/>
                </a:moveTo>
                <a:cubicBezTo>
                  <a:pt x="3276" y="0"/>
                  <a:pt x="6551" y="204"/>
                  <a:pt x="6551" y="408"/>
                </a:cubicBezTo>
                <a:lnTo>
                  <a:pt x="6551" y="2042"/>
                </a:lnTo>
                <a:cubicBezTo>
                  <a:pt x="6551" y="2246"/>
                  <a:pt x="9826" y="2450"/>
                  <a:pt x="13101" y="2450"/>
                </a:cubicBezTo>
                <a:cubicBezTo>
                  <a:pt x="9826" y="2450"/>
                  <a:pt x="6551" y="2654"/>
                  <a:pt x="6551" y="2858"/>
                </a:cubicBezTo>
                <a:lnTo>
                  <a:pt x="6551" y="4492"/>
                </a:lnTo>
                <a:cubicBezTo>
                  <a:pt x="6551" y="4696"/>
                  <a:pt x="3276" y="4901"/>
                  <a:pt x="0" y="49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Shape 10"/>
          <p:cNvSpPr txBox="1"/>
          <p:nvPr/>
        </p:nvSpPr>
        <p:spPr>
          <a:xfrm>
            <a:off x="7092000" y="3276000"/>
            <a:ext cx="1944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Privalomas.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Žymi HTML kodo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8424000" y="442368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124200" y="28188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Antraštės (headings)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Paragrafai (paragraphs)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Pastorinimas ir pakreipimas (bold and italic)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</a:t>
            </a:r>
            <a:r>
              <a:rPr b="0" lang="lt-LT" sz="15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ir X</a:t>
            </a:r>
            <a:r>
              <a:rPr b="0" lang="lt-LT" sz="14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elementai (superscript ir subscript)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Tuščia vieta (white-space) elemento viduje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lūžiai, horizontali linija (line breaks ir horizontal rules)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Semantika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Paryškinimas ir pabrėžimas (strong and emphasis)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Ištraukos/citatos (quotations)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Sutrumpinimai ir akronimai (abbreviations and acronyms)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Citatos ir apibrėžimai (citations and definitions)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Apie autorių (Auhor details)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Pakeitimai turinyje (Changes to content)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elementai naudojami puslapio struktūros aprašymui (antraštės, sub-antraštės, paragrafai)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Elementai taip pat gali pateikti semantinę informaciją.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74376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3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47" name="TextShape 1"/>
          <p:cNvSpPr txBox="1"/>
          <p:nvPr/>
        </p:nvSpPr>
        <p:spPr>
          <a:xfrm>
            <a:off x="74412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Sąrašai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Trijų rūšių sąrašai: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Rikiuoti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Nerikiuoti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Apibrėžiantieji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Rikiuoti sąrašai naudoja numerius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Nerikiuoti sąrašai naudoja ženkliukus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Apibrėžiantieji sąrašai naudojami terminui apibrėžti.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Sąrašai gali egzistuoti kituose sąrašuose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Nuoroda kuriama naudojant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elementą. Vartotojas gali spausti ant bet ko kas yra tarp atsidarančios žymės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ir užsidarančios žymės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&lt;/a&gt;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href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atributas nurodo adresą kur bus nukreipiamas vartotojas paspaudęs ant nuorodos.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221400" y="3477960"/>
            <a:ext cx="801576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</a:t>
            </a:r>
            <a:r>
              <a:rPr b="0" lang="lt-L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http://www.vilniuscoding.lt/</a:t>
            </a:r>
            <a:r>
              <a:rPr b="0" lang="lt-L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 rot="5400000">
            <a:off x="2921400" y="1713600"/>
            <a:ext cx="324000" cy="3276000"/>
          </a:xfrm>
          <a:custGeom>
            <a:avLst/>
            <a:gdLst/>
            <a:ahLst/>
            <a:rect l="0" t="0" r="r" b="b"/>
            <a:pathLst>
              <a:path w="902" h="9102">
                <a:moveTo>
                  <a:pt x="901" y="0"/>
                </a:moveTo>
                <a:cubicBezTo>
                  <a:pt x="675" y="0"/>
                  <a:pt x="450" y="379"/>
                  <a:pt x="450" y="758"/>
                </a:cubicBezTo>
                <a:lnTo>
                  <a:pt x="450" y="3471"/>
                </a:lnTo>
                <a:cubicBezTo>
                  <a:pt x="450" y="3850"/>
                  <a:pt x="225" y="4229"/>
                  <a:pt x="0" y="4229"/>
                </a:cubicBezTo>
                <a:cubicBezTo>
                  <a:pt x="225" y="4229"/>
                  <a:pt x="450" y="4608"/>
                  <a:pt x="450" y="4988"/>
                </a:cubicBezTo>
                <a:lnTo>
                  <a:pt x="450" y="8342"/>
                </a:lnTo>
                <a:cubicBezTo>
                  <a:pt x="450" y="8721"/>
                  <a:pt x="675" y="9101"/>
                  <a:pt x="901" y="91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5"/>
          <p:cNvSpPr/>
          <p:nvPr/>
        </p:nvSpPr>
        <p:spPr>
          <a:xfrm rot="16200000">
            <a:off x="2453400" y="1641960"/>
            <a:ext cx="324000" cy="4572000"/>
          </a:xfrm>
          <a:custGeom>
            <a:avLst/>
            <a:gdLst/>
            <a:ahLst/>
            <a:rect l="0" t="0" r="r" b="b"/>
            <a:pathLst>
              <a:path w="902" h="12702">
                <a:moveTo>
                  <a:pt x="901" y="0"/>
                </a:moveTo>
                <a:cubicBezTo>
                  <a:pt x="675" y="0"/>
                  <a:pt x="450" y="529"/>
                  <a:pt x="450" y="1058"/>
                </a:cubicBezTo>
                <a:lnTo>
                  <a:pt x="450" y="4844"/>
                </a:lnTo>
                <a:cubicBezTo>
                  <a:pt x="450" y="5373"/>
                  <a:pt x="225" y="5902"/>
                  <a:pt x="0" y="5902"/>
                </a:cubicBezTo>
                <a:cubicBezTo>
                  <a:pt x="225" y="5902"/>
                  <a:pt x="450" y="6431"/>
                  <a:pt x="450" y="6961"/>
                </a:cubicBezTo>
                <a:lnTo>
                  <a:pt x="450" y="11642"/>
                </a:lnTo>
                <a:cubicBezTo>
                  <a:pt x="450" y="12171"/>
                  <a:pt x="675" y="12701"/>
                  <a:pt x="901" y="127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6"/>
          <p:cNvSpPr/>
          <p:nvPr/>
        </p:nvSpPr>
        <p:spPr>
          <a:xfrm rot="16200000">
            <a:off x="7703640" y="3693960"/>
            <a:ext cx="338760" cy="451800"/>
          </a:xfrm>
          <a:custGeom>
            <a:avLst/>
            <a:gdLst/>
            <a:ahLst/>
            <a:rect l="0" t="0" r="r" b="b"/>
            <a:pathLst>
              <a:path w="943" h="1257">
                <a:moveTo>
                  <a:pt x="942" y="0"/>
                </a:moveTo>
                <a:cubicBezTo>
                  <a:pt x="706" y="0"/>
                  <a:pt x="471" y="52"/>
                  <a:pt x="471" y="104"/>
                </a:cubicBezTo>
                <a:lnTo>
                  <a:pt x="471" y="479"/>
                </a:lnTo>
                <a:cubicBezTo>
                  <a:pt x="471" y="531"/>
                  <a:pt x="235" y="583"/>
                  <a:pt x="0" y="583"/>
                </a:cubicBezTo>
                <a:cubicBezTo>
                  <a:pt x="235" y="583"/>
                  <a:pt x="471" y="636"/>
                  <a:pt x="471" y="688"/>
                </a:cubicBezTo>
                <a:lnTo>
                  <a:pt x="471" y="1151"/>
                </a:lnTo>
                <a:cubicBezTo>
                  <a:pt x="471" y="1203"/>
                  <a:pt x="706" y="1256"/>
                  <a:pt x="942" y="1256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TextShape 7"/>
          <p:cNvSpPr txBox="1"/>
          <p:nvPr/>
        </p:nvSpPr>
        <p:spPr>
          <a:xfrm>
            <a:off x="1373400" y="4125960"/>
            <a:ext cx="21952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Elementą atidaranti žymė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8"/>
          <p:cNvSpPr txBox="1"/>
          <p:nvPr/>
        </p:nvSpPr>
        <p:spPr>
          <a:xfrm>
            <a:off x="6413400" y="4102920"/>
            <a:ext cx="28800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Elementą uždaranti žymė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9"/>
          <p:cNvSpPr txBox="1"/>
          <p:nvPr/>
        </p:nvSpPr>
        <p:spPr>
          <a:xfrm>
            <a:off x="1841400" y="2736000"/>
            <a:ext cx="28080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Puslapis į kurį bus nukreiptas vartotojas paspaudęs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nuorodą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0"/>
          <p:cNvSpPr/>
          <p:nvPr/>
        </p:nvSpPr>
        <p:spPr>
          <a:xfrm rot="5400000">
            <a:off x="6083640" y="2094480"/>
            <a:ext cx="392040" cy="2612880"/>
          </a:xfrm>
          <a:custGeom>
            <a:avLst/>
            <a:gdLst/>
            <a:ahLst/>
            <a:rect l="0" t="0" r="r" b="b"/>
            <a:pathLst>
              <a:path w="1091" h="7260">
                <a:moveTo>
                  <a:pt x="1090" y="0"/>
                </a:moveTo>
                <a:cubicBezTo>
                  <a:pt x="817" y="0"/>
                  <a:pt x="545" y="302"/>
                  <a:pt x="545" y="604"/>
                </a:cubicBezTo>
                <a:lnTo>
                  <a:pt x="545" y="2768"/>
                </a:lnTo>
                <a:cubicBezTo>
                  <a:pt x="545" y="3071"/>
                  <a:pt x="272" y="3373"/>
                  <a:pt x="0" y="3373"/>
                </a:cubicBezTo>
                <a:cubicBezTo>
                  <a:pt x="272" y="3373"/>
                  <a:pt x="545" y="3676"/>
                  <a:pt x="545" y="3978"/>
                </a:cubicBezTo>
                <a:lnTo>
                  <a:pt x="545" y="6654"/>
                </a:lnTo>
                <a:cubicBezTo>
                  <a:pt x="545" y="6956"/>
                  <a:pt x="817" y="7259"/>
                  <a:pt x="1090" y="7259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TextShape 11"/>
          <p:cNvSpPr txBox="1"/>
          <p:nvPr/>
        </p:nvSpPr>
        <p:spPr>
          <a:xfrm>
            <a:off x="5060520" y="2746800"/>
            <a:ext cx="2612880" cy="59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Tekstas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ant kurio vartotojas spaudžia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181800" y="2463120"/>
            <a:ext cx="886896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</a:t>
            </a:r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http://www.vilniuscoding.lt/</a:t>
            </a:r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 rot="5400000">
            <a:off x="3403800" y="177480"/>
            <a:ext cx="324000" cy="4320000"/>
          </a:xfrm>
          <a:custGeom>
            <a:avLst/>
            <a:gdLst/>
            <a:ahLst/>
            <a:rect l="0" t="0" r="r" b="b"/>
            <a:pathLst>
              <a:path w="902" h="12002">
                <a:moveTo>
                  <a:pt x="901" y="0"/>
                </a:moveTo>
                <a:cubicBezTo>
                  <a:pt x="675" y="0"/>
                  <a:pt x="450" y="500"/>
                  <a:pt x="450" y="1000"/>
                </a:cubicBezTo>
                <a:lnTo>
                  <a:pt x="450" y="4577"/>
                </a:lnTo>
                <a:cubicBezTo>
                  <a:pt x="450" y="5077"/>
                  <a:pt x="225" y="5577"/>
                  <a:pt x="0" y="5577"/>
                </a:cubicBezTo>
                <a:cubicBezTo>
                  <a:pt x="225" y="5577"/>
                  <a:pt x="450" y="6077"/>
                  <a:pt x="450" y="6577"/>
                </a:cubicBezTo>
                <a:lnTo>
                  <a:pt x="450" y="11000"/>
                </a:lnTo>
                <a:cubicBezTo>
                  <a:pt x="450" y="11500"/>
                  <a:pt x="675" y="12001"/>
                  <a:pt x="901" y="1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TextShape 5"/>
          <p:cNvSpPr txBox="1"/>
          <p:nvPr/>
        </p:nvSpPr>
        <p:spPr>
          <a:xfrm>
            <a:off x="2701800" y="1491120"/>
            <a:ext cx="2052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Absoliutusis universalusis adresas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(absolute URL)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6"/>
          <p:cNvSpPr txBox="1"/>
          <p:nvPr/>
        </p:nvSpPr>
        <p:spPr>
          <a:xfrm>
            <a:off x="144000" y="4364280"/>
            <a:ext cx="575388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href="index.html"&gt;Vilnius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 rot="5400000">
            <a:off x="1836720" y="3607920"/>
            <a:ext cx="324000" cy="1261800"/>
          </a:xfrm>
          <a:custGeom>
            <a:avLst/>
            <a:gdLst/>
            <a:ahLst/>
            <a:rect l="0" t="0" r="r" b="b"/>
            <a:pathLst>
              <a:path w="902" h="3507">
                <a:moveTo>
                  <a:pt x="901" y="0"/>
                </a:moveTo>
                <a:cubicBezTo>
                  <a:pt x="675" y="0"/>
                  <a:pt x="450" y="146"/>
                  <a:pt x="450" y="292"/>
                </a:cubicBezTo>
                <a:lnTo>
                  <a:pt x="450" y="1337"/>
                </a:lnTo>
                <a:cubicBezTo>
                  <a:pt x="450" y="1483"/>
                  <a:pt x="225" y="1629"/>
                  <a:pt x="0" y="1629"/>
                </a:cubicBezTo>
                <a:cubicBezTo>
                  <a:pt x="225" y="1629"/>
                  <a:pt x="450" y="1775"/>
                  <a:pt x="450" y="1921"/>
                </a:cubicBezTo>
                <a:lnTo>
                  <a:pt x="450" y="3213"/>
                </a:lnTo>
                <a:cubicBezTo>
                  <a:pt x="450" y="3359"/>
                  <a:pt x="675" y="3506"/>
                  <a:pt x="901" y="3506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TextShape 8"/>
          <p:cNvSpPr txBox="1"/>
          <p:nvPr/>
        </p:nvSpPr>
        <p:spPr>
          <a:xfrm>
            <a:off x="1189800" y="3357360"/>
            <a:ext cx="1836000" cy="68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Santykinis universalus adresas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(relative URL)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3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 (katalogų struktūra)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3264120" y="1429920"/>
            <a:ext cx="1847880" cy="3610080"/>
          </a:xfrm>
          <a:prstGeom prst="rect">
            <a:avLst/>
          </a:prstGeom>
          <a:ln>
            <a:noFill/>
          </a:ln>
        </p:spPr>
      </p:pic>
      <p:sp>
        <p:nvSpPr>
          <p:cNvPr id="177" name="CustomShape 3"/>
          <p:cNvSpPr/>
          <p:nvPr/>
        </p:nvSpPr>
        <p:spPr>
          <a:xfrm>
            <a:off x="2724840" y="1512000"/>
            <a:ext cx="612000" cy="2052000"/>
          </a:xfrm>
          <a:custGeom>
            <a:avLst/>
            <a:gdLst/>
            <a:ahLst/>
            <a:rect l="0" t="0" r="r" b="b"/>
            <a:pathLst>
              <a:path w="1702" h="5701">
                <a:moveTo>
                  <a:pt x="1701" y="0"/>
                </a:moveTo>
                <a:cubicBezTo>
                  <a:pt x="850" y="0"/>
                  <a:pt x="0" y="0"/>
                  <a:pt x="0" y="0"/>
                </a:cubicBezTo>
                <a:lnTo>
                  <a:pt x="0" y="5700"/>
                </a:lnTo>
                <a:cubicBezTo>
                  <a:pt x="0" y="5700"/>
                  <a:pt x="850" y="5700"/>
                  <a:pt x="1701" y="5700"/>
                </a:cubicBezTo>
              </a:path>
            </a:pathLst>
          </a:cu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TextShape 4"/>
          <p:cNvSpPr txBox="1"/>
          <p:nvPr/>
        </p:nvSpPr>
        <p:spPr>
          <a:xfrm>
            <a:off x="792000" y="1404000"/>
            <a:ext cx="1896840" cy="94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PARENT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www.visokiemenai.lt yra parent,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katalogo music, katalogas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5"/>
          <p:cNvSpPr txBox="1"/>
          <p:nvPr/>
        </p:nvSpPr>
        <p:spPr>
          <a:xfrm>
            <a:off x="936000" y="3456000"/>
            <a:ext cx="1764000" cy="94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CHILD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music yra CHILD,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katalogo www.visokiemenai.lt, katalogas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4752000" y="1512000"/>
            <a:ext cx="684000" cy="1368000"/>
          </a:xfrm>
          <a:custGeom>
            <a:avLst/>
            <a:gdLst/>
            <a:ahLst/>
            <a:rect l="0" t="0" r="r" b="b"/>
            <a:pathLst>
              <a:path w="1902" h="3802">
                <a:moveTo>
                  <a:pt x="0" y="0"/>
                </a:moveTo>
                <a:cubicBezTo>
                  <a:pt x="951" y="0"/>
                  <a:pt x="1901" y="0"/>
                  <a:pt x="1901" y="0"/>
                </a:cubicBezTo>
                <a:lnTo>
                  <a:pt x="1901" y="3801"/>
                </a:lnTo>
                <a:cubicBezTo>
                  <a:pt x="1901" y="3801"/>
                  <a:pt x="951" y="3801"/>
                  <a:pt x="0" y="3801"/>
                </a:cubicBezTo>
              </a:path>
            </a:pathLst>
          </a:cu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TextShape 7"/>
          <p:cNvSpPr txBox="1"/>
          <p:nvPr/>
        </p:nvSpPr>
        <p:spPr>
          <a:xfrm>
            <a:off x="5544000" y="1377720"/>
            <a:ext cx="223200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GRANDPARENT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www.visokiemenai.lt yra grandparent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katalogo music katalogas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8"/>
          <p:cNvSpPr txBox="1"/>
          <p:nvPr/>
        </p:nvSpPr>
        <p:spPr>
          <a:xfrm>
            <a:off x="5508000" y="2889720"/>
            <a:ext cx="248400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GRANDCHILD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dvd yra grandchild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katalogo www.visokiemenai.lt katalogas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3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2017-06-27T14:09:21Z</dcterms:modified>
  <cp:revision>69</cp:revision>
  <dc:subject/>
  <dc:title/>
</cp:coreProperties>
</file>