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7.png" ContentType="image/png"/>
  <Override PartName="/ppt/media/image11.png" ContentType="image/png"/>
  <Override PartName="/ppt/media/image5.jpeg" ContentType="image/jpeg"/>
  <Override PartName="/ppt/media/image6.png" ContentType="image/png"/>
  <Override PartName="/ppt/media/image8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jpeg" ContentType="image/jpe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jpeg" ContentType="image/jpe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132120"/>
            <a:ext cx="9141120" cy="123372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360" y="132120"/>
            <a:ext cx="9141120" cy="123372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jpe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w3schools.com/" TargetMode="External"/><Relationship Id="rId2" Type="http://schemas.openxmlformats.org/officeDocument/2006/relationships/hyperlink" Target="http://stackoverflow.com/" TargetMode="External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jpe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95" descr=""/>
          <p:cNvPicPr/>
          <p:nvPr/>
        </p:nvPicPr>
        <p:blipFill>
          <a:blip r:embed="rId1"/>
          <a:stretch/>
        </p:blipFill>
        <p:spPr>
          <a:xfrm>
            <a:off x="1874880" y="192600"/>
            <a:ext cx="5393520" cy="1459800"/>
          </a:xfrm>
          <a:prstGeom prst="rect">
            <a:avLst/>
          </a:prstGeom>
          <a:ln>
            <a:noFill/>
          </a:ln>
        </p:spPr>
      </p:pic>
      <p:sp>
        <p:nvSpPr>
          <p:cNvPr id="75" name="CustomShape 1"/>
          <p:cNvSpPr/>
          <p:nvPr/>
        </p:nvSpPr>
        <p:spPr>
          <a:xfrm>
            <a:off x="1874880" y="1266840"/>
            <a:ext cx="2696400" cy="38520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2"/>
          <p:cNvSpPr/>
          <p:nvPr/>
        </p:nvSpPr>
        <p:spPr>
          <a:xfrm flipH="1">
            <a:off x="4563360" y="1266840"/>
            <a:ext cx="2696400" cy="38520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3"/>
          <p:cNvSpPr/>
          <p:nvPr/>
        </p:nvSpPr>
        <p:spPr>
          <a:xfrm>
            <a:off x="1901880" y="1680480"/>
            <a:ext cx="5285880" cy="63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lt-LT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Įvadas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1944000" y="2087280"/>
            <a:ext cx="5215680" cy="305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 rot="16200000">
            <a:off x="7297560" y="-466200"/>
            <a:ext cx="1232640" cy="245916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14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440" cy="837360"/>
          </a:xfrm>
          <a:prstGeom prst="rect">
            <a:avLst/>
          </a:prstGeom>
          <a:ln>
            <a:noFill/>
          </a:ln>
        </p:spPr>
      </p:pic>
      <p:sp>
        <p:nvSpPr>
          <p:cNvPr id="115" name="CustomShape 2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3"/>
          <p:cNvSpPr/>
          <p:nvPr/>
        </p:nvSpPr>
        <p:spPr>
          <a:xfrm>
            <a:off x="74412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Klausimai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1872000" y="1424520"/>
            <a:ext cx="3671640" cy="367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4" dur="indefinite" restart="never" nodeType="tmRoot">
          <p:childTnLst>
            <p:seq>
              <p:cTn id="2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74412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Svetainės talpinimas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Talpinama serveriuose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Savininkas teikia svetainės talpinimo paslauga – perkama arba naudojama nemokamai su apribojimais.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serveriai.lt, hostex.lt, …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Svetainės talpinimas lokaliai pasiekiama per naršyklę suvedus localhost pagal nutylėjimą: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WAMP/XAMP jei PHP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IIS – .NET programavimo kalba, duomenų bazė atskirai.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Puikiai tinka kūrimo metu naudoti kaip testinę aplinką.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Mokymasis ir pagalba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Bandymų ir klaidų metodas – kartais trunka ilgiau… bet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Interneto portalai: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W3School (</a:t>
            </a:r>
            <a:r>
              <a:rPr b="0" lang="lt-LT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https://www.w3schools.com/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 milžiniška bazė ir galimybė testuoti kodą online;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StackOverflow(</a:t>
            </a:r>
            <a:r>
              <a:rPr b="0" lang="lt-LT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http://stackoverflow.com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 - iškilusių problemų sprendimai, pasiūlymai, panašios situacijos kaip pas tave.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Pažintys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Google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Knygos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Jon Duckett „HTML&amp;CSS“ design and build websites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Glenn Johnson „Programming in HTML5 with JavaScript and CSS3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O’REILLY „Learning PHP, MySQL, JavaScript, CSS &amp; HTML: step-by-step guide to creating dynamic website“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Daugybė kitų...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4484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Redaktoriai (editors)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Patogu kai rodo klaidas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Lengviau skaityti kodą dėl išskyrimo spalvomis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Užbaigia pradėtą elementą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Notepad++, Sublime Text 3 (ar senesnės), Atom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Naudosime Atom/Sublime Text 3.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25280" y="282960"/>
            <a:ext cx="666360" cy="94068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 rot="16200000">
            <a:off x="7297560" y="-466200"/>
            <a:ext cx="1232640" cy="245916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7" name="Shape 125" descr=""/>
          <p:cNvPicPr/>
          <p:nvPr/>
        </p:nvPicPr>
        <p:blipFill>
          <a:blip r:embed="rId2"/>
          <a:stretch/>
        </p:blipFill>
        <p:spPr>
          <a:xfrm>
            <a:off x="8088840" y="444960"/>
            <a:ext cx="1054440" cy="8373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3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Kas yra HTML?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Sintaksė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Pagrindiniai elementai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Sąrašai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Lentelės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Semantiniai elementai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Formos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Kiti elementai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74412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" descr=""/>
          <p:cNvPicPr/>
          <p:nvPr/>
        </p:nvPicPr>
        <p:blipFill>
          <a:blip r:embed="rId3"/>
          <a:stretch/>
        </p:blipFill>
        <p:spPr>
          <a:xfrm>
            <a:off x="3600000" y="1569600"/>
            <a:ext cx="3815640" cy="3326040"/>
          </a:xfrm>
          <a:prstGeom prst="rect">
            <a:avLst/>
          </a:prstGeom>
          <a:ln>
            <a:noFill/>
          </a:ln>
        </p:spPr>
      </p:pic>
      <p:sp>
        <p:nvSpPr>
          <p:cNvPr id="92" name="CustomShape 5"/>
          <p:cNvSpPr/>
          <p:nvPr/>
        </p:nvSpPr>
        <p:spPr>
          <a:xfrm>
            <a:off x="74520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>
                <p:childTnLst>
                  <p:par>
                    <p:cTn id="11" fill="freeze">
                      <p:stCondLst>
                        <p:cond delay="indefinite"/>
                      </p:stCondLst>
                      <p:childTnLst>
                        <p:par>
                          <p:cTn id="12" fill="freeze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1000"/>
                                        <p:tgtEl>
                                          <p:spTgt spid="88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25280" y="282960"/>
            <a:ext cx="666360" cy="940680"/>
          </a:xfrm>
          <a:prstGeom prst="rect">
            <a:avLst/>
          </a:prstGeom>
          <a:ln>
            <a:noFill/>
          </a:ln>
        </p:spPr>
      </p:pic>
      <p:sp>
        <p:nvSpPr>
          <p:cNvPr id="94" name="CustomShape 1"/>
          <p:cNvSpPr/>
          <p:nvPr/>
        </p:nvSpPr>
        <p:spPr>
          <a:xfrm rot="16200000">
            <a:off x="7297560" y="-466200"/>
            <a:ext cx="1232640" cy="245916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Shape 107" descr=""/>
          <p:cNvPicPr/>
          <p:nvPr/>
        </p:nvPicPr>
        <p:blipFill>
          <a:blip r:embed="rId2"/>
          <a:stretch/>
        </p:blipFill>
        <p:spPr>
          <a:xfrm>
            <a:off x="8088840" y="444960"/>
            <a:ext cx="1054440" cy="837360"/>
          </a:xfrm>
          <a:prstGeom prst="rect">
            <a:avLst/>
          </a:prstGeom>
          <a:ln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Kas yra CSS?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 sintaksė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Bazinės sąvybės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Elementų išdėstymas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Pseudo klasės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Frameworks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 Pre-Processors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7455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CSS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6" dur="indefinite" restart="never" nodeType="tmRoot">
          <p:childTnLst>
            <p:seq>
              <p:cTn id="1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25280" y="282960"/>
            <a:ext cx="666360" cy="94068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 rot="16200000">
            <a:off x="7297560" y="-466200"/>
            <a:ext cx="1232640" cy="245916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00" name="Shape 107" descr=""/>
          <p:cNvPicPr/>
          <p:nvPr/>
        </p:nvPicPr>
        <p:blipFill>
          <a:blip r:embed="rId2"/>
          <a:stretch/>
        </p:blipFill>
        <p:spPr>
          <a:xfrm>
            <a:off x="8088840" y="444960"/>
            <a:ext cx="1054440" cy="83736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2" name="" descr=""/>
          <p:cNvPicPr/>
          <p:nvPr/>
        </p:nvPicPr>
        <p:blipFill>
          <a:blip r:embed="rId3"/>
          <a:stretch/>
        </p:blipFill>
        <p:spPr>
          <a:xfrm>
            <a:off x="2050200" y="1402200"/>
            <a:ext cx="3637440" cy="363744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4"/>
          <a:stretch/>
        </p:blipFill>
        <p:spPr>
          <a:xfrm>
            <a:off x="953280" y="282960"/>
            <a:ext cx="666360" cy="94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8" dur="indefinite" restart="never" nodeType="tmRoot">
          <p:childTnLst>
            <p:seq>
              <p:cTn id="1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25280" y="282960"/>
            <a:ext cx="666360" cy="940680"/>
          </a:xfrm>
          <a:prstGeom prst="rect">
            <a:avLst/>
          </a:prstGeom>
          <a:ln>
            <a:noFill/>
          </a:ln>
        </p:spPr>
      </p:pic>
      <p:sp>
        <p:nvSpPr>
          <p:cNvPr id="105" name="CustomShape 1"/>
          <p:cNvSpPr/>
          <p:nvPr/>
        </p:nvSpPr>
        <p:spPr>
          <a:xfrm rot="16200000">
            <a:off x="7297560" y="-466200"/>
            <a:ext cx="1232640" cy="245916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06" name="Shape 107" descr=""/>
          <p:cNvPicPr/>
          <p:nvPr/>
        </p:nvPicPr>
        <p:blipFill>
          <a:blip r:embed="rId2"/>
          <a:stretch/>
        </p:blipFill>
        <p:spPr>
          <a:xfrm>
            <a:off x="8088840" y="444960"/>
            <a:ext cx="1054440" cy="83736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Kas yra JavaScript ir kokia paskirtis (JQuery)?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Sintaksė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Kur ir kaip rašoma (HTML dokumente, atskirame *.js faile)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Programavimo pagrindai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Sąlygos sakiniai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Ciklai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Dinaminis elementų valdymas ir savybių keitimas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7455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JAVASCRIPT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0" dur="indefinite" restart="never" nodeType="tmRoot">
          <p:childTnLst>
            <p:seq>
              <p:cTn id="2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 rot="16200000">
            <a:off x="7297560" y="-466200"/>
            <a:ext cx="1232640" cy="245916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10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440" cy="837360"/>
          </a:xfrm>
          <a:prstGeom prst="rect">
            <a:avLst/>
          </a:prstGeom>
          <a:ln>
            <a:noFill/>
          </a:ln>
        </p:spPr>
      </p:pic>
      <p:sp>
        <p:nvSpPr>
          <p:cNvPr id="111" name="CustomShape 2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Kas yra PHP?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Sintaksė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Duomenų įkėlimas ir nuskaitymas iš duomenų bazės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25920" y="432000"/>
            <a:ext cx="1197720" cy="61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2" dur="indefinite" restart="never" nodeType="tmRoot">
          <p:childTnLst>
            <p:seq>
              <p:cTn id="2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Application>LibreOffice/5.2.2.2$Windows_x86 LibreOffice_project/8f96e87c890bf8fa77463cd4b640a2312823f3ad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lt-LT</dc:language>
  <cp:lastModifiedBy/>
  <dcterms:modified xsi:type="dcterms:W3CDTF">2017-11-18T11:47:17Z</dcterms:modified>
  <cp:revision>27</cp:revision>
  <dc:subject/>
  <dc:title/>
</cp:coreProperties>
</file>