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75.png" ContentType="image/png"/>
  <Override PartName="/ppt/media/image9.png" ContentType="image/png"/>
  <Override PartName="/ppt/media/image57.png" ContentType="image/png"/>
  <Override PartName="/ppt/media/image1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3.png" ContentType="image/png"/>
  <Override PartName="/ppt/media/image7.png" ContentType="image/png"/>
  <Override PartName="/ppt/media/image11.png" ContentType="image/png"/>
  <Override PartName="/ppt/media/image5.jpeg" ContentType="image/jpeg"/>
  <Override PartName="/ppt/media/image72.png" ContentType="image/png"/>
  <Override PartName="/ppt/media/image6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1.png" ContentType="image/png"/>
  <Override PartName="/ppt/media/image76.png" ContentType="image/png"/>
  <Override PartName="/ppt/media/image77.png" ContentType="image/png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132120"/>
            <a:ext cx="9140760" cy="123336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360" y="132120"/>
            <a:ext cx="9140760" cy="123336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lt-L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hyperlink" Target="https://www.w3schools.com/tags/att_input_type.asp" TargetMode="External"/><Relationship Id="rId4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53.png"/><Relationship Id="rId12" Type="http://schemas.openxmlformats.org/officeDocument/2006/relationships/image" Target="../media/image54.png"/><Relationship Id="rId13" Type="http://schemas.openxmlformats.org/officeDocument/2006/relationships/image" Target="../media/image55.png"/><Relationship Id="rId14" Type="http://schemas.openxmlformats.org/officeDocument/2006/relationships/image" Target="../media/image56.png"/><Relationship Id="rId1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image" Target="../media/image65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image" Target="../media/image77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hyperlink" Target="http://www.vilniuscoding.lt/" TargetMode="External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hyperlink" Target="http://www.vilniuscoding.lt/" TargetMode="External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95" descr=""/>
          <p:cNvPicPr/>
          <p:nvPr/>
        </p:nvPicPr>
        <p:blipFill>
          <a:blip r:embed="rId1"/>
          <a:stretch/>
        </p:blipFill>
        <p:spPr>
          <a:xfrm>
            <a:off x="1874880" y="192600"/>
            <a:ext cx="5393160" cy="1459440"/>
          </a:xfrm>
          <a:prstGeom prst="rect">
            <a:avLst/>
          </a:prstGeom>
          <a:ln>
            <a:noFill/>
          </a:ln>
        </p:spPr>
      </p:pic>
      <p:sp>
        <p:nvSpPr>
          <p:cNvPr id="75" name="CustomShape 1"/>
          <p:cNvSpPr/>
          <p:nvPr/>
        </p:nvSpPr>
        <p:spPr>
          <a:xfrm>
            <a:off x="1874880" y="1266840"/>
            <a:ext cx="2696040" cy="38484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2"/>
          <p:cNvSpPr/>
          <p:nvPr/>
        </p:nvSpPr>
        <p:spPr>
          <a:xfrm flipH="1">
            <a:off x="4548240" y="1266840"/>
            <a:ext cx="2696040" cy="38484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3"/>
          <p:cNvSpPr/>
          <p:nvPr/>
        </p:nvSpPr>
        <p:spPr>
          <a:xfrm>
            <a:off x="1901880" y="1680480"/>
            <a:ext cx="5285520" cy="6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3725280" y="1968840"/>
            <a:ext cx="1818000" cy="256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4448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 (katalogų struktūra)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138" name="CustomShape 2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8423640" y="4423320"/>
            <a:ext cx="615600" cy="615600"/>
          </a:xfrm>
          <a:prstGeom prst="rect">
            <a:avLst/>
          </a:prstGeom>
          <a:ln>
            <a:noFill/>
          </a:ln>
        </p:spPr>
      </p:pic>
      <p:sp>
        <p:nvSpPr>
          <p:cNvPr id="140" name="CustomShape 3"/>
          <p:cNvSpPr/>
          <p:nvPr/>
        </p:nvSpPr>
        <p:spPr>
          <a:xfrm>
            <a:off x="1224000" y="1756080"/>
            <a:ext cx="6407280" cy="3319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4"/>
          <p:cNvSpPr/>
          <p:nvPr/>
        </p:nvSpPr>
        <p:spPr>
          <a:xfrm>
            <a:off x="5008680" y="1440000"/>
            <a:ext cx="2622600" cy="315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5"/>
          <p:cNvSpPr/>
          <p:nvPr/>
        </p:nvSpPr>
        <p:spPr>
          <a:xfrm>
            <a:off x="5706360" y="1473840"/>
            <a:ext cx="117756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Menai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1673640" y="2040840"/>
            <a:ext cx="128340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Index.html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5234040" y="2989080"/>
            <a:ext cx="2172600" cy="1864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8"/>
          <p:cNvSpPr/>
          <p:nvPr/>
        </p:nvSpPr>
        <p:spPr>
          <a:xfrm>
            <a:off x="5683320" y="2673000"/>
            <a:ext cx="1723320" cy="315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9"/>
          <p:cNvSpPr/>
          <p:nvPr/>
        </p:nvSpPr>
        <p:spPr>
          <a:xfrm>
            <a:off x="5928840" y="2685240"/>
            <a:ext cx="11775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Muzika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10"/>
          <p:cNvSpPr/>
          <p:nvPr/>
        </p:nvSpPr>
        <p:spPr>
          <a:xfrm>
            <a:off x="6020640" y="3115800"/>
            <a:ext cx="126900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index.html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1663560" y="2388600"/>
            <a:ext cx="129636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about.html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12"/>
          <p:cNvSpPr/>
          <p:nvPr/>
        </p:nvSpPr>
        <p:spPr>
          <a:xfrm>
            <a:off x="5904000" y="3463560"/>
            <a:ext cx="142740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klasika.html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13"/>
          <p:cNvSpPr/>
          <p:nvPr/>
        </p:nvSpPr>
        <p:spPr>
          <a:xfrm>
            <a:off x="2835360" y="2989080"/>
            <a:ext cx="2172600" cy="1864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4"/>
          <p:cNvSpPr/>
          <p:nvPr/>
        </p:nvSpPr>
        <p:spPr>
          <a:xfrm>
            <a:off x="3285000" y="2673000"/>
            <a:ext cx="1722960" cy="315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5"/>
          <p:cNvSpPr/>
          <p:nvPr/>
        </p:nvSpPr>
        <p:spPr>
          <a:xfrm>
            <a:off x="3697200" y="2685240"/>
            <a:ext cx="11775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Dailė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16"/>
          <p:cNvSpPr/>
          <p:nvPr/>
        </p:nvSpPr>
        <p:spPr>
          <a:xfrm>
            <a:off x="3621960" y="3115800"/>
            <a:ext cx="12697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index.html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17"/>
          <p:cNvSpPr/>
          <p:nvPr/>
        </p:nvSpPr>
        <p:spPr>
          <a:xfrm>
            <a:off x="3621960" y="3400200"/>
            <a:ext cx="14158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tapyba.html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156" name="CustomShape 1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2"/>
          <p:cNvSpPr/>
          <p:nvPr/>
        </p:nvSpPr>
        <p:spPr>
          <a:xfrm>
            <a:off x="74412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Nuorodos. Naujame lange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Paspaudus atidaro naujame lange. Nerekomenduojama. Dažniausiai naudojama kai norima atidaryti visiškai naują svetainę.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576000" y="3860280"/>
            <a:ext cx="762624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&lt;a href="index.html" target=“_blank“&gt;Vilnius coding school&lt;/a&gt;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 rot="5400000">
            <a:off x="3908160" y="2834640"/>
            <a:ext cx="323280" cy="1799640"/>
          </a:xfrm>
          <a:custGeom>
            <a:avLst/>
            <a:gdLst/>
            <a:ahLst/>
            <a:rect l="l" t="t" r="r" b="b"/>
            <a:pathLst>
              <a:path w="902" h="5003">
                <a:moveTo>
                  <a:pt x="901" y="0"/>
                </a:moveTo>
                <a:cubicBezTo>
                  <a:pt x="675" y="0"/>
                  <a:pt x="450" y="208"/>
                  <a:pt x="450" y="416"/>
                </a:cubicBezTo>
                <a:lnTo>
                  <a:pt x="450" y="1907"/>
                </a:lnTo>
                <a:cubicBezTo>
                  <a:pt x="450" y="2116"/>
                  <a:pt x="225" y="2324"/>
                  <a:pt x="0" y="2324"/>
                </a:cubicBezTo>
                <a:cubicBezTo>
                  <a:pt x="225" y="2324"/>
                  <a:pt x="450" y="2533"/>
                  <a:pt x="450" y="2741"/>
                </a:cubicBezTo>
                <a:lnTo>
                  <a:pt x="450" y="4585"/>
                </a:lnTo>
                <a:cubicBezTo>
                  <a:pt x="450" y="4793"/>
                  <a:pt x="675" y="5002"/>
                  <a:pt x="901" y="5002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6"/>
          <p:cNvSpPr/>
          <p:nvPr/>
        </p:nvSpPr>
        <p:spPr>
          <a:xfrm>
            <a:off x="2845440" y="2853360"/>
            <a:ext cx="2627280" cy="76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Atributas nurodo kur bus užkraunamas šaltinis. _blank reiškia naujame puslapyje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8423280" y="4422960"/>
            <a:ext cx="615600" cy="61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164" name="CustomShape 1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"/>
          <p:cNvSpPr/>
          <p:nvPr/>
        </p:nvSpPr>
        <p:spPr>
          <a:xfrm>
            <a:off x="74412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Nuorodos. Tame pačiame puslapyje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576000" y="2770920"/>
            <a:ext cx="793404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&lt;a href="#abiogeneze" target=“_blank“&gt;Vilnius coding school&lt;/a&gt;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 rot="5400000">
            <a:off x="2348640" y="1828800"/>
            <a:ext cx="323280" cy="1632600"/>
          </a:xfrm>
          <a:custGeom>
            <a:avLst/>
            <a:gdLst/>
            <a:ahLst/>
            <a:rect l="l" t="t" r="r" b="b"/>
            <a:pathLst>
              <a:path w="902" h="4539">
                <a:moveTo>
                  <a:pt x="901" y="0"/>
                </a:moveTo>
                <a:cubicBezTo>
                  <a:pt x="675" y="0"/>
                  <a:pt x="450" y="189"/>
                  <a:pt x="450" y="378"/>
                </a:cubicBezTo>
                <a:lnTo>
                  <a:pt x="450" y="1730"/>
                </a:lnTo>
                <a:cubicBezTo>
                  <a:pt x="450" y="1919"/>
                  <a:pt x="225" y="2108"/>
                  <a:pt x="0" y="2108"/>
                </a:cubicBezTo>
                <a:cubicBezTo>
                  <a:pt x="225" y="2108"/>
                  <a:pt x="450" y="2298"/>
                  <a:pt x="450" y="2487"/>
                </a:cubicBezTo>
                <a:lnTo>
                  <a:pt x="450" y="4159"/>
                </a:lnTo>
                <a:cubicBezTo>
                  <a:pt x="450" y="4348"/>
                  <a:pt x="675" y="4538"/>
                  <a:pt x="901" y="4538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6"/>
          <p:cNvSpPr/>
          <p:nvPr/>
        </p:nvSpPr>
        <p:spPr>
          <a:xfrm>
            <a:off x="1346760" y="1440000"/>
            <a:ext cx="2627280" cy="108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Nuoroda į elemento id, kurį norime pamatyti. Elementas su nurodytu id turi būti tame pačiame puslapyje kaip ir nuoroda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7"/>
          <p:cNvSpPr/>
          <p:nvPr/>
        </p:nvSpPr>
        <p:spPr>
          <a:xfrm>
            <a:off x="609480" y="4608000"/>
            <a:ext cx="41925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&lt;h1 id=“abiogeneze“&gt;Abiogenezė&lt;/h1&gt;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8"/>
          <p:cNvSpPr/>
          <p:nvPr/>
        </p:nvSpPr>
        <p:spPr>
          <a:xfrm rot="5400000">
            <a:off x="1821960" y="3701160"/>
            <a:ext cx="323280" cy="1632600"/>
          </a:xfrm>
          <a:custGeom>
            <a:avLst/>
            <a:gdLst/>
            <a:ahLst/>
            <a:rect l="l" t="t" r="r" b="b"/>
            <a:pathLst>
              <a:path w="902" h="4539">
                <a:moveTo>
                  <a:pt x="901" y="0"/>
                </a:moveTo>
                <a:cubicBezTo>
                  <a:pt x="675" y="0"/>
                  <a:pt x="450" y="189"/>
                  <a:pt x="450" y="378"/>
                </a:cubicBezTo>
                <a:lnTo>
                  <a:pt x="450" y="1730"/>
                </a:lnTo>
                <a:cubicBezTo>
                  <a:pt x="450" y="1919"/>
                  <a:pt x="225" y="2108"/>
                  <a:pt x="0" y="2108"/>
                </a:cubicBezTo>
                <a:cubicBezTo>
                  <a:pt x="225" y="2108"/>
                  <a:pt x="450" y="2298"/>
                  <a:pt x="450" y="2487"/>
                </a:cubicBezTo>
                <a:lnTo>
                  <a:pt x="450" y="4159"/>
                </a:lnTo>
                <a:cubicBezTo>
                  <a:pt x="450" y="4348"/>
                  <a:pt x="675" y="4538"/>
                  <a:pt x="901" y="4538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9"/>
          <p:cNvSpPr/>
          <p:nvPr/>
        </p:nvSpPr>
        <p:spPr>
          <a:xfrm>
            <a:off x="842760" y="3492360"/>
            <a:ext cx="2627280" cy="88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Elemento id. Puslapyje unikalus, t. y. negali būti tame pačiame puslapyje elementų su tuo pačiu id.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8423640" y="4423320"/>
            <a:ext cx="615600" cy="61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175" name="CustomShape 1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2"/>
          <p:cNvSpPr/>
          <p:nvPr/>
        </p:nvSpPr>
        <p:spPr>
          <a:xfrm>
            <a:off x="74412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Nuorodos. Užduotis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221040" y="151056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Sukurti svetainės pagal nurodytą katalogų struktūrą paveikslėlyje. Visuose failuose turi būti nuorodą į namų puslapį (pagrindinį). Pagrindinis pabrauktas.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8423280" y="4422960"/>
            <a:ext cx="615600" cy="615600"/>
          </a:xfrm>
          <a:prstGeom prst="rect">
            <a:avLst/>
          </a:prstGeom>
          <a:ln>
            <a:noFill/>
          </a:ln>
        </p:spPr>
      </p:pic>
      <p:sp>
        <p:nvSpPr>
          <p:cNvPr id="180" name="CustomShape 5"/>
          <p:cNvSpPr/>
          <p:nvPr/>
        </p:nvSpPr>
        <p:spPr>
          <a:xfrm>
            <a:off x="504000" y="2219400"/>
            <a:ext cx="7919280" cy="2891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6"/>
          <p:cNvSpPr/>
          <p:nvPr/>
        </p:nvSpPr>
        <p:spPr>
          <a:xfrm>
            <a:off x="5181840" y="1944000"/>
            <a:ext cx="3241440" cy="274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7"/>
          <p:cNvSpPr/>
          <p:nvPr/>
        </p:nvSpPr>
        <p:spPr>
          <a:xfrm>
            <a:off x="5616000" y="1944000"/>
            <a:ext cx="2591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Transporto priemonės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8"/>
          <p:cNvSpPr/>
          <p:nvPr/>
        </p:nvSpPr>
        <p:spPr>
          <a:xfrm>
            <a:off x="555840" y="2287440"/>
            <a:ext cx="1586160" cy="5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Index.html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9"/>
          <p:cNvSpPr/>
          <p:nvPr/>
        </p:nvSpPr>
        <p:spPr>
          <a:xfrm>
            <a:off x="6192000" y="2622240"/>
            <a:ext cx="1943280" cy="2273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0"/>
          <p:cNvSpPr/>
          <p:nvPr/>
        </p:nvSpPr>
        <p:spPr>
          <a:xfrm>
            <a:off x="6192000" y="2347200"/>
            <a:ext cx="194328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1"/>
          <p:cNvSpPr/>
          <p:nvPr/>
        </p:nvSpPr>
        <p:spPr>
          <a:xfrm>
            <a:off x="6308640" y="2357640"/>
            <a:ext cx="16826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Skraidančios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12"/>
          <p:cNvSpPr/>
          <p:nvPr/>
        </p:nvSpPr>
        <p:spPr>
          <a:xfrm>
            <a:off x="6422040" y="2732400"/>
            <a:ext cx="1568520" cy="5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index.html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13"/>
          <p:cNvSpPr/>
          <p:nvPr/>
        </p:nvSpPr>
        <p:spPr>
          <a:xfrm>
            <a:off x="543240" y="2590200"/>
            <a:ext cx="1602360" cy="5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about.html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14"/>
          <p:cNvSpPr/>
          <p:nvPr/>
        </p:nvSpPr>
        <p:spPr>
          <a:xfrm>
            <a:off x="4104000" y="2622240"/>
            <a:ext cx="1834560" cy="2273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5"/>
          <p:cNvSpPr/>
          <p:nvPr/>
        </p:nvSpPr>
        <p:spPr>
          <a:xfrm>
            <a:off x="4104000" y="2347200"/>
            <a:ext cx="183456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6"/>
          <p:cNvSpPr/>
          <p:nvPr/>
        </p:nvSpPr>
        <p:spPr>
          <a:xfrm>
            <a:off x="4176000" y="2357640"/>
            <a:ext cx="15976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Važiuojančios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17"/>
          <p:cNvSpPr/>
          <p:nvPr/>
        </p:nvSpPr>
        <p:spPr>
          <a:xfrm>
            <a:off x="4225320" y="2732400"/>
            <a:ext cx="1569240" cy="5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index.html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18"/>
          <p:cNvSpPr/>
          <p:nvPr/>
        </p:nvSpPr>
        <p:spPr>
          <a:xfrm>
            <a:off x="2016000" y="2622240"/>
            <a:ext cx="1834560" cy="2273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9"/>
          <p:cNvSpPr/>
          <p:nvPr/>
        </p:nvSpPr>
        <p:spPr>
          <a:xfrm>
            <a:off x="2016000" y="2347200"/>
            <a:ext cx="183456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20"/>
          <p:cNvSpPr/>
          <p:nvPr/>
        </p:nvSpPr>
        <p:spPr>
          <a:xfrm>
            <a:off x="2088000" y="2357640"/>
            <a:ext cx="15976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Plaukiančios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1"/>
          <p:cNvSpPr/>
          <p:nvPr/>
        </p:nvSpPr>
        <p:spPr>
          <a:xfrm>
            <a:off x="2137320" y="2732400"/>
            <a:ext cx="1569240" cy="5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index.html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2"/>
          <p:cNvSpPr/>
          <p:nvPr/>
        </p:nvSpPr>
        <p:spPr>
          <a:xfrm>
            <a:off x="4176000" y="3298320"/>
            <a:ext cx="1691280" cy="5821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Index.html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3"/>
          <p:cNvSpPr/>
          <p:nvPr/>
        </p:nvSpPr>
        <p:spPr>
          <a:xfrm>
            <a:off x="4176000" y="3161160"/>
            <a:ext cx="1691280" cy="136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Dviratės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4"/>
          <p:cNvSpPr/>
          <p:nvPr/>
        </p:nvSpPr>
        <p:spPr>
          <a:xfrm>
            <a:off x="4176000" y="4169160"/>
            <a:ext cx="1691280" cy="5821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Index.html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5"/>
          <p:cNvSpPr/>
          <p:nvPr/>
        </p:nvSpPr>
        <p:spPr>
          <a:xfrm>
            <a:off x="4176000" y="4032000"/>
            <a:ext cx="1691280" cy="136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Keturatės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 rot="16200000">
            <a:off x="7297560" y="-465480"/>
            <a:ext cx="1232280" cy="245880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02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080" cy="837000"/>
          </a:xfrm>
          <a:prstGeom prst="rect">
            <a:avLst/>
          </a:prstGeom>
          <a:ln>
            <a:noFill/>
          </a:ln>
        </p:spPr>
      </p:pic>
      <p:sp>
        <p:nvSpPr>
          <p:cNvPr id="203" name="CustomShape 2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3"/>
          <p:cNvSpPr/>
          <p:nvPr/>
        </p:nvSpPr>
        <p:spPr>
          <a:xfrm>
            <a:off x="74412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Paveikslėliai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2"/>
          <a:stretch/>
        </p:blipFill>
        <p:spPr>
          <a:xfrm>
            <a:off x="12456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206" name="CustomShape 4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Kaip įkelti paveikslėlį į puslapį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Renkantis teisingą paveikslėlio formatą (jpg. gif. png)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Paveikslėlių optimizavimas tinklapiams (dydis toks kokį vaizduosite, rezoliucija 72 px per inch)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Įrankiai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Paveikslėlio aprašymui naudojamas &lt;figure&gt; ir &lt;figcaption&gt;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5"/>
          <p:cNvSpPr/>
          <p:nvPr/>
        </p:nvSpPr>
        <p:spPr>
          <a:xfrm>
            <a:off x="1317600" y="3608280"/>
            <a:ext cx="7609680" cy="6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&lt;img src="images/logo.png" alt=“Tai yra šios svetainės logo“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title=“Svetainės logotipas, nukopijuotas iš interneto resursų.“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6"/>
          <p:cNvSpPr/>
          <p:nvPr/>
        </p:nvSpPr>
        <p:spPr>
          <a:xfrm rot="5400000">
            <a:off x="3187080" y="2221920"/>
            <a:ext cx="323280" cy="2519280"/>
          </a:xfrm>
          <a:custGeom>
            <a:avLst/>
            <a:gdLst/>
            <a:ahLst/>
            <a:rect l="l" t="t" r="r" b="b"/>
            <a:pathLst>
              <a:path w="902" h="7002">
                <a:moveTo>
                  <a:pt x="901" y="0"/>
                </a:moveTo>
                <a:cubicBezTo>
                  <a:pt x="675" y="0"/>
                  <a:pt x="450" y="291"/>
                  <a:pt x="450" y="583"/>
                </a:cubicBezTo>
                <a:lnTo>
                  <a:pt x="450" y="2670"/>
                </a:lnTo>
                <a:cubicBezTo>
                  <a:pt x="450" y="2961"/>
                  <a:pt x="225" y="3253"/>
                  <a:pt x="0" y="3253"/>
                </a:cubicBezTo>
                <a:cubicBezTo>
                  <a:pt x="225" y="3253"/>
                  <a:pt x="450" y="3545"/>
                  <a:pt x="450" y="3837"/>
                </a:cubicBezTo>
                <a:lnTo>
                  <a:pt x="450" y="6417"/>
                </a:lnTo>
                <a:cubicBezTo>
                  <a:pt x="450" y="6709"/>
                  <a:pt x="675" y="7001"/>
                  <a:pt x="901" y="7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7"/>
          <p:cNvSpPr/>
          <p:nvPr/>
        </p:nvSpPr>
        <p:spPr>
          <a:xfrm>
            <a:off x="2520360" y="2952000"/>
            <a:ext cx="1979280" cy="3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Nuoroda iki paveiklėlio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8"/>
          <p:cNvSpPr/>
          <p:nvPr/>
        </p:nvSpPr>
        <p:spPr>
          <a:xfrm rot="16200000">
            <a:off x="2772360" y="2844720"/>
            <a:ext cx="323280" cy="3059280"/>
          </a:xfrm>
          <a:custGeom>
            <a:avLst/>
            <a:gdLst/>
            <a:ahLst/>
            <a:rect l="l" t="t" r="r" b="b"/>
            <a:pathLst>
              <a:path w="902" h="8502">
                <a:moveTo>
                  <a:pt x="901" y="0"/>
                </a:moveTo>
                <a:cubicBezTo>
                  <a:pt x="675" y="0"/>
                  <a:pt x="450" y="354"/>
                  <a:pt x="450" y="708"/>
                </a:cubicBezTo>
                <a:lnTo>
                  <a:pt x="450" y="3242"/>
                </a:lnTo>
                <a:cubicBezTo>
                  <a:pt x="450" y="3596"/>
                  <a:pt x="225" y="3950"/>
                  <a:pt x="0" y="3950"/>
                </a:cubicBezTo>
                <a:cubicBezTo>
                  <a:pt x="225" y="3950"/>
                  <a:pt x="450" y="4304"/>
                  <a:pt x="450" y="4659"/>
                </a:cubicBezTo>
                <a:lnTo>
                  <a:pt x="450" y="7792"/>
                </a:lnTo>
                <a:cubicBezTo>
                  <a:pt x="450" y="8146"/>
                  <a:pt x="675" y="8501"/>
                  <a:pt x="901" y="85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9"/>
          <p:cNvSpPr/>
          <p:nvPr/>
        </p:nvSpPr>
        <p:spPr>
          <a:xfrm>
            <a:off x="1872360" y="4572000"/>
            <a:ext cx="197928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Papildoma informacija apie paveiklėlį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10"/>
          <p:cNvSpPr/>
          <p:nvPr/>
        </p:nvSpPr>
        <p:spPr>
          <a:xfrm rot="5400000">
            <a:off x="6481080" y="1618920"/>
            <a:ext cx="323280" cy="3707280"/>
          </a:xfrm>
          <a:custGeom>
            <a:avLst/>
            <a:gdLst/>
            <a:ahLst/>
            <a:rect l="l" t="t" r="r" b="b"/>
            <a:pathLst>
              <a:path w="902" h="10302">
                <a:moveTo>
                  <a:pt x="901" y="0"/>
                </a:moveTo>
                <a:cubicBezTo>
                  <a:pt x="675" y="0"/>
                  <a:pt x="450" y="429"/>
                  <a:pt x="450" y="858"/>
                </a:cubicBezTo>
                <a:lnTo>
                  <a:pt x="450" y="3928"/>
                </a:lnTo>
                <a:cubicBezTo>
                  <a:pt x="450" y="4358"/>
                  <a:pt x="225" y="4787"/>
                  <a:pt x="0" y="4787"/>
                </a:cubicBezTo>
                <a:cubicBezTo>
                  <a:pt x="225" y="4787"/>
                  <a:pt x="450" y="5216"/>
                  <a:pt x="450" y="5645"/>
                </a:cubicBezTo>
                <a:lnTo>
                  <a:pt x="450" y="9442"/>
                </a:lnTo>
                <a:cubicBezTo>
                  <a:pt x="450" y="9871"/>
                  <a:pt x="675" y="10301"/>
                  <a:pt x="901" y="103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1"/>
          <p:cNvSpPr/>
          <p:nvPr/>
        </p:nvSpPr>
        <p:spPr>
          <a:xfrm>
            <a:off x="5256360" y="2808000"/>
            <a:ext cx="309528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Rodoma informacija, kai paveikslėlio naršyklė negali parodyti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3"/>
          <a:stretch/>
        </p:blipFill>
        <p:spPr>
          <a:xfrm>
            <a:off x="8423280" y="4422960"/>
            <a:ext cx="615600" cy="61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216" name="CustomShape 1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2"/>
          <p:cNvSpPr/>
          <p:nvPr/>
        </p:nvSpPr>
        <p:spPr>
          <a:xfrm>
            <a:off x="74412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Paveikslėliai. Apibendrinimas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5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Paveikslėlius reikėtų saugoti atitinkamo dydžio, kokius ir planuojate atvaizduoti svetainėje. Atitinkamas formatas taip pat turi būti parinktas.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Nuotraukoms naudojamas JPEG; iliustracijoms ar logotipams, kur naudojamos spalvos be perėjimų pagrindinės spalvos (flat colors) - GIF.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 rot="16200000">
            <a:off x="7297560" y="-465480"/>
            <a:ext cx="1232280" cy="245880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22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080" cy="837000"/>
          </a:xfrm>
          <a:prstGeom prst="rect">
            <a:avLst/>
          </a:prstGeom>
          <a:ln>
            <a:noFill/>
          </a:ln>
        </p:spPr>
      </p:pic>
      <p:sp>
        <p:nvSpPr>
          <p:cNvPr id="223" name="CustomShape 2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3"/>
          <p:cNvSpPr/>
          <p:nvPr/>
        </p:nvSpPr>
        <p:spPr>
          <a:xfrm>
            <a:off x="74412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Lentelės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2"/>
          <a:stretch/>
        </p:blipFill>
        <p:spPr>
          <a:xfrm>
            <a:off x="12456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226" name="CustomShape 4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Paskirtis. Duomenų atvaizdavimas, formavimo priemonė, tvarkaraščiai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Lentelė į puslapį pridedama naudojant &lt;table&gt; elementą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Lentelė braižoma eilutė po eilutės. Kiekviena eilutė apibrėžiama elementu &lt;tr&gt;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Kiekvienos eilutės viduje yra tam tikras skaičius langelių, kurie kuriami naudojant elementą &lt;td&gt; (arba &lt;th&gt; jei tai antraštinis langelis).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228" name="CustomShape 1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2"/>
          <p:cNvSpPr/>
          <p:nvPr/>
        </p:nvSpPr>
        <p:spPr>
          <a:xfrm>
            <a:off x="74412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Lentelės. Struktūra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5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6"/>
          <p:cNvSpPr/>
          <p:nvPr/>
        </p:nvSpPr>
        <p:spPr>
          <a:xfrm>
            <a:off x="3313800" y="1584000"/>
            <a:ext cx="1902960" cy="299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&lt;table&gt;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&lt;td&gt;15&lt;/td&gt;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&lt;td&gt;15&lt;/td&gt;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&lt;td&gt;30&lt;/td&gt;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&lt;td&gt;45&lt;/td&gt;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&lt;td&gt;60&lt;/td&gt;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&lt;td&gt;45&lt;/td&gt;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&lt;td&gt;60&lt;/td&gt;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&lt;td&gt;90&lt;/td&gt;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&lt;td&gt;90&lt;/td&gt;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&lt;/table&gt;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7"/>
          <p:cNvSpPr/>
          <p:nvPr/>
        </p:nvSpPr>
        <p:spPr>
          <a:xfrm>
            <a:off x="2125800" y="1725480"/>
            <a:ext cx="1259280" cy="2735280"/>
          </a:xfrm>
          <a:custGeom>
            <a:avLst/>
            <a:gdLst/>
            <a:ahLst/>
            <a:rect l="l" t="t" r="r" b="b"/>
            <a:pathLst>
              <a:path w="3502" h="7601">
                <a:moveTo>
                  <a:pt x="3501" y="0"/>
                </a:moveTo>
                <a:cubicBezTo>
                  <a:pt x="2625" y="0"/>
                  <a:pt x="1750" y="316"/>
                  <a:pt x="1750" y="633"/>
                </a:cubicBezTo>
                <a:lnTo>
                  <a:pt x="1750" y="3167"/>
                </a:lnTo>
                <a:cubicBezTo>
                  <a:pt x="1750" y="3483"/>
                  <a:pt x="875" y="3800"/>
                  <a:pt x="0" y="3800"/>
                </a:cubicBezTo>
                <a:cubicBezTo>
                  <a:pt x="875" y="3800"/>
                  <a:pt x="1750" y="4117"/>
                  <a:pt x="1750" y="4433"/>
                </a:cubicBezTo>
                <a:lnTo>
                  <a:pt x="1750" y="6967"/>
                </a:lnTo>
                <a:cubicBezTo>
                  <a:pt x="1750" y="7284"/>
                  <a:pt x="2625" y="7600"/>
                  <a:pt x="3501" y="7600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8"/>
          <p:cNvSpPr/>
          <p:nvPr/>
        </p:nvSpPr>
        <p:spPr>
          <a:xfrm>
            <a:off x="689040" y="2841480"/>
            <a:ext cx="14342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Žymės apibrėžiančios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lentelės pradžią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ir pabaigą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9"/>
          <p:cNvSpPr/>
          <p:nvPr/>
        </p:nvSpPr>
        <p:spPr>
          <a:xfrm>
            <a:off x="4176000" y="1869480"/>
            <a:ext cx="2123280" cy="719280"/>
          </a:xfrm>
          <a:custGeom>
            <a:avLst/>
            <a:gdLst/>
            <a:ahLst/>
            <a:rect l="l" t="t" r="r" b="b"/>
            <a:pathLst>
              <a:path w="5902" h="2002">
                <a:moveTo>
                  <a:pt x="0" y="0"/>
                </a:moveTo>
                <a:cubicBezTo>
                  <a:pt x="1475" y="0"/>
                  <a:pt x="2950" y="83"/>
                  <a:pt x="2950" y="166"/>
                </a:cubicBezTo>
                <a:lnTo>
                  <a:pt x="2950" y="833"/>
                </a:lnTo>
                <a:cubicBezTo>
                  <a:pt x="2950" y="917"/>
                  <a:pt x="4425" y="1000"/>
                  <a:pt x="5901" y="1000"/>
                </a:cubicBezTo>
                <a:cubicBezTo>
                  <a:pt x="4425" y="1000"/>
                  <a:pt x="2950" y="1083"/>
                  <a:pt x="2950" y="1167"/>
                </a:cubicBezTo>
                <a:lnTo>
                  <a:pt x="2950" y="1834"/>
                </a:lnTo>
                <a:cubicBezTo>
                  <a:pt x="2950" y="1917"/>
                  <a:pt x="1475" y="2001"/>
                  <a:pt x="0" y="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10"/>
          <p:cNvSpPr/>
          <p:nvPr/>
        </p:nvSpPr>
        <p:spPr>
          <a:xfrm>
            <a:off x="6326640" y="2049480"/>
            <a:ext cx="1592640" cy="3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Žymės apibrėžiančios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Eilutės pradžią ir pabaigą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11"/>
          <p:cNvSpPr/>
          <p:nvPr/>
        </p:nvSpPr>
        <p:spPr>
          <a:xfrm rot="16200000">
            <a:off x="4518000" y="4120200"/>
            <a:ext cx="323280" cy="503280"/>
          </a:xfrm>
          <a:custGeom>
            <a:avLst/>
            <a:gdLst/>
            <a:ahLst/>
            <a:rect l="l" t="t" r="r" b="b"/>
            <a:pathLst>
              <a:path w="902" h="1401">
                <a:moveTo>
                  <a:pt x="901" y="0"/>
                </a:moveTo>
                <a:cubicBezTo>
                  <a:pt x="675" y="0"/>
                  <a:pt x="450" y="58"/>
                  <a:pt x="450" y="116"/>
                </a:cubicBezTo>
                <a:lnTo>
                  <a:pt x="450" y="534"/>
                </a:lnTo>
                <a:cubicBezTo>
                  <a:pt x="450" y="592"/>
                  <a:pt x="225" y="651"/>
                  <a:pt x="0" y="651"/>
                </a:cubicBezTo>
                <a:cubicBezTo>
                  <a:pt x="225" y="651"/>
                  <a:pt x="450" y="709"/>
                  <a:pt x="450" y="767"/>
                </a:cubicBezTo>
                <a:lnTo>
                  <a:pt x="450" y="1284"/>
                </a:lnTo>
                <a:cubicBezTo>
                  <a:pt x="450" y="1342"/>
                  <a:pt x="675" y="1400"/>
                  <a:pt x="901" y="1400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12"/>
          <p:cNvSpPr/>
          <p:nvPr/>
        </p:nvSpPr>
        <p:spPr>
          <a:xfrm>
            <a:off x="4219560" y="4569480"/>
            <a:ext cx="1647720" cy="3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Žymės apibrėžiančios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langelio pradžią ir pabaigą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2"/>
          <a:stretch/>
        </p:blipFill>
        <p:spPr>
          <a:xfrm>
            <a:off x="8423280" y="4422960"/>
            <a:ext cx="615600" cy="61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 rot="16200000">
            <a:off x="7297560" y="-465480"/>
            <a:ext cx="1232280" cy="245880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42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080" cy="837000"/>
          </a:xfrm>
          <a:prstGeom prst="rect">
            <a:avLst/>
          </a:prstGeom>
          <a:ln>
            <a:noFill/>
          </a:ln>
        </p:spPr>
      </p:pic>
      <p:sp>
        <p:nvSpPr>
          <p:cNvPr id="243" name="CustomShape 2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3"/>
          <p:cNvSpPr/>
          <p:nvPr/>
        </p:nvSpPr>
        <p:spPr>
          <a:xfrm>
            <a:off x="74412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2"/>
          <a:stretch/>
        </p:blipFill>
        <p:spPr>
          <a:xfrm>
            <a:off x="12456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246" name="CustomShape 4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https://www.w3schools.com/tags/att_input_type.asp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248" name="CustomShape 1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2"/>
          <p:cNvSpPr/>
          <p:nvPr/>
        </p:nvSpPr>
        <p:spPr>
          <a:xfrm>
            <a:off x="74412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Formos. Paskirtis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5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Tradiciškai forma reiškia blanką, kurį reikia užpildyti pateikiant tam tikrą tikslinę informaciją.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HTML tai pasiskolino. HTML formų paskirtis rinkti informaciją iš lankytojų.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2"/>
          <a:stretch/>
        </p:blipFill>
        <p:spPr>
          <a:xfrm>
            <a:off x="2235240" y="2160000"/>
            <a:ext cx="5252040" cy="280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124920" y="28260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Kažkada nebuvo daug šaltinių iš ko mokytis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Mokomasi buvo iš kitų kodo.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Tai galima daryti ir dabar: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792000" y="2414160"/>
            <a:ext cx="5399280" cy="267624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74448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HTML įvadas. Kas yra HTML?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255" name="CustomShape 1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2"/>
          <p:cNvSpPr/>
          <p:nvPr/>
        </p:nvSpPr>
        <p:spPr>
          <a:xfrm>
            <a:off x="74412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Formos. Elementų rūšys (paslėpti elementai)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5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2"/>
          <a:stretch/>
        </p:blipFill>
        <p:spPr>
          <a:xfrm>
            <a:off x="144000" y="1495080"/>
            <a:ext cx="2094840" cy="304200"/>
          </a:xfrm>
          <a:prstGeom prst="rect">
            <a:avLst/>
          </a:prstGeom>
          <a:ln>
            <a:noFill/>
          </a:ln>
        </p:spPr>
      </p:pic>
      <p:pic>
        <p:nvPicPr>
          <p:cNvPr id="261" name="" descr=""/>
          <p:cNvPicPr/>
          <p:nvPr/>
        </p:nvPicPr>
        <p:blipFill>
          <a:blip r:embed="rId3"/>
          <a:stretch/>
        </p:blipFill>
        <p:spPr>
          <a:xfrm>
            <a:off x="2407680" y="1504800"/>
            <a:ext cx="2199600" cy="294480"/>
          </a:xfrm>
          <a:prstGeom prst="rect">
            <a:avLst/>
          </a:prstGeom>
          <a:ln>
            <a:noFill/>
          </a:ln>
        </p:spPr>
      </p:pic>
      <p:pic>
        <p:nvPicPr>
          <p:cNvPr id="262" name="" descr=""/>
          <p:cNvPicPr/>
          <p:nvPr/>
        </p:nvPicPr>
        <p:blipFill>
          <a:blip r:embed="rId4"/>
          <a:stretch/>
        </p:blipFill>
        <p:spPr>
          <a:xfrm>
            <a:off x="4812120" y="1527120"/>
            <a:ext cx="2171160" cy="704160"/>
          </a:xfrm>
          <a:prstGeom prst="rect">
            <a:avLst/>
          </a:prstGeom>
          <a:ln>
            <a:noFill/>
          </a:ln>
        </p:spPr>
      </p:pic>
      <p:pic>
        <p:nvPicPr>
          <p:cNvPr id="263" name="" descr=""/>
          <p:cNvPicPr/>
          <p:nvPr/>
        </p:nvPicPr>
        <p:blipFill>
          <a:blip r:embed="rId5"/>
          <a:stretch/>
        </p:blipFill>
        <p:spPr>
          <a:xfrm>
            <a:off x="176760" y="1920960"/>
            <a:ext cx="2342520" cy="370800"/>
          </a:xfrm>
          <a:prstGeom prst="rect">
            <a:avLst/>
          </a:prstGeom>
          <a:ln>
            <a:noFill/>
          </a:ln>
        </p:spPr>
      </p:pic>
      <p:pic>
        <p:nvPicPr>
          <p:cNvPr id="264" name="" descr=""/>
          <p:cNvPicPr/>
          <p:nvPr/>
        </p:nvPicPr>
        <p:blipFill>
          <a:blip r:embed="rId6"/>
          <a:stretch/>
        </p:blipFill>
        <p:spPr>
          <a:xfrm>
            <a:off x="123480" y="2448000"/>
            <a:ext cx="3475800" cy="465840"/>
          </a:xfrm>
          <a:prstGeom prst="rect">
            <a:avLst/>
          </a:prstGeom>
          <a:ln>
            <a:noFill/>
          </a:ln>
        </p:spPr>
      </p:pic>
      <p:pic>
        <p:nvPicPr>
          <p:cNvPr id="265" name="" descr=""/>
          <p:cNvPicPr/>
          <p:nvPr/>
        </p:nvPicPr>
        <p:blipFill>
          <a:blip r:embed="rId7"/>
          <a:stretch/>
        </p:blipFill>
        <p:spPr>
          <a:xfrm>
            <a:off x="189000" y="3031200"/>
            <a:ext cx="1466280" cy="751680"/>
          </a:xfrm>
          <a:prstGeom prst="rect">
            <a:avLst/>
          </a:prstGeom>
          <a:ln>
            <a:noFill/>
          </a:ln>
        </p:spPr>
      </p:pic>
      <p:pic>
        <p:nvPicPr>
          <p:cNvPr id="266" name="" descr=""/>
          <p:cNvPicPr/>
          <p:nvPr/>
        </p:nvPicPr>
        <p:blipFill>
          <a:blip r:embed="rId8"/>
          <a:stretch/>
        </p:blipFill>
        <p:spPr>
          <a:xfrm>
            <a:off x="221400" y="3888000"/>
            <a:ext cx="3351960" cy="1056600"/>
          </a:xfrm>
          <a:prstGeom prst="rect">
            <a:avLst/>
          </a:prstGeom>
          <a:ln>
            <a:noFill/>
          </a:ln>
        </p:spPr>
      </p:pic>
      <p:pic>
        <p:nvPicPr>
          <p:cNvPr id="267" name="" descr=""/>
          <p:cNvPicPr/>
          <p:nvPr/>
        </p:nvPicPr>
        <p:blipFill>
          <a:blip r:embed="rId9"/>
          <a:stretch/>
        </p:blipFill>
        <p:spPr>
          <a:xfrm>
            <a:off x="4329000" y="2376000"/>
            <a:ext cx="4670280" cy="2591280"/>
          </a:xfrm>
          <a:prstGeom prst="rect">
            <a:avLst/>
          </a:prstGeom>
          <a:ln>
            <a:noFill/>
          </a:ln>
        </p:spPr>
      </p:pic>
      <p:pic>
        <p:nvPicPr>
          <p:cNvPr id="268" name="" descr=""/>
          <p:cNvPicPr/>
          <p:nvPr/>
        </p:nvPicPr>
        <p:blipFill>
          <a:blip r:embed="rId10"/>
          <a:stretch/>
        </p:blipFill>
        <p:spPr>
          <a:xfrm>
            <a:off x="1987560" y="3096000"/>
            <a:ext cx="2475720" cy="608760"/>
          </a:xfrm>
          <a:prstGeom prst="rect">
            <a:avLst/>
          </a:prstGeom>
          <a:ln>
            <a:noFill/>
          </a:ln>
        </p:spPr>
      </p:pic>
      <p:pic>
        <p:nvPicPr>
          <p:cNvPr id="269" name="" descr=""/>
          <p:cNvPicPr/>
          <p:nvPr/>
        </p:nvPicPr>
        <p:blipFill>
          <a:blip r:embed="rId11"/>
          <a:stretch/>
        </p:blipFill>
        <p:spPr>
          <a:xfrm>
            <a:off x="1800000" y="4273200"/>
            <a:ext cx="2828160" cy="799560"/>
          </a:xfrm>
          <a:prstGeom prst="rect">
            <a:avLst/>
          </a:prstGeom>
          <a:ln>
            <a:noFill/>
          </a:ln>
        </p:spPr>
      </p:pic>
      <p:pic>
        <p:nvPicPr>
          <p:cNvPr id="270" name="" descr=""/>
          <p:cNvPicPr/>
          <p:nvPr/>
        </p:nvPicPr>
        <p:blipFill>
          <a:blip r:embed="rId12"/>
          <a:stretch/>
        </p:blipFill>
        <p:spPr>
          <a:xfrm>
            <a:off x="7488000" y="1648800"/>
            <a:ext cx="589680" cy="294480"/>
          </a:xfrm>
          <a:prstGeom prst="rect">
            <a:avLst/>
          </a:prstGeom>
          <a:ln>
            <a:noFill/>
          </a:ln>
        </p:spPr>
      </p:pic>
      <p:pic>
        <p:nvPicPr>
          <p:cNvPr id="271" name="" descr=""/>
          <p:cNvPicPr/>
          <p:nvPr/>
        </p:nvPicPr>
        <p:blipFill>
          <a:blip r:embed="rId13"/>
          <a:stretch/>
        </p:blipFill>
        <p:spPr>
          <a:xfrm>
            <a:off x="5832000" y="2311560"/>
            <a:ext cx="3018600" cy="351720"/>
          </a:xfrm>
          <a:prstGeom prst="rect">
            <a:avLst/>
          </a:prstGeom>
          <a:ln>
            <a:noFill/>
          </a:ln>
        </p:spPr>
      </p:pic>
      <p:pic>
        <p:nvPicPr>
          <p:cNvPr id="272" name="" descr=""/>
          <p:cNvPicPr/>
          <p:nvPr/>
        </p:nvPicPr>
        <p:blipFill>
          <a:blip r:embed="rId14"/>
          <a:stretch/>
        </p:blipFill>
        <p:spPr>
          <a:xfrm>
            <a:off x="8423280" y="4422960"/>
            <a:ext cx="615600" cy="61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274" name="CustomShape 1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2"/>
          <p:cNvSpPr/>
          <p:nvPr/>
        </p:nvSpPr>
        <p:spPr>
          <a:xfrm>
            <a:off x="74412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Formos. Elementų rūšys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5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Grupavimas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Validavimas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Nurodymas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9" name="" descr=""/>
          <p:cNvPicPr/>
          <p:nvPr/>
        </p:nvPicPr>
        <p:blipFill>
          <a:blip r:embed="rId2"/>
          <a:stretch/>
        </p:blipFill>
        <p:spPr>
          <a:xfrm>
            <a:off x="360000" y="2376000"/>
            <a:ext cx="1999440" cy="1627920"/>
          </a:xfrm>
          <a:prstGeom prst="rect">
            <a:avLst/>
          </a:prstGeom>
          <a:ln>
            <a:noFill/>
          </a:ln>
        </p:spPr>
      </p:pic>
      <p:pic>
        <p:nvPicPr>
          <p:cNvPr id="280" name="" descr=""/>
          <p:cNvPicPr/>
          <p:nvPr/>
        </p:nvPicPr>
        <p:blipFill>
          <a:blip r:embed="rId3"/>
          <a:stretch/>
        </p:blipFill>
        <p:spPr>
          <a:xfrm>
            <a:off x="3960000" y="1656000"/>
            <a:ext cx="4216680" cy="1007280"/>
          </a:xfrm>
          <a:prstGeom prst="rect">
            <a:avLst/>
          </a:prstGeom>
          <a:ln>
            <a:noFill/>
          </a:ln>
        </p:spPr>
      </p:pic>
      <p:pic>
        <p:nvPicPr>
          <p:cNvPr id="281" name="" descr=""/>
          <p:cNvPicPr/>
          <p:nvPr/>
        </p:nvPicPr>
        <p:blipFill>
          <a:blip r:embed="rId4"/>
          <a:stretch/>
        </p:blipFill>
        <p:spPr>
          <a:xfrm>
            <a:off x="4176000" y="2579040"/>
            <a:ext cx="3523680" cy="1380240"/>
          </a:xfrm>
          <a:prstGeom prst="rect">
            <a:avLst/>
          </a:prstGeom>
          <a:ln>
            <a:noFill/>
          </a:ln>
        </p:spPr>
      </p:pic>
      <p:pic>
        <p:nvPicPr>
          <p:cNvPr id="282" name="" descr=""/>
          <p:cNvPicPr/>
          <p:nvPr/>
        </p:nvPicPr>
        <p:blipFill>
          <a:blip r:embed="rId5"/>
          <a:stretch/>
        </p:blipFill>
        <p:spPr>
          <a:xfrm>
            <a:off x="3384000" y="3868560"/>
            <a:ext cx="2542320" cy="1170720"/>
          </a:xfrm>
          <a:prstGeom prst="rect">
            <a:avLst/>
          </a:prstGeom>
          <a:ln>
            <a:noFill/>
          </a:ln>
        </p:spPr>
      </p:pic>
      <p:pic>
        <p:nvPicPr>
          <p:cNvPr id="283" name="" descr=""/>
          <p:cNvPicPr/>
          <p:nvPr/>
        </p:nvPicPr>
        <p:blipFill>
          <a:blip r:embed="rId6"/>
          <a:stretch/>
        </p:blipFill>
        <p:spPr>
          <a:xfrm>
            <a:off x="138600" y="4310640"/>
            <a:ext cx="2380680" cy="656640"/>
          </a:xfrm>
          <a:prstGeom prst="rect">
            <a:avLst/>
          </a:prstGeom>
          <a:ln>
            <a:noFill/>
          </a:ln>
        </p:spPr>
      </p:pic>
      <p:pic>
        <p:nvPicPr>
          <p:cNvPr id="284" name="" descr=""/>
          <p:cNvPicPr/>
          <p:nvPr/>
        </p:nvPicPr>
        <p:blipFill>
          <a:blip r:embed="rId7"/>
          <a:stretch/>
        </p:blipFill>
        <p:spPr>
          <a:xfrm>
            <a:off x="8423280" y="4422960"/>
            <a:ext cx="615600" cy="61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286" name="CustomShape 1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2"/>
          <p:cNvSpPr/>
          <p:nvPr/>
        </p:nvSpPr>
        <p:spPr>
          <a:xfrm>
            <a:off x="74412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Video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4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5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&lt;video&gt;&lt;/video&gt;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Vidiniai elementai &lt;source src=““ type=“video/xxx“&gt;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2"/>
          <a:stretch/>
        </p:blipFill>
        <p:spPr>
          <a:xfrm>
            <a:off x="8422920" y="4422600"/>
            <a:ext cx="615600" cy="61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293" name="CustomShape 1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2"/>
          <p:cNvSpPr/>
          <p:nvPr/>
        </p:nvSpPr>
        <p:spPr>
          <a:xfrm>
            <a:off x="74412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Audio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4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5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&lt;audio&gt;&lt;/audio&gt;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Vidiniai elementai &lt;source src=““ type=“audio/xxx“&gt;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299" name="CustomShape 1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2"/>
          <p:cNvSpPr/>
          <p:nvPr/>
        </p:nvSpPr>
        <p:spPr>
          <a:xfrm>
            <a:off x="74412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Youtube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4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5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Youtube įkeliamas į iframe.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4" name="" descr=""/>
          <p:cNvPicPr/>
          <p:nvPr/>
        </p:nvPicPr>
        <p:blipFill>
          <a:blip r:embed="rId2"/>
          <a:stretch/>
        </p:blipFill>
        <p:spPr>
          <a:xfrm>
            <a:off x="8422920" y="4422600"/>
            <a:ext cx="615600" cy="61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306" name="CustomShape 1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2"/>
          <p:cNvSpPr/>
          <p:nvPr/>
        </p:nvSpPr>
        <p:spPr>
          <a:xfrm>
            <a:off x="74412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SVG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4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5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&lt;svg width=“400“ height=“400“&gt;&lt;/svg&gt;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Vidiniai svg elementai: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&lt;circle cx=50 cy=50 r=50 style=““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&lt;react  x=50 y=50 width=100 height=100 style=““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&lt;path d="M150 0 L75 200 L225 200 Z" style=““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&lt;text x=0 y=50&gt;Tekstas&lt;/text&gt;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&lt;polyline points=“20,20 40,40“ style=““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&lt;polygon points=“200,10 250,190 160,210“ style=““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Ir kt.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1" name="" descr=""/>
          <p:cNvPicPr/>
          <p:nvPr/>
        </p:nvPicPr>
        <p:blipFill>
          <a:blip r:embed="rId2"/>
          <a:stretch/>
        </p:blipFill>
        <p:spPr>
          <a:xfrm>
            <a:off x="8422920" y="4422600"/>
            <a:ext cx="615600" cy="615600"/>
          </a:xfrm>
          <a:prstGeom prst="rect">
            <a:avLst/>
          </a:prstGeom>
          <a:ln>
            <a:noFill/>
          </a:ln>
        </p:spPr>
      </p:pic>
      <p:sp>
        <p:nvSpPr>
          <p:cNvPr id="312" name="CustomShape 6"/>
          <p:cNvSpPr/>
          <p:nvPr/>
        </p:nvSpPr>
        <p:spPr>
          <a:xfrm>
            <a:off x="270000" y="4477320"/>
            <a:ext cx="58492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https://www.w3schools.com/graphics/svg_examples.asp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 rot="16200000">
            <a:off x="7297560" y="-465480"/>
            <a:ext cx="1232280" cy="245880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14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080" cy="837000"/>
          </a:xfrm>
          <a:prstGeom prst="rect">
            <a:avLst/>
          </a:prstGeom>
          <a:ln>
            <a:noFill/>
          </a:ln>
        </p:spPr>
      </p:pic>
      <p:sp>
        <p:nvSpPr>
          <p:cNvPr id="315" name="CustomShape 2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3"/>
          <p:cNvSpPr/>
          <p:nvPr/>
        </p:nvSpPr>
        <p:spPr>
          <a:xfrm>
            <a:off x="74412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Specifinis žymėjimas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7" name="" descr=""/>
          <p:cNvPicPr/>
          <p:nvPr/>
        </p:nvPicPr>
        <p:blipFill>
          <a:blip r:embed="rId2"/>
          <a:stretch/>
        </p:blipFill>
        <p:spPr>
          <a:xfrm>
            <a:off x="12456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318" name="CustomShape 4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&lt;!DOCTYPE html&gt; - deklaracija naršyklei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Komentarai &lt;!-- Komentaras --&gt;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 atributas - unikalus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 atributas – tam tikrą grupę apjungiantis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Blokiniai (Block elements) – (h1, p, ul, li)- kur juos berašysite jie turinį atvaizduos naujoje eilutėje.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Linijiniai (Inline elements) – kur juos berašysite jie rasis toje pačioje eilutėje.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Teksto ir elemento grupavimas bloke &lt;div&gt;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Teksto ir elemento grupavimas eilutėje &lt;span&gt;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Langas lange &lt;iframe&gt;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Escape characters – pvz. tam kad parašyti &lt; naudojamas &amp;lt; arba &amp;#60; &amp;lt; arba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&amp;#60;. &amp;amp; arba &amp;#38;. &amp;copy; arba &amp;#169;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320" name="CustomShape 1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2"/>
          <p:cNvSpPr/>
          <p:nvPr/>
        </p:nvSpPr>
        <p:spPr>
          <a:xfrm>
            <a:off x="74412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Specifinis žymėjimas. Meta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5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&lt;meta name="description" content="HTML pamokos"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&lt;meta name="keywords" content="HTML, CSS, JAVASCRIPT"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&lt;meta name="author" content="Zigmantas Račkauskas"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326" name="CustomShape 1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2"/>
          <p:cNvSpPr/>
          <p:nvPr/>
        </p:nvSpPr>
        <p:spPr>
          <a:xfrm>
            <a:off x="74412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Specifinis žymėjimas.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4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0" name="" descr=""/>
          <p:cNvPicPr/>
          <p:nvPr/>
        </p:nvPicPr>
        <p:blipFill>
          <a:blip r:embed="rId2"/>
          <a:stretch/>
        </p:blipFill>
        <p:spPr>
          <a:xfrm>
            <a:off x="72000" y="1368000"/>
            <a:ext cx="3687840" cy="361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332" name="CustomShape 1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2"/>
          <p:cNvSpPr/>
          <p:nvPr/>
        </p:nvSpPr>
        <p:spPr>
          <a:xfrm>
            <a:off x="74412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PABAIGA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4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6" name="" descr=""/>
          <p:cNvPicPr/>
          <p:nvPr/>
        </p:nvPicPr>
        <p:blipFill>
          <a:blip r:embed="rId2"/>
          <a:stretch/>
        </p:blipFill>
        <p:spPr>
          <a:xfrm>
            <a:off x="2631960" y="1152000"/>
            <a:ext cx="3199320" cy="380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24920" y="28260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74448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HTML dokumento struktūra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034360" y="2357640"/>
            <a:ext cx="4444920" cy="23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&lt;!DOCTYPE html&gt;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&lt;html&gt;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&lt;head&gt;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&lt;title&gt;Dokumento antraštė&lt;/title&gt;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&lt;/head&gt;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&lt;body&gt;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Dokumento turinys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&lt;/body&gt;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&lt;/html&gt;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 rot="5400000">
            <a:off x="2898720" y="1294560"/>
            <a:ext cx="323280" cy="1943280"/>
          </a:xfrm>
          <a:custGeom>
            <a:avLst/>
            <a:gdLst/>
            <a:ahLst/>
            <a:rect l="l" t="t" r="r" b="b"/>
            <a:pathLst>
              <a:path w="902" h="5402">
                <a:moveTo>
                  <a:pt x="901" y="0"/>
                </a:moveTo>
                <a:cubicBezTo>
                  <a:pt x="675" y="0"/>
                  <a:pt x="450" y="225"/>
                  <a:pt x="450" y="450"/>
                </a:cubicBezTo>
                <a:lnTo>
                  <a:pt x="450" y="2059"/>
                </a:lnTo>
                <a:cubicBezTo>
                  <a:pt x="450" y="2285"/>
                  <a:pt x="225" y="2510"/>
                  <a:pt x="0" y="2510"/>
                </a:cubicBezTo>
                <a:cubicBezTo>
                  <a:pt x="225" y="2510"/>
                  <a:pt x="450" y="2735"/>
                  <a:pt x="450" y="2960"/>
                </a:cubicBezTo>
                <a:lnTo>
                  <a:pt x="450" y="4950"/>
                </a:lnTo>
                <a:cubicBezTo>
                  <a:pt x="450" y="5175"/>
                  <a:pt x="675" y="5401"/>
                  <a:pt x="901" y="54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"/>
          <p:cNvSpPr/>
          <p:nvPr/>
        </p:nvSpPr>
        <p:spPr>
          <a:xfrm>
            <a:off x="2592000" y="1421640"/>
            <a:ext cx="1187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Deklaracija. Instrukcija naršyklei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2016000" y="2952000"/>
            <a:ext cx="575280" cy="719280"/>
          </a:xfrm>
          <a:custGeom>
            <a:avLst/>
            <a:gdLst/>
            <a:ahLst/>
            <a:rect l="l" t="t" r="r" b="b"/>
            <a:pathLst>
              <a:path w="1601" h="2002">
                <a:moveTo>
                  <a:pt x="1600" y="0"/>
                </a:moveTo>
                <a:cubicBezTo>
                  <a:pt x="1200" y="0"/>
                  <a:pt x="800" y="83"/>
                  <a:pt x="800" y="166"/>
                </a:cubicBezTo>
                <a:lnTo>
                  <a:pt x="800" y="833"/>
                </a:lnTo>
                <a:cubicBezTo>
                  <a:pt x="800" y="917"/>
                  <a:pt x="400" y="1000"/>
                  <a:pt x="0" y="1000"/>
                </a:cubicBezTo>
                <a:cubicBezTo>
                  <a:pt x="400" y="1000"/>
                  <a:pt x="800" y="1083"/>
                  <a:pt x="800" y="1167"/>
                </a:cubicBezTo>
                <a:lnTo>
                  <a:pt x="800" y="1834"/>
                </a:lnTo>
                <a:cubicBezTo>
                  <a:pt x="800" y="1917"/>
                  <a:pt x="1200" y="2001"/>
                  <a:pt x="1600" y="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6"/>
          <p:cNvSpPr/>
          <p:nvPr/>
        </p:nvSpPr>
        <p:spPr>
          <a:xfrm>
            <a:off x="72000" y="2998440"/>
            <a:ext cx="1943280" cy="88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Galva.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Techninei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informacija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7"/>
          <p:cNvSpPr/>
          <p:nvPr/>
        </p:nvSpPr>
        <p:spPr>
          <a:xfrm>
            <a:off x="108000" y="3816000"/>
            <a:ext cx="1943280" cy="88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Kūnas.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Puslapio turinys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8"/>
          <p:cNvSpPr/>
          <p:nvPr/>
        </p:nvSpPr>
        <p:spPr>
          <a:xfrm>
            <a:off x="2016000" y="3708000"/>
            <a:ext cx="575280" cy="719280"/>
          </a:xfrm>
          <a:custGeom>
            <a:avLst/>
            <a:gdLst/>
            <a:ahLst/>
            <a:rect l="l" t="t" r="r" b="b"/>
            <a:pathLst>
              <a:path w="1601" h="2002">
                <a:moveTo>
                  <a:pt x="1600" y="0"/>
                </a:moveTo>
                <a:cubicBezTo>
                  <a:pt x="1200" y="0"/>
                  <a:pt x="800" y="83"/>
                  <a:pt x="800" y="166"/>
                </a:cubicBezTo>
                <a:lnTo>
                  <a:pt x="800" y="833"/>
                </a:lnTo>
                <a:cubicBezTo>
                  <a:pt x="800" y="917"/>
                  <a:pt x="400" y="1000"/>
                  <a:pt x="0" y="1000"/>
                </a:cubicBezTo>
                <a:cubicBezTo>
                  <a:pt x="400" y="1000"/>
                  <a:pt x="800" y="1083"/>
                  <a:pt x="800" y="1167"/>
                </a:cubicBezTo>
                <a:lnTo>
                  <a:pt x="800" y="1834"/>
                </a:lnTo>
                <a:cubicBezTo>
                  <a:pt x="800" y="1917"/>
                  <a:pt x="1200" y="2001"/>
                  <a:pt x="1600" y="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9"/>
          <p:cNvSpPr/>
          <p:nvPr/>
        </p:nvSpPr>
        <p:spPr>
          <a:xfrm>
            <a:off x="2772000" y="2772000"/>
            <a:ext cx="4715280" cy="1763280"/>
          </a:xfrm>
          <a:custGeom>
            <a:avLst/>
            <a:gdLst/>
            <a:ahLst/>
            <a:rect l="l" t="t" r="r" b="b"/>
            <a:pathLst>
              <a:path w="13102" h="4902">
                <a:moveTo>
                  <a:pt x="0" y="0"/>
                </a:moveTo>
                <a:cubicBezTo>
                  <a:pt x="3276" y="0"/>
                  <a:pt x="6551" y="204"/>
                  <a:pt x="6551" y="408"/>
                </a:cubicBezTo>
                <a:lnTo>
                  <a:pt x="6551" y="2042"/>
                </a:lnTo>
                <a:cubicBezTo>
                  <a:pt x="6551" y="2246"/>
                  <a:pt x="9826" y="2450"/>
                  <a:pt x="13101" y="2450"/>
                </a:cubicBezTo>
                <a:cubicBezTo>
                  <a:pt x="9826" y="2450"/>
                  <a:pt x="6551" y="2654"/>
                  <a:pt x="6551" y="2858"/>
                </a:cubicBezTo>
                <a:lnTo>
                  <a:pt x="6551" y="4492"/>
                </a:lnTo>
                <a:cubicBezTo>
                  <a:pt x="6551" y="4696"/>
                  <a:pt x="3276" y="4901"/>
                  <a:pt x="0" y="49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10"/>
          <p:cNvSpPr/>
          <p:nvPr/>
        </p:nvSpPr>
        <p:spPr>
          <a:xfrm>
            <a:off x="7092000" y="3276000"/>
            <a:ext cx="1943280" cy="88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Privalomas.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Žymi HTML kodo pradžią ir pabaigą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8424000" y="4423680"/>
            <a:ext cx="615600" cy="61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221400" y="1366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Puslapiai tai yra tekstiniai dokumentai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HTML naudoja žymes (simboliai esantys kampiniuose skliaustuose) su nešančia informacija apie savo reikšmę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Žymės paprastai laikomos elementais &lt;img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Žymės dažniausiai naudojamos poromis &lt;abc&gt;&lt;/abc&gt;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Atidarančioji žymė pažymi turinio pradžią, o uždarančioji turinio pabaigą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Atidarančiosios žymės turi atributus, kurie suteikia daugiau informacijos apie elemento turinį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Atributai turi vardus ir reikšmes &lt;abc atributo_vardas=“reikšmė“&gt;&lt;/abc&gt;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Tam, kad išmokti HTML jums reikia žinoti visas žymes, ką jos daro ir kokiose vietose gali būti panaudotos.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4412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Kas tai yra HTML?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221400" y="1366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"/>
          <p:cNvSpPr/>
          <p:nvPr/>
        </p:nvSpPr>
        <p:spPr>
          <a:xfrm>
            <a:off x="74412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Kaip tai veikia?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2232000" y="1431720"/>
            <a:ext cx="4107600" cy="371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 rot="16200000">
            <a:off x="7297560" y="-465480"/>
            <a:ext cx="1232280" cy="245880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03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080" cy="83700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124200" y="28188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106" name="CustomShape 3"/>
          <p:cNvSpPr/>
          <p:nvPr/>
        </p:nvSpPr>
        <p:spPr>
          <a:xfrm>
            <a:off x="221040" y="151056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Antraštės (headings)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Paragrafai (paragraphs)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Pastorinimas ir pakreipimas (bold and italic)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X</a:t>
            </a:r>
            <a:r>
              <a:rPr b="0" lang="lt-LT" sz="15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ir X</a:t>
            </a:r>
            <a:r>
              <a:rPr b="0" lang="lt-LT" sz="14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elementai (superscript ir subscript)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Tuščia vieta (white-space) elemento viduje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Teksto lūžiai, horizontali linija (line breaks ir horizontal rules)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Semantika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Paryškinimas ir pabrėžimas (strong and emphasis)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Ištraukos/citatos (quotations)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Sutrumpinimai ir akronimai (abbreviations and acronyms)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Citatos ir apibrėžimai (citations and definitions)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Apie autorių (address)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Pakeitimai turinyje (insert - delete)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HTML elementai naudojami puslapio struktūros aprašymui (antraštės, sub-antraštės, paragrafai)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Elementai taip pat gali pateikti semantinę informaciją.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743760" y="44460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8423640" y="4423320"/>
            <a:ext cx="615600" cy="61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744120" y="44460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Sąrašai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221040" y="151056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Trijų rūšių sąrašai: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Rikiuoti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Nerikiuoti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Apibrėžiantieji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Rikiuoti sąrašai naudoja numerius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Nerikiuoti sąrašai naudoja ženkliukus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Apibrėžiantieji sąrašai naudojami terminui apibrėžti.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Sąrašai gali egzistuoti kituose sąrašuose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8423640" y="4423320"/>
            <a:ext cx="615600" cy="61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74448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115" name="CustomShape 2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Nuoroda kuriama naudojant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&lt;a&gt;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elementą. Vartotojas gali spausti ant bet ko kas yra tarp atsidarančios žymės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&lt;a&gt;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ir užsidarančios žymės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&lt;/a&gt;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href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atributas nurodo adresą kur bus nukreipiamas vartotojas paspaudęs ant nuorodos.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221400" y="3477960"/>
            <a:ext cx="801504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&lt;a href="</a:t>
            </a:r>
            <a:r>
              <a:rPr b="0" lang="lt-LT" sz="2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http://www.vilniuscoding.lt/</a:t>
            </a:r>
            <a:r>
              <a:rPr b="0" lang="lt-LT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"&gt;Vilnius coding school&lt;/a&gt;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 rot="5400000">
            <a:off x="2922120" y="1712880"/>
            <a:ext cx="323280" cy="3275280"/>
          </a:xfrm>
          <a:custGeom>
            <a:avLst/>
            <a:gdLst/>
            <a:ahLst/>
            <a:rect l="l" t="t" r="r" b="b"/>
            <a:pathLst>
              <a:path w="902" h="9102">
                <a:moveTo>
                  <a:pt x="901" y="0"/>
                </a:moveTo>
                <a:cubicBezTo>
                  <a:pt x="675" y="0"/>
                  <a:pt x="450" y="379"/>
                  <a:pt x="450" y="758"/>
                </a:cubicBezTo>
                <a:lnTo>
                  <a:pt x="450" y="3471"/>
                </a:lnTo>
                <a:cubicBezTo>
                  <a:pt x="450" y="3850"/>
                  <a:pt x="225" y="4229"/>
                  <a:pt x="0" y="4229"/>
                </a:cubicBezTo>
                <a:cubicBezTo>
                  <a:pt x="225" y="4229"/>
                  <a:pt x="450" y="4608"/>
                  <a:pt x="450" y="4988"/>
                </a:cubicBezTo>
                <a:lnTo>
                  <a:pt x="450" y="8342"/>
                </a:lnTo>
                <a:cubicBezTo>
                  <a:pt x="450" y="8721"/>
                  <a:pt x="675" y="9101"/>
                  <a:pt x="901" y="91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5"/>
          <p:cNvSpPr/>
          <p:nvPr/>
        </p:nvSpPr>
        <p:spPr>
          <a:xfrm rot="16200000">
            <a:off x="2453400" y="1642680"/>
            <a:ext cx="323280" cy="4571280"/>
          </a:xfrm>
          <a:custGeom>
            <a:avLst/>
            <a:gdLst/>
            <a:ahLst/>
            <a:rect l="l" t="t" r="r" b="b"/>
            <a:pathLst>
              <a:path w="902" h="12702">
                <a:moveTo>
                  <a:pt x="901" y="0"/>
                </a:moveTo>
                <a:cubicBezTo>
                  <a:pt x="675" y="0"/>
                  <a:pt x="450" y="529"/>
                  <a:pt x="450" y="1058"/>
                </a:cubicBezTo>
                <a:lnTo>
                  <a:pt x="450" y="4844"/>
                </a:lnTo>
                <a:cubicBezTo>
                  <a:pt x="450" y="5373"/>
                  <a:pt x="225" y="5902"/>
                  <a:pt x="0" y="5902"/>
                </a:cubicBezTo>
                <a:cubicBezTo>
                  <a:pt x="225" y="5902"/>
                  <a:pt x="450" y="6431"/>
                  <a:pt x="450" y="6961"/>
                </a:cubicBezTo>
                <a:lnTo>
                  <a:pt x="450" y="11642"/>
                </a:lnTo>
                <a:cubicBezTo>
                  <a:pt x="450" y="12171"/>
                  <a:pt x="675" y="12701"/>
                  <a:pt x="901" y="127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6"/>
          <p:cNvSpPr/>
          <p:nvPr/>
        </p:nvSpPr>
        <p:spPr>
          <a:xfrm rot="16200000">
            <a:off x="7703640" y="3694680"/>
            <a:ext cx="338040" cy="451080"/>
          </a:xfrm>
          <a:custGeom>
            <a:avLst/>
            <a:gdLst/>
            <a:ahLst/>
            <a:rect l="l" t="t" r="r" b="b"/>
            <a:pathLst>
              <a:path w="943" h="1257">
                <a:moveTo>
                  <a:pt x="942" y="0"/>
                </a:moveTo>
                <a:cubicBezTo>
                  <a:pt x="706" y="0"/>
                  <a:pt x="471" y="52"/>
                  <a:pt x="471" y="104"/>
                </a:cubicBezTo>
                <a:lnTo>
                  <a:pt x="471" y="479"/>
                </a:lnTo>
                <a:cubicBezTo>
                  <a:pt x="471" y="531"/>
                  <a:pt x="235" y="583"/>
                  <a:pt x="0" y="583"/>
                </a:cubicBezTo>
                <a:cubicBezTo>
                  <a:pt x="235" y="583"/>
                  <a:pt x="471" y="636"/>
                  <a:pt x="471" y="688"/>
                </a:cubicBezTo>
                <a:lnTo>
                  <a:pt x="471" y="1151"/>
                </a:lnTo>
                <a:cubicBezTo>
                  <a:pt x="471" y="1203"/>
                  <a:pt x="706" y="1256"/>
                  <a:pt x="942" y="1256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7"/>
          <p:cNvSpPr/>
          <p:nvPr/>
        </p:nvSpPr>
        <p:spPr>
          <a:xfrm>
            <a:off x="1373400" y="4125960"/>
            <a:ext cx="2194560" cy="28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Elementą atidaranti žymė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8"/>
          <p:cNvSpPr/>
          <p:nvPr/>
        </p:nvSpPr>
        <p:spPr>
          <a:xfrm>
            <a:off x="6413400" y="4102920"/>
            <a:ext cx="287928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Elementą uždaranti žymė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9"/>
          <p:cNvSpPr/>
          <p:nvPr/>
        </p:nvSpPr>
        <p:spPr>
          <a:xfrm>
            <a:off x="1841400" y="2736000"/>
            <a:ext cx="280728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Puslapis į kurį bus nukreiptas vartotojas paspaudęs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nuorodą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10"/>
          <p:cNvSpPr/>
          <p:nvPr/>
        </p:nvSpPr>
        <p:spPr>
          <a:xfrm rot="5400000">
            <a:off x="6084360" y="2094480"/>
            <a:ext cx="391320" cy="2612160"/>
          </a:xfrm>
          <a:custGeom>
            <a:avLst/>
            <a:gdLst/>
            <a:ahLst/>
            <a:rect l="l" t="t" r="r" b="b"/>
            <a:pathLst>
              <a:path w="1091" h="7260">
                <a:moveTo>
                  <a:pt x="1090" y="0"/>
                </a:moveTo>
                <a:cubicBezTo>
                  <a:pt x="817" y="0"/>
                  <a:pt x="545" y="302"/>
                  <a:pt x="545" y="604"/>
                </a:cubicBezTo>
                <a:lnTo>
                  <a:pt x="545" y="2768"/>
                </a:lnTo>
                <a:cubicBezTo>
                  <a:pt x="545" y="3071"/>
                  <a:pt x="272" y="3373"/>
                  <a:pt x="0" y="3373"/>
                </a:cubicBezTo>
                <a:cubicBezTo>
                  <a:pt x="272" y="3373"/>
                  <a:pt x="545" y="3676"/>
                  <a:pt x="545" y="3978"/>
                </a:cubicBezTo>
                <a:lnTo>
                  <a:pt x="545" y="6654"/>
                </a:lnTo>
                <a:cubicBezTo>
                  <a:pt x="545" y="6956"/>
                  <a:pt x="817" y="7259"/>
                  <a:pt x="1090" y="7259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1"/>
          <p:cNvSpPr/>
          <p:nvPr/>
        </p:nvSpPr>
        <p:spPr>
          <a:xfrm>
            <a:off x="5060520" y="2746800"/>
            <a:ext cx="2612160" cy="5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Tekstas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ant kurio vartotojas spaudžia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3"/>
          <a:stretch/>
        </p:blipFill>
        <p:spPr>
          <a:xfrm>
            <a:off x="8423640" y="4423320"/>
            <a:ext cx="615600" cy="61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127" name="CustomShape 1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74412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81800" y="2463120"/>
            <a:ext cx="886824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&lt;a href="</a:t>
            </a:r>
            <a:r>
              <a:rPr b="0" lang="lt-LT" sz="21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http://www.vilniuscoding.lt/</a:t>
            </a:r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index.html"&gt;Vilnius coding school&lt;/a&gt;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 rot="5400000">
            <a:off x="3404520" y="176760"/>
            <a:ext cx="323280" cy="4319280"/>
          </a:xfrm>
          <a:custGeom>
            <a:avLst/>
            <a:gdLst/>
            <a:ahLst/>
            <a:rect l="l" t="t" r="r" b="b"/>
            <a:pathLst>
              <a:path w="902" h="12002">
                <a:moveTo>
                  <a:pt x="901" y="0"/>
                </a:moveTo>
                <a:cubicBezTo>
                  <a:pt x="675" y="0"/>
                  <a:pt x="450" y="500"/>
                  <a:pt x="450" y="1000"/>
                </a:cubicBezTo>
                <a:lnTo>
                  <a:pt x="450" y="4577"/>
                </a:lnTo>
                <a:cubicBezTo>
                  <a:pt x="450" y="5077"/>
                  <a:pt x="225" y="5577"/>
                  <a:pt x="0" y="5577"/>
                </a:cubicBezTo>
                <a:cubicBezTo>
                  <a:pt x="225" y="5577"/>
                  <a:pt x="450" y="6077"/>
                  <a:pt x="450" y="6577"/>
                </a:cubicBezTo>
                <a:lnTo>
                  <a:pt x="450" y="11000"/>
                </a:lnTo>
                <a:cubicBezTo>
                  <a:pt x="450" y="11500"/>
                  <a:pt x="675" y="12001"/>
                  <a:pt x="901" y="1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5"/>
          <p:cNvSpPr/>
          <p:nvPr/>
        </p:nvSpPr>
        <p:spPr>
          <a:xfrm>
            <a:off x="2701800" y="1491120"/>
            <a:ext cx="2051280" cy="88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Absoliutusis universalusis adresas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(absolute URL)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144000" y="4364280"/>
            <a:ext cx="575316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&lt;a href="index.html"&gt;Vilnius coding school&lt;/a&gt;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7"/>
          <p:cNvSpPr/>
          <p:nvPr/>
        </p:nvSpPr>
        <p:spPr>
          <a:xfrm rot="5400000">
            <a:off x="1837440" y="3607920"/>
            <a:ext cx="323280" cy="1261080"/>
          </a:xfrm>
          <a:custGeom>
            <a:avLst/>
            <a:gdLst/>
            <a:ahLst/>
            <a:rect l="l" t="t" r="r" b="b"/>
            <a:pathLst>
              <a:path w="902" h="3507">
                <a:moveTo>
                  <a:pt x="901" y="0"/>
                </a:moveTo>
                <a:cubicBezTo>
                  <a:pt x="675" y="0"/>
                  <a:pt x="450" y="146"/>
                  <a:pt x="450" y="292"/>
                </a:cubicBezTo>
                <a:lnTo>
                  <a:pt x="450" y="1337"/>
                </a:lnTo>
                <a:cubicBezTo>
                  <a:pt x="450" y="1483"/>
                  <a:pt x="225" y="1629"/>
                  <a:pt x="0" y="1629"/>
                </a:cubicBezTo>
                <a:cubicBezTo>
                  <a:pt x="225" y="1629"/>
                  <a:pt x="450" y="1775"/>
                  <a:pt x="450" y="1921"/>
                </a:cubicBezTo>
                <a:lnTo>
                  <a:pt x="450" y="3213"/>
                </a:lnTo>
                <a:cubicBezTo>
                  <a:pt x="450" y="3359"/>
                  <a:pt x="675" y="3506"/>
                  <a:pt x="901" y="3506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8"/>
          <p:cNvSpPr/>
          <p:nvPr/>
        </p:nvSpPr>
        <p:spPr>
          <a:xfrm>
            <a:off x="1189800" y="3357360"/>
            <a:ext cx="1835280" cy="68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Santykinis universalus adresas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(relative URL)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3"/>
          <a:stretch/>
        </p:blipFill>
        <p:spPr>
          <a:xfrm>
            <a:off x="8423640" y="4423320"/>
            <a:ext cx="615600" cy="61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2146</TotalTime>
  <Application>LibreOffice/5.2.2.2$Windows_x86 LibreOffice_project/8f96e87c890bf8fa77463cd4b640a2312823f3ad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2017-11-18T17:42:59Z</dcterms:modified>
  <cp:revision>88</cp:revision>
  <dc:subject/>
  <dc:title/>
</cp:coreProperties>
</file>