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8.jpeg" ContentType="image/jpeg"/>
  <Override PartName="/ppt/media/image6.png" ContentType="image/png"/>
  <Override PartName="/ppt/media/image7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41.jpeg" ContentType="image/jpe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60" y="132120"/>
            <a:ext cx="9141480" cy="1234080"/>
          </a:xfrm>
          <a:prstGeom prst="rect">
            <a:avLst/>
          </a:prstGeom>
          <a:solidFill>
            <a:srgbClr val="3952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901800" y="4817160"/>
            <a:ext cx="2250360" cy="273600"/>
          </a:xfrm>
          <a:prstGeom prst="rect">
            <a:avLst/>
          </a:prstGeom>
        </p:spPr>
        <p:txBody>
          <a:bodyPr tIns="91440" bIns="91440" anchor="ctr"/>
          <a:p>
            <a:endParaRPr b="0" lang="lt-L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197240" y="4817160"/>
            <a:ext cx="3782880" cy="273600"/>
          </a:xfrm>
          <a:prstGeom prst="rect">
            <a:avLst/>
          </a:prstGeom>
        </p:spPr>
        <p:txBody>
          <a:bodyPr tIns="91440" bIns="91440" anchor="ctr"/>
          <a:p>
            <a:endParaRPr b="0" lang="lt-L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994160" y="4817160"/>
            <a:ext cx="709200" cy="273600"/>
          </a:xfrm>
          <a:prstGeom prst="rect">
            <a:avLst/>
          </a:prstGeom>
        </p:spPr>
        <p:txBody>
          <a:bodyPr lIns="45720" anchor="ctr"/>
          <a:p>
            <a:pPr>
              <a:lnSpc>
                <a:spcPct val="100000"/>
              </a:lnSpc>
            </a:pPr>
            <a:fld id="{26163DF4-C83A-41D2-AE21-B488A578C033}" type="slidenum">
              <a:rPr b="0" lang="lt-LT" sz="900" spc="-1" strike="noStrike">
                <a:solidFill>
                  <a:srgbClr val="3952a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60" y="132120"/>
            <a:ext cx="9141480" cy="1234080"/>
          </a:xfrm>
          <a:prstGeom prst="rect">
            <a:avLst/>
          </a:prstGeom>
          <a:solidFill>
            <a:srgbClr val="3952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EDD1795C-7A80-4DBA-8F42-7C5AF2E10AD1}" type="slidenum">
              <a:rPr b="0" lang="lt-LT" sz="900" spc="-1" strike="noStrike">
                <a:solidFill>
                  <a:srgbClr val="3952a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60" y="132120"/>
            <a:ext cx="9141120" cy="1233720"/>
          </a:xfrm>
          <a:prstGeom prst="rect">
            <a:avLst/>
          </a:prstGeom>
          <a:solidFill>
            <a:srgbClr val="00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lt-L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jpeg"/><Relationship Id="rId3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hyperlink" Target="http://hslpicker.com/" TargetMode="External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3724920" y="1968840"/>
            <a:ext cx="1819080" cy="2567160"/>
          </a:xfrm>
          <a:prstGeom prst="rect">
            <a:avLst/>
          </a:prstGeom>
          <a:ln>
            <a:noFill/>
          </a:ln>
        </p:spPr>
      </p:pic>
      <p:pic>
        <p:nvPicPr>
          <p:cNvPr id="116" name="Shape 95" descr=""/>
          <p:cNvPicPr/>
          <p:nvPr/>
        </p:nvPicPr>
        <p:blipFill>
          <a:blip r:embed="rId2"/>
          <a:stretch/>
        </p:blipFill>
        <p:spPr>
          <a:xfrm>
            <a:off x="1874880" y="192600"/>
            <a:ext cx="5393880" cy="1460160"/>
          </a:xfrm>
          <a:prstGeom prst="rect">
            <a:avLst/>
          </a:prstGeom>
          <a:ln>
            <a:noFill/>
          </a:ln>
        </p:spPr>
      </p:pic>
      <p:sp>
        <p:nvSpPr>
          <p:cNvPr id="117" name="CustomShape 1"/>
          <p:cNvSpPr/>
          <p:nvPr/>
        </p:nvSpPr>
        <p:spPr>
          <a:xfrm>
            <a:off x="1874880" y="1266840"/>
            <a:ext cx="2696760" cy="385560"/>
          </a:xfrm>
          <a:prstGeom prst="rtTriangle">
            <a:avLst/>
          </a:prstGeom>
          <a:solidFill>
            <a:srgbClr val="3952a6"/>
          </a:solidFill>
          <a:ln w="12600">
            <a:solidFill>
              <a:srgbClr val="3952a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2"/>
          <p:cNvSpPr/>
          <p:nvPr/>
        </p:nvSpPr>
        <p:spPr>
          <a:xfrm flipH="1">
            <a:off x="4556880" y="1266840"/>
            <a:ext cx="2696760" cy="385560"/>
          </a:xfrm>
          <a:prstGeom prst="rtTriangle">
            <a:avLst/>
          </a:prstGeom>
          <a:solidFill>
            <a:srgbClr val="3952a6"/>
          </a:solidFill>
          <a:ln w="12600">
            <a:solidFill>
              <a:srgbClr val="3952a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3"/>
          <p:cNvSpPr/>
          <p:nvPr/>
        </p:nvSpPr>
        <p:spPr>
          <a:xfrm>
            <a:off x="1901880" y="1680480"/>
            <a:ext cx="5286240" cy="63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Dėžutės. Linija ir atitraukimai 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pic>
        <p:nvPicPr>
          <p:cNvPr id="188" name="" descr=""/>
          <p:cNvPicPr/>
          <p:nvPr/>
        </p:nvPicPr>
        <p:blipFill>
          <a:blip r:embed="rId2"/>
          <a:stretch/>
        </p:blipFill>
        <p:spPr>
          <a:xfrm>
            <a:off x="893160" y="1584000"/>
            <a:ext cx="5226840" cy="306828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90" name="TextShape 1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Klausimai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2"/>
          <a:stretch/>
        </p:blipFill>
        <p:spPr>
          <a:xfrm>
            <a:off x="143640" y="1474200"/>
            <a:ext cx="5472000" cy="356580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743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CSS įvadas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 rot="16200000">
            <a:off x="7297560" y="-466920"/>
            <a:ext cx="1233000" cy="245952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22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4800" cy="837720"/>
          </a:xfrm>
          <a:prstGeom prst="rect">
            <a:avLst/>
          </a:prstGeom>
          <a:ln>
            <a:noFill/>
          </a:ln>
        </p:spPr>
      </p:pic>
      <p:sp>
        <p:nvSpPr>
          <p:cNvPr id="123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Kas yra CSS?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Kaip tai veikia?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CSS faile (external)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CSS lokaliai (local)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CSS selektoriai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Pakopinis principas?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Paveldėjimas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CSS faile geriau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Skirtingos versijos ir naršyklės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2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CSS įvadas. Kaip tai veikia?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144000" y="1449000"/>
            <a:ext cx="4061160" cy="344700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3"/>
          <a:stretch/>
        </p:blipFill>
        <p:spPr>
          <a:xfrm>
            <a:off x="4938840" y="1449000"/>
            <a:ext cx="4061160" cy="344700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CSS įvadas. Kaip tai veikia?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33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Pakopiniai stilių šablonai.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Leidžia kurti išvaizdos taisykles elementams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Stiliai gali būti pridėti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elementui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html faile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css faile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Selektorius gali būti: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Elementas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Klasė (.class)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Id (#id)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Visi elementai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Atributai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Rinkiniai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Pseudo klasės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Kaip veikia pakopiniai šablonai?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 rot="5400000">
            <a:off x="4518000" y="3116160"/>
            <a:ext cx="324000" cy="288000"/>
          </a:xfrm>
          <a:custGeom>
            <a:avLst/>
            <a:gdLst/>
            <a:ahLst/>
            <a:rect l="0" t="0" r="r" b="b"/>
            <a:pathLst>
              <a:path w="902" h="802">
                <a:moveTo>
                  <a:pt x="901" y="0"/>
                </a:moveTo>
                <a:cubicBezTo>
                  <a:pt x="675" y="0"/>
                  <a:pt x="450" y="33"/>
                  <a:pt x="450" y="66"/>
                </a:cubicBezTo>
                <a:lnTo>
                  <a:pt x="450" y="305"/>
                </a:lnTo>
                <a:cubicBezTo>
                  <a:pt x="450" y="338"/>
                  <a:pt x="225" y="372"/>
                  <a:pt x="0" y="372"/>
                </a:cubicBezTo>
                <a:cubicBezTo>
                  <a:pt x="225" y="372"/>
                  <a:pt x="450" y="405"/>
                  <a:pt x="450" y="439"/>
                </a:cubicBezTo>
                <a:lnTo>
                  <a:pt x="450" y="734"/>
                </a:lnTo>
                <a:cubicBezTo>
                  <a:pt x="450" y="767"/>
                  <a:pt x="675" y="801"/>
                  <a:pt x="901" y="8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TextShape 5"/>
          <p:cNvSpPr txBox="1"/>
          <p:nvPr/>
        </p:nvSpPr>
        <p:spPr>
          <a:xfrm>
            <a:off x="4176000" y="2808000"/>
            <a:ext cx="118800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selektorius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TextShape 6"/>
          <p:cNvSpPr txBox="1"/>
          <p:nvPr/>
        </p:nvSpPr>
        <p:spPr>
          <a:xfrm>
            <a:off x="4536000" y="3350160"/>
            <a:ext cx="231948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 {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font-family: Arial;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7"/>
          <p:cNvSpPr/>
          <p:nvPr/>
        </p:nvSpPr>
        <p:spPr>
          <a:xfrm rot="5400000">
            <a:off x="5652000" y="3350160"/>
            <a:ext cx="324000" cy="1476000"/>
          </a:xfrm>
          <a:custGeom>
            <a:avLst/>
            <a:gdLst/>
            <a:ahLst/>
            <a:rect l="0" t="0" r="r" b="b"/>
            <a:pathLst>
              <a:path w="902" h="4102">
                <a:moveTo>
                  <a:pt x="0" y="0"/>
                </a:moveTo>
                <a:cubicBezTo>
                  <a:pt x="226" y="0"/>
                  <a:pt x="451" y="170"/>
                  <a:pt x="451" y="341"/>
                </a:cubicBezTo>
                <a:lnTo>
                  <a:pt x="451" y="1564"/>
                </a:lnTo>
                <a:cubicBezTo>
                  <a:pt x="451" y="1735"/>
                  <a:pt x="676" y="1905"/>
                  <a:pt x="901" y="1905"/>
                </a:cubicBezTo>
                <a:cubicBezTo>
                  <a:pt x="676" y="1905"/>
                  <a:pt x="451" y="2076"/>
                  <a:pt x="451" y="2247"/>
                </a:cubicBezTo>
                <a:lnTo>
                  <a:pt x="451" y="3759"/>
                </a:lnTo>
                <a:cubicBezTo>
                  <a:pt x="451" y="3930"/>
                  <a:pt x="226" y="4101"/>
                  <a:pt x="0" y="41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TextShape 8"/>
          <p:cNvSpPr txBox="1"/>
          <p:nvPr/>
        </p:nvSpPr>
        <p:spPr>
          <a:xfrm>
            <a:off x="5328000" y="4286160"/>
            <a:ext cx="118800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deklaracija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9"/>
          <p:cNvSpPr/>
          <p:nvPr/>
        </p:nvSpPr>
        <p:spPr>
          <a:xfrm rot="5400000">
            <a:off x="5454000" y="2972160"/>
            <a:ext cx="324000" cy="1080000"/>
          </a:xfrm>
          <a:custGeom>
            <a:avLst/>
            <a:gdLst/>
            <a:ahLst/>
            <a:rect l="0" t="0" r="r" b="b"/>
            <a:pathLst>
              <a:path w="902" h="3002">
                <a:moveTo>
                  <a:pt x="901" y="0"/>
                </a:moveTo>
                <a:cubicBezTo>
                  <a:pt x="675" y="0"/>
                  <a:pt x="450" y="125"/>
                  <a:pt x="450" y="250"/>
                </a:cubicBezTo>
                <a:lnTo>
                  <a:pt x="450" y="1144"/>
                </a:lnTo>
                <a:cubicBezTo>
                  <a:pt x="450" y="1269"/>
                  <a:pt x="225" y="1394"/>
                  <a:pt x="0" y="1394"/>
                </a:cubicBezTo>
                <a:cubicBezTo>
                  <a:pt x="225" y="1394"/>
                  <a:pt x="450" y="1519"/>
                  <a:pt x="450" y="1644"/>
                </a:cubicBezTo>
                <a:lnTo>
                  <a:pt x="450" y="2750"/>
                </a:lnTo>
                <a:cubicBezTo>
                  <a:pt x="450" y="2875"/>
                  <a:pt x="675" y="3001"/>
                  <a:pt x="901" y="30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TextShape 10"/>
          <p:cNvSpPr txBox="1"/>
          <p:nvPr/>
        </p:nvSpPr>
        <p:spPr>
          <a:xfrm>
            <a:off x="5112000" y="3060000"/>
            <a:ext cx="118800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parametras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11"/>
          <p:cNvSpPr/>
          <p:nvPr/>
        </p:nvSpPr>
        <p:spPr>
          <a:xfrm rot="5400000">
            <a:off x="6318000" y="3260160"/>
            <a:ext cx="324000" cy="504000"/>
          </a:xfrm>
          <a:custGeom>
            <a:avLst/>
            <a:gdLst/>
            <a:ahLst/>
            <a:rect l="0" t="0" r="r" b="b"/>
            <a:pathLst>
              <a:path w="902" h="1401">
                <a:moveTo>
                  <a:pt x="901" y="0"/>
                </a:moveTo>
                <a:cubicBezTo>
                  <a:pt x="675" y="0"/>
                  <a:pt x="450" y="58"/>
                  <a:pt x="450" y="116"/>
                </a:cubicBezTo>
                <a:lnTo>
                  <a:pt x="450" y="534"/>
                </a:lnTo>
                <a:cubicBezTo>
                  <a:pt x="450" y="592"/>
                  <a:pt x="225" y="651"/>
                  <a:pt x="0" y="651"/>
                </a:cubicBezTo>
                <a:cubicBezTo>
                  <a:pt x="225" y="651"/>
                  <a:pt x="450" y="709"/>
                  <a:pt x="450" y="767"/>
                </a:cubicBezTo>
                <a:lnTo>
                  <a:pt x="450" y="1284"/>
                </a:lnTo>
                <a:cubicBezTo>
                  <a:pt x="450" y="1342"/>
                  <a:pt x="675" y="1400"/>
                  <a:pt x="901" y="1400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TextShape 12"/>
          <p:cNvSpPr txBox="1"/>
          <p:nvPr/>
        </p:nvSpPr>
        <p:spPr>
          <a:xfrm>
            <a:off x="6120000" y="3062160"/>
            <a:ext cx="118800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reikšmė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2"/>
          <a:stretch/>
        </p:blipFill>
        <p:spPr>
          <a:xfrm>
            <a:off x="8423640" y="4423320"/>
            <a:ext cx="616320" cy="616320"/>
          </a:xfrm>
          <a:prstGeom prst="rect">
            <a:avLst/>
          </a:prstGeom>
          <a:ln>
            <a:noFill/>
          </a:ln>
        </p:spPr>
      </p:pic>
      <p:pic>
        <p:nvPicPr>
          <p:cNvPr id="144" name="" descr=""/>
          <p:cNvPicPr/>
          <p:nvPr/>
        </p:nvPicPr>
        <p:blipFill>
          <a:blip r:embed="rId3"/>
          <a:stretch/>
        </p:blipFill>
        <p:spPr>
          <a:xfrm>
            <a:off x="3096000" y="4536000"/>
            <a:ext cx="432000" cy="43200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Skirtingos naršyklės ir jų versijos gali ne vienodai palaikyti css galimybes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Paleidinėjant svetainę svarbu ištestuoti su visomis naršyklės versijomis ir visomis populiariomis naršyklėmis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Online įrankiai leidžiantys ištestuoti puslapį: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BrowserShots.org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CrossBrowserTesting.com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Kartais rasite neatitikimų, kai naudojate vieną css parametrą vienai naršyklei, bet tas pats parametras netiks kitai naršyklei… sprendimų reikia tiesiog ieškoti.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PositionIsEverything.net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QuirksMode.org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CSS įvadas. Skirtingos versijos ir naršyklės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 rot="16200000">
            <a:off x="7297560" y="-466920"/>
            <a:ext cx="1233000" cy="245952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49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4800" cy="837720"/>
          </a:xfrm>
          <a:prstGeom prst="rect">
            <a:avLst/>
          </a:prstGeom>
          <a:ln>
            <a:noFill/>
          </a:ln>
        </p:spPr>
      </p:pic>
      <p:sp>
        <p:nvSpPr>
          <p:cNvPr id="150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3"/>
          <p:cNvSpPr/>
          <p:nvPr/>
        </p:nvSpPr>
        <p:spPr>
          <a:xfrm>
            <a:off x="221040" y="151056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Foreground (priekinis planas)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Background (pagrindas)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Suprasti spalvas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Kontrastai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Nepermatomumas (opacity)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RGB ir RGBA spalvos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HSL ir HSLA spalvos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Spalvų pavadinimai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Pavyzdys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TextShape 4"/>
          <p:cNvSpPr txBox="1"/>
          <p:nvPr/>
        </p:nvSpPr>
        <p:spPr>
          <a:xfrm>
            <a:off x="743760" y="4446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Spalvos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2"/>
          <a:stretch/>
        </p:blipFill>
        <p:spPr>
          <a:xfrm>
            <a:off x="10764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54" name="TextShape 5"/>
          <p:cNvSpPr txBox="1"/>
          <p:nvPr/>
        </p:nvSpPr>
        <p:spPr>
          <a:xfrm>
            <a:off x="320040" y="4549320"/>
            <a:ext cx="219996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http://hslpicker.com/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4"/>
          <a:stretch/>
        </p:blipFill>
        <p:spPr>
          <a:xfrm>
            <a:off x="8352360" y="4320000"/>
            <a:ext cx="647640" cy="647640"/>
          </a:xfrm>
          <a:prstGeom prst="rect">
            <a:avLst/>
          </a:prstGeom>
          <a:ln>
            <a:noFill/>
          </a:ln>
        </p:spPr>
      </p:pic>
      <p:pic>
        <p:nvPicPr>
          <p:cNvPr id="156" name="" descr=""/>
          <p:cNvPicPr/>
          <p:nvPr/>
        </p:nvPicPr>
        <p:blipFill>
          <a:blip r:embed="rId5"/>
          <a:stretch/>
        </p:blipFill>
        <p:spPr>
          <a:xfrm>
            <a:off x="6120000" y="1510920"/>
            <a:ext cx="1888920" cy="1748880"/>
          </a:xfrm>
          <a:prstGeom prst="rect">
            <a:avLst/>
          </a:prstGeom>
          <a:ln>
            <a:noFill/>
          </a:ln>
        </p:spPr>
      </p:pic>
      <p:pic>
        <p:nvPicPr>
          <p:cNvPr id="157" name="" descr=""/>
          <p:cNvPicPr/>
          <p:nvPr/>
        </p:nvPicPr>
        <p:blipFill>
          <a:blip r:embed="rId6"/>
          <a:stretch/>
        </p:blipFill>
        <p:spPr>
          <a:xfrm>
            <a:off x="2952000" y="4200840"/>
            <a:ext cx="3816000" cy="695160"/>
          </a:xfrm>
          <a:prstGeom prst="rect">
            <a:avLst/>
          </a:prstGeom>
          <a:ln>
            <a:noFill/>
          </a:ln>
        </p:spPr>
      </p:pic>
      <p:pic>
        <p:nvPicPr>
          <p:cNvPr id="158" name="" descr=""/>
          <p:cNvPicPr/>
          <p:nvPr/>
        </p:nvPicPr>
        <p:blipFill>
          <a:blip r:embed="rId7"/>
          <a:stretch/>
        </p:blipFill>
        <p:spPr>
          <a:xfrm>
            <a:off x="2160000" y="3096000"/>
            <a:ext cx="287640" cy="28764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 rot="16200000">
            <a:off x="7297560" y="-466920"/>
            <a:ext cx="1233000" cy="245952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60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4800" cy="837720"/>
          </a:xfrm>
          <a:prstGeom prst="rect">
            <a:avLst/>
          </a:prstGeom>
          <a:ln>
            <a:noFill/>
          </a:ln>
        </p:spPr>
      </p:pic>
      <p:sp>
        <p:nvSpPr>
          <p:cNvPr id="161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3"/>
          <p:cNvSpPr/>
          <p:nvPr/>
        </p:nvSpPr>
        <p:spPr>
          <a:xfrm>
            <a:off x="221040" y="151056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Šriftų terminologija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Šriftų dydžiai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Daugiau šriftų (font-face)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Pastorinimas (font-weight)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Pakreiptas (font-style)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Didžiosios/mažosios (text-transform)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Pabraukimas/perbraukimas (text-decoration)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Tarpai tarp eilučių (line-height)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Tarpai tarp raidžių ir žodžių (letter and word spacing)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Lygiavimas (text-align)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TextShape 4"/>
          <p:cNvSpPr txBox="1"/>
          <p:nvPr/>
        </p:nvSpPr>
        <p:spPr>
          <a:xfrm>
            <a:off x="743760" y="4446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Tekstas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2"/>
          <a:stretch/>
        </p:blipFill>
        <p:spPr>
          <a:xfrm>
            <a:off x="10764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65" name="CustomShape 5"/>
          <p:cNvSpPr/>
          <p:nvPr/>
        </p:nvSpPr>
        <p:spPr>
          <a:xfrm>
            <a:off x="4248000" y="1528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Vertikalus lygiavimas (vertical-align)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Atitraukimas nuo krašto (text-indent)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Šešėlis (text-shadow)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Pirmoji raidė ar eilutė (first letter/line)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Nuorodų stilius (link)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Reakcija į vartotoją (link-hover)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Atributų selektoriai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3"/>
          <a:stretch/>
        </p:blipFill>
        <p:spPr>
          <a:xfrm>
            <a:off x="1656000" y="1800360"/>
            <a:ext cx="287640" cy="287640"/>
          </a:xfrm>
          <a:prstGeom prst="rect">
            <a:avLst/>
          </a:prstGeom>
          <a:ln>
            <a:noFill/>
          </a:ln>
        </p:spPr>
      </p:pic>
      <p:pic>
        <p:nvPicPr>
          <p:cNvPr id="167" name="" descr=""/>
          <p:cNvPicPr/>
          <p:nvPr/>
        </p:nvPicPr>
        <p:blipFill>
          <a:blip r:embed="rId4"/>
          <a:stretch/>
        </p:blipFill>
        <p:spPr>
          <a:xfrm>
            <a:off x="8352360" y="4320000"/>
            <a:ext cx="647640" cy="647640"/>
          </a:xfrm>
          <a:prstGeom prst="rect">
            <a:avLst/>
          </a:prstGeom>
          <a:ln>
            <a:noFill/>
          </a:ln>
        </p:spPr>
      </p:pic>
      <p:pic>
        <p:nvPicPr>
          <p:cNvPr id="168" name="" descr=""/>
          <p:cNvPicPr/>
          <p:nvPr/>
        </p:nvPicPr>
        <p:blipFill>
          <a:blip r:embed="rId5"/>
          <a:stretch/>
        </p:blipFill>
        <p:spPr>
          <a:xfrm>
            <a:off x="6048360" y="2880360"/>
            <a:ext cx="287640" cy="287640"/>
          </a:xfrm>
          <a:prstGeom prst="rect">
            <a:avLst/>
          </a:prstGeom>
          <a:ln>
            <a:noFill/>
          </a:ln>
        </p:spPr>
      </p:pic>
      <p:pic>
        <p:nvPicPr>
          <p:cNvPr id="169" name="" descr=""/>
          <p:cNvPicPr/>
          <p:nvPr/>
        </p:nvPicPr>
        <p:blipFill>
          <a:blip r:embed="rId6"/>
          <a:stretch/>
        </p:blipFill>
        <p:spPr>
          <a:xfrm>
            <a:off x="2016360" y="1584000"/>
            <a:ext cx="287640" cy="28764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Serif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Sans-serif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monospace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Tekstas. Šriftų terminologija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pic>
        <p:nvPicPr>
          <p:cNvPr id="173" name="" descr=""/>
          <p:cNvPicPr/>
          <p:nvPr/>
        </p:nvPicPr>
        <p:blipFill>
          <a:blip r:embed="rId2"/>
          <a:stretch/>
        </p:blipFill>
        <p:spPr>
          <a:xfrm>
            <a:off x="1512000" y="1465200"/>
            <a:ext cx="1657080" cy="1342800"/>
          </a:xfrm>
          <a:prstGeom prst="rect">
            <a:avLst/>
          </a:prstGeom>
          <a:ln>
            <a:noFill/>
          </a:ln>
        </p:spPr>
      </p:pic>
      <p:pic>
        <p:nvPicPr>
          <p:cNvPr id="174" name="" descr=""/>
          <p:cNvPicPr/>
          <p:nvPr/>
        </p:nvPicPr>
        <p:blipFill>
          <a:blip r:embed="rId3"/>
          <a:stretch/>
        </p:blipFill>
        <p:spPr>
          <a:xfrm>
            <a:off x="2471400" y="2808000"/>
            <a:ext cx="1704600" cy="1323720"/>
          </a:xfrm>
          <a:prstGeom prst="rect">
            <a:avLst/>
          </a:prstGeom>
          <a:ln>
            <a:noFill/>
          </a:ln>
        </p:spPr>
      </p:pic>
      <p:pic>
        <p:nvPicPr>
          <p:cNvPr id="175" name="" descr=""/>
          <p:cNvPicPr/>
          <p:nvPr/>
        </p:nvPicPr>
        <p:blipFill>
          <a:blip r:embed="rId4"/>
          <a:stretch/>
        </p:blipFill>
        <p:spPr>
          <a:xfrm>
            <a:off x="4032000" y="3672000"/>
            <a:ext cx="1771200" cy="128556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 rot="16200000">
            <a:off x="7297560" y="-466920"/>
            <a:ext cx="1233000" cy="245952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77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4800" cy="837720"/>
          </a:xfrm>
          <a:prstGeom prst="rect">
            <a:avLst/>
          </a:prstGeom>
          <a:ln>
            <a:noFill/>
          </a:ln>
        </p:spPr>
      </p:pic>
      <p:sp>
        <p:nvSpPr>
          <p:cNvPr id="178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3"/>
          <p:cNvSpPr/>
          <p:nvPr/>
        </p:nvSpPr>
        <p:spPr>
          <a:xfrm>
            <a:off x="221040" y="151056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Dydžiai (width/height)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Plotis su apribojimu (min-width/max-width)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Aukštis su apribojimu (min-height/max-height)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Perteklinis turinys (overflow)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Linija ir atitraukimai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Linijos storis (border-width)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Linijos stilius (border-style)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Linijos spalva (border-color)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Deklaracijos sutrumpinimas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Vidinis atitraukimas (padding)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Išorinis atitraukimas (margin)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Turinio centravimas (centering-content)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Blokas arba linijoje (display)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Dėžučių slėpimas (visibility)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Šešėliai (box-shadow)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Nuapvalinti kampai (border-radius)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4"/>
          <p:cNvSpPr txBox="1"/>
          <p:nvPr/>
        </p:nvSpPr>
        <p:spPr>
          <a:xfrm>
            <a:off x="743760" y="4446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Dėžutės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2"/>
          <a:stretch/>
        </p:blipFill>
        <p:spPr>
          <a:xfrm>
            <a:off x="10764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82" name="CustomShape 5"/>
          <p:cNvSpPr/>
          <p:nvPr/>
        </p:nvSpPr>
        <p:spPr>
          <a:xfrm>
            <a:off x="3635280" y="160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3"/>
          <a:stretch/>
        </p:blipFill>
        <p:spPr>
          <a:xfrm>
            <a:off x="8352720" y="4320360"/>
            <a:ext cx="647640" cy="647640"/>
          </a:xfrm>
          <a:prstGeom prst="rect">
            <a:avLst/>
          </a:prstGeom>
          <a:ln>
            <a:noFill/>
          </a:ln>
        </p:spPr>
      </p:pic>
      <p:pic>
        <p:nvPicPr>
          <p:cNvPr id="184" name="" descr=""/>
          <p:cNvPicPr/>
          <p:nvPr/>
        </p:nvPicPr>
        <p:blipFill>
          <a:blip r:embed="rId4"/>
          <a:stretch/>
        </p:blipFill>
        <p:spPr>
          <a:xfrm>
            <a:off x="2088000" y="2448000"/>
            <a:ext cx="288000" cy="28800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1255</TotalTime>
  <Application>LibreOffice/5.2.2.2$Windows_x86 LibreOffice_project/8f96e87c890bf8fa77463cd4b640a2312823f3ad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lt-LT</dc:language>
  <cp:lastModifiedBy/>
  <dcterms:modified xsi:type="dcterms:W3CDTF">2017-08-03T01:50:09Z</dcterms:modified>
  <cp:revision>76</cp:revision>
  <dc:subject/>
  <dc:title/>
</cp:coreProperties>
</file>