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6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3A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Construction Industry and Global Trends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Amber, Joseph, Michael, Tomislav</a:t>
            </a:r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74012" y="1312974"/>
            <a:ext cx="2759208" cy="2138209"/>
            <a:chOff x="2971800" y="3183299"/>
            <a:chExt cx="685800" cy="5314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11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2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3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14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/>
                <a:t>MONGO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86747" y="3301091"/>
            <a:ext cx="2478724" cy="1920852"/>
            <a:chOff x="457200" y="3183299"/>
            <a:chExt cx="685800" cy="53145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18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19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0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1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2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3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4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5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/>
                <a:t>FLASK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410" y="1448197"/>
            <a:ext cx="2726094" cy="1933615"/>
            <a:chOff x="4648200" y="3228313"/>
            <a:chExt cx="685800" cy="486437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041E60E2-0ADE-4DB5-B4B9-9E759175560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8220" y="3228313"/>
              <a:ext cx="365760" cy="229306"/>
            </a:xfrm>
            <a:custGeom>
              <a:avLst/>
              <a:gdLst>
                <a:gd name="T0" fmla="*/ 4136 w 4190"/>
                <a:gd name="T1" fmla="*/ 1683 h 2632"/>
                <a:gd name="T2" fmla="*/ 3990 w 4190"/>
                <a:gd name="T3" fmla="*/ 1466 h 2632"/>
                <a:gd name="T4" fmla="*/ 3773 w 4190"/>
                <a:gd name="T5" fmla="*/ 1320 h 2632"/>
                <a:gd name="T6" fmla="*/ 3510 w 4190"/>
                <a:gd name="T7" fmla="*/ 1266 h 2632"/>
                <a:gd name="T8" fmla="*/ 3532 w 4190"/>
                <a:gd name="T9" fmla="*/ 1056 h 2632"/>
                <a:gd name="T10" fmla="*/ 3449 w 4190"/>
                <a:gd name="T11" fmla="*/ 645 h 2632"/>
                <a:gd name="T12" fmla="*/ 3223 w 4190"/>
                <a:gd name="T13" fmla="*/ 309 h 2632"/>
                <a:gd name="T14" fmla="*/ 2887 w 4190"/>
                <a:gd name="T15" fmla="*/ 83 h 2632"/>
                <a:gd name="T16" fmla="*/ 2476 w 4190"/>
                <a:gd name="T17" fmla="*/ 0 h 2632"/>
                <a:gd name="T18" fmla="*/ 1874 w 4190"/>
                <a:gd name="T19" fmla="*/ 189 h 2632"/>
                <a:gd name="T20" fmla="*/ 1648 w 4190"/>
                <a:gd name="T21" fmla="*/ 402 h 2632"/>
                <a:gd name="T22" fmla="*/ 1518 w 4190"/>
                <a:gd name="T23" fmla="*/ 614 h 2632"/>
                <a:gd name="T24" fmla="*/ 1271 w 4190"/>
                <a:gd name="T25" fmla="*/ 671 h 2632"/>
                <a:gd name="T26" fmla="*/ 1008 w 4190"/>
                <a:gd name="T27" fmla="*/ 831 h 2632"/>
                <a:gd name="T28" fmla="*/ 738 w 4190"/>
                <a:gd name="T29" fmla="*/ 1269 h 2632"/>
                <a:gd name="T30" fmla="*/ 683 w 4190"/>
                <a:gd name="T31" fmla="*/ 1266 h 2632"/>
                <a:gd name="T32" fmla="*/ 417 w 4190"/>
                <a:gd name="T33" fmla="*/ 1320 h 2632"/>
                <a:gd name="T34" fmla="*/ 200 w 4190"/>
                <a:gd name="T35" fmla="*/ 1466 h 2632"/>
                <a:gd name="T36" fmla="*/ 54 w 4190"/>
                <a:gd name="T37" fmla="*/ 1683 h 2632"/>
                <a:gd name="T38" fmla="*/ 0 w 4190"/>
                <a:gd name="T39" fmla="*/ 1949 h 2632"/>
                <a:gd name="T40" fmla="*/ 54 w 4190"/>
                <a:gd name="T41" fmla="*/ 2215 h 2632"/>
                <a:gd name="T42" fmla="*/ 200 w 4190"/>
                <a:gd name="T43" fmla="*/ 2432 h 2632"/>
                <a:gd name="T44" fmla="*/ 417 w 4190"/>
                <a:gd name="T45" fmla="*/ 2578 h 2632"/>
                <a:gd name="T46" fmla="*/ 683 w 4190"/>
                <a:gd name="T47" fmla="*/ 2632 h 2632"/>
                <a:gd name="T48" fmla="*/ 3507 w 4190"/>
                <a:gd name="T49" fmla="*/ 2632 h 2632"/>
                <a:gd name="T50" fmla="*/ 3773 w 4190"/>
                <a:gd name="T51" fmla="*/ 2578 h 2632"/>
                <a:gd name="T52" fmla="*/ 3990 w 4190"/>
                <a:gd name="T53" fmla="*/ 2432 h 2632"/>
                <a:gd name="T54" fmla="*/ 4136 w 4190"/>
                <a:gd name="T55" fmla="*/ 2215 h 2632"/>
                <a:gd name="T56" fmla="*/ 4190 w 4190"/>
                <a:gd name="T57" fmla="*/ 1949 h 2632"/>
                <a:gd name="T58" fmla="*/ 4136 w 4190"/>
                <a:gd name="T59" fmla="*/ 1683 h 2632"/>
                <a:gd name="T60" fmla="*/ 3851 w 4190"/>
                <a:gd name="T61" fmla="*/ 2293 h 2632"/>
                <a:gd name="T62" fmla="*/ 3507 w 4190"/>
                <a:gd name="T63" fmla="*/ 2435 h 2632"/>
                <a:gd name="T64" fmla="*/ 683 w 4190"/>
                <a:gd name="T65" fmla="*/ 2435 h 2632"/>
                <a:gd name="T66" fmla="*/ 339 w 4190"/>
                <a:gd name="T67" fmla="*/ 2293 h 2632"/>
                <a:gd name="T68" fmla="*/ 197 w 4190"/>
                <a:gd name="T69" fmla="*/ 1949 h 2632"/>
                <a:gd name="T70" fmla="*/ 339 w 4190"/>
                <a:gd name="T71" fmla="*/ 1605 h 2632"/>
                <a:gd name="T72" fmla="*/ 683 w 4190"/>
                <a:gd name="T73" fmla="*/ 1463 h 2632"/>
                <a:gd name="T74" fmla="*/ 793 w 4190"/>
                <a:gd name="T75" fmla="*/ 1477 h 2632"/>
                <a:gd name="T76" fmla="*/ 870 w 4190"/>
                <a:gd name="T77" fmla="*/ 1462 h 2632"/>
                <a:gd name="T78" fmla="*/ 912 w 4190"/>
                <a:gd name="T79" fmla="*/ 1395 h 2632"/>
                <a:gd name="T80" fmla="*/ 1138 w 4190"/>
                <a:gd name="T81" fmla="*/ 979 h 2632"/>
                <a:gd name="T82" fmla="*/ 1342 w 4190"/>
                <a:gd name="T83" fmla="*/ 854 h 2632"/>
                <a:gd name="T84" fmla="*/ 1585 w 4190"/>
                <a:gd name="T85" fmla="*/ 807 h 2632"/>
                <a:gd name="T86" fmla="*/ 1676 w 4190"/>
                <a:gd name="T87" fmla="*/ 744 h 2632"/>
                <a:gd name="T88" fmla="*/ 1802 w 4190"/>
                <a:gd name="T89" fmla="*/ 524 h 2632"/>
                <a:gd name="T90" fmla="*/ 1986 w 4190"/>
                <a:gd name="T91" fmla="*/ 350 h 2632"/>
                <a:gd name="T92" fmla="*/ 2476 w 4190"/>
                <a:gd name="T93" fmla="*/ 197 h 2632"/>
                <a:gd name="T94" fmla="*/ 2811 w 4190"/>
                <a:gd name="T95" fmla="*/ 264 h 2632"/>
                <a:gd name="T96" fmla="*/ 3084 w 4190"/>
                <a:gd name="T97" fmla="*/ 448 h 2632"/>
                <a:gd name="T98" fmla="*/ 3268 w 4190"/>
                <a:gd name="T99" fmla="*/ 722 h 2632"/>
                <a:gd name="T100" fmla="*/ 3336 w 4190"/>
                <a:gd name="T101" fmla="*/ 1056 h 2632"/>
                <a:gd name="T102" fmla="*/ 3284 w 4190"/>
                <a:gd name="T103" fmla="*/ 1347 h 2632"/>
                <a:gd name="T104" fmla="*/ 3303 w 4190"/>
                <a:gd name="T105" fmla="*/ 1446 h 2632"/>
                <a:gd name="T106" fmla="*/ 3398 w 4190"/>
                <a:gd name="T107" fmla="*/ 1476 h 2632"/>
                <a:gd name="T108" fmla="*/ 3507 w 4190"/>
                <a:gd name="T109" fmla="*/ 1463 h 2632"/>
                <a:gd name="T110" fmla="*/ 3851 w 4190"/>
                <a:gd name="T111" fmla="*/ 1605 h 2632"/>
                <a:gd name="T112" fmla="*/ 3993 w 4190"/>
                <a:gd name="T113" fmla="*/ 1949 h 2632"/>
                <a:gd name="T114" fmla="*/ 3851 w 4190"/>
                <a:gd name="T115" fmla="*/ 2293 h 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90" h="2632">
                  <a:moveTo>
                    <a:pt x="4136" y="1683"/>
                  </a:moveTo>
                  <a:cubicBezTo>
                    <a:pt x="4102" y="1602"/>
                    <a:pt x="4053" y="1529"/>
                    <a:pt x="3990" y="1466"/>
                  </a:cubicBezTo>
                  <a:cubicBezTo>
                    <a:pt x="3927" y="1404"/>
                    <a:pt x="3854" y="1355"/>
                    <a:pt x="3773" y="1320"/>
                  </a:cubicBezTo>
                  <a:cubicBezTo>
                    <a:pt x="3690" y="1285"/>
                    <a:pt x="3601" y="1267"/>
                    <a:pt x="3510" y="1266"/>
                  </a:cubicBezTo>
                  <a:cubicBezTo>
                    <a:pt x="3525" y="1197"/>
                    <a:pt x="3532" y="1127"/>
                    <a:pt x="3532" y="1056"/>
                  </a:cubicBezTo>
                  <a:cubicBezTo>
                    <a:pt x="3532" y="914"/>
                    <a:pt x="3504" y="775"/>
                    <a:pt x="3449" y="645"/>
                  </a:cubicBezTo>
                  <a:cubicBezTo>
                    <a:pt x="3396" y="519"/>
                    <a:pt x="3320" y="406"/>
                    <a:pt x="3223" y="309"/>
                  </a:cubicBezTo>
                  <a:cubicBezTo>
                    <a:pt x="3126" y="212"/>
                    <a:pt x="3013" y="136"/>
                    <a:pt x="2887" y="83"/>
                  </a:cubicBezTo>
                  <a:cubicBezTo>
                    <a:pt x="2757" y="28"/>
                    <a:pt x="2619" y="0"/>
                    <a:pt x="2476" y="0"/>
                  </a:cubicBezTo>
                  <a:cubicBezTo>
                    <a:pt x="2259" y="0"/>
                    <a:pt x="2051" y="65"/>
                    <a:pt x="1874" y="189"/>
                  </a:cubicBezTo>
                  <a:cubicBezTo>
                    <a:pt x="1789" y="248"/>
                    <a:pt x="1713" y="320"/>
                    <a:pt x="1648" y="402"/>
                  </a:cubicBezTo>
                  <a:cubicBezTo>
                    <a:pt x="1596" y="467"/>
                    <a:pt x="1553" y="538"/>
                    <a:pt x="1518" y="614"/>
                  </a:cubicBezTo>
                  <a:cubicBezTo>
                    <a:pt x="1433" y="621"/>
                    <a:pt x="1350" y="640"/>
                    <a:pt x="1271" y="671"/>
                  </a:cubicBezTo>
                  <a:cubicBezTo>
                    <a:pt x="1174" y="709"/>
                    <a:pt x="1086" y="763"/>
                    <a:pt x="1008" y="831"/>
                  </a:cubicBezTo>
                  <a:cubicBezTo>
                    <a:pt x="876" y="948"/>
                    <a:pt x="782" y="1101"/>
                    <a:pt x="738" y="1269"/>
                  </a:cubicBezTo>
                  <a:cubicBezTo>
                    <a:pt x="719" y="1267"/>
                    <a:pt x="701" y="1266"/>
                    <a:pt x="683" y="1266"/>
                  </a:cubicBezTo>
                  <a:cubicBezTo>
                    <a:pt x="591" y="1266"/>
                    <a:pt x="501" y="1285"/>
                    <a:pt x="417" y="1320"/>
                  </a:cubicBezTo>
                  <a:cubicBezTo>
                    <a:pt x="336" y="1355"/>
                    <a:pt x="263" y="1404"/>
                    <a:pt x="200" y="1466"/>
                  </a:cubicBezTo>
                  <a:cubicBezTo>
                    <a:pt x="137" y="1529"/>
                    <a:pt x="88" y="1602"/>
                    <a:pt x="54" y="1683"/>
                  </a:cubicBezTo>
                  <a:cubicBezTo>
                    <a:pt x="18" y="1768"/>
                    <a:pt x="0" y="1857"/>
                    <a:pt x="0" y="1949"/>
                  </a:cubicBezTo>
                  <a:cubicBezTo>
                    <a:pt x="0" y="2041"/>
                    <a:pt x="18" y="2131"/>
                    <a:pt x="54" y="2215"/>
                  </a:cubicBezTo>
                  <a:cubicBezTo>
                    <a:pt x="88" y="2296"/>
                    <a:pt x="137" y="2369"/>
                    <a:pt x="200" y="2432"/>
                  </a:cubicBezTo>
                  <a:cubicBezTo>
                    <a:pt x="263" y="2495"/>
                    <a:pt x="336" y="2544"/>
                    <a:pt x="417" y="2578"/>
                  </a:cubicBezTo>
                  <a:cubicBezTo>
                    <a:pt x="501" y="2614"/>
                    <a:pt x="591" y="2632"/>
                    <a:pt x="683" y="2632"/>
                  </a:cubicBezTo>
                  <a:cubicBezTo>
                    <a:pt x="3507" y="2632"/>
                    <a:pt x="3507" y="2632"/>
                    <a:pt x="3507" y="2632"/>
                  </a:cubicBezTo>
                  <a:cubicBezTo>
                    <a:pt x="3599" y="2632"/>
                    <a:pt x="3689" y="2614"/>
                    <a:pt x="3773" y="2578"/>
                  </a:cubicBezTo>
                  <a:cubicBezTo>
                    <a:pt x="3854" y="2544"/>
                    <a:pt x="3927" y="2495"/>
                    <a:pt x="3990" y="2432"/>
                  </a:cubicBezTo>
                  <a:cubicBezTo>
                    <a:pt x="4053" y="2369"/>
                    <a:pt x="4102" y="2296"/>
                    <a:pt x="4136" y="2215"/>
                  </a:cubicBezTo>
                  <a:cubicBezTo>
                    <a:pt x="4172" y="2131"/>
                    <a:pt x="4190" y="2041"/>
                    <a:pt x="4190" y="1949"/>
                  </a:cubicBezTo>
                  <a:cubicBezTo>
                    <a:pt x="4190" y="1857"/>
                    <a:pt x="4172" y="1768"/>
                    <a:pt x="4136" y="1683"/>
                  </a:cubicBezTo>
                  <a:close/>
                  <a:moveTo>
                    <a:pt x="3851" y="2293"/>
                  </a:moveTo>
                  <a:cubicBezTo>
                    <a:pt x="3759" y="2385"/>
                    <a:pt x="3637" y="2435"/>
                    <a:pt x="3507" y="2435"/>
                  </a:cubicBezTo>
                  <a:cubicBezTo>
                    <a:pt x="683" y="2435"/>
                    <a:pt x="683" y="2435"/>
                    <a:pt x="683" y="2435"/>
                  </a:cubicBezTo>
                  <a:cubicBezTo>
                    <a:pt x="553" y="2435"/>
                    <a:pt x="431" y="2385"/>
                    <a:pt x="339" y="2293"/>
                  </a:cubicBezTo>
                  <a:cubicBezTo>
                    <a:pt x="247" y="2201"/>
                    <a:pt x="197" y="2079"/>
                    <a:pt x="197" y="1949"/>
                  </a:cubicBezTo>
                  <a:cubicBezTo>
                    <a:pt x="197" y="1819"/>
                    <a:pt x="247" y="1697"/>
                    <a:pt x="339" y="1605"/>
                  </a:cubicBezTo>
                  <a:cubicBezTo>
                    <a:pt x="431" y="1514"/>
                    <a:pt x="553" y="1463"/>
                    <a:pt x="683" y="1463"/>
                  </a:cubicBezTo>
                  <a:cubicBezTo>
                    <a:pt x="717" y="1463"/>
                    <a:pt x="753" y="1468"/>
                    <a:pt x="793" y="1477"/>
                  </a:cubicBezTo>
                  <a:cubicBezTo>
                    <a:pt x="820" y="1483"/>
                    <a:pt x="848" y="1478"/>
                    <a:pt x="870" y="1462"/>
                  </a:cubicBezTo>
                  <a:cubicBezTo>
                    <a:pt x="893" y="1447"/>
                    <a:pt x="908" y="1422"/>
                    <a:pt x="912" y="1395"/>
                  </a:cubicBezTo>
                  <a:cubicBezTo>
                    <a:pt x="936" y="1235"/>
                    <a:pt x="1016" y="1087"/>
                    <a:pt x="1138" y="979"/>
                  </a:cubicBezTo>
                  <a:cubicBezTo>
                    <a:pt x="1199" y="925"/>
                    <a:pt x="1268" y="883"/>
                    <a:pt x="1342" y="854"/>
                  </a:cubicBezTo>
                  <a:cubicBezTo>
                    <a:pt x="1420" y="824"/>
                    <a:pt x="1501" y="808"/>
                    <a:pt x="1585" y="807"/>
                  </a:cubicBezTo>
                  <a:cubicBezTo>
                    <a:pt x="1625" y="806"/>
                    <a:pt x="1661" y="782"/>
                    <a:pt x="1676" y="744"/>
                  </a:cubicBezTo>
                  <a:cubicBezTo>
                    <a:pt x="1707" y="665"/>
                    <a:pt x="1749" y="591"/>
                    <a:pt x="1802" y="524"/>
                  </a:cubicBezTo>
                  <a:cubicBezTo>
                    <a:pt x="1855" y="457"/>
                    <a:pt x="1917" y="399"/>
                    <a:pt x="1986" y="350"/>
                  </a:cubicBezTo>
                  <a:cubicBezTo>
                    <a:pt x="2130" y="250"/>
                    <a:pt x="2300" y="197"/>
                    <a:pt x="2476" y="197"/>
                  </a:cubicBezTo>
                  <a:cubicBezTo>
                    <a:pt x="2592" y="197"/>
                    <a:pt x="2705" y="219"/>
                    <a:pt x="2811" y="264"/>
                  </a:cubicBezTo>
                  <a:cubicBezTo>
                    <a:pt x="2913" y="307"/>
                    <a:pt x="3005" y="369"/>
                    <a:pt x="3084" y="448"/>
                  </a:cubicBezTo>
                  <a:cubicBezTo>
                    <a:pt x="3163" y="527"/>
                    <a:pt x="3225" y="619"/>
                    <a:pt x="3268" y="722"/>
                  </a:cubicBezTo>
                  <a:cubicBezTo>
                    <a:pt x="3313" y="827"/>
                    <a:pt x="3336" y="940"/>
                    <a:pt x="3336" y="1056"/>
                  </a:cubicBezTo>
                  <a:cubicBezTo>
                    <a:pt x="3336" y="1154"/>
                    <a:pt x="3318" y="1252"/>
                    <a:pt x="3284" y="1347"/>
                  </a:cubicBezTo>
                  <a:cubicBezTo>
                    <a:pt x="3272" y="1381"/>
                    <a:pt x="3279" y="1419"/>
                    <a:pt x="3303" y="1446"/>
                  </a:cubicBezTo>
                  <a:cubicBezTo>
                    <a:pt x="3327" y="1473"/>
                    <a:pt x="3363" y="1484"/>
                    <a:pt x="3398" y="1476"/>
                  </a:cubicBezTo>
                  <a:cubicBezTo>
                    <a:pt x="3438" y="1467"/>
                    <a:pt x="3473" y="1463"/>
                    <a:pt x="3507" y="1463"/>
                  </a:cubicBezTo>
                  <a:cubicBezTo>
                    <a:pt x="3637" y="1463"/>
                    <a:pt x="3759" y="1514"/>
                    <a:pt x="3851" y="1605"/>
                  </a:cubicBezTo>
                  <a:cubicBezTo>
                    <a:pt x="3943" y="1697"/>
                    <a:pt x="3993" y="1819"/>
                    <a:pt x="3993" y="1949"/>
                  </a:cubicBezTo>
                  <a:cubicBezTo>
                    <a:pt x="3993" y="2079"/>
                    <a:pt x="3943" y="2201"/>
                    <a:pt x="3851" y="229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800" dirty="0"/>
                <a:t>BIM360 API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07606" y="1236640"/>
            <a:ext cx="2759208" cy="2138209"/>
            <a:chOff x="2971800" y="3183299"/>
            <a:chExt cx="685800" cy="5314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E24BCC-80A7-49E4-8CD5-475FA40652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6297" y="3183299"/>
              <a:ext cx="236807" cy="274320"/>
              <a:chOff x="12322175" y="3740153"/>
              <a:chExt cx="22547263" cy="26119144"/>
            </a:xfrm>
            <a:solidFill>
              <a:schemeClr val="bg2">
                <a:lumMod val="50000"/>
              </a:schemeClr>
            </a:solidFill>
          </p:grpSpPr>
          <p:sp>
            <p:nvSpPr>
              <p:cNvPr id="34" name="Freeform 282">
                <a:extLst>
                  <a:ext uri="{FF2B5EF4-FFF2-40B4-BE49-F238E27FC236}">
                    <a16:creationId xmlns:a16="http://schemas.microsoft.com/office/drawing/2014/main" id="{A3B9F9AC-4255-4E9B-813A-671F262C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22175" y="3740153"/>
                <a:ext cx="22547263" cy="26119144"/>
              </a:xfrm>
              <a:custGeom>
                <a:avLst/>
                <a:gdLst>
                  <a:gd name="T0" fmla="*/ 2366 w 2486"/>
                  <a:gd name="T1" fmla="*/ 264 h 2886"/>
                  <a:gd name="T2" fmla="*/ 1243 w 2486"/>
                  <a:gd name="T3" fmla="*/ 0 h 2886"/>
                  <a:gd name="T4" fmla="*/ 120 w 2486"/>
                  <a:gd name="T5" fmla="*/ 264 h 2886"/>
                  <a:gd name="T6" fmla="*/ 0 w 2486"/>
                  <a:gd name="T7" fmla="*/ 481 h 2886"/>
                  <a:gd name="T8" fmla="*/ 35 w 2486"/>
                  <a:gd name="T9" fmla="*/ 2402 h 2886"/>
                  <a:gd name="T10" fmla="*/ 536 w 2486"/>
                  <a:gd name="T11" fmla="*/ 2759 h 2886"/>
                  <a:gd name="T12" fmla="*/ 1943 w 2486"/>
                  <a:gd name="T13" fmla="*/ 2759 h 2886"/>
                  <a:gd name="T14" fmla="*/ 2450 w 2486"/>
                  <a:gd name="T15" fmla="*/ 2402 h 2886"/>
                  <a:gd name="T16" fmla="*/ 2486 w 2486"/>
                  <a:gd name="T17" fmla="*/ 481 h 2886"/>
                  <a:gd name="T18" fmla="*/ 220 w 2486"/>
                  <a:gd name="T19" fmla="*/ 386 h 2886"/>
                  <a:gd name="T20" fmla="*/ 801 w 2486"/>
                  <a:gd name="T21" fmla="*/ 188 h 2886"/>
                  <a:gd name="T22" fmla="*/ 1685 w 2486"/>
                  <a:gd name="T23" fmla="*/ 188 h 2886"/>
                  <a:gd name="T24" fmla="*/ 2266 w 2486"/>
                  <a:gd name="T25" fmla="*/ 386 h 2886"/>
                  <a:gd name="T26" fmla="*/ 2266 w 2486"/>
                  <a:gd name="T27" fmla="*/ 577 h 2886"/>
                  <a:gd name="T28" fmla="*/ 1685 w 2486"/>
                  <a:gd name="T29" fmla="*/ 774 h 2886"/>
                  <a:gd name="T30" fmla="*/ 801 w 2486"/>
                  <a:gd name="T31" fmla="*/ 774 h 2886"/>
                  <a:gd name="T32" fmla="*/ 220 w 2486"/>
                  <a:gd name="T33" fmla="*/ 577 h 2886"/>
                  <a:gd name="T34" fmla="*/ 220 w 2486"/>
                  <a:gd name="T35" fmla="*/ 386 h 2886"/>
                  <a:gd name="T36" fmla="*/ 1238 w 2486"/>
                  <a:gd name="T37" fmla="*/ 2728 h 2886"/>
                  <a:gd name="T38" fmla="*/ 157 w 2486"/>
                  <a:gd name="T39" fmla="*/ 2245 h 2886"/>
                  <a:gd name="T40" fmla="*/ 394 w 2486"/>
                  <a:gd name="T41" fmla="*/ 2113 h 2886"/>
                  <a:gd name="T42" fmla="*/ 2092 w 2486"/>
                  <a:gd name="T43" fmla="*/ 2113 h 2886"/>
                  <a:gd name="T44" fmla="*/ 2329 w 2486"/>
                  <a:gd name="T45" fmla="*/ 2244 h 2886"/>
                  <a:gd name="T46" fmla="*/ 2266 w 2486"/>
                  <a:gd name="T47" fmla="*/ 1850 h 2886"/>
                  <a:gd name="T48" fmla="*/ 1685 w 2486"/>
                  <a:gd name="T49" fmla="*/ 2047 h 2886"/>
                  <a:gd name="T50" fmla="*/ 801 w 2486"/>
                  <a:gd name="T51" fmla="*/ 2047 h 2886"/>
                  <a:gd name="T52" fmla="*/ 220 w 2486"/>
                  <a:gd name="T53" fmla="*/ 1850 h 2886"/>
                  <a:gd name="T54" fmla="*/ 157 w 2486"/>
                  <a:gd name="T55" fmla="*/ 1319 h 2886"/>
                  <a:gd name="T56" fmla="*/ 1243 w 2486"/>
                  <a:gd name="T57" fmla="*/ 1555 h 2886"/>
                  <a:gd name="T58" fmla="*/ 2329 w 2486"/>
                  <a:gd name="T59" fmla="*/ 1319 h 2886"/>
                  <a:gd name="T60" fmla="*/ 2266 w 2486"/>
                  <a:gd name="T61" fmla="*/ 1850 h 2886"/>
                  <a:gd name="T62" fmla="*/ 2041 w 2486"/>
                  <a:gd name="T63" fmla="*/ 1284 h 2886"/>
                  <a:gd name="T64" fmla="*/ 1243 w 2486"/>
                  <a:gd name="T65" fmla="*/ 1397 h 2886"/>
                  <a:gd name="T66" fmla="*/ 445 w 2486"/>
                  <a:gd name="T67" fmla="*/ 1284 h 2886"/>
                  <a:gd name="T68" fmla="*/ 157 w 2486"/>
                  <a:gd name="T69" fmla="*/ 1074 h 2886"/>
                  <a:gd name="T70" fmla="*/ 394 w 2486"/>
                  <a:gd name="T71" fmla="*/ 840 h 2886"/>
                  <a:gd name="T72" fmla="*/ 2092 w 2486"/>
                  <a:gd name="T73" fmla="*/ 840 h 2886"/>
                  <a:gd name="T74" fmla="*/ 2329 w 2486"/>
                  <a:gd name="T75" fmla="*/ 1074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6" h="2886">
                    <a:moveTo>
                      <a:pt x="2452" y="360"/>
                    </a:moveTo>
                    <a:cubicBezTo>
                      <a:pt x="2432" y="326"/>
                      <a:pt x="2403" y="294"/>
                      <a:pt x="2366" y="264"/>
                    </a:cubicBezTo>
                    <a:cubicBezTo>
                      <a:pt x="2300" y="210"/>
                      <a:pt x="2208" y="162"/>
                      <a:pt x="2092" y="122"/>
                    </a:cubicBezTo>
                    <a:cubicBezTo>
                      <a:pt x="1864" y="43"/>
                      <a:pt x="1563" y="0"/>
                      <a:pt x="1243" y="0"/>
                    </a:cubicBezTo>
                    <a:cubicBezTo>
                      <a:pt x="923" y="0"/>
                      <a:pt x="622" y="43"/>
                      <a:pt x="394" y="122"/>
                    </a:cubicBezTo>
                    <a:cubicBezTo>
                      <a:pt x="278" y="162"/>
                      <a:pt x="186" y="210"/>
                      <a:pt x="120" y="264"/>
                    </a:cubicBezTo>
                    <a:cubicBezTo>
                      <a:pt x="83" y="294"/>
                      <a:pt x="54" y="326"/>
                      <a:pt x="34" y="360"/>
                    </a:cubicBezTo>
                    <a:cubicBezTo>
                      <a:pt x="11" y="399"/>
                      <a:pt x="0" y="440"/>
                      <a:pt x="0" y="481"/>
                    </a:cubicBezTo>
                    <a:cubicBezTo>
                      <a:pt x="0" y="2245"/>
                      <a:pt x="0" y="2245"/>
                      <a:pt x="0" y="2245"/>
                    </a:cubicBezTo>
                    <a:cubicBezTo>
                      <a:pt x="0" y="2299"/>
                      <a:pt x="12" y="2353"/>
                      <a:pt x="35" y="2402"/>
                    </a:cubicBezTo>
                    <a:cubicBezTo>
                      <a:pt x="59" y="2451"/>
                      <a:pt x="93" y="2494"/>
                      <a:pt x="135" y="2528"/>
                    </a:cubicBezTo>
                    <a:cubicBezTo>
                      <a:pt x="214" y="2593"/>
                      <a:pt x="348" y="2685"/>
                      <a:pt x="536" y="2759"/>
                    </a:cubicBezTo>
                    <a:cubicBezTo>
                      <a:pt x="750" y="2843"/>
                      <a:pt x="986" y="2886"/>
                      <a:pt x="1238" y="2886"/>
                    </a:cubicBezTo>
                    <a:cubicBezTo>
                      <a:pt x="1490" y="2886"/>
                      <a:pt x="1727" y="2843"/>
                      <a:pt x="1943" y="2759"/>
                    </a:cubicBezTo>
                    <a:cubicBezTo>
                      <a:pt x="2132" y="2685"/>
                      <a:pt x="2268" y="2593"/>
                      <a:pt x="2349" y="2528"/>
                    </a:cubicBezTo>
                    <a:cubicBezTo>
                      <a:pt x="2391" y="2494"/>
                      <a:pt x="2426" y="2451"/>
                      <a:pt x="2450" y="2402"/>
                    </a:cubicBezTo>
                    <a:cubicBezTo>
                      <a:pt x="2474" y="2353"/>
                      <a:pt x="2486" y="2298"/>
                      <a:pt x="2486" y="2244"/>
                    </a:cubicBezTo>
                    <a:cubicBezTo>
                      <a:pt x="2486" y="481"/>
                      <a:pt x="2486" y="481"/>
                      <a:pt x="2486" y="481"/>
                    </a:cubicBezTo>
                    <a:cubicBezTo>
                      <a:pt x="2486" y="440"/>
                      <a:pt x="2475" y="399"/>
                      <a:pt x="2452" y="360"/>
                    </a:cubicBezTo>
                    <a:close/>
                    <a:moveTo>
                      <a:pt x="220" y="386"/>
                    </a:moveTo>
                    <a:cubicBezTo>
                      <a:pt x="271" y="344"/>
                      <a:pt x="349" y="305"/>
                      <a:pt x="445" y="271"/>
                    </a:cubicBezTo>
                    <a:cubicBezTo>
                      <a:pt x="548" y="236"/>
                      <a:pt x="667" y="208"/>
                      <a:pt x="801" y="188"/>
                    </a:cubicBezTo>
                    <a:cubicBezTo>
                      <a:pt x="941" y="168"/>
                      <a:pt x="1090" y="158"/>
                      <a:pt x="1243" y="158"/>
                    </a:cubicBezTo>
                    <a:cubicBezTo>
                      <a:pt x="1396" y="158"/>
                      <a:pt x="1545" y="168"/>
                      <a:pt x="1685" y="188"/>
                    </a:cubicBezTo>
                    <a:cubicBezTo>
                      <a:pt x="1819" y="208"/>
                      <a:pt x="1938" y="236"/>
                      <a:pt x="2041" y="271"/>
                    </a:cubicBezTo>
                    <a:cubicBezTo>
                      <a:pt x="2137" y="305"/>
                      <a:pt x="2215" y="344"/>
                      <a:pt x="2266" y="386"/>
                    </a:cubicBezTo>
                    <a:cubicBezTo>
                      <a:pt x="2295" y="409"/>
                      <a:pt x="2329" y="444"/>
                      <a:pt x="2329" y="481"/>
                    </a:cubicBezTo>
                    <a:cubicBezTo>
                      <a:pt x="2329" y="518"/>
                      <a:pt x="2295" y="554"/>
                      <a:pt x="2266" y="577"/>
                    </a:cubicBezTo>
                    <a:cubicBezTo>
                      <a:pt x="2215" y="618"/>
                      <a:pt x="2137" y="658"/>
                      <a:pt x="2041" y="691"/>
                    </a:cubicBezTo>
                    <a:cubicBezTo>
                      <a:pt x="1938" y="727"/>
                      <a:pt x="1819" y="755"/>
                      <a:pt x="1685" y="774"/>
                    </a:cubicBezTo>
                    <a:cubicBezTo>
                      <a:pt x="1545" y="795"/>
                      <a:pt x="1396" y="805"/>
                      <a:pt x="1243" y="805"/>
                    </a:cubicBezTo>
                    <a:cubicBezTo>
                      <a:pt x="1090" y="805"/>
                      <a:pt x="941" y="795"/>
                      <a:pt x="801" y="774"/>
                    </a:cubicBezTo>
                    <a:cubicBezTo>
                      <a:pt x="667" y="755"/>
                      <a:pt x="548" y="727"/>
                      <a:pt x="445" y="691"/>
                    </a:cubicBezTo>
                    <a:cubicBezTo>
                      <a:pt x="349" y="658"/>
                      <a:pt x="271" y="618"/>
                      <a:pt x="220" y="577"/>
                    </a:cubicBezTo>
                    <a:cubicBezTo>
                      <a:pt x="191" y="554"/>
                      <a:pt x="157" y="518"/>
                      <a:pt x="157" y="481"/>
                    </a:cubicBezTo>
                    <a:cubicBezTo>
                      <a:pt x="157" y="444"/>
                      <a:pt x="191" y="409"/>
                      <a:pt x="220" y="386"/>
                    </a:cubicBezTo>
                    <a:close/>
                    <a:moveTo>
                      <a:pt x="2250" y="2405"/>
                    </a:moveTo>
                    <a:cubicBezTo>
                      <a:pt x="2099" y="2526"/>
                      <a:pt x="1766" y="2728"/>
                      <a:pt x="1238" y="2728"/>
                    </a:cubicBezTo>
                    <a:cubicBezTo>
                      <a:pt x="711" y="2728"/>
                      <a:pt x="383" y="2526"/>
                      <a:pt x="234" y="2406"/>
                    </a:cubicBezTo>
                    <a:cubicBezTo>
                      <a:pt x="185" y="2366"/>
                      <a:pt x="157" y="2308"/>
                      <a:pt x="157" y="2245"/>
                    </a:cubicBezTo>
                    <a:cubicBezTo>
                      <a:pt x="157" y="1999"/>
                      <a:pt x="157" y="1999"/>
                      <a:pt x="157" y="1999"/>
                    </a:cubicBezTo>
                    <a:cubicBezTo>
                      <a:pt x="219" y="2042"/>
                      <a:pt x="298" y="2080"/>
                      <a:pt x="394" y="2113"/>
                    </a:cubicBezTo>
                    <a:cubicBezTo>
                      <a:pt x="622" y="2192"/>
                      <a:pt x="923" y="2235"/>
                      <a:pt x="1243" y="2235"/>
                    </a:cubicBezTo>
                    <a:cubicBezTo>
                      <a:pt x="1563" y="2235"/>
                      <a:pt x="1864" y="2192"/>
                      <a:pt x="2092" y="2113"/>
                    </a:cubicBezTo>
                    <a:cubicBezTo>
                      <a:pt x="2188" y="2080"/>
                      <a:pt x="2267" y="2042"/>
                      <a:pt x="2329" y="1999"/>
                    </a:cubicBezTo>
                    <a:cubicBezTo>
                      <a:pt x="2329" y="2244"/>
                      <a:pt x="2329" y="2244"/>
                      <a:pt x="2329" y="2244"/>
                    </a:cubicBezTo>
                    <a:cubicBezTo>
                      <a:pt x="2329" y="2307"/>
                      <a:pt x="2300" y="2365"/>
                      <a:pt x="2250" y="2405"/>
                    </a:cubicBezTo>
                    <a:close/>
                    <a:moveTo>
                      <a:pt x="2266" y="1850"/>
                    </a:moveTo>
                    <a:cubicBezTo>
                      <a:pt x="2215" y="1891"/>
                      <a:pt x="2137" y="1931"/>
                      <a:pt x="2041" y="1964"/>
                    </a:cubicBezTo>
                    <a:cubicBezTo>
                      <a:pt x="1938" y="1999"/>
                      <a:pt x="1819" y="2027"/>
                      <a:pt x="1685" y="2047"/>
                    </a:cubicBezTo>
                    <a:cubicBezTo>
                      <a:pt x="1545" y="2067"/>
                      <a:pt x="1396" y="2078"/>
                      <a:pt x="1243" y="2078"/>
                    </a:cubicBezTo>
                    <a:cubicBezTo>
                      <a:pt x="1090" y="2078"/>
                      <a:pt x="941" y="2067"/>
                      <a:pt x="801" y="2047"/>
                    </a:cubicBezTo>
                    <a:cubicBezTo>
                      <a:pt x="667" y="2027"/>
                      <a:pt x="548" y="1999"/>
                      <a:pt x="445" y="1964"/>
                    </a:cubicBezTo>
                    <a:cubicBezTo>
                      <a:pt x="349" y="1931"/>
                      <a:pt x="271" y="1891"/>
                      <a:pt x="220" y="1850"/>
                    </a:cubicBezTo>
                    <a:cubicBezTo>
                      <a:pt x="191" y="1826"/>
                      <a:pt x="157" y="1791"/>
                      <a:pt x="157" y="1754"/>
                    </a:cubicBezTo>
                    <a:cubicBezTo>
                      <a:pt x="157" y="1319"/>
                      <a:pt x="157" y="1319"/>
                      <a:pt x="157" y="1319"/>
                    </a:cubicBezTo>
                    <a:cubicBezTo>
                      <a:pt x="219" y="1362"/>
                      <a:pt x="298" y="1400"/>
                      <a:pt x="394" y="1433"/>
                    </a:cubicBezTo>
                    <a:cubicBezTo>
                      <a:pt x="622" y="1512"/>
                      <a:pt x="923" y="1555"/>
                      <a:pt x="1243" y="1555"/>
                    </a:cubicBezTo>
                    <a:cubicBezTo>
                      <a:pt x="1563" y="1555"/>
                      <a:pt x="1864" y="1512"/>
                      <a:pt x="2092" y="1433"/>
                    </a:cubicBezTo>
                    <a:cubicBezTo>
                      <a:pt x="2188" y="1400"/>
                      <a:pt x="2267" y="1362"/>
                      <a:pt x="2329" y="1319"/>
                    </a:cubicBezTo>
                    <a:cubicBezTo>
                      <a:pt x="2329" y="1754"/>
                      <a:pt x="2329" y="1754"/>
                      <a:pt x="2329" y="1754"/>
                    </a:cubicBezTo>
                    <a:cubicBezTo>
                      <a:pt x="2329" y="1791"/>
                      <a:pt x="2295" y="1826"/>
                      <a:pt x="2266" y="1850"/>
                    </a:cubicBezTo>
                    <a:close/>
                    <a:moveTo>
                      <a:pt x="2266" y="1169"/>
                    </a:moveTo>
                    <a:cubicBezTo>
                      <a:pt x="2215" y="1211"/>
                      <a:pt x="2137" y="1250"/>
                      <a:pt x="2041" y="1284"/>
                    </a:cubicBezTo>
                    <a:cubicBezTo>
                      <a:pt x="1938" y="1319"/>
                      <a:pt x="1819" y="1347"/>
                      <a:pt x="1685" y="1367"/>
                    </a:cubicBezTo>
                    <a:cubicBezTo>
                      <a:pt x="1545" y="1387"/>
                      <a:pt x="1396" y="1397"/>
                      <a:pt x="1243" y="1397"/>
                    </a:cubicBezTo>
                    <a:cubicBezTo>
                      <a:pt x="1090" y="1397"/>
                      <a:pt x="941" y="1387"/>
                      <a:pt x="801" y="1367"/>
                    </a:cubicBezTo>
                    <a:cubicBezTo>
                      <a:pt x="667" y="1347"/>
                      <a:pt x="548" y="1319"/>
                      <a:pt x="445" y="1284"/>
                    </a:cubicBezTo>
                    <a:cubicBezTo>
                      <a:pt x="349" y="1250"/>
                      <a:pt x="271" y="1211"/>
                      <a:pt x="220" y="1169"/>
                    </a:cubicBezTo>
                    <a:cubicBezTo>
                      <a:pt x="191" y="1146"/>
                      <a:pt x="157" y="1110"/>
                      <a:pt x="157" y="1074"/>
                    </a:cubicBezTo>
                    <a:cubicBezTo>
                      <a:pt x="157" y="727"/>
                      <a:pt x="157" y="727"/>
                      <a:pt x="157" y="727"/>
                    </a:cubicBezTo>
                    <a:cubicBezTo>
                      <a:pt x="219" y="769"/>
                      <a:pt x="298" y="807"/>
                      <a:pt x="394" y="840"/>
                    </a:cubicBezTo>
                    <a:cubicBezTo>
                      <a:pt x="622" y="919"/>
                      <a:pt x="923" y="963"/>
                      <a:pt x="1243" y="963"/>
                    </a:cubicBezTo>
                    <a:cubicBezTo>
                      <a:pt x="1563" y="963"/>
                      <a:pt x="1864" y="919"/>
                      <a:pt x="2092" y="840"/>
                    </a:cubicBezTo>
                    <a:cubicBezTo>
                      <a:pt x="2188" y="807"/>
                      <a:pt x="2267" y="769"/>
                      <a:pt x="2329" y="727"/>
                    </a:cubicBezTo>
                    <a:cubicBezTo>
                      <a:pt x="2329" y="1074"/>
                      <a:pt x="2329" y="1074"/>
                      <a:pt x="2329" y="1074"/>
                    </a:cubicBezTo>
                    <a:cubicBezTo>
                      <a:pt x="2329" y="1110"/>
                      <a:pt x="2295" y="1146"/>
                      <a:pt x="2266" y="11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5" name="Oval 283">
                <a:extLst>
                  <a:ext uri="{FF2B5EF4-FFF2-40B4-BE49-F238E27FC236}">
                    <a16:creationId xmlns:a16="http://schemas.microsoft.com/office/drawing/2014/main" id="{66B92823-3D33-49A0-83D9-E3C973C2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2355517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6" name="Oval 284">
                <a:extLst>
                  <a:ext uri="{FF2B5EF4-FFF2-40B4-BE49-F238E27FC236}">
                    <a16:creationId xmlns:a16="http://schemas.microsoft.com/office/drawing/2014/main" id="{92A8DCDF-A9C4-4BBD-B135-651270478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18184819"/>
                <a:ext cx="1431926" cy="14287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  <p:sp>
            <p:nvSpPr>
              <p:cNvPr id="37" name="Oval 285">
                <a:extLst>
                  <a:ext uri="{FF2B5EF4-FFF2-40B4-BE49-F238E27FC236}">
                    <a16:creationId xmlns:a16="http://schemas.microsoft.com/office/drawing/2014/main" id="{17C2929D-62B7-4846-B839-ECE8BBEA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4500" y="23596600"/>
                <a:ext cx="1431926" cy="1430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80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718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600" dirty="0"/>
                <a:t>POSTGRES</a:t>
              </a:r>
            </a:p>
            <a:p>
              <a:r>
                <a:rPr lang="en-US" sz="1600" dirty="0"/>
                <a:t>SQL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0654" y="3526441"/>
            <a:ext cx="1556133" cy="1182686"/>
            <a:chOff x="3810000" y="1136131"/>
            <a:chExt cx="685800" cy="5212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3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JAVASCRIPT</a:t>
              </a:r>
            </a:p>
            <a:p>
              <a:r>
                <a:rPr lang="en-US" sz="1200" dirty="0"/>
                <a:t>3LEGGED </a:t>
              </a:r>
            </a:p>
            <a:p>
              <a:r>
                <a:rPr lang="en-US" sz="1200" dirty="0"/>
                <a:t>AUTHENTICATION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1926485" y="2665198"/>
            <a:ext cx="1" cy="642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26787" y="2560121"/>
            <a:ext cx="727886" cy="1513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397419" y="4273972"/>
            <a:ext cx="2478724" cy="1920852"/>
            <a:chOff x="457200" y="3183299"/>
            <a:chExt cx="685800" cy="53145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3ECCB0-DC1A-430B-BB7F-C63990604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284" y="3183299"/>
              <a:ext cx="441632" cy="274320"/>
              <a:chOff x="3130553" y="5602287"/>
              <a:chExt cx="38203184" cy="23729951"/>
            </a:xfrm>
            <a:solidFill>
              <a:schemeClr val="bg2">
                <a:lumMod val="50000"/>
              </a:schemeClr>
            </a:solidFill>
          </p:grpSpPr>
          <p:sp>
            <p:nvSpPr>
              <p:cNvPr id="55" name="Freeform 147">
                <a:extLst>
                  <a:ext uri="{FF2B5EF4-FFF2-40B4-BE49-F238E27FC236}">
                    <a16:creationId xmlns:a16="http://schemas.microsoft.com/office/drawing/2014/main" id="{32323D08-B362-459E-97F3-BDFF55F4B6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4955" y="7367586"/>
                <a:ext cx="26296934" cy="18181638"/>
              </a:xfrm>
              <a:custGeom>
                <a:avLst/>
                <a:gdLst>
                  <a:gd name="T0" fmla="*/ 2900 w 2900"/>
                  <a:gd name="T1" fmla="*/ 1957 h 2009"/>
                  <a:gd name="T2" fmla="*/ 2900 w 2900"/>
                  <a:gd name="T3" fmla="*/ 52 h 2009"/>
                  <a:gd name="T4" fmla="*/ 2848 w 2900"/>
                  <a:gd name="T5" fmla="*/ 0 h 2009"/>
                  <a:gd name="T6" fmla="*/ 51 w 2900"/>
                  <a:gd name="T7" fmla="*/ 0 h 2009"/>
                  <a:gd name="T8" fmla="*/ 0 w 2900"/>
                  <a:gd name="T9" fmla="*/ 52 h 2009"/>
                  <a:gd name="T10" fmla="*/ 0 w 2900"/>
                  <a:gd name="T11" fmla="*/ 1957 h 2009"/>
                  <a:gd name="T12" fmla="*/ 51 w 2900"/>
                  <a:gd name="T13" fmla="*/ 2009 h 2009"/>
                  <a:gd name="T14" fmla="*/ 2848 w 2900"/>
                  <a:gd name="T15" fmla="*/ 2009 h 2009"/>
                  <a:gd name="T16" fmla="*/ 2900 w 2900"/>
                  <a:gd name="T17" fmla="*/ 1957 h 2009"/>
                  <a:gd name="T18" fmla="*/ 2796 w 2900"/>
                  <a:gd name="T19" fmla="*/ 1905 h 2009"/>
                  <a:gd name="T20" fmla="*/ 103 w 2900"/>
                  <a:gd name="T21" fmla="*/ 1905 h 2009"/>
                  <a:gd name="T22" fmla="*/ 103 w 2900"/>
                  <a:gd name="T23" fmla="*/ 507 h 2009"/>
                  <a:gd name="T24" fmla="*/ 2796 w 2900"/>
                  <a:gd name="T25" fmla="*/ 507 h 2009"/>
                  <a:gd name="T26" fmla="*/ 2796 w 2900"/>
                  <a:gd name="T27" fmla="*/ 1905 h 2009"/>
                  <a:gd name="T28" fmla="*/ 2796 w 2900"/>
                  <a:gd name="T29" fmla="*/ 412 h 2009"/>
                  <a:gd name="T30" fmla="*/ 103 w 2900"/>
                  <a:gd name="T31" fmla="*/ 412 h 2009"/>
                  <a:gd name="T32" fmla="*/ 103 w 2900"/>
                  <a:gd name="T33" fmla="*/ 104 h 2009"/>
                  <a:gd name="T34" fmla="*/ 2796 w 2900"/>
                  <a:gd name="T35" fmla="*/ 104 h 2009"/>
                  <a:gd name="T36" fmla="*/ 2796 w 2900"/>
                  <a:gd name="T37" fmla="*/ 412 h 2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0" h="2009">
                    <a:moveTo>
                      <a:pt x="2900" y="1957"/>
                    </a:moveTo>
                    <a:cubicBezTo>
                      <a:pt x="2900" y="52"/>
                      <a:pt x="2900" y="52"/>
                      <a:pt x="2900" y="52"/>
                    </a:cubicBezTo>
                    <a:cubicBezTo>
                      <a:pt x="2900" y="23"/>
                      <a:pt x="2876" y="0"/>
                      <a:pt x="284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1957"/>
                      <a:pt x="0" y="1957"/>
                      <a:pt x="0" y="1957"/>
                    </a:cubicBezTo>
                    <a:cubicBezTo>
                      <a:pt x="0" y="1986"/>
                      <a:pt x="23" y="2009"/>
                      <a:pt x="51" y="2009"/>
                    </a:cubicBezTo>
                    <a:cubicBezTo>
                      <a:pt x="2848" y="2009"/>
                      <a:pt x="2848" y="2009"/>
                      <a:pt x="2848" y="2009"/>
                    </a:cubicBezTo>
                    <a:cubicBezTo>
                      <a:pt x="2876" y="2009"/>
                      <a:pt x="2900" y="1986"/>
                      <a:pt x="2900" y="1957"/>
                    </a:cubicBezTo>
                    <a:close/>
                    <a:moveTo>
                      <a:pt x="2796" y="1905"/>
                    </a:moveTo>
                    <a:cubicBezTo>
                      <a:pt x="103" y="1905"/>
                      <a:pt x="103" y="1905"/>
                      <a:pt x="103" y="1905"/>
                    </a:cubicBezTo>
                    <a:cubicBezTo>
                      <a:pt x="103" y="507"/>
                      <a:pt x="103" y="507"/>
                      <a:pt x="103" y="507"/>
                    </a:cubicBezTo>
                    <a:cubicBezTo>
                      <a:pt x="2796" y="507"/>
                      <a:pt x="2796" y="507"/>
                      <a:pt x="2796" y="507"/>
                    </a:cubicBezTo>
                    <a:lnTo>
                      <a:pt x="2796" y="1905"/>
                    </a:lnTo>
                    <a:close/>
                    <a:moveTo>
                      <a:pt x="2796" y="412"/>
                    </a:moveTo>
                    <a:cubicBezTo>
                      <a:pt x="103" y="412"/>
                      <a:pt x="103" y="412"/>
                      <a:pt x="103" y="412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2796" y="104"/>
                      <a:pt x="2796" y="104"/>
                      <a:pt x="2796" y="104"/>
                    </a:cubicBezTo>
                    <a:lnTo>
                      <a:pt x="2796" y="4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" name="Freeform 148">
                <a:extLst>
                  <a:ext uri="{FF2B5EF4-FFF2-40B4-BE49-F238E27FC236}">
                    <a16:creationId xmlns:a16="http://schemas.microsoft.com/office/drawing/2014/main" id="{337F3366-A020-4B5B-87A0-5A402D7829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30553" y="5602287"/>
                <a:ext cx="38203184" cy="23729951"/>
              </a:xfrm>
              <a:custGeom>
                <a:avLst/>
                <a:gdLst>
                  <a:gd name="T0" fmla="*/ 4206 w 4213"/>
                  <a:gd name="T1" fmla="*/ 2402 h 2622"/>
                  <a:gd name="T2" fmla="*/ 4165 w 4213"/>
                  <a:gd name="T3" fmla="*/ 2341 h 2622"/>
                  <a:gd name="T4" fmla="*/ 4089 w 4213"/>
                  <a:gd name="T5" fmla="*/ 2315 h 2622"/>
                  <a:gd name="T6" fmla="*/ 3769 w 4213"/>
                  <a:gd name="T7" fmla="*/ 2315 h 2622"/>
                  <a:gd name="T8" fmla="*/ 3769 w 4213"/>
                  <a:gd name="T9" fmla="*/ 198 h 2622"/>
                  <a:gd name="T10" fmla="*/ 3571 w 4213"/>
                  <a:gd name="T11" fmla="*/ 0 h 2622"/>
                  <a:gd name="T12" fmla="*/ 651 w 4213"/>
                  <a:gd name="T13" fmla="*/ 0 h 2622"/>
                  <a:gd name="T14" fmla="*/ 453 w 4213"/>
                  <a:gd name="T15" fmla="*/ 198 h 2622"/>
                  <a:gd name="T16" fmla="*/ 453 w 4213"/>
                  <a:gd name="T17" fmla="*/ 2315 h 2622"/>
                  <a:gd name="T18" fmla="*/ 133 w 4213"/>
                  <a:gd name="T19" fmla="*/ 2315 h 2622"/>
                  <a:gd name="T20" fmla="*/ 18 w 4213"/>
                  <a:gd name="T21" fmla="*/ 2396 h 2622"/>
                  <a:gd name="T22" fmla="*/ 54 w 4213"/>
                  <a:gd name="T23" fmla="*/ 2531 h 2622"/>
                  <a:gd name="T24" fmla="*/ 60 w 4213"/>
                  <a:gd name="T25" fmla="*/ 2536 h 2622"/>
                  <a:gd name="T26" fmla="*/ 192 w 4213"/>
                  <a:gd name="T27" fmla="*/ 2615 h 2622"/>
                  <a:gd name="T28" fmla="*/ 216 w 4213"/>
                  <a:gd name="T29" fmla="*/ 2622 h 2622"/>
                  <a:gd name="T30" fmla="*/ 3992 w 4213"/>
                  <a:gd name="T31" fmla="*/ 2622 h 2622"/>
                  <a:gd name="T32" fmla="*/ 4014 w 4213"/>
                  <a:gd name="T33" fmla="*/ 2616 h 2622"/>
                  <a:gd name="T34" fmla="*/ 4153 w 4213"/>
                  <a:gd name="T35" fmla="*/ 2542 h 2622"/>
                  <a:gd name="T36" fmla="*/ 4157 w 4213"/>
                  <a:gd name="T37" fmla="*/ 2540 h 2622"/>
                  <a:gd name="T38" fmla="*/ 4205 w 4213"/>
                  <a:gd name="T39" fmla="*/ 2476 h 2622"/>
                  <a:gd name="T40" fmla="*/ 4206 w 4213"/>
                  <a:gd name="T41" fmla="*/ 2402 h 2622"/>
                  <a:gd name="T42" fmla="*/ 547 w 4213"/>
                  <a:gd name="T43" fmla="*/ 198 h 2622"/>
                  <a:gd name="T44" fmla="*/ 651 w 4213"/>
                  <a:gd name="T45" fmla="*/ 95 h 2622"/>
                  <a:gd name="T46" fmla="*/ 3571 w 4213"/>
                  <a:gd name="T47" fmla="*/ 95 h 2622"/>
                  <a:gd name="T48" fmla="*/ 3675 w 4213"/>
                  <a:gd name="T49" fmla="*/ 198 h 2622"/>
                  <a:gd name="T50" fmla="*/ 3675 w 4213"/>
                  <a:gd name="T51" fmla="*/ 2315 h 2622"/>
                  <a:gd name="T52" fmla="*/ 2632 w 4213"/>
                  <a:gd name="T53" fmla="*/ 2315 h 2622"/>
                  <a:gd name="T54" fmla="*/ 547 w 4213"/>
                  <a:gd name="T55" fmla="*/ 2315 h 2622"/>
                  <a:gd name="T56" fmla="*/ 547 w 4213"/>
                  <a:gd name="T57" fmla="*/ 198 h 2622"/>
                  <a:gd name="T58" fmla="*/ 4106 w 4213"/>
                  <a:gd name="T59" fmla="*/ 2460 h 2622"/>
                  <a:gd name="T60" fmla="*/ 3980 w 4213"/>
                  <a:gd name="T61" fmla="*/ 2527 h 2622"/>
                  <a:gd name="T62" fmla="*/ 229 w 4213"/>
                  <a:gd name="T63" fmla="*/ 2527 h 2622"/>
                  <a:gd name="T64" fmla="*/ 113 w 4213"/>
                  <a:gd name="T65" fmla="*/ 2457 h 2622"/>
                  <a:gd name="T66" fmla="*/ 107 w 4213"/>
                  <a:gd name="T67" fmla="*/ 2428 h 2622"/>
                  <a:gd name="T68" fmla="*/ 133 w 4213"/>
                  <a:gd name="T69" fmla="*/ 2410 h 2622"/>
                  <a:gd name="T70" fmla="*/ 2648 w 4213"/>
                  <a:gd name="T71" fmla="*/ 2410 h 2622"/>
                  <a:gd name="T72" fmla="*/ 3722 w 4213"/>
                  <a:gd name="T73" fmla="*/ 2410 h 2622"/>
                  <a:gd name="T74" fmla="*/ 3722 w 4213"/>
                  <a:gd name="T75" fmla="*/ 2410 h 2622"/>
                  <a:gd name="T76" fmla="*/ 4089 w 4213"/>
                  <a:gd name="T77" fmla="*/ 2410 h 2622"/>
                  <a:gd name="T78" fmla="*/ 4116 w 4213"/>
                  <a:gd name="T79" fmla="*/ 2430 h 2622"/>
                  <a:gd name="T80" fmla="*/ 4106 w 4213"/>
                  <a:gd name="T81" fmla="*/ 2460 h 2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3" h="2622">
                    <a:moveTo>
                      <a:pt x="4206" y="2402"/>
                    </a:moveTo>
                    <a:cubicBezTo>
                      <a:pt x="4198" y="2378"/>
                      <a:pt x="4184" y="2357"/>
                      <a:pt x="4165" y="2341"/>
                    </a:cubicBezTo>
                    <a:cubicBezTo>
                      <a:pt x="4143" y="2324"/>
                      <a:pt x="4117" y="2315"/>
                      <a:pt x="4089" y="2315"/>
                    </a:cubicBezTo>
                    <a:cubicBezTo>
                      <a:pt x="3769" y="2315"/>
                      <a:pt x="3769" y="2315"/>
                      <a:pt x="3769" y="2315"/>
                    </a:cubicBezTo>
                    <a:cubicBezTo>
                      <a:pt x="3769" y="198"/>
                      <a:pt x="3769" y="198"/>
                      <a:pt x="3769" y="198"/>
                    </a:cubicBezTo>
                    <a:cubicBezTo>
                      <a:pt x="3769" y="89"/>
                      <a:pt x="3680" y="0"/>
                      <a:pt x="3571" y="0"/>
                    </a:cubicBezTo>
                    <a:cubicBezTo>
                      <a:pt x="651" y="0"/>
                      <a:pt x="651" y="0"/>
                      <a:pt x="651" y="0"/>
                    </a:cubicBezTo>
                    <a:cubicBezTo>
                      <a:pt x="542" y="0"/>
                      <a:pt x="453" y="89"/>
                      <a:pt x="453" y="198"/>
                    </a:cubicBezTo>
                    <a:cubicBezTo>
                      <a:pt x="453" y="2315"/>
                      <a:pt x="453" y="2315"/>
                      <a:pt x="453" y="2315"/>
                    </a:cubicBezTo>
                    <a:cubicBezTo>
                      <a:pt x="133" y="2315"/>
                      <a:pt x="133" y="2315"/>
                      <a:pt x="133" y="2315"/>
                    </a:cubicBezTo>
                    <a:cubicBezTo>
                      <a:pt x="82" y="2315"/>
                      <a:pt x="36" y="2347"/>
                      <a:pt x="18" y="2396"/>
                    </a:cubicBezTo>
                    <a:cubicBezTo>
                      <a:pt x="0" y="2444"/>
                      <a:pt x="14" y="2498"/>
                      <a:pt x="54" y="2531"/>
                    </a:cubicBezTo>
                    <a:cubicBezTo>
                      <a:pt x="56" y="2533"/>
                      <a:pt x="58" y="2535"/>
                      <a:pt x="60" y="2536"/>
                    </a:cubicBezTo>
                    <a:cubicBezTo>
                      <a:pt x="192" y="2615"/>
                      <a:pt x="192" y="2615"/>
                      <a:pt x="192" y="2615"/>
                    </a:cubicBezTo>
                    <a:cubicBezTo>
                      <a:pt x="199" y="2619"/>
                      <a:pt x="207" y="2622"/>
                      <a:pt x="216" y="2622"/>
                    </a:cubicBezTo>
                    <a:cubicBezTo>
                      <a:pt x="3992" y="2622"/>
                      <a:pt x="3992" y="2622"/>
                      <a:pt x="3992" y="2622"/>
                    </a:cubicBezTo>
                    <a:cubicBezTo>
                      <a:pt x="4000" y="2622"/>
                      <a:pt x="4007" y="2620"/>
                      <a:pt x="4014" y="2616"/>
                    </a:cubicBezTo>
                    <a:cubicBezTo>
                      <a:pt x="4153" y="2542"/>
                      <a:pt x="4153" y="2542"/>
                      <a:pt x="4153" y="2542"/>
                    </a:cubicBezTo>
                    <a:cubicBezTo>
                      <a:pt x="4154" y="2542"/>
                      <a:pt x="4155" y="2541"/>
                      <a:pt x="4157" y="2540"/>
                    </a:cubicBezTo>
                    <a:cubicBezTo>
                      <a:pt x="4180" y="2524"/>
                      <a:pt x="4197" y="2502"/>
                      <a:pt x="4205" y="2476"/>
                    </a:cubicBezTo>
                    <a:cubicBezTo>
                      <a:pt x="4213" y="2452"/>
                      <a:pt x="4213" y="2427"/>
                      <a:pt x="4206" y="2402"/>
                    </a:cubicBezTo>
                    <a:close/>
                    <a:moveTo>
                      <a:pt x="547" y="198"/>
                    </a:moveTo>
                    <a:cubicBezTo>
                      <a:pt x="547" y="141"/>
                      <a:pt x="594" y="95"/>
                      <a:pt x="651" y="95"/>
                    </a:cubicBezTo>
                    <a:cubicBezTo>
                      <a:pt x="3571" y="95"/>
                      <a:pt x="3571" y="95"/>
                      <a:pt x="3571" y="95"/>
                    </a:cubicBezTo>
                    <a:cubicBezTo>
                      <a:pt x="3628" y="95"/>
                      <a:pt x="3675" y="141"/>
                      <a:pt x="3675" y="198"/>
                    </a:cubicBezTo>
                    <a:cubicBezTo>
                      <a:pt x="3675" y="2315"/>
                      <a:pt x="3675" y="2315"/>
                      <a:pt x="3675" y="2315"/>
                    </a:cubicBezTo>
                    <a:cubicBezTo>
                      <a:pt x="2632" y="2315"/>
                      <a:pt x="2632" y="2315"/>
                      <a:pt x="2632" y="2315"/>
                    </a:cubicBezTo>
                    <a:cubicBezTo>
                      <a:pt x="547" y="2315"/>
                      <a:pt x="547" y="2315"/>
                      <a:pt x="547" y="2315"/>
                    </a:cubicBezTo>
                    <a:lnTo>
                      <a:pt x="547" y="198"/>
                    </a:lnTo>
                    <a:close/>
                    <a:moveTo>
                      <a:pt x="4106" y="2460"/>
                    </a:moveTo>
                    <a:cubicBezTo>
                      <a:pt x="3980" y="2527"/>
                      <a:pt x="3980" y="2527"/>
                      <a:pt x="3980" y="2527"/>
                    </a:cubicBezTo>
                    <a:cubicBezTo>
                      <a:pt x="229" y="2527"/>
                      <a:pt x="229" y="2527"/>
                      <a:pt x="229" y="2527"/>
                    </a:cubicBezTo>
                    <a:cubicBezTo>
                      <a:pt x="113" y="2457"/>
                      <a:pt x="113" y="2457"/>
                      <a:pt x="113" y="2457"/>
                    </a:cubicBezTo>
                    <a:cubicBezTo>
                      <a:pt x="102" y="2446"/>
                      <a:pt x="105" y="2433"/>
                      <a:pt x="107" y="2428"/>
                    </a:cubicBezTo>
                    <a:cubicBezTo>
                      <a:pt x="109" y="2423"/>
                      <a:pt x="116" y="2410"/>
                      <a:pt x="133" y="2410"/>
                    </a:cubicBezTo>
                    <a:cubicBezTo>
                      <a:pt x="2648" y="2410"/>
                      <a:pt x="2648" y="2410"/>
                      <a:pt x="2648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3722" y="2410"/>
                      <a:pt x="3722" y="2410"/>
                      <a:pt x="3722" y="2410"/>
                    </a:cubicBezTo>
                    <a:cubicBezTo>
                      <a:pt x="4089" y="2410"/>
                      <a:pt x="4089" y="2410"/>
                      <a:pt x="4089" y="2410"/>
                    </a:cubicBezTo>
                    <a:cubicBezTo>
                      <a:pt x="4107" y="2410"/>
                      <a:pt x="4114" y="2424"/>
                      <a:pt x="4116" y="2430"/>
                    </a:cubicBezTo>
                    <a:cubicBezTo>
                      <a:pt x="4117" y="2436"/>
                      <a:pt x="4120" y="2450"/>
                      <a:pt x="4106" y="24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" name="Freeform 149">
                <a:extLst>
                  <a:ext uri="{FF2B5EF4-FFF2-40B4-BE49-F238E27FC236}">
                    <a16:creationId xmlns:a16="http://schemas.microsoft.com/office/drawing/2014/main" id="{ABE23299-CFE2-4482-A8FA-CE643A90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9917" y="9113838"/>
                <a:ext cx="1296986" cy="1276351"/>
              </a:xfrm>
              <a:custGeom>
                <a:avLst/>
                <a:gdLst>
                  <a:gd name="T0" fmla="*/ 22 w 143"/>
                  <a:gd name="T1" fmla="*/ 121 h 141"/>
                  <a:gd name="T2" fmla="*/ 72 w 143"/>
                  <a:gd name="T3" fmla="*/ 141 h 141"/>
                  <a:gd name="T4" fmla="*/ 122 w 143"/>
                  <a:gd name="T5" fmla="*/ 121 h 141"/>
                  <a:gd name="T6" fmla="*/ 143 w 143"/>
                  <a:gd name="T7" fmla="*/ 71 h 141"/>
                  <a:gd name="T8" fmla="*/ 122 w 143"/>
                  <a:gd name="T9" fmla="*/ 21 h 141"/>
                  <a:gd name="T10" fmla="*/ 72 w 143"/>
                  <a:gd name="T11" fmla="*/ 0 h 141"/>
                  <a:gd name="T12" fmla="*/ 22 w 143"/>
                  <a:gd name="T13" fmla="*/ 21 h 141"/>
                  <a:gd name="T14" fmla="*/ 1 w 143"/>
                  <a:gd name="T15" fmla="*/ 71 h 141"/>
                  <a:gd name="T16" fmla="*/ 22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2" y="121"/>
                    </a:moveTo>
                    <a:cubicBezTo>
                      <a:pt x="36" y="133"/>
                      <a:pt x="53" y="141"/>
                      <a:pt x="72" y="141"/>
                    </a:cubicBezTo>
                    <a:cubicBezTo>
                      <a:pt x="90" y="141"/>
                      <a:pt x="109" y="134"/>
                      <a:pt x="122" y="121"/>
                    </a:cubicBezTo>
                    <a:cubicBezTo>
                      <a:pt x="134" y="108"/>
                      <a:pt x="143" y="88"/>
                      <a:pt x="143" y="71"/>
                    </a:cubicBezTo>
                    <a:cubicBezTo>
                      <a:pt x="142" y="52"/>
                      <a:pt x="136" y="33"/>
                      <a:pt x="122" y="21"/>
                    </a:cubicBezTo>
                    <a:cubicBezTo>
                      <a:pt x="108" y="8"/>
                      <a:pt x="91" y="0"/>
                      <a:pt x="72" y="0"/>
                    </a:cubicBezTo>
                    <a:cubicBezTo>
                      <a:pt x="54" y="0"/>
                      <a:pt x="35" y="8"/>
                      <a:pt x="22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2" y="89"/>
                      <a:pt x="8" y="108"/>
                      <a:pt x="22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" name="Freeform 150">
                <a:extLst>
                  <a:ext uri="{FF2B5EF4-FFF2-40B4-BE49-F238E27FC236}">
                    <a16:creationId xmlns:a16="http://schemas.microsoft.com/office/drawing/2014/main" id="{870CCB3B-EB8B-415B-85A8-5CC877AE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035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0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8" y="134"/>
                      <a:pt x="121" y="121"/>
                    </a:cubicBezTo>
                    <a:cubicBezTo>
                      <a:pt x="133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7" y="8"/>
                      <a:pt x="90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0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" name="Freeform 151">
                <a:extLst>
                  <a:ext uri="{FF2B5EF4-FFF2-40B4-BE49-F238E27FC236}">
                    <a16:creationId xmlns:a16="http://schemas.microsoft.com/office/drawing/2014/main" id="{8405A361-1138-44F2-8E43-FF0971531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9822" y="9113838"/>
                <a:ext cx="1296986" cy="1276351"/>
              </a:xfrm>
              <a:custGeom>
                <a:avLst/>
                <a:gdLst>
                  <a:gd name="T0" fmla="*/ 21 w 143"/>
                  <a:gd name="T1" fmla="*/ 121 h 141"/>
                  <a:gd name="T2" fmla="*/ 71 w 143"/>
                  <a:gd name="T3" fmla="*/ 141 h 141"/>
                  <a:gd name="T4" fmla="*/ 121 w 143"/>
                  <a:gd name="T5" fmla="*/ 121 h 141"/>
                  <a:gd name="T6" fmla="*/ 142 w 143"/>
                  <a:gd name="T7" fmla="*/ 71 h 141"/>
                  <a:gd name="T8" fmla="*/ 121 w 143"/>
                  <a:gd name="T9" fmla="*/ 21 h 141"/>
                  <a:gd name="T10" fmla="*/ 71 w 143"/>
                  <a:gd name="T11" fmla="*/ 0 h 141"/>
                  <a:gd name="T12" fmla="*/ 21 w 143"/>
                  <a:gd name="T13" fmla="*/ 21 h 141"/>
                  <a:gd name="T14" fmla="*/ 1 w 143"/>
                  <a:gd name="T15" fmla="*/ 71 h 141"/>
                  <a:gd name="T16" fmla="*/ 21 w 143"/>
                  <a:gd name="T17" fmla="*/ 12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1">
                    <a:moveTo>
                      <a:pt x="21" y="121"/>
                    </a:moveTo>
                    <a:cubicBezTo>
                      <a:pt x="35" y="133"/>
                      <a:pt x="52" y="141"/>
                      <a:pt x="71" y="141"/>
                    </a:cubicBezTo>
                    <a:cubicBezTo>
                      <a:pt x="89" y="141"/>
                      <a:pt x="109" y="134"/>
                      <a:pt x="121" y="121"/>
                    </a:cubicBezTo>
                    <a:cubicBezTo>
                      <a:pt x="134" y="108"/>
                      <a:pt x="143" y="88"/>
                      <a:pt x="142" y="71"/>
                    </a:cubicBezTo>
                    <a:cubicBezTo>
                      <a:pt x="141" y="52"/>
                      <a:pt x="135" y="33"/>
                      <a:pt x="121" y="21"/>
                    </a:cubicBezTo>
                    <a:cubicBezTo>
                      <a:pt x="108" y="8"/>
                      <a:pt x="91" y="0"/>
                      <a:pt x="71" y="0"/>
                    </a:cubicBezTo>
                    <a:cubicBezTo>
                      <a:pt x="53" y="0"/>
                      <a:pt x="34" y="8"/>
                      <a:pt x="21" y="21"/>
                    </a:cubicBezTo>
                    <a:cubicBezTo>
                      <a:pt x="9" y="33"/>
                      <a:pt x="0" y="53"/>
                      <a:pt x="1" y="71"/>
                    </a:cubicBezTo>
                    <a:cubicBezTo>
                      <a:pt x="1" y="89"/>
                      <a:pt x="7" y="108"/>
                      <a:pt x="21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" name="Freeform 152">
                <a:extLst>
                  <a:ext uri="{FF2B5EF4-FFF2-40B4-BE49-F238E27FC236}">
                    <a16:creationId xmlns:a16="http://schemas.microsoft.com/office/drawing/2014/main" id="{B2F66709-D190-4D01-9CD2-CC7257466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4772" y="19873913"/>
                <a:ext cx="4279900" cy="1819278"/>
              </a:xfrm>
              <a:custGeom>
                <a:avLst/>
                <a:gdLst>
                  <a:gd name="T0" fmla="*/ 137 w 472"/>
                  <a:gd name="T1" fmla="*/ 201 h 201"/>
                  <a:gd name="T2" fmla="*/ 238 w 472"/>
                  <a:gd name="T3" fmla="*/ 160 h 201"/>
                  <a:gd name="T4" fmla="*/ 472 w 472"/>
                  <a:gd name="T5" fmla="*/ 15 h 201"/>
                  <a:gd name="T6" fmla="*/ 176 w 472"/>
                  <a:gd name="T7" fmla="*/ 15 h 201"/>
                  <a:gd name="T8" fmla="*/ 36 w 472"/>
                  <a:gd name="T9" fmla="*/ 15 h 201"/>
                  <a:gd name="T10" fmla="*/ 0 w 472"/>
                  <a:gd name="T11" fmla="*/ 0 h 201"/>
                  <a:gd name="T12" fmla="*/ 96 w 472"/>
                  <a:gd name="T13" fmla="*/ 177 h 201"/>
                  <a:gd name="T14" fmla="*/ 137 w 472"/>
                  <a:gd name="T15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2" h="201">
                    <a:moveTo>
                      <a:pt x="137" y="201"/>
                    </a:moveTo>
                    <a:cubicBezTo>
                      <a:pt x="176" y="201"/>
                      <a:pt x="238" y="160"/>
                      <a:pt x="238" y="160"/>
                    </a:cubicBezTo>
                    <a:cubicBezTo>
                      <a:pt x="472" y="15"/>
                      <a:pt x="472" y="15"/>
                      <a:pt x="472" y="15"/>
                    </a:cubicBezTo>
                    <a:cubicBezTo>
                      <a:pt x="176" y="15"/>
                      <a:pt x="176" y="15"/>
                      <a:pt x="17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24" y="44"/>
                      <a:pt x="96" y="177"/>
                      <a:pt x="96" y="177"/>
                    </a:cubicBezTo>
                    <a:cubicBezTo>
                      <a:pt x="105" y="192"/>
                      <a:pt x="117" y="201"/>
                      <a:pt x="137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1" name="Freeform 153">
                <a:extLst>
                  <a:ext uri="{FF2B5EF4-FFF2-40B4-BE49-F238E27FC236}">
                    <a16:creationId xmlns:a16="http://schemas.microsoft.com/office/drawing/2014/main" id="{E0877899-DE06-4478-B406-01B3EAF37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2238" y="15403514"/>
                <a:ext cx="2765423" cy="4318002"/>
              </a:xfrm>
              <a:custGeom>
                <a:avLst/>
                <a:gdLst>
                  <a:gd name="T0" fmla="*/ 56 w 305"/>
                  <a:gd name="T1" fmla="*/ 477 h 477"/>
                  <a:gd name="T2" fmla="*/ 188 w 305"/>
                  <a:gd name="T3" fmla="*/ 477 h 477"/>
                  <a:gd name="T4" fmla="*/ 305 w 305"/>
                  <a:gd name="T5" fmla="*/ 200 h 477"/>
                  <a:gd name="T6" fmla="*/ 234 w 305"/>
                  <a:gd name="T7" fmla="*/ 33 h 477"/>
                  <a:gd name="T8" fmla="*/ 204 w 305"/>
                  <a:gd name="T9" fmla="*/ 0 h 477"/>
                  <a:gd name="T10" fmla="*/ 177 w 305"/>
                  <a:gd name="T11" fmla="*/ 19 h 477"/>
                  <a:gd name="T12" fmla="*/ 10 w 305"/>
                  <a:gd name="T13" fmla="*/ 416 h 477"/>
                  <a:gd name="T14" fmla="*/ 56 w 305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5" h="477">
                    <a:moveTo>
                      <a:pt x="56" y="477"/>
                    </a:moveTo>
                    <a:cubicBezTo>
                      <a:pt x="188" y="477"/>
                      <a:pt x="188" y="477"/>
                      <a:pt x="188" y="477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65" y="107"/>
                      <a:pt x="234" y="33"/>
                      <a:pt x="234" y="33"/>
                    </a:cubicBezTo>
                    <a:cubicBezTo>
                      <a:pt x="230" y="23"/>
                      <a:pt x="222" y="0"/>
                      <a:pt x="204" y="0"/>
                    </a:cubicBezTo>
                    <a:cubicBezTo>
                      <a:pt x="185" y="0"/>
                      <a:pt x="179" y="14"/>
                      <a:pt x="177" y="19"/>
                    </a:cubicBezTo>
                    <a:cubicBezTo>
                      <a:pt x="10" y="416"/>
                      <a:pt x="10" y="416"/>
                      <a:pt x="10" y="416"/>
                    </a:cubicBezTo>
                    <a:cubicBezTo>
                      <a:pt x="0" y="443"/>
                      <a:pt x="7" y="477"/>
                      <a:pt x="56" y="4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2" name="Freeform 154">
                <a:extLst>
                  <a:ext uri="{FF2B5EF4-FFF2-40B4-BE49-F238E27FC236}">
                    <a16:creationId xmlns:a16="http://schemas.microsoft.com/office/drawing/2014/main" id="{B88AAE3E-AADA-4486-96C8-7F0613FF3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2163" y="15141578"/>
                <a:ext cx="4887914" cy="6551613"/>
              </a:xfrm>
              <a:custGeom>
                <a:avLst/>
                <a:gdLst>
                  <a:gd name="T0" fmla="*/ 43 w 539"/>
                  <a:gd name="T1" fmla="*/ 32 h 724"/>
                  <a:gd name="T2" fmla="*/ 108 w 539"/>
                  <a:gd name="T3" fmla="*/ 187 h 724"/>
                  <a:gd name="T4" fmla="*/ 335 w 539"/>
                  <a:gd name="T5" fmla="*/ 724 h 724"/>
                  <a:gd name="T6" fmla="*/ 539 w 539"/>
                  <a:gd name="T7" fmla="*/ 724 h 724"/>
                  <a:gd name="T8" fmla="*/ 242 w 539"/>
                  <a:gd name="T9" fmla="*/ 19 h 724"/>
                  <a:gd name="T10" fmla="*/ 210 w 539"/>
                  <a:gd name="T11" fmla="*/ 0 h 724"/>
                  <a:gd name="T12" fmla="*/ 209 w 539"/>
                  <a:gd name="T13" fmla="*/ 0 h 724"/>
                  <a:gd name="T14" fmla="*/ 0 w 539"/>
                  <a:gd name="T15" fmla="*/ 0 h 724"/>
                  <a:gd name="T16" fmla="*/ 43 w 539"/>
                  <a:gd name="T17" fmla="*/ 32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724">
                    <a:moveTo>
                      <a:pt x="43" y="32"/>
                    </a:moveTo>
                    <a:cubicBezTo>
                      <a:pt x="43" y="32"/>
                      <a:pt x="76" y="112"/>
                      <a:pt x="108" y="187"/>
                    </a:cubicBezTo>
                    <a:cubicBezTo>
                      <a:pt x="196" y="394"/>
                      <a:pt x="335" y="724"/>
                      <a:pt x="335" y="724"/>
                    </a:cubicBezTo>
                    <a:cubicBezTo>
                      <a:pt x="539" y="724"/>
                      <a:pt x="539" y="724"/>
                      <a:pt x="539" y="724"/>
                    </a:cubicBezTo>
                    <a:cubicBezTo>
                      <a:pt x="539" y="724"/>
                      <a:pt x="243" y="24"/>
                      <a:pt x="242" y="19"/>
                    </a:cubicBezTo>
                    <a:cubicBezTo>
                      <a:pt x="240" y="15"/>
                      <a:pt x="232" y="0"/>
                      <a:pt x="210" y="0"/>
                    </a:cubicBezTo>
                    <a:cubicBezTo>
                      <a:pt x="211" y="0"/>
                      <a:pt x="209" y="0"/>
                      <a:pt x="2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0" y="2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57200" y="34861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400" dirty="0"/>
                <a:t>CLIENT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0104" y="1438521"/>
            <a:ext cx="1556133" cy="1182686"/>
            <a:chOff x="3810000" y="1136131"/>
            <a:chExt cx="685800" cy="5212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68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9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0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1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PYTHON</a:t>
              </a:r>
            </a:p>
            <a:p>
              <a:r>
                <a:rPr lang="en-US" sz="1200" dirty="0"/>
                <a:t>DATA PARSING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4390711" y="3522347"/>
            <a:ext cx="1939393" cy="102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03485" y="2377694"/>
            <a:ext cx="345160" cy="656973"/>
            <a:chOff x="7003485" y="2377694"/>
            <a:chExt cx="345160" cy="65697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 flipH="1">
            <a:off x="4477628" y="3768528"/>
            <a:ext cx="1881242" cy="101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570578" y="5424701"/>
            <a:ext cx="1556133" cy="1182686"/>
            <a:chOff x="3810000" y="1136131"/>
            <a:chExt cx="685800" cy="52121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92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3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4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5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JAVASCRIPT</a:t>
              </a:r>
            </a:p>
            <a:p>
              <a:r>
                <a:rPr lang="en-US" sz="1200" dirty="0"/>
                <a:t>3LEGGED </a:t>
              </a:r>
            </a:p>
            <a:p>
              <a:r>
                <a:rPr lang="en-US" sz="1200" dirty="0"/>
                <a:t>AUTHENTICATION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453882" y="5029359"/>
            <a:ext cx="2439022" cy="752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6200000">
            <a:off x="7889713" y="1471609"/>
            <a:ext cx="345160" cy="656973"/>
            <a:chOff x="7003485" y="2377694"/>
            <a:chExt cx="345160" cy="656973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16200000">
            <a:off x="6078333" y="1472496"/>
            <a:ext cx="345160" cy="656973"/>
            <a:chOff x="7003485" y="2377694"/>
            <a:chExt cx="345160" cy="656973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003485" y="2377694"/>
              <a:ext cx="0" cy="6481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7330575" y="2413989"/>
              <a:ext cx="18070" cy="620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467600" y="3211838"/>
            <a:ext cx="2221211" cy="1688156"/>
            <a:chOff x="3810000" y="1136131"/>
            <a:chExt cx="685800" cy="52121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AD1237-3502-4A5C-A962-3BC9AEB849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28" y="1136131"/>
              <a:ext cx="269344" cy="274320"/>
              <a:chOff x="10147300" y="3546474"/>
              <a:chExt cx="28095575" cy="28614690"/>
            </a:xfrm>
            <a:solidFill>
              <a:schemeClr val="bg2">
                <a:lumMod val="50000"/>
              </a:schemeClr>
            </a:solidFill>
          </p:grpSpPr>
          <p:sp>
            <p:nvSpPr>
              <p:cNvPr id="109" name="Freeform 262">
                <a:extLst>
                  <a:ext uri="{FF2B5EF4-FFF2-40B4-BE49-F238E27FC236}">
                    <a16:creationId xmlns:a16="http://schemas.microsoft.com/office/drawing/2014/main" id="{F49C1701-4055-46BA-BB5C-AEF25D5CD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7300" y="3546474"/>
                <a:ext cx="28095575" cy="28614690"/>
              </a:xfrm>
              <a:custGeom>
                <a:avLst/>
                <a:gdLst>
                  <a:gd name="T0" fmla="*/ 3098 w 3098"/>
                  <a:gd name="T1" fmla="*/ 823 h 3162"/>
                  <a:gd name="T2" fmla="*/ 3098 w 3098"/>
                  <a:gd name="T3" fmla="*/ 823 h 3162"/>
                  <a:gd name="T4" fmla="*/ 3098 w 3098"/>
                  <a:gd name="T5" fmla="*/ 817 h 3162"/>
                  <a:gd name="T6" fmla="*/ 3067 w 3098"/>
                  <a:gd name="T7" fmla="*/ 746 h 3162"/>
                  <a:gd name="T8" fmla="*/ 2298 w 3098"/>
                  <a:gd name="T9" fmla="*/ 37 h 3162"/>
                  <a:gd name="T10" fmla="*/ 2221 w 3098"/>
                  <a:gd name="T11" fmla="*/ 0 h 3162"/>
                  <a:gd name="T12" fmla="*/ 2220 w 3098"/>
                  <a:gd name="T13" fmla="*/ 0 h 3162"/>
                  <a:gd name="T14" fmla="*/ 2219 w 3098"/>
                  <a:gd name="T15" fmla="*/ 0 h 3162"/>
                  <a:gd name="T16" fmla="*/ 97 w 3098"/>
                  <a:gd name="T17" fmla="*/ 0 h 3162"/>
                  <a:gd name="T18" fmla="*/ 0 w 3098"/>
                  <a:gd name="T19" fmla="*/ 97 h 3162"/>
                  <a:gd name="T20" fmla="*/ 0 w 3098"/>
                  <a:gd name="T21" fmla="*/ 3065 h 3162"/>
                  <a:gd name="T22" fmla="*/ 97 w 3098"/>
                  <a:gd name="T23" fmla="*/ 3162 h 3162"/>
                  <a:gd name="T24" fmla="*/ 3001 w 3098"/>
                  <a:gd name="T25" fmla="*/ 3162 h 3162"/>
                  <a:gd name="T26" fmla="*/ 3098 w 3098"/>
                  <a:gd name="T27" fmla="*/ 3065 h 3162"/>
                  <a:gd name="T28" fmla="*/ 3098 w 3098"/>
                  <a:gd name="T29" fmla="*/ 823 h 3162"/>
                  <a:gd name="T30" fmla="*/ 3098 w 3098"/>
                  <a:gd name="T31" fmla="*/ 823 h 3162"/>
                  <a:gd name="T32" fmla="*/ 2318 w 3098"/>
                  <a:gd name="T33" fmla="*/ 319 h 3162"/>
                  <a:gd name="T34" fmla="*/ 2759 w 3098"/>
                  <a:gd name="T35" fmla="*/ 726 h 3162"/>
                  <a:gd name="T36" fmla="*/ 2318 w 3098"/>
                  <a:gd name="T37" fmla="*/ 726 h 3162"/>
                  <a:gd name="T38" fmla="*/ 2318 w 3098"/>
                  <a:gd name="T39" fmla="*/ 319 h 3162"/>
                  <a:gd name="T40" fmla="*/ 194 w 3098"/>
                  <a:gd name="T41" fmla="*/ 2969 h 3162"/>
                  <a:gd name="T42" fmla="*/ 194 w 3098"/>
                  <a:gd name="T43" fmla="*/ 193 h 3162"/>
                  <a:gd name="T44" fmla="*/ 2125 w 3098"/>
                  <a:gd name="T45" fmla="*/ 193 h 3162"/>
                  <a:gd name="T46" fmla="*/ 2125 w 3098"/>
                  <a:gd name="T47" fmla="*/ 823 h 3162"/>
                  <a:gd name="T48" fmla="*/ 2221 w 3098"/>
                  <a:gd name="T49" fmla="*/ 919 h 3162"/>
                  <a:gd name="T50" fmla="*/ 2904 w 3098"/>
                  <a:gd name="T51" fmla="*/ 919 h 3162"/>
                  <a:gd name="T52" fmla="*/ 2904 w 3098"/>
                  <a:gd name="T53" fmla="*/ 2969 h 3162"/>
                  <a:gd name="T54" fmla="*/ 194 w 3098"/>
                  <a:gd name="T55" fmla="*/ 2969 h 3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98" h="3162">
                    <a:moveTo>
                      <a:pt x="3098" y="823"/>
                    </a:move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17"/>
                      <a:pt x="3098" y="817"/>
                      <a:pt x="3098" y="817"/>
                    </a:cubicBezTo>
                    <a:cubicBezTo>
                      <a:pt x="3098" y="790"/>
                      <a:pt x="3087" y="765"/>
                      <a:pt x="3067" y="746"/>
                    </a:cubicBezTo>
                    <a:cubicBezTo>
                      <a:pt x="2298" y="37"/>
                      <a:pt x="2298" y="37"/>
                      <a:pt x="2298" y="37"/>
                    </a:cubicBezTo>
                    <a:cubicBezTo>
                      <a:pt x="2280" y="14"/>
                      <a:pt x="2252" y="0"/>
                      <a:pt x="2221" y="0"/>
                    </a:cubicBezTo>
                    <a:cubicBezTo>
                      <a:pt x="2221" y="0"/>
                      <a:pt x="2221" y="0"/>
                      <a:pt x="2220" y="0"/>
                    </a:cubicBezTo>
                    <a:cubicBezTo>
                      <a:pt x="2220" y="0"/>
                      <a:pt x="2220" y="0"/>
                      <a:pt x="2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3065"/>
                      <a:pt x="0" y="3065"/>
                      <a:pt x="0" y="3065"/>
                    </a:cubicBezTo>
                    <a:cubicBezTo>
                      <a:pt x="0" y="3119"/>
                      <a:pt x="43" y="3162"/>
                      <a:pt x="97" y="3162"/>
                    </a:cubicBezTo>
                    <a:cubicBezTo>
                      <a:pt x="3001" y="3162"/>
                      <a:pt x="3001" y="3162"/>
                      <a:pt x="3001" y="3162"/>
                    </a:cubicBezTo>
                    <a:cubicBezTo>
                      <a:pt x="3055" y="3162"/>
                      <a:pt x="3098" y="3119"/>
                      <a:pt x="3098" y="3065"/>
                    </a:cubicBezTo>
                    <a:cubicBezTo>
                      <a:pt x="3098" y="823"/>
                      <a:pt x="3098" y="823"/>
                      <a:pt x="3098" y="823"/>
                    </a:cubicBezTo>
                    <a:cubicBezTo>
                      <a:pt x="3098" y="823"/>
                      <a:pt x="3098" y="823"/>
                      <a:pt x="3098" y="823"/>
                    </a:cubicBezTo>
                    <a:close/>
                    <a:moveTo>
                      <a:pt x="2318" y="319"/>
                    </a:moveTo>
                    <a:cubicBezTo>
                      <a:pt x="2759" y="726"/>
                      <a:pt x="2759" y="726"/>
                      <a:pt x="2759" y="726"/>
                    </a:cubicBezTo>
                    <a:cubicBezTo>
                      <a:pt x="2318" y="726"/>
                      <a:pt x="2318" y="726"/>
                      <a:pt x="2318" y="726"/>
                    </a:cubicBezTo>
                    <a:lnTo>
                      <a:pt x="2318" y="319"/>
                    </a:lnTo>
                    <a:close/>
                    <a:moveTo>
                      <a:pt x="194" y="2969"/>
                    </a:moveTo>
                    <a:cubicBezTo>
                      <a:pt x="194" y="193"/>
                      <a:pt x="194" y="193"/>
                      <a:pt x="194" y="193"/>
                    </a:cubicBezTo>
                    <a:cubicBezTo>
                      <a:pt x="2125" y="193"/>
                      <a:pt x="2125" y="193"/>
                      <a:pt x="2125" y="193"/>
                    </a:cubicBezTo>
                    <a:cubicBezTo>
                      <a:pt x="2125" y="823"/>
                      <a:pt x="2125" y="823"/>
                      <a:pt x="2125" y="823"/>
                    </a:cubicBezTo>
                    <a:cubicBezTo>
                      <a:pt x="2125" y="876"/>
                      <a:pt x="2168" y="919"/>
                      <a:pt x="2221" y="919"/>
                    </a:cubicBezTo>
                    <a:cubicBezTo>
                      <a:pt x="2904" y="919"/>
                      <a:pt x="2904" y="919"/>
                      <a:pt x="2904" y="919"/>
                    </a:cubicBezTo>
                    <a:cubicBezTo>
                      <a:pt x="2904" y="2969"/>
                      <a:pt x="2904" y="2969"/>
                      <a:pt x="2904" y="2969"/>
                    </a:cubicBezTo>
                    <a:lnTo>
                      <a:pt x="194" y="29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0" name="Freeform 263">
                <a:extLst>
                  <a:ext uri="{FF2B5EF4-FFF2-40B4-BE49-F238E27FC236}">
                    <a16:creationId xmlns:a16="http://schemas.microsoft.com/office/drawing/2014/main" id="{3B27D763-1594-423C-8C0C-D8CCBC14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4170026"/>
                <a:ext cx="18681702" cy="1747838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1" name="Freeform 264">
                <a:extLst>
                  <a:ext uri="{FF2B5EF4-FFF2-40B4-BE49-F238E27FC236}">
                    <a16:creationId xmlns:a16="http://schemas.microsoft.com/office/drawing/2014/main" id="{FFAEF07B-24DB-44F5-9D9C-D8ABBEA4B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18187985"/>
                <a:ext cx="18681702" cy="1755772"/>
              </a:xfrm>
              <a:custGeom>
                <a:avLst/>
                <a:gdLst>
                  <a:gd name="T0" fmla="*/ 1963 w 2060"/>
                  <a:gd name="T1" fmla="*/ 0 h 194"/>
                  <a:gd name="T2" fmla="*/ 96 w 2060"/>
                  <a:gd name="T3" fmla="*/ 0 h 194"/>
                  <a:gd name="T4" fmla="*/ 0 w 2060"/>
                  <a:gd name="T5" fmla="*/ 97 h 194"/>
                  <a:gd name="T6" fmla="*/ 96 w 2060"/>
                  <a:gd name="T7" fmla="*/ 194 h 194"/>
                  <a:gd name="T8" fmla="*/ 1963 w 2060"/>
                  <a:gd name="T9" fmla="*/ 194 h 194"/>
                  <a:gd name="T10" fmla="*/ 2060 w 2060"/>
                  <a:gd name="T11" fmla="*/ 97 h 194"/>
                  <a:gd name="T12" fmla="*/ 1963 w 2060"/>
                  <a:gd name="T1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4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4"/>
                      <a:pt x="0" y="97"/>
                    </a:cubicBezTo>
                    <a:cubicBezTo>
                      <a:pt x="0" y="151"/>
                      <a:pt x="43" y="194"/>
                      <a:pt x="96" y="194"/>
                    </a:cubicBezTo>
                    <a:cubicBezTo>
                      <a:pt x="1963" y="194"/>
                      <a:pt x="1963" y="194"/>
                      <a:pt x="1963" y="194"/>
                    </a:cubicBezTo>
                    <a:cubicBezTo>
                      <a:pt x="2017" y="194"/>
                      <a:pt x="2060" y="151"/>
                      <a:pt x="2060" y="97"/>
                    </a:cubicBezTo>
                    <a:cubicBezTo>
                      <a:pt x="2060" y="44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2" name="Freeform 265">
                <a:extLst>
                  <a:ext uri="{FF2B5EF4-FFF2-40B4-BE49-F238E27FC236}">
                    <a16:creationId xmlns:a16="http://schemas.microsoft.com/office/drawing/2014/main" id="{913139DA-18DE-4122-B64B-01C04338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0240" y="22215476"/>
                <a:ext cx="18681702" cy="1746247"/>
              </a:xfrm>
              <a:custGeom>
                <a:avLst/>
                <a:gdLst>
                  <a:gd name="T0" fmla="*/ 1963 w 2060"/>
                  <a:gd name="T1" fmla="*/ 0 h 193"/>
                  <a:gd name="T2" fmla="*/ 96 w 2060"/>
                  <a:gd name="T3" fmla="*/ 0 h 193"/>
                  <a:gd name="T4" fmla="*/ 0 w 2060"/>
                  <a:gd name="T5" fmla="*/ 97 h 193"/>
                  <a:gd name="T6" fmla="*/ 96 w 2060"/>
                  <a:gd name="T7" fmla="*/ 193 h 193"/>
                  <a:gd name="T8" fmla="*/ 1963 w 2060"/>
                  <a:gd name="T9" fmla="*/ 193 h 193"/>
                  <a:gd name="T10" fmla="*/ 2060 w 2060"/>
                  <a:gd name="T11" fmla="*/ 97 h 193"/>
                  <a:gd name="T12" fmla="*/ 1963 w 2060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0" h="193">
                    <a:moveTo>
                      <a:pt x="1963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963" y="193"/>
                      <a:pt x="1963" y="193"/>
                      <a:pt x="1963" y="193"/>
                    </a:cubicBezTo>
                    <a:cubicBezTo>
                      <a:pt x="2017" y="193"/>
                      <a:pt x="2060" y="150"/>
                      <a:pt x="2060" y="97"/>
                    </a:cubicBezTo>
                    <a:cubicBezTo>
                      <a:pt x="2060" y="43"/>
                      <a:pt x="2017" y="0"/>
                      <a:pt x="19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810000" y="1428750"/>
              <a:ext cx="685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defRPr sz="700"/>
              </a:lvl1pPr>
            </a:lstStyle>
            <a:p>
              <a:r>
                <a:rPr lang="en-US" sz="1200" dirty="0"/>
                <a:t>DOM</a:t>
              </a:r>
            </a:p>
            <a:p>
              <a:r>
                <a:rPr lang="en-US" sz="1200" dirty="0"/>
                <a:t>HTML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8193459" y="3795555"/>
            <a:ext cx="1363941" cy="5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024216" y="4482263"/>
            <a:ext cx="2154105" cy="113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7863446" y="4355591"/>
            <a:ext cx="2153884" cy="1157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3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API_CALLS (FORGE / OPENWEATHER)</a:t>
            </a:r>
          </a:p>
          <a:p>
            <a:r>
              <a:rPr lang="en-US" dirty="0"/>
              <a:t>SQL </a:t>
            </a:r>
          </a:p>
          <a:p>
            <a:r>
              <a:rPr lang="en-US" dirty="0"/>
              <a:t>JAVASCRIPT / JQUERY</a:t>
            </a:r>
          </a:p>
          <a:p>
            <a:r>
              <a:rPr lang="en-US" dirty="0"/>
              <a:t>MAPBOX</a:t>
            </a:r>
          </a:p>
          <a:p>
            <a:r>
              <a:rPr lang="en-US" dirty="0"/>
              <a:t>LEFLET / POPUP CHARTS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FLASK / API CALLS</a:t>
            </a:r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365125"/>
            <a:ext cx="10382250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Amber</a:t>
            </a:r>
          </a:p>
          <a:p>
            <a:pPr lvl="1"/>
            <a:r>
              <a:rPr lang="en-US" dirty="0"/>
              <a:t>Power Point / </a:t>
            </a:r>
            <a:r>
              <a:rPr lang="en-US" dirty="0" err="1"/>
              <a:t>MapBox</a:t>
            </a:r>
            <a:endParaRPr lang="en-US" dirty="0"/>
          </a:p>
          <a:p>
            <a:r>
              <a:rPr lang="en-US" dirty="0"/>
              <a:t>Michael</a:t>
            </a:r>
          </a:p>
          <a:p>
            <a:pPr lvl="1"/>
            <a:r>
              <a:rPr lang="en-US" dirty="0"/>
              <a:t>SQL / JQuery</a:t>
            </a:r>
          </a:p>
          <a:p>
            <a:r>
              <a:rPr lang="en-US" dirty="0"/>
              <a:t>Joe</a:t>
            </a:r>
          </a:p>
          <a:p>
            <a:pPr lvl="1"/>
            <a:r>
              <a:rPr lang="en-US" dirty="0"/>
              <a:t>HTML /Panda</a:t>
            </a:r>
          </a:p>
          <a:p>
            <a:r>
              <a:rPr lang="en-US" dirty="0"/>
              <a:t>TZ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and API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15689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INDUSTRY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921"/>
            <a:ext cx="10515600" cy="101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Today’s construction industry is facing multiple challenges…..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5592" y="2449993"/>
            <a:ext cx="4947893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LACK OF INNOVATION AND DELAYED ADOPTION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5592" y="4024447"/>
            <a:ext cx="327057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WEEK PROJECT 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5592" y="3499629"/>
            <a:ext cx="4165499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INSUFFICIENT KNOWLEDGE TRANSFER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5592" y="2974811"/>
            <a:ext cx="6558334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INFORMAL APPROACH AND INSUFFICIENT RIGOR IN EXECUTION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5592" y="4549265"/>
            <a:ext cx="4513415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LITTLE CROSS FUNCTIONAL COOPERATION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592" y="5074083"/>
            <a:ext cx="439556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LACK OF COOPERATION WITH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592" y="5598901"/>
            <a:ext cx="389023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CONSERVATIVE COMPANY CULTURE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5592" y="6085622"/>
            <a:ext cx="2290692" cy="4001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NeueLT Pro 57 Cn" panose="020B0506030502030204" pitchFamily="34" charset="0"/>
              </a:rPr>
              <a:t>TALENT SHORTAGE</a:t>
            </a:r>
          </a:p>
        </p:txBody>
      </p:sp>
      <p:pic>
        <p:nvPicPr>
          <p:cNvPr id="1026" name="Picture 2" descr="Males, 3D Model, Isolated, 3D, Model">
            <a:extLst>
              <a:ext uri="{FF2B5EF4-FFF2-40B4-BE49-F238E27FC236}">
                <a16:creationId xmlns:a16="http://schemas.microsoft.com/office/drawing/2014/main" id="{F47E5999-7C03-4C90-9712-23C15CB1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73" y="3374920"/>
            <a:ext cx="2060678" cy="19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, Worker, Boxes, Carrying, Danger">
            <a:extLst>
              <a:ext uri="{FF2B5EF4-FFF2-40B4-BE49-F238E27FC236}">
                <a16:creationId xmlns:a16="http://schemas.microsoft.com/office/drawing/2014/main" id="{B5BCAF10-E232-4F8A-9EA4-826D84BF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868" y="5316060"/>
            <a:ext cx="1084687" cy="1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, Adult, Businessman, Laptop, Working">
            <a:extLst>
              <a:ext uri="{FF2B5EF4-FFF2-40B4-BE49-F238E27FC236}">
                <a16:creationId xmlns:a16="http://schemas.microsoft.com/office/drawing/2014/main" id="{C34A4875-67B1-47B2-A00A-370844BA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01" y="3933397"/>
            <a:ext cx="1930900" cy="18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usiness, Success, Curve, Hand, Draw">
            <a:extLst>
              <a:ext uri="{FF2B5EF4-FFF2-40B4-BE49-F238E27FC236}">
                <a16:creationId xmlns:a16="http://schemas.microsoft.com/office/drawing/2014/main" id="{6AE70E22-12EF-467D-8FCD-7106C411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64" y="376889"/>
            <a:ext cx="3165083" cy="305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MATTER(GLOBAL TRENDS)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8683" y="1996139"/>
            <a:ext cx="7010252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6% GLOBAL GDP (Gross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Domestic Product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683" y="3570593"/>
            <a:ext cx="7964040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CONSUMING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3 BILLION TONS OF RAW MATERIAL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8683" y="3045775"/>
            <a:ext cx="7010252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25-40% GLOBAL GREENHOUSE EMISSIONS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683" y="4620229"/>
            <a:ext cx="7197804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200,000 </a:t>
            </a:r>
            <a:r>
              <a:rPr lang="en-US" sz="2400" b="1" kern="0" dirty="0">
                <a:latin typeface="HelveticaNeueLT Pro 57 Cn" panose="020B0506030502030204" pitchFamily="34" charset="0"/>
                <a:cs typeface="Arial" charset="0"/>
              </a:rPr>
              <a:t>GROWTH OF POPULATION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PER 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683" y="5145047"/>
            <a:ext cx="8499443" cy="830997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CONSTRUCTION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INDUSTRY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YEAR PRODUCTIVITY 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kern="0" noProof="0" dirty="0">
                <a:latin typeface="HelveticaNeueLT Pro 57 Cn" panose="020B0506030502030204" pitchFamily="34" charset="0"/>
                <a:cs typeface="Arial" charset="0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IN NEGATIVE TERRITORY (-19%)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8683" y="2520957"/>
            <a:ext cx="6789038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$15 TRILLION GLOBAL REVENUE BY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683" y="4095411"/>
            <a:ext cx="8358378" cy="461665"/>
          </a:xfrm>
          <a:prstGeom prst="rect">
            <a:avLst/>
          </a:prstGeom>
          <a:noFill/>
          <a:effectLst>
            <a:glow rad="139700">
              <a:srgbClr val="C0504D">
                <a:satMod val="175000"/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CONSUMING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LT Pro 57 Cn" panose="020B0506030502030204" pitchFamily="34" charset="0"/>
                <a:cs typeface="Arial" charset="0"/>
              </a:rPr>
              <a:t>50 % OF GLOBAL STEEL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DADC-76E4-4423-8AF4-C85CC43B713F}"/>
              </a:ext>
            </a:extLst>
          </p:cNvPr>
          <p:cNvSpPr txBox="1"/>
          <p:nvPr/>
        </p:nvSpPr>
        <p:spPr>
          <a:xfrm>
            <a:off x="7315200" y="5852160"/>
            <a:ext cx="460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what’s the solution???</a:t>
            </a:r>
          </a:p>
        </p:txBody>
      </p:sp>
    </p:spTree>
    <p:extLst>
      <p:ext uri="{BB962C8B-B14F-4D97-AF65-F5344CB8AC3E}">
        <p14:creationId xmlns:p14="http://schemas.microsoft.com/office/powerpoint/2010/main" val="2945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2277-9F9D-4292-8113-F55E6752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SOLUTION IS…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16398-0EE7-4C87-AA25-B0A288D6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635"/>
            <a:ext cx="10515600" cy="2633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dirty="0">
                <a:solidFill>
                  <a:srgbClr val="B93A3A"/>
                </a:solidFill>
              </a:rPr>
              <a:t>BETTER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33B61-60AA-4501-A047-2FCE87C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22" y="750204"/>
            <a:ext cx="2815920" cy="18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IS BETTER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0595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order to address the productivity and safety challenges, our team’s approach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project data that was accumulated over past 3 years in order to correlate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Relationships between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Safety Infractions and WEATHER Conditions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Quality Issues in regard to Project size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Quality Issues and the role of specific subcontractors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Type of issues and dependency on project type</a:t>
            </a:r>
          </a:p>
        </p:txBody>
      </p:sp>
    </p:spTree>
    <p:extLst>
      <p:ext uri="{BB962C8B-B14F-4D97-AF65-F5344CB8AC3E}">
        <p14:creationId xmlns:p14="http://schemas.microsoft.com/office/powerpoint/2010/main" val="38490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77 PROJECTS</a:t>
            </a:r>
          </a:p>
          <a:p>
            <a:r>
              <a:rPr lang="en-US" dirty="0"/>
              <a:t>4000 RECORDS</a:t>
            </a:r>
          </a:p>
          <a:p>
            <a:r>
              <a:rPr lang="en-US" dirty="0"/>
              <a:t>VOLUME OF DATA</a:t>
            </a:r>
          </a:p>
        </p:txBody>
      </p:sp>
    </p:spTree>
    <p:extLst>
      <p:ext uri="{BB962C8B-B14F-4D97-AF65-F5344CB8AC3E}">
        <p14:creationId xmlns:p14="http://schemas.microsoft.com/office/powerpoint/2010/main" val="365949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POSTGRES- used to build database</a:t>
            </a:r>
          </a:p>
          <a:p>
            <a:r>
              <a:rPr lang="en-US" dirty="0"/>
              <a:t>PANDAS- combine </a:t>
            </a:r>
            <a:r>
              <a:rPr lang="en-US" dirty="0" err="1"/>
              <a:t>dataframes</a:t>
            </a:r>
            <a:r>
              <a:rPr lang="en-US" dirty="0"/>
              <a:t> and populate </a:t>
            </a:r>
            <a:r>
              <a:rPr lang="en-US" dirty="0" err="1"/>
              <a:t>postgres</a:t>
            </a:r>
            <a:r>
              <a:rPr lang="en-US" dirty="0"/>
              <a:t> from csv</a:t>
            </a:r>
          </a:p>
          <a:p>
            <a:r>
              <a:rPr lang="en-US" dirty="0"/>
              <a:t>MONGO- for projects, to store and retrieve projects, location data, and to store data pulled from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  <a:p>
            <a:r>
              <a:rPr lang="en-US" dirty="0"/>
              <a:t>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137F4-D601-45A7-961B-45399296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2" y="1825625"/>
            <a:ext cx="9384373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90AC1-4E1C-4949-8D30-298A1A94C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81" y="60642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02B43-A747-4831-B618-4A14EB65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316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HelveticaNeueLT Pro 57 Cn</vt:lpstr>
      <vt:lpstr>Office Theme</vt:lpstr>
      <vt:lpstr>Construction Industry and Global Trends </vt:lpstr>
      <vt:lpstr>CONSTRUCTION INDUSTRY PROBLEMS</vt:lpstr>
      <vt:lpstr>WHY DOES IT MATTER(GLOBAL TRENDS)</vt:lpstr>
      <vt:lpstr>THE SOLUTION IS…</vt:lpstr>
      <vt:lpstr>THE SOLUTION IS BETTER DATA</vt:lpstr>
      <vt:lpstr>DATA</vt:lpstr>
      <vt:lpstr>DATABASE</vt:lpstr>
      <vt:lpstr>ANALYTICS</vt:lpstr>
      <vt:lpstr>VISUALIZATION</vt:lpstr>
      <vt:lpstr>CONCLUSION</vt:lpstr>
      <vt:lpstr>TECHNOLOGY</vt:lpstr>
      <vt:lpstr>TECHNOLOGY</vt:lpstr>
      <vt:lpstr>Tasks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Amber Vasser</cp:lastModifiedBy>
  <cp:revision>24</cp:revision>
  <dcterms:created xsi:type="dcterms:W3CDTF">2020-02-20T03:17:42Z</dcterms:created>
  <dcterms:modified xsi:type="dcterms:W3CDTF">2020-03-05T00:00:36Z</dcterms:modified>
</cp:coreProperties>
</file>