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61" r:id="rId3"/>
    <p:sldId id="260" r:id="rId4"/>
    <p:sldId id="267" r:id="rId5"/>
    <p:sldId id="266" r:id="rId6"/>
    <p:sldId id="257" r:id="rId7"/>
    <p:sldId id="259" r:id="rId8"/>
    <p:sldId id="262" r:id="rId9"/>
    <p:sldId id="263" r:id="rId10"/>
    <p:sldId id="264" r:id="rId11"/>
    <p:sldId id="265" r:id="rId12"/>
    <p:sldId id="26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4F4650-807B-4EF2-9623-E1E2C75071C7}" type="doc">
      <dgm:prSet loTypeId="urn:microsoft.com/office/officeart/2005/8/layout/vList6" loCatId="process" qsTypeId="urn:microsoft.com/office/officeart/2005/8/quickstyle/simple1" qsCatId="simple" csTypeId="urn:microsoft.com/office/officeart/2005/8/colors/accent0_1" csCatId="mainScheme" phldr="1"/>
      <dgm:spPr/>
    </dgm:pt>
    <dgm:pt modelId="{2284D6E1-C40D-4181-AA44-58D84ECCB1AA}">
      <dgm:prSet phldrT="[Text]"/>
      <dgm:spPr/>
      <dgm:t>
        <a:bodyPr/>
        <a:lstStyle/>
        <a:p>
          <a:r>
            <a:rPr lang="en-US" dirty="0"/>
            <a:t>Q3 Promotions</a:t>
          </a:r>
        </a:p>
      </dgm:t>
    </dgm:pt>
    <dgm:pt modelId="{B1B78369-1351-412A-8910-88B20DCA0C35}" type="parTrans" cxnId="{A98F9648-1C99-4BAA-8A82-C9A17B85EE5E}">
      <dgm:prSet/>
      <dgm:spPr/>
      <dgm:t>
        <a:bodyPr/>
        <a:lstStyle/>
        <a:p>
          <a:endParaRPr lang="en-US"/>
        </a:p>
      </dgm:t>
    </dgm:pt>
    <dgm:pt modelId="{F0ED8FA8-CB62-48E5-A1F9-9645279F99DB}" type="sibTrans" cxnId="{A98F9648-1C99-4BAA-8A82-C9A17B85EE5E}">
      <dgm:prSet/>
      <dgm:spPr/>
      <dgm:t>
        <a:bodyPr/>
        <a:lstStyle/>
        <a:p>
          <a:endParaRPr lang="en-US"/>
        </a:p>
      </dgm:t>
    </dgm:pt>
    <dgm:pt modelId="{25DAD0AF-6D06-4318-9C64-41E73C57C0D5}">
      <dgm:prSet phldrT="[Text]"/>
      <dgm:spPr/>
      <dgm:t>
        <a:bodyPr/>
        <a:lstStyle/>
        <a:p>
          <a:r>
            <a:rPr lang="en-US" dirty="0"/>
            <a:t>Maintain Large Deals</a:t>
          </a:r>
        </a:p>
      </dgm:t>
    </dgm:pt>
    <dgm:pt modelId="{A1CFB9CC-5118-40A3-99B4-E1925057E586}" type="parTrans" cxnId="{560A605D-89E4-47D9-8F3B-FD4A2B98503D}">
      <dgm:prSet/>
      <dgm:spPr/>
      <dgm:t>
        <a:bodyPr/>
        <a:lstStyle/>
        <a:p>
          <a:endParaRPr lang="en-US"/>
        </a:p>
      </dgm:t>
    </dgm:pt>
    <dgm:pt modelId="{19F00260-8B55-4BCC-9386-2FAE302ACCE7}" type="sibTrans" cxnId="{560A605D-89E4-47D9-8F3B-FD4A2B98503D}">
      <dgm:prSet/>
      <dgm:spPr/>
      <dgm:t>
        <a:bodyPr/>
        <a:lstStyle/>
        <a:p>
          <a:endParaRPr lang="en-US"/>
        </a:p>
      </dgm:t>
    </dgm:pt>
    <dgm:pt modelId="{3B56F026-337A-4750-9417-4D112B6971CC}">
      <dgm:prSet phldrT="[Text]"/>
      <dgm:spPr/>
      <dgm:t>
        <a:bodyPr/>
        <a:lstStyle/>
        <a:p>
          <a:r>
            <a:rPr lang="en-US" dirty="0"/>
            <a:t>Countries</a:t>
          </a:r>
        </a:p>
      </dgm:t>
    </dgm:pt>
    <dgm:pt modelId="{31C38458-7FB4-450D-93DD-0E69D7BD940D}" type="parTrans" cxnId="{849C1BF6-48B8-46D9-B690-2C59700D0555}">
      <dgm:prSet/>
      <dgm:spPr/>
      <dgm:t>
        <a:bodyPr/>
        <a:lstStyle/>
        <a:p>
          <a:endParaRPr lang="en-US"/>
        </a:p>
      </dgm:t>
    </dgm:pt>
    <dgm:pt modelId="{3185E9CC-D561-4A78-A809-E8C4534DDC81}" type="sibTrans" cxnId="{849C1BF6-48B8-46D9-B690-2C59700D0555}">
      <dgm:prSet/>
      <dgm:spPr/>
      <dgm:t>
        <a:bodyPr/>
        <a:lstStyle/>
        <a:p>
          <a:endParaRPr lang="en-US"/>
        </a:p>
      </dgm:t>
    </dgm:pt>
    <dgm:pt modelId="{5C5D83A1-2274-4600-8790-C514539168F0}">
      <dgm:prSet/>
      <dgm:spPr/>
      <dgm:t>
        <a:bodyPr/>
        <a:lstStyle/>
        <a:p>
          <a:r>
            <a:rPr lang="en-US" dirty="0"/>
            <a:t>Q4 strongest quarter</a:t>
          </a:r>
        </a:p>
      </dgm:t>
    </dgm:pt>
    <dgm:pt modelId="{E7088EC2-26EE-411F-8FB6-F6DBA9DB3DF7}" type="parTrans" cxnId="{6E99B20F-2911-47D5-B386-7E476E8B7CEC}">
      <dgm:prSet/>
      <dgm:spPr/>
      <dgm:t>
        <a:bodyPr/>
        <a:lstStyle/>
        <a:p>
          <a:endParaRPr lang="en-US"/>
        </a:p>
      </dgm:t>
    </dgm:pt>
    <dgm:pt modelId="{957228B2-A531-421E-B7A0-9B46ADBC0E7E}" type="sibTrans" cxnId="{6E99B20F-2911-47D5-B386-7E476E8B7CEC}">
      <dgm:prSet/>
      <dgm:spPr/>
      <dgm:t>
        <a:bodyPr/>
        <a:lstStyle/>
        <a:p>
          <a:endParaRPr lang="en-US"/>
        </a:p>
      </dgm:t>
    </dgm:pt>
    <dgm:pt modelId="{E9702917-8E7A-4C1E-AAC0-AAEAE6177C00}">
      <dgm:prSet/>
      <dgm:spPr/>
      <dgm:t>
        <a:bodyPr/>
        <a:lstStyle/>
        <a:p>
          <a:r>
            <a:rPr lang="en-US" dirty="0"/>
            <a:t>Uncharted markets</a:t>
          </a:r>
        </a:p>
      </dgm:t>
    </dgm:pt>
    <dgm:pt modelId="{C7E05D73-D17F-4C62-9335-34A2A4C1ED66}" type="parTrans" cxnId="{F3519AFE-0407-49FC-92BC-483782152874}">
      <dgm:prSet/>
      <dgm:spPr/>
      <dgm:t>
        <a:bodyPr/>
        <a:lstStyle/>
        <a:p>
          <a:endParaRPr lang="en-US"/>
        </a:p>
      </dgm:t>
    </dgm:pt>
    <dgm:pt modelId="{4AA30053-C43F-40E7-9076-DA29EF6BB03F}" type="sibTrans" cxnId="{F3519AFE-0407-49FC-92BC-483782152874}">
      <dgm:prSet/>
      <dgm:spPr/>
      <dgm:t>
        <a:bodyPr/>
        <a:lstStyle/>
        <a:p>
          <a:endParaRPr lang="en-US"/>
        </a:p>
      </dgm:t>
    </dgm:pt>
    <dgm:pt modelId="{CBB661D7-C5DF-4DE7-AA4A-3B17B7B1659F}">
      <dgm:prSet/>
      <dgm:spPr/>
      <dgm:t>
        <a:bodyPr/>
        <a:lstStyle/>
        <a:p>
          <a:r>
            <a:rPr lang="en-US" dirty="0"/>
            <a:t>Canada(2%); Belgium(4%)</a:t>
          </a:r>
        </a:p>
      </dgm:t>
    </dgm:pt>
    <dgm:pt modelId="{A1C880BF-37AC-45B9-8681-45EDF96754DB}" type="parTrans" cxnId="{D4F92BA4-507F-4BB4-94EE-913F81199595}">
      <dgm:prSet/>
      <dgm:spPr/>
      <dgm:t>
        <a:bodyPr/>
        <a:lstStyle/>
        <a:p>
          <a:endParaRPr lang="en-US"/>
        </a:p>
      </dgm:t>
    </dgm:pt>
    <dgm:pt modelId="{3A03D17B-237C-4C30-826C-E70F98C180AB}" type="sibTrans" cxnId="{D4F92BA4-507F-4BB4-94EE-913F81199595}">
      <dgm:prSet/>
      <dgm:spPr/>
      <dgm:t>
        <a:bodyPr/>
        <a:lstStyle/>
        <a:p>
          <a:endParaRPr lang="en-US"/>
        </a:p>
      </dgm:t>
    </dgm:pt>
    <dgm:pt modelId="{F0AAC5E0-7029-421C-8991-3D2060394D06}">
      <dgm:prSet/>
      <dgm:spPr/>
      <dgm:t>
        <a:bodyPr/>
        <a:lstStyle/>
        <a:p>
          <a:r>
            <a:rPr lang="en-US" dirty="0"/>
            <a:t>Make Classic Cars, Vintage Cars Top 2 in countries that are almost there</a:t>
          </a:r>
        </a:p>
      </dgm:t>
    </dgm:pt>
    <dgm:pt modelId="{018E8CF6-4E10-42B4-9BC6-67744D18138C}" type="parTrans" cxnId="{39EA7CB6-B182-4454-B83F-0A057B5F7CC5}">
      <dgm:prSet/>
      <dgm:spPr/>
      <dgm:t>
        <a:bodyPr/>
        <a:lstStyle/>
        <a:p>
          <a:endParaRPr lang="en-US"/>
        </a:p>
      </dgm:t>
    </dgm:pt>
    <dgm:pt modelId="{74A85897-4B14-4131-B2C5-F5DAD52C55C9}" type="sibTrans" cxnId="{39EA7CB6-B182-4454-B83F-0A057B5F7CC5}">
      <dgm:prSet/>
      <dgm:spPr/>
      <dgm:t>
        <a:bodyPr/>
        <a:lstStyle/>
        <a:p>
          <a:endParaRPr lang="en-US"/>
        </a:p>
      </dgm:t>
    </dgm:pt>
    <dgm:pt modelId="{601EB444-3518-4B6F-8261-80E4AD44FC41}">
      <dgm:prSet/>
      <dgm:spPr/>
      <dgm:t>
        <a:bodyPr/>
        <a:lstStyle/>
        <a:p>
          <a:r>
            <a:rPr lang="en-US" dirty="0"/>
            <a:t>Focusing on deals/promotions in Q3 that will carry over</a:t>
          </a:r>
        </a:p>
      </dgm:t>
    </dgm:pt>
    <dgm:pt modelId="{89B09C7D-8695-42A5-8F73-E41A69789E9D}" type="parTrans" cxnId="{34D1ACAD-CD36-41F7-9741-7ED645E90568}">
      <dgm:prSet/>
      <dgm:spPr/>
      <dgm:t>
        <a:bodyPr/>
        <a:lstStyle/>
        <a:p>
          <a:endParaRPr lang="en-US"/>
        </a:p>
      </dgm:t>
    </dgm:pt>
    <dgm:pt modelId="{31C25428-7D87-4CF0-8FD0-558159B821C4}" type="sibTrans" cxnId="{34D1ACAD-CD36-41F7-9741-7ED645E90568}">
      <dgm:prSet/>
      <dgm:spPr/>
      <dgm:t>
        <a:bodyPr/>
        <a:lstStyle/>
        <a:p>
          <a:endParaRPr lang="en-US"/>
        </a:p>
      </dgm:t>
    </dgm:pt>
    <dgm:pt modelId="{1E3DDB47-CF9C-4737-BC37-969456FB279D}">
      <dgm:prSet/>
      <dgm:spPr/>
      <dgm:t>
        <a:bodyPr/>
        <a:lstStyle/>
        <a:p>
          <a:pPr>
            <a:buNone/>
          </a:pPr>
          <a:r>
            <a:rPr lang="en-US" dirty="0"/>
            <a:t>(China, India, </a:t>
          </a:r>
          <a:r>
            <a:rPr lang="en-US" dirty="0" err="1"/>
            <a:t>S.Korea</a:t>
          </a:r>
          <a:r>
            <a:rPr lang="en-US" dirty="0"/>
            <a:t>)</a:t>
          </a:r>
        </a:p>
      </dgm:t>
    </dgm:pt>
    <dgm:pt modelId="{8C03730C-2A9F-44E9-A2D8-C24A3C951D8D}" type="parTrans" cxnId="{FE6BA528-9386-4FB6-B252-9EDE069E34F4}">
      <dgm:prSet/>
      <dgm:spPr/>
      <dgm:t>
        <a:bodyPr/>
        <a:lstStyle/>
        <a:p>
          <a:endParaRPr lang="en-US"/>
        </a:p>
      </dgm:t>
    </dgm:pt>
    <dgm:pt modelId="{EA6F41CA-5EBE-4A0E-8F82-BABD3C04A1E8}" type="sibTrans" cxnId="{FE6BA528-9386-4FB6-B252-9EDE069E34F4}">
      <dgm:prSet/>
      <dgm:spPr/>
      <dgm:t>
        <a:bodyPr/>
        <a:lstStyle/>
        <a:p>
          <a:endParaRPr lang="en-US"/>
        </a:p>
      </dgm:t>
    </dgm:pt>
    <dgm:pt modelId="{28314500-B9A8-4D73-A980-65CE97C227FB}">
      <dgm:prSet/>
      <dgm:spPr/>
      <dgm:t>
        <a:bodyPr/>
        <a:lstStyle/>
        <a:p>
          <a:pPr>
            <a:buNone/>
          </a:pPr>
          <a:r>
            <a:rPr lang="en-US" dirty="0"/>
            <a:t>(Belgium, Japan, Finland)</a:t>
          </a:r>
        </a:p>
      </dgm:t>
    </dgm:pt>
    <dgm:pt modelId="{F639A528-2D20-42EE-AE3B-815644AB7DD2}" type="parTrans" cxnId="{21B9C8D4-7E8D-4F65-AE4A-9AC57A017054}">
      <dgm:prSet/>
      <dgm:spPr/>
    </dgm:pt>
    <dgm:pt modelId="{2F2BE45C-15EF-4DF9-A260-783469FC126A}" type="sibTrans" cxnId="{21B9C8D4-7E8D-4F65-AE4A-9AC57A017054}">
      <dgm:prSet/>
      <dgm:spPr/>
    </dgm:pt>
    <dgm:pt modelId="{A7D32DBD-028F-4DCB-B45A-4FAA32B678A0}" type="pres">
      <dgm:prSet presAssocID="{EA4F4650-807B-4EF2-9623-E1E2C75071C7}" presName="Name0" presStyleCnt="0">
        <dgm:presLayoutVars>
          <dgm:dir/>
          <dgm:animLvl val="lvl"/>
          <dgm:resizeHandles/>
        </dgm:presLayoutVars>
      </dgm:prSet>
      <dgm:spPr/>
    </dgm:pt>
    <dgm:pt modelId="{CD3224DE-1764-4CD7-8A2C-ED7EDD2AB62E}" type="pres">
      <dgm:prSet presAssocID="{2284D6E1-C40D-4181-AA44-58D84ECCB1AA}" presName="linNode" presStyleCnt="0"/>
      <dgm:spPr/>
    </dgm:pt>
    <dgm:pt modelId="{EDA0515A-64C3-4D42-AAC4-86D83364053A}" type="pres">
      <dgm:prSet presAssocID="{2284D6E1-C40D-4181-AA44-58D84ECCB1AA}" presName="parentShp" presStyleLbl="node1" presStyleIdx="0" presStyleCnt="3">
        <dgm:presLayoutVars>
          <dgm:bulletEnabled val="1"/>
        </dgm:presLayoutVars>
      </dgm:prSet>
      <dgm:spPr/>
    </dgm:pt>
    <dgm:pt modelId="{E838A7A4-542E-4C76-BF29-B35858B64306}" type="pres">
      <dgm:prSet presAssocID="{2284D6E1-C40D-4181-AA44-58D84ECCB1AA}" presName="childShp" presStyleLbl="bgAccFollowNode1" presStyleIdx="0" presStyleCnt="3">
        <dgm:presLayoutVars>
          <dgm:bulletEnabled val="1"/>
        </dgm:presLayoutVars>
      </dgm:prSet>
      <dgm:spPr/>
    </dgm:pt>
    <dgm:pt modelId="{F9F7B2CB-122E-4277-B7E6-8C696EBCE43F}" type="pres">
      <dgm:prSet presAssocID="{F0ED8FA8-CB62-48E5-A1F9-9645279F99DB}" presName="spacing" presStyleCnt="0"/>
      <dgm:spPr/>
    </dgm:pt>
    <dgm:pt modelId="{38079C6F-22B0-4E5D-8ED5-6533C4CC0933}" type="pres">
      <dgm:prSet presAssocID="{25DAD0AF-6D06-4318-9C64-41E73C57C0D5}" presName="linNode" presStyleCnt="0"/>
      <dgm:spPr/>
    </dgm:pt>
    <dgm:pt modelId="{96F0EC5B-1A14-4E38-8619-500D1B34DC93}" type="pres">
      <dgm:prSet presAssocID="{25DAD0AF-6D06-4318-9C64-41E73C57C0D5}" presName="parentShp" presStyleLbl="node1" presStyleIdx="1" presStyleCnt="3">
        <dgm:presLayoutVars>
          <dgm:bulletEnabled val="1"/>
        </dgm:presLayoutVars>
      </dgm:prSet>
      <dgm:spPr/>
    </dgm:pt>
    <dgm:pt modelId="{352034FC-30C9-410F-A034-7CC2A14DE046}" type="pres">
      <dgm:prSet presAssocID="{25DAD0AF-6D06-4318-9C64-41E73C57C0D5}" presName="childShp" presStyleLbl="bgAccFollowNode1" presStyleIdx="1" presStyleCnt="3">
        <dgm:presLayoutVars>
          <dgm:bulletEnabled val="1"/>
        </dgm:presLayoutVars>
      </dgm:prSet>
      <dgm:spPr/>
    </dgm:pt>
    <dgm:pt modelId="{5577BF79-4DAA-418F-853D-E374641FD753}" type="pres">
      <dgm:prSet presAssocID="{19F00260-8B55-4BCC-9386-2FAE302ACCE7}" presName="spacing" presStyleCnt="0"/>
      <dgm:spPr/>
    </dgm:pt>
    <dgm:pt modelId="{E60C9605-BE25-48C5-96D8-E433685B4824}" type="pres">
      <dgm:prSet presAssocID="{3B56F026-337A-4750-9417-4D112B6971CC}" presName="linNode" presStyleCnt="0"/>
      <dgm:spPr/>
    </dgm:pt>
    <dgm:pt modelId="{A06E1FCB-579A-4FDE-AD44-8A0E270B08D5}" type="pres">
      <dgm:prSet presAssocID="{3B56F026-337A-4750-9417-4D112B6971CC}" presName="parentShp" presStyleLbl="node1" presStyleIdx="2" presStyleCnt="3">
        <dgm:presLayoutVars>
          <dgm:bulletEnabled val="1"/>
        </dgm:presLayoutVars>
      </dgm:prSet>
      <dgm:spPr/>
    </dgm:pt>
    <dgm:pt modelId="{C009B764-D559-480B-8191-FC025DBD2FE4}" type="pres">
      <dgm:prSet presAssocID="{3B56F026-337A-4750-9417-4D112B6971CC}" presName="childShp" presStyleLbl="bgAccFollowNode1" presStyleIdx="2" presStyleCnt="3">
        <dgm:presLayoutVars>
          <dgm:bulletEnabled val="1"/>
        </dgm:presLayoutVars>
      </dgm:prSet>
      <dgm:spPr/>
    </dgm:pt>
  </dgm:ptLst>
  <dgm:cxnLst>
    <dgm:cxn modelId="{5C536203-D372-4E80-B7B1-97BD91343B98}" type="presOf" srcId="{28314500-B9A8-4D73-A980-65CE97C227FB}" destId="{352034FC-30C9-410F-A034-7CC2A14DE046}" srcOrd="0" destOrd="1" presId="urn:microsoft.com/office/officeart/2005/8/layout/vList6"/>
    <dgm:cxn modelId="{776DA804-0A8F-437D-A2A5-6FB037D3E285}" type="presOf" srcId="{CBB661D7-C5DF-4DE7-AA4A-3B17B7B1659F}" destId="{C009B764-D559-480B-8191-FC025DBD2FE4}" srcOrd="0" destOrd="2" presId="urn:microsoft.com/office/officeart/2005/8/layout/vList6"/>
    <dgm:cxn modelId="{6E99B20F-2911-47D5-B386-7E476E8B7CEC}" srcId="{2284D6E1-C40D-4181-AA44-58D84ECCB1AA}" destId="{5C5D83A1-2274-4600-8790-C514539168F0}" srcOrd="0" destOrd="0" parTransId="{E7088EC2-26EE-411F-8FB6-F6DBA9DB3DF7}" sibTransId="{957228B2-A531-421E-B7A0-9B46ADBC0E7E}"/>
    <dgm:cxn modelId="{880DBA1E-E1D9-4FB4-A35F-6C423E8BD310}" type="presOf" srcId="{2284D6E1-C40D-4181-AA44-58D84ECCB1AA}" destId="{EDA0515A-64C3-4D42-AAC4-86D83364053A}" srcOrd="0" destOrd="0" presId="urn:microsoft.com/office/officeart/2005/8/layout/vList6"/>
    <dgm:cxn modelId="{FE6BA528-9386-4FB6-B252-9EDE069E34F4}" srcId="{E9702917-8E7A-4C1E-AAC0-AAEAE6177C00}" destId="{1E3DDB47-CF9C-4737-BC37-969456FB279D}" srcOrd="0" destOrd="0" parTransId="{8C03730C-2A9F-44E9-A2D8-C24A3C951D8D}" sibTransId="{EA6F41CA-5EBE-4A0E-8F82-BABD3C04A1E8}"/>
    <dgm:cxn modelId="{ED97642C-FAB7-4F25-BEB8-C6804597D8A6}" type="presOf" srcId="{1E3DDB47-CF9C-4737-BC37-969456FB279D}" destId="{C009B764-D559-480B-8191-FC025DBD2FE4}" srcOrd="0" destOrd="1" presId="urn:microsoft.com/office/officeart/2005/8/layout/vList6"/>
    <dgm:cxn modelId="{4C0B2032-D134-4078-81B4-F8962049D782}" type="presOf" srcId="{EA4F4650-807B-4EF2-9623-E1E2C75071C7}" destId="{A7D32DBD-028F-4DCB-B45A-4FAA32B678A0}" srcOrd="0" destOrd="0" presId="urn:microsoft.com/office/officeart/2005/8/layout/vList6"/>
    <dgm:cxn modelId="{75FAB635-8FAE-415B-A1BB-BB34628A7904}" type="presOf" srcId="{601EB444-3518-4B6F-8261-80E4AD44FC41}" destId="{E838A7A4-542E-4C76-BF29-B35858B64306}" srcOrd="0" destOrd="1" presId="urn:microsoft.com/office/officeart/2005/8/layout/vList6"/>
    <dgm:cxn modelId="{A4589139-0EFD-46BC-BC87-23FCAFFF7CAE}" type="presOf" srcId="{3B56F026-337A-4750-9417-4D112B6971CC}" destId="{A06E1FCB-579A-4FDE-AD44-8A0E270B08D5}" srcOrd="0" destOrd="0" presId="urn:microsoft.com/office/officeart/2005/8/layout/vList6"/>
    <dgm:cxn modelId="{560A605D-89E4-47D9-8F3B-FD4A2B98503D}" srcId="{EA4F4650-807B-4EF2-9623-E1E2C75071C7}" destId="{25DAD0AF-6D06-4318-9C64-41E73C57C0D5}" srcOrd="1" destOrd="0" parTransId="{A1CFB9CC-5118-40A3-99B4-E1925057E586}" sibTransId="{19F00260-8B55-4BCC-9386-2FAE302ACCE7}"/>
    <dgm:cxn modelId="{A98F9648-1C99-4BAA-8A82-C9A17B85EE5E}" srcId="{EA4F4650-807B-4EF2-9623-E1E2C75071C7}" destId="{2284D6E1-C40D-4181-AA44-58D84ECCB1AA}" srcOrd="0" destOrd="0" parTransId="{B1B78369-1351-412A-8910-88B20DCA0C35}" sibTransId="{F0ED8FA8-CB62-48E5-A1F9-9645279F99DB}"/>
    <dgm:cxn modelId="{1463C17B-9E72-4468-8B7A-1AC639967A5E}" type="presOf" srcId="{F0AAC5E0-7029-421C-8991-3D2060394D06}" destId="{352034FC-30C9-410F-A034-7CC2A14DE046}" srcOrd="0" destOrd="0" presId="urn:microsoft.com/office/officeart/2005/8/layout/vList6"/>
    <dgm:cxn modelId="{BAB0417E-D40A-4C00-A58F-EEF6ED091D15}" type="presOf" srcId="{25DAD0AF-6D06-4318-9C64-41E73C57C0D5}" destId="{96F0EC5B-1A14-4E38-8619-500D1B34DC93}" srcOrd="0" destOrd="0" presId="urn:microsoft.com/office/officeart/2005/8/layout/vList6"/>
    <dgm:cxn modelId="{D4F92BA4-507F-4BB4-94EE-913F81199595}" srcId="{3B56F026-337A-4750-9417-4D112B6971CC}" destId="{CBB661D7-C5DF-4DE7-AA4A-3B17B7B1659F}" srcOrd="1" destOrd="0" parTransId="{A1C880BF-37AC-45B9-8681-45EDF96754DB}" sibTransId="{3A03D17B-237C-4C30-826C-E70F98C180AB}"/>
    <dgm:cxn modelId="{DA9702A6-A1F7-4C9E-BD33-DE9D1A58538A}" type="presOf" srcId="{E9702917-8E7A-4C1E-AAC0-AAEAE6177C00}" destId="{C009B764-D559-480B-8191-FC025DBD2FE4}" srcOrd="0" destOrd="0" presId="urn:microsoft.com/office/officeart/2005/8/layout/vList6"/>
    <dgm:cxn modelId="{34D1ACAD-CD36-41F7-9741-7ED645E90568}" srcId="{2284D6E1-C40D-4181-AA44-58D84ECCB1AA}" destId="{601EB444-3518-4B6F-8261-80E4AD44FC41}" srcOrd="1" destOrd="0" parTransId="{89B09C7D-8695-42A5-8F73-E41A69789E9D}" sibTransId="{31C25428-7D87-4CF0-8FD0-558159B821C4}"/>
    <dgm:cxn modelId="{39EA7CB6-B182-4454-B83F-0A057B5F7CC5}" srcId="{25DAD0AF-6D06-4318-9C64-41E73C57C0D5}" destId="{F0AAC5E0-7029-421C-8991-3D2060394D06}" srcOrd="0" destOrd="0" parTransId="{018E8CF6-4E10-42B4-9BC6-67744D18138C}" sibTransId="{74A85897-4B14-4131-B2C5-F5DAD52C55C9}"/>
    <dgm:cxn modelId="{EF46E1C6-40FE-4AF4-A57A-95EBAC42E152}" type="presOf" srcId="{5C5D83A1-2274-4600-8790-C514539168F0}" destId="{E838A7A4-542E-4C76-BF29-B35858B64306}" srcOrd="0" destOrd="0" presId="urn:microsoft.com/office/officeart/2005/8/layout/vList6"/>
    <dgm:cxn modelId="{21B9C8D4-7E8D-4F65-AE4A-9AC57A017054}" srcId="{F0AAC5E0-7029-421C-8991-3D2060394D06}" destId="{28314500-B9A8-4D73-A980-65CE97C227FB}" srcOrd="0" destOrd="0" parTransId="{F639A528-2D20-42EE-AE3B-815644AB7DD2}" sibTransId="{2F2BE45C-15EF-4DF9-A260-783469FC126A}"/>
    <dgm:cxn modelId="{849C1BF6-48B8-46D9-B690-2C59700D0555}" srcId="{EA4F4650-807B-4EF2-9623-E1E2C75071C7}" destId="{3B56F026-337A-4750-9417-4D112B6971CC}" srcOrd="2" destOrd="0" parTransId="{31C38458-7FB4-450D-93DD-0E69D7BD940D}" sibTransId="{3185E9CC-D561-4A78-A809-E8C4534DDC81}"/>
    <dgm:cxn modelId="{F3519AFE-0407-49FC-92BC-483782152874}" srcId="{3B56F026-337A-4750-9417-4D112B6971CC}" destId="{E9702917-8E7A-4C1E-AAC0-AAEAE6177C00}" srcOrd="0" destOrd="0" parTransId="{C7E05D73-D17F-4C62-9335-34A2A4C1ED66}" sibTransId="{4AA30053-C43F-40E7-9076-DA29EF6BB03F}"/>
    <dgm:cxn modelId="{36C4BA2D-229C-4D5D-99EB-ADFAFFE87D6D}" type="presParOf" srcId="{A7D32DBD-028F-4DCB-B45A-4FAA32B678A0}" destId="{CD3224DE-1764-4CD7-8A2C-ED7EDD2AB62E}" srcOrd="0" destOrd="0" presId="urn:microsoft.com/office/officeart/2005/8/layout/vList6"/>
    <dgm:cxn modelId="{992A7B1C-3C88-4DA3-9346-194E30427EDA}" type="presParOf" srcId="{CD3224DE-1764-4CD7-8A2C-ED7EDD2AB62E}" destId="{EDA0515A-64C3-4D42-AAC4-86D83364053A}" srcOrd="0" destOrd="0" presId="urn:microsoft.com/office/officeart/2005/8/layout/vList6"/>
    <dgm:cxn modelId="{226F460C-CA21-4363-B57B-324537DC6E80}" type="presParOf" srcId="{CD3224DE-1764-4CD7-8A2C-ED7EDD2AB62E}" destId="{E838A7A4-542E-4C76-BF29-B35858B64306}" srcOrd="1" destOrd="0" presId="urn:microsoft.com/office/officeart/2005/8/layout/vList6"/>
    <dgm:cxn modelId="{24BAFA8B-B649-4C3E-B21D-E7E9C1F05564}" type="presParOf" srcId="{A7D32DBD-028F-4DCB-B45A-4FAA32B678A0}" destId="{F9F7B2CB-122E-4277-B7E6-8C696EBCE43F}" srcOrd="1" destOrd="0" presId="urn:microsoft.com/office/officeart/2005/8/layout/vList6"/>
    <dgm:cxn modelId="{16458689-D7F4-4025-B549-E60F64C1886F}" type="presParOf" srcId="{A7D32DBD-028F-4DCB-B45A-4FAA32B678A0}" destId="{38079C6F-22B0-4E5D-8ED5-6533C4CC0933}" srcOrd="2" destOrd="0" presId="urn:microsoft.com/office/officeart/2005/8/layout/vList6"/>
    <dgm:cxn modelId="{34B4E89D-F974-4BD9-86C9-4153DBAD9AC8}" type="presParOf" srcId="{38079C6F-22B0-4E5D-8ED5-6533C4CC0933}" destId="{96F0EC5B-1A14-4E38-8619-500D1B34DC93}" srcOrd="0" destOrd="0" presId="urn:microsoft.com/office/officeart/2005/8/layout/vList6"/>
    <dgm:cxn modelId="{71F0FCFE-F34E-4294-823E-B130D3064C3D}" type="presParOf" srcId="{38079C6F-22B0-4E5D-8ED5-6533C4CC0933}" destId="{352034FC-30C9-410F-A034-7CC2A14DE046}" srcOrd="1" destOrd="0" presId="urn:microsoft.com/office/officeart/2005/8/layout/vList6"/>
    <dgm:cxn modelId="{AC70DB21-8D01-45EE-99E2-A2939B3FC3B0}" type="presParOf" srcId="{A7D32DBD-028F-4DCB-B45A-4FAA32B678A0}" destId="{5577BF79-4DAA-418F-853D-E374641FD753}" srcOrd="3" destOrd="0" presId="urn:microsoft.com/office/officeart/2005/8/layout/vList6"/>
    <dgm:cxn modelId="{33E1CF17-97AF-401A-BF05-99413641AEF9}" type="presParOf" srcId="{A7D32DBD-028F-4DCB-B45A-4FAA32B678A0}" destId="{E60C9605-BE25-48C5-96D8-E433685B4824}" srcOrd="4" destOrd="0" presId="urn:microsoft.com/office/officeart/2005/8/layout/vList6"/>
    <dgm:cxn modelId="{1AC0258D-755F-494A-8A51-3D1DD1558FA1}" type="presParOf" srcId="{E60C9605-BE25-48C5-96D8-E433685B4824}" destId="{A06E1FCB-579A-4FDE-AD44-8A0E270B08D5}" srcOrd="0" destOrd="0" presId="urn:microsoft.com/office/officeart/2005/8/layout/vList6"/>
    <dgm:cxn modelId="{DA63D293-91ED-4DEE-84CA-34F1ABD210E6}" type="presParOf" srcId="{E60C9605-BE25-48C5-96D8-E433685B4824}" destId="{C009B764-D559-480B-8191-FC025DBD2FE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8A7A4-542E-4C76-BF29-B35858B64306}">
      <dsp:nvSpPr>
        <dsp:cNvPr id="0" name=""/>
        <dsp:cNvSpPr/>
      </dsp:nvSpPr>
      <dsp:spPr>
        <a:xfrm>
          <a:off x="2636519" y="0"/>
          <a:ext cx="3954779" cy="1420812"/>
        </a:xfrm>
        <a:prstGeom prst="rightArrow">
          <a:avLst>
            <a:gd name="adj1" fmla="val 75000"/>
            <a:gd name="adj2" fmla="val 50000"/>
          </a:avLst>
        </a:prstGeom>
        <a:solidFill>
          <a:schemeClr val="lt1">
            <a:alpha val="90000"/>
            <a:tint val="40000"/>
            <a:hueOff val="0"/>
            <a:satOff val="0"/>
            <a:lumOff val="0"/>
            <a:alphaOff val="0"/>
          </a:schemeClr>
        </a:solidFill>
        <a:ln w="1587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Q4 strongest quarter</a:t>
          </a:r>
        </a:p>
        <a:p>
          <a:pPr marL="228600" lvl="1" indent="-228600" algn="l" defTabSz="889000">
            <a:lnSpc>
              <a:spcPct val="90000"/>
            </a:lnSpc>
            <a:spcBef>
              <a:spcPct val="0"/>
            </a:spcBef>
            <a:spcAft>
              <a:spcPct val="15000"/>
            </a:spcAft>
            <a:buChar char="•"/>
          </a:pPr>
          <a:r>
            <a:rPr lang="en-US" sz="2000" kern="1200" dirty="0"/>
            <a:t>Focusing on deals/promotions in Q3 that will carry over</a:t>
          </a:r>
        </a:p>
      </dsp:txBody>
      <dsp:txXfrm>
        <a:off x="2636519" y="177602"/>
        <a:ext cx="3421975" cy="1065609"/>
      </dsp:txXfrm>
    </dsp:sp>
    <dsp:sp modelId="{EDA0515A-64C3-4D42-AAC4-86D83364053A}">
      <dsp:nvSpPr>
        <dsp:cNvPr id="0" name=""/>
        <dsp:cNvSpPr/>
      </dsp:nvSpPr>
      <dsp:spPr>
        <a:xfrm>
          <a:off x="0" y="0"/>
          <a:ext cx="2636519" cy="1420812"/>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Q3 Promotions</a:t>
          </a:r>
        </a:p>
      </dsp:txBody>
      <dsp:txXfrm>
        <a:off x="69358" y="69358"/>
        <a:ext cx="2497803" cy="1282096"/>
      </dsp:txXfrm>
    </dsp:sp>
    <dsp:sp modelId="{352034FC-30C9-410F-A034-7CC2A14DE046}">
      <dsp:nvSpPr>
        <dsp:cNvPr id="0" name=""/>
        <dsp:cNvSpPr/>
      </dsp:nvSpPr>
      <dsp:spPr>
        <a:xfrm>
          <a:off x="2636519" y="1562893"/>
          <a:ext cx="3954779" cy="1420812"/>
        </a:xfrm>
        <a:prstGeom prst="rightArrow">
          <a:avLst>
            <a:gd name="adj1" fmla="val 75000"/>
            <a:gd name="adj2" fmla="val 50000"/>
          </a:avLst>
        </a:prstGeom>
        <a:solidFill>
          <a:schemeClr val="lt1">
            <a:alpha val="90000"/>
            <a:tint val="40000"/>
            <a:hueOff val="0"/>
            <a:satOff val="0"/>
            <a:lumOff val="0"/>
            <a:alphaOff val="0"/>
          </a:schemeClr>
        </a:solidFill>
        <a:ln w="1587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Make Classic Cars, Vintage Cars Top 2 in countries that are almost there</a:t>
          </a:r>
        </a:p>
        <a:p>
          <a:pPr marL="457200" lvl="2" indent="-228600" algn="l" defTabSz="889000">
            <a:lnSpc>
              <a:spcPct val="90000"/>
            </a:lnSpc>
            <a:spcBef>
              <a:spcPct val="0"/>
            </a:spcBef>
            <a:spcAft>
              <a:spcPct val="15000"/>
            </a:spcAft>
            <a:buNone/>
          </a:pPr>
          <a:r>
            <a:rPr lang="en-US" sz="2000" kern="1200" dirty="0"/>
            <a:t>(Belgium, Japan, Finland)</a:t>
          </a:r>
        </a:p>
      </dsp:txBody>
      <dsp:txXfrm>
        <a:off x="2636519" y="1740495"/>
        <a:ext cx="3421975" cy="1065609"/>
      </dsp:txXfrm>
    </dsp:sp>
    <dsp:sp modelId="{96F0EC5B-1A14-4E38-8619-500D1B34DC93}">
      <dsp:nvSpPr>
        <dsp:cNvPr id="0" name=""/>
        <dsp:cNvSpPr/>
      </dsp:nvSpPr>
      <dsp:spPr>
        <a:xfrm>
          <a:off x="0" y="1562893"/>
          <a:ext cx="2636519" cy="1420812"/>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Maintain Large Deals</a:t>
          </a:r>
        </a:p>
      </dsp:txBody>
      <dsp:txXfrm>
        <a:off x="69358" y="1632251"/>
        <a:ext cx="2497803" cy="1282096"/>
      </dsp:txXfrm>
    </dsp:sp>
    <dsp:sp modelId="{C009B764-D559-480B-8191-FC025DBD2FE4}">
      <dsp:nvSpPr>
        <dsp:cNvPr id="0" name=""/>
        <dsp:cNvSpPr/>
      </dsp:nvSpPr>
      <dsp:spPr>
        <a:xfrm>
          <a:off x="2636519" y="3125787"/>
          <a:ext cx="3954779" cy="1420812"/>
        </a:xfrm>
        <a:prstGeom prst="rightArrow">
          <a:avLst>
            <a:gd name="adj1" fmla="val 75000"/>
            <a:gd name="adj2" fmla="val 50000"/>
          </a:avLst>
        </a:prstGeom>
        <a:solidFill>
          <a:schemeClr val="lt1">
            <a:alpha val="90000"/>
            <a:tint val="40000"/>
            <a:hueOff val="0"/>
            <a:satOff val="0"/>
            <a:lumOff val="0"/>
            <a:alphaOff val="0"/>
          </a:schemeClr>
        </a:solidFill>
        <a:ln w="1587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Uncharted markets</a:t>
          </a:r>
        </a:p>
        <a:p>
          <a:pPr marL="457200" lvl="2" indent="-228600" algn="l" defTabSz="889000">
            <a:lnSpc>
              <a:spcPct val="90000"/>
            </a:lnSpc>
            <a:spcBef>
              <a:spcPct val="0"/>
            </a:spcBef>
            <a:spcAft>
              <a:spcPct val="15000"/>
            </a:spcAft>
            <a:buNone/>
          </a:pPr>
          <a:r>
            <a:rPr lang="en-US" sz="2000" kern="1200" dirty="0"/>
            <a:t>(China, India, </a:t>
          </a:r>
          <a:r>
            <a:rPr lang="en-US" sz="2000" kern="1200" dirty="0" err="1"/>
            <a:t>S.Korea</a:t>
          </a:r>
          <a:r>
            <a:rPr lang="en-US" sz="2000" kern="1200" dirty="0"/>
            <a:t>)</a:t>
          </a:r>
        </a:p>
        <a:p>
          <a:pPr marL="228600" lvl="1" indent="-228600" algn="l" defTabSz="889000">
            <a:lnSpc>
              <a:spcPct val="90000"/>
            </a:lnSpc>
            <a:spcBef>
              <a:spcPct val="0"/>
            </a:spcBef>
            <a:spcAft>
              <a:spcPct val="15000"/>
            </a:spcAft>
            <a:buChar char="•"/>
          </a:pPr>
          <a:r>
            <a:rPr lang="en-US" sz="2000" kern="1200" dirty="0"/>
            <a:t>Canada(2%); Belgium(4%)</a:t>
          </a:r>
        </a:p>
      </dsp:txBody>
      <dsp:txXfrm>
        <a:off x="2636519" y="3303389"/>
        <a:ext cx="3421975" cy="1065609"/>
      </dsp:txXfrm>
    </dsp:sp>
    <dsp:sp modelId="{A06E1FCB-579A-4FDE-AD44-8A0E270B08D5}">
      <dsp:nvSpPr>
        <dsp:cNvPr id="0" name=""/>
        <dsp:cNvSpPr/>
      </dsp:nvSpPr>
      <dsp:spPr>
        <a:xfrm>
          <a:off x="0" y="3125787"/>
          <a:ext cx="2636519" cy="1420812"/>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Countries</a:t>
          </a:r>
        </a:p>
      </dsp:txBody>
      <dsp:txXfrm>
        <a:off x="69358" y="3195145"/>
        <a:ext cx="2497803" cy="1282096"/>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pPr>
              <a:defRPr/>
            </a:pPr>
            <a:fld id="{B48004F1-3A4F-4054-A884-61FE429F17D9}" type="datetimeFigureOut">
              <a:rPr lang="en-US" smtClean="0"/>
              <a:pPr>
                <a:defRPr/>
              </a:pPr>
              <a:t>3/26/2019</a:t>
            </a:fld>
            <a:endParaRPr lang="en-US"/>
          </a:p>
        </p:txBody>
      </p:sp>
      <p:sp>
        <p:nvSpPr>
          <p:cNvPr id="5" name="Footer Placeholder 4"/>
          <p:cNvSpPr>
            <a:spLocks noGrp="1"/>
          </p:cNvSpPr>
          <p:nvPr>
            <p:ph type="ftr" sz="quarter" idx="11"/>
          </p:nvPr>
        </p:nvSpPr>
        <p:spPr>
          <a:xfrm>
            <a:off x="1900237" y="5410202"/>
            <a:ext cx="3843665" cy="365125"/>
          </a:xfrm>
        </p:spPr>
        <p:txBody>
          <a:bodyPr/>
          <a:lstStyle/>
          <a:p>
            <a:pPr>
              <a:defRPr/>
            </a:pPr>
            <a:endParaRPr lang="en-US"/>
          </a:p>
        </p:txBody>
      </p:sp>
      <p:sp>
        <p:nvSpPr>
          <p:cNvPr id="6" name="Slide Number Placeholder 5"/>
          <p:cNvSpPr>
            <a:spLocks noGrp="1"/>
          </p:cNvSpPr>
          <p:nvPr>
            <p:ph type="sldNum" sz="quarter" idx="12"/>
          </p:nvPr>
        </p:nvSpPr>
        <p:spPr>
          <a:xfrm>
            <a:off x="7915603" y="5410200"/>
            <a:ext cx="578317" cy="365125"/>
          </a:xfrm>
        </p:spPr>
        <p:txBody>
          <a:bodyPr/>
          <a:lstStyle/>
          <a:p>
            <a:pPr>
              <a:defRPr/>
            </a:pPr>
            <a:fld id="{CF23BC81-FA16-41C1-96B9-A9DFFA61928B}" type="slidenum">
              <a:rPr lang="en-US" altLang="en-US" smtClean="0"/>
              <a:pPr>
                <a:defRPr/>
              </a:pPr>
              <a:t>‹#›</a:t>
            </a:fld>
            <a:endParaRPr lang="en-US" altLang="en-US"/>
          </a:p>
        </p:txBody>
      </p:sp>
    </p:spTree>
    <p:extLst>
      <p:ext uri="{BB962C8B-B14F-4D97-AF65-F5344CB8AC3E}">
        <p14:creationId xmlns:p14="http://schemas.microsoft.com/office/powerpoint/2010/main" val="2555818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BAFB92A-F2A8-40D0-9B9A-7BCB20BEDE8B}" type="datetimeFigureOut">
              <a:rPr lang="en-US" smtClean="0"/>
              <a:pPr>
                <a:defRPr/>
              </a:pPr>
              <a:t>3/26/2019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E64202D-79E4-476A-AC68-4B54A7F422E9}" type="slidenum">
              <a:rPr lang="en-US" altLang="en-US" smtClean="0"/>
              <a:pPr>
                <a:defRPr/>
              </a:pPr>
              <a:t>‹#›</a:t>
            </a:fld>
            <a:endParaRPr lang="en-US" altLang="en-US"/>
          </a:p>
        </p:txBody>
      </p:sp>
    </p:spTree>
    <p:extLst>
      <p:ext uri="{BB962C8B-B14F-4D97-AF65-F5344CB8AC3E}">
        <p14:creationId xmlns:p14="http://schemas.microsoft.com/office/powerpoint/2010/main" val="262547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BAFB92A-F2A8-40D0-9B9A-7BCB20BEDE8B}" type="datetimeFigureOut">
              <a:rPr lang="en-US" smtClean="0"/>
              <a:pPr>
                <a:defRPr/>
              </a:pPr>
              <a:t>3/26/2019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E64202D-79E4-476A-AC68-4B54A7F422E9}" type="slidenum">
              <a:rPr lang="en-US" altLang="en-US" smtClean="0"/>
              <a:pPr>
                <a:defRPr/>
              </a:pPr>
              <a:t>‹#›</a:t>
            </a:fld>
            <a:endParaRPr lang="en-US" altLang="en-US"/>
          </a:p>
        </p:txBody>
      </p:sp>
    </p:spTree>
    <p:extLst>
      <p:ext uri="{BB962C8B-B14F-4D97-AF65-F5344CB8AC3E}">
        <p14:creationId xmlns:p14="http://schemas.microsoft.com/office/powerpoint/2010/main" val="2421832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BAFB92A-F2A8-40D0-9B9A-7BCB20BEDE8B}" type="datetimeFigureOut">
              <a:rPr lang="en-US" smtClean="0"/>
              <a:pPr>
                <a:defRPr/>
              </a:pPr>
              <a:t>3/26/2019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E64202D-79E4-476A-AC68-4B54A7F422E9}" type="slidenum">
              <a:rPr lang="en-US" altLang="en-US" smtClean="0"/>
              <a:pPr>
                <a:defRPr/>
              </a:pPr>
              <a:t>‹#›</a:t>
            </a:fld>
            <a:endParaRPr lang="en-US" alt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707389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BAFB92A-F2A8-40D0-9B9A-7BCB20BEDE8B}" type="datetimeFigureOut">
              <a:rPr lang="en-US" smtClean="0"/>
              <a:pPr>
                <a:defRPr/>
              </a:pPr>
              <a:t>3/26/2019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E64202D-79E4-476A-AC68-4B54A7F422E9}" type="slidenum">
              <a:rPr lang="en-US" altLang="en-US" smtClean="0"/>
              <a:pPr>
                <a:defRPr/>
              </a:pPr>
              <a:t>‹#›</a:t>
            </a:fld>
            <a:endParaRPr lang="en-US" altLang="en-US"/>
          </a:p>
        </p:txBody>
      </p:sp>
    </p:spTree>
    <p:extLst>
      <p:ext uri="{BB962C8B-B14F-4D97-AF65-F5344CB8AC3E}">
        <p14:creationId xmlns:p14="http://schemas.microsoft.com/office/powerpoint/2010/main" val="1477551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DBAFB92A-F2A8-40D0-9B9A-7BCB20BEDE8B}" type="datetimeFigureOut">
              <a:rPr lang="en-US" smtClean="0"/>
              <a:pPr>
                <a:defRPr/>
              </a:pPr>
              <a:t>3/26/2019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E64202D-79E4-476A-AC68-4B54A7F422E9}" type="slidenum">
              <a:rPr lang="en-US" altLang="en-US" smtClean="0"/>
              <a:pPr>
                <a:defRPr/>
              </a:pPr>
              <a:t>‹#›</a:t>
            </a:fld>
            <a:endParaRPr lang="en-US" altLang="en-US"/>
          </a:p>
        </p:txBody>
      </p:sp>
    </p:spTree>
    <p:extLst>
      <p:ext uri="{BB962C8B-B14F-4D97-AF65-F5344CB8AC3E}">
        <p14:creationId xmlns:p14="http://schemas.microsoft.com/office/powerpoint/2010/main" val="2617621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DBAFB92A-F2A8-40D0-9B9A-7BCB20BEDE8B}" type="datetimeFigureOut">
              <a:rPr lang="en-US" smtClean="0"/>
              <a:pPr>
                <a:defRPr/>
              </a:pPr>
              <a:t>3/26/2019</a:t>
            </a:fld>
            <a:endParaRPr lang="en-US"/>
          </a:p>
        </p:txBody>
      </p:sp>
      <p:sp>
        <p:nvSpPr>
          <p:cNvPr id="4" name="Footer Placeholder 3"/>
          <p:cNvSpPr>
            <a:spLocks noGrp="1"/>
          </p:cNvSpPr>
          <p:nvPr>
            <p:ph type="ftr" sz="quarter" idx="11"/>
          </p:nvPr>
        </p:nvSpPr>
        <p:spPr/>
        <p:txBody>
          <a:bodyPr/>
          <a:lstStyle>
            <a:lvl1pPr>
              <a:defRPr cap="all" baseline="0"/>
            </a:lvl1pPr>
          </a:lstStyle>
          <a:p>
            <a:pPr>
              <a:defRPr/>
            </a:pPr>
            <a:endParaRPr lang="en-US"/>
          </a:p>
        </p:txBody>
      </p:sp>
      <p:sp>
        <p:nvSpPr>
          <p:cNvPr id="5" name="Slide Number Placeholder 4"/>
          <p:cNvSpPr>
            <a:spLocks noGrp="1"/>
          </p:cNvSpPr>
          <p:nvPr>
            <p:ph type="sldNum" sz="quarter" idx="12"/>
          </p:nvPr>
        </p:nvSpPr>
        <p:spPr/>
        <p:txBody>
          <a:bodyPr/>
          <a:lstStyle/>
          <a:p>
            <a:pPr>
              <a:defRPr/>
            </a:pPr>
            <a:fld id="{EE64202D-79E4-476A-AC68-4B54A7F422E9}" type="slidenum">
              <a:rPr lang="en-US" altLang="en-US" smtClean="0"/>
              <a:pPr>
                <a:defRPr/>
              </a:pPr>
              <a:t>‹#›</a:t>
            </a:fld>
            <a:endParaRPr lang="en-US" altLang="en-US"/>
          </a:p>
        </p:txBody>
      </p:sp>
    </p:spTree>
    <p:extLst>
      <p:ext uri="{BB962C8B-B14F-4D97-AF65-F5344CB8AC3E}">
        <p14:creationId xmlns:p14="http://schemas.microsoft.com/office/powerpoint/2010/main" val="854539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B8FF395-9988-44A8-8D6B-469C3F3A7C3A}" type="datetimeFigureOut">
              <a:rPr lang="en-US" smtClean="0"/>
              <a:pPr>
                <a:defRPr/>
              </a:pPr>
              <a:t>3/26/2019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91CA4CC-0A09-4A59-ADB7-9B7A8C1EA480}" type="slidenum">
              <a:rPr lang="en-US" altLang="en-US" smtClean="0"/>
              <a:pPr>
                <a:defRPr/>
              </a:pPr>
              <a:t>‹#›</a:t>
            </a:fld>
            <a:endParaRPr lang="en-US" altLang="en-US"/>
          </a:p>
        </p:txBody>
      </p:sp>
    </p:spTree>
    <p:extLst>
      <p:ext uri="{BB962C8B-B14F-4D97-AF65-F5344CB8AC3E}">
        <p14:creationId xmlns:p14="http://schemas.microsoft.com/office/powerpoint/2010/main" val="2852347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12DD928-4C55-4F16-90CD-7A7A382344B6}" type="datetimeFigureOut">
              <a:rPr lang="en-US" smtClean="0"/>
              <a:pPr>
                <a:defRPr/>
              </a:pPr>
              <a:t>3/26/2019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6352DE1-5817-4FED-97CE-B02E3CF35FE0}" type="slidenum">
              <a:rPr lang="en-US" altLang="en-US" smtClean="0"/>
              <a:pPr>
                <a:defRPr/>
              </a:pPr>
              <a:t>‹#›</a:t>
            </a:fld>
            <a:endParaRPr lang="en-US" altLang="en-US"/>
          </a:p>
        </p:txBody>
      </p:sp>
    </p:spTree>
    <p:extLst>
      <p:ext uri="{BB962C8B-B14F-4D97-AF65-F5344CB8AC3E}">
        <p14:creationId xmlns:p14="http://schemas.microsoft.com/office/powerpoint/2010/main" val="271326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pPr>
              <a:defRPr/>
            </a:pPr>
            <a:fld id="{15809916-E696-4F5E-866F-33ABBB4AA669}" type="datetimeFigureOut">
              <a:rPr lang="en-US" smtClean="0"/>
              <a:pPr>
                <a:defRPr/>
              </a:pPr>
              <a:t>3/26/2019</a:t>
            </a:fld>
            <a:endParaRPr lang="en-US"/>
          </a:p>
        </p:txBody>
      </p:sp>
      <p:sp>
        <p:nvSpPr>
          <p:cNvPr id="50" name="Footer Placeholder 4"/>
          <p:cNvSpPr>
            <a:spLocks noGrp="1"/>
          </p:cNvSpPr>
          <p:nvPr>
            <p:ph type="ftr" sz="quarter" idx="11"/>
          </p:nvPr>
        </p:nvSpPr>
        <p:spPr>
          <a:xfrm>
            <a:off x="856059" y="5883276"/>
            <a:ext cx="4679482" cy="365125"/>
          </a:xfrm>
        </p:spPr>
        <p:txBody>
          <a:bodyPr/>
          <a:lstStyle/>
          <a:p>
            <a:pPr>
              <a:defRPr/>
            </a:pPr>
            <a:endParaRPr lang="en-US"/>
          </a:p>
        </p:txBody>
      </p:sp>
      <p:sp>
        <p:nvSpPr>
          <p:cNvPr id="51" name="Slide Number Placeholder 5"/>
          <p:cNvSpPr>
            <a:spLocks noGrp="1"/>
          </p:cNvSpPr>
          <p:nvPr>
            <p:ph type="sldNum" sz="quarter" idx="12"/>
          </p:nvPr>
        </p:nvSpPr>
        <p:spPr>
          <a:xfrm>
            <a:off x="7707241" y="5883275"/>
            <a:ext cx="578317" cy="365125"/>
          </a:xfrm>
        </p:spPr>
        <p:txBody>
          <a:bodyPr/>
          <a:lstStyle/>
          <a:p>
            <a:pPr>
              <a:defRPr/>
            </a:pPr>
            <a:fld id="{DC8BABB4-A137-4EF6-B958-1EC8EE467532}" type="slidenum">
              <a:rPr lang="en-US" altLang="en-US" smtClean="0"/>
              <a:pPr>
                <a:defRPr/>
              </a:pPr>
              <a:t>‹#›</a:t>
            </a:fld>
            <a:endParaRPr lang="en-US" altLang="en-US"/>
          </a:p>
        </p:txBody>
      </p:sp>
    </p:spTree>
    <p:extLst>
      <p:ext uri="{BB962C8B-B14F-4D97-AF65-F5344CB8AC3E}">
        <p14:creationId xmlns:p14="http://schemas.microsoft.com/office/powerpoint/2010/main" val="49862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1051802-8A53-4A13-AD2C-A62FCEAA54C9}" type="datetimeFigureOut">
              <a:rPr lang="en-US" smtClean="0"/>
              <a:pPr>
                <a:defRPr/>
              </a:pPr>
              <a:t>3/26/2019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67ECC83-CB44-4E3E-8044-19F729A91BAE}" type="slidenum">
              <a:rPr lang="en-US" altLang="en-US" smtClean="0"/>
              <a:pPr>
                <a:defRPr/>
              </a:pPr>
              <a:t>‹#›</a:t>
            </a:fld>
            <a:endParaRPr lang="en-US" altLang="en-US"/>
          </a:p>
        </p:txBody>
      </p:sp>
    </p:spTree>
    <p:extLst>
      <p:ext uri="{BB962C8B-B14F-4D97-AF65-F5344CB8AC3E}">
        <p14:creationId xmlns:p14="http://schemas.microsoft.com/office/powerpoint/2010/main" val="4195437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64E3B287-B04C-4659-948D-3BEF1A584102}" type="datetimeFigureOut">
              <a:rPr lang="en-US" smtClean="0"/>
              <a:pPr>
                <a:defRPr/>
              </a:pPr>
              <a:t>3/26/2019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AD037D2-D4AE-463B-8082-E4236BADAA15}" type="slidenum">
              <a:rPr lang="en-US" altLang="en-US" smtClean="0"/>
              <a:pPr>
                <a:defRPr/>
              </a:pPr>
              <a:t>‹#›</a:t>
            </a:fld>
            <a:endParaRPr lang="en-US" altLang="en-US"/>
          </a:p>
        </p:txBody>
      </p:sp>
    </p:spTree>
    <p:extLst>
      <p:ext uri="{BB962C8B-B14F-4D97-AF65-F5344CB8AC3E}">
        <p14:creationId xmlns:p14="http://schemas.microsoft.com/office/powerpoint/2010/main" val="32903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65A05CA4-223B-46EA-A91A-38464FD12682}" type="datetimeFigureOut">
              <a:rPr lang="en-US" smtClean="0"/>
              <a:pPr>
                <a:defRPr/>
              </a:pPr>
              <a:t>3/26/2019</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8243034-C1A7-463E-B712-B55184F249C2}" type="slidenum">
              <a:rPr lang="en-US" altLang="en-US" smtClean="0"/>
              <a:pPr>
                <a:defRPr/>
              </a:pPr>
              <a:t>‹#›</a:t>
            </a:fld>
            <a:endParaRPr lang="en-US" altLang="en-US"/>
          </a:p>
        </p:txBody>
      </p:sp>
    </p:spTree>
    <p:extLst>
      <p:ext uri="{BB962C8B-B14F-4D97-AF65-F5344CB8AC3E}">
        <p14:creationId xmlns:p14="http://schemas.microsoft.com/office/powerpoint/2010/main" val="66178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544B136F-48D8-43AB-A4AD-CF6BBCFAEE02}" type="datetimeFigureOut">
              <a:rPr lang="en-US" smtClean="0"/>
              <a:pPr>
                <a:defRPr/>
              </a:pPr>
              <a:t>3/26/2019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6113E5F-7D20-4E6B-9D41-ADD77A74BCA2}" type="slidenum">
              <a:rPr lang="en-US" altLang="en-US" smtClean="0"/>
              <a:pPr>
                <a:defRPr/>
              </a:pPr>
              <a:t>‹#›</a:t>
            </a:fld>
            <a:endParaRPr lang="en-US" altLang="en-US"/>
          </a:p>
        </p:txBody>
      </p:sp>
    </p:spTree>
    <p:extLst>
      <p:ext uri="{BB962C8B-B14F-4D97-AF65-F5344CB8AC3E}">
        <p14:creationId xmlns:p14="http://schemas.microsoft.com/office/powerpoint/2010/main" val="20317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F7FA0CC-FD1F-4BB2-AAE7-DBACA714A793}" type="datetimeFigureOut">
              <a:rPr lang="en-US" smtClean="0"/>
              <a:pPr>
                <a:defRPr/>
              </a:pPr>
              <a:t>3/26/2019</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7712338-B968-45F5-8DA6-477DBEB35CE3}" type="slidenum">
              <a:rPr lang="en-US" altLang="en-US" smtClean="0"/>
              <a:pPr>
                <a:defRPr/>
              </a:pPr>
              <a:t>‹#›</a:t>
            </a:fld>
            <a:endParaRPr lang="en-US" altLang="en-US"/>
          </a:p>
        </p:txBody>
      </p:sp>
    </p:spTree>
    <p:extLst>
      <p:ext uri="{BB962C8B-B14F-4D97-AF65-F5344CB8AC3E}">
        <p14:creationId xmlns:p14="http://schemas.microsoft.com/office/powerpoint/2010/main" val="166481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B9A3C82-BEB7-4179-BC42-4C98BA82A870}" type="datetimeFigureOut">
              <a:rPr lang="en-US" smtClean="0"/>
              <a:pPr>
                <a:defRPr/>
              </a:pPr>
              <a:t>3/26/2019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8E9E001-D967-4818-9ED7-E2FCCB043B38}" type="slidenum">
              <a:rPr lang="en-US" altLang="en-US" smtClean="0"/>
              <a:pPr>
                <a:defRPr/>
              </a:pPr>
              <a:t>‹#›</a:t>
            </a:fld>
            <a:endParaRPr lang="en-US" altLang="en-US"/>
          </a:p>
        </p:txBody>
      </p:sp>
    </p:spTree>
    <p:extLst>
      <p:ext uri="{BB962C8B-B14F-4D97-AF65-F5344CB8AC3E}">
        <p14:creationId xmlns:p14="http://schemas.microsoft.com/office/powerpoint/2010/main" val="63269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58CFD92-16C4-488A-87E0-5BC7BABB32F9}" type="datetimeFigureOut">
              <a:rPr lang="en-US" smtClean="0"/>
              <a:pPr>
                <a:defRPr/>
              </a:pPr>
              <a:t>3/26/2019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6D5B492-E9F5-43B0-AA7F-4F70D8965655}" type="slidenum">
              <a:rPr lang="en-US" altLang="en-US" smtClean="0"/>
              <a:pPr>
                <a:defRPr/>
              </a:pPr>
              <a:t>‹#›</a:t>
            </a:fld>
            <a:endParaRPr lang="en-US" altLang="en-US"/>
          </a:p>
        </p:txBody>
      </p:sp>
    </p:spTree>
    <p:extLst>
      <p:ext uri="{BB962C8B-B14F-4D97-AF65-F5344CB8AC3E}">
        <p14:creationId xmlns:p14="http://schemas.microsoft.com/office/powerpoint/2010/main" val="308209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DBAFB92A-F2A8-40D0-9B9A-7BCB20BEDE8B}" type="datetimeFigureOut">
              <a:rPr lang="en-US" smtClean="0"/>
              <a:pPr>
                <a:defRPr/>
              </a:pPr>
              <a:t>3/26/2019</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EE64202D-79E4-476A-AC68-4B54A7F422E9}" type="slidenum">
              <a:rPr lang="en-US" altLang="en-US" smtClean="0"/>
              <a:pPr>
                <a:defRPr/>
              </a:pPr>
              <a:t>‹#›</a:t>
            </a:fld>
            <a:endParaRPr lang="en-US" altLang="en-US"/>
          </a:p>
        </p:txBody>
      </p:sp>
    </p:spTree>
    <p:extLst>
      <p:ext uri="{BB962C8B-B14F-4D97-AF65-F5344CB8AC3E}">
        <p14:creationId xmlns:p14="http://schemas.microsoft.com/office/powerpoint/2010/main" val="3307852436"/>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DF97D55C-ED16-4322-9726-BA5388023881}"/>
              </a:ext>
            </a:extLst>
          </p:cNvPr>
          <p:cNvSpPr>
            <a:spLocks noGrp="1"/>
          </p:cNvSpPr>
          <p:nvPr>
            <p:ph type="ctrTitle"/>
          </p:nvPr>
        </p:nvSpPr>
        <p:spPr>
          <a:xfrm>
            <a:off x="5257800" y="5507205"/>
            <a:ext cx="3657600" cy="1321095"/>
          </a:xfrm>
        </p:spPr>
        <p:txBody>
          <a:bodyPr>
            <a:normAutofit fontScale="90000"/>
          </a:bodyPr>
          <a:lstStyle/>
          <a:p>
            <a:pPr algn="r" eaLnBrk="1" hangingPunct="1"/>
            <a:br>
              <a:rPr lang="en-US" altLang="en-US" sz="2800" dirty="0"/>
            </a:br>
            <a:r>
              <a:rPr lang="en-US" altLang="en-US" sz="2400" dirty="0">
                <a:solidFill>
                  <a:schemeClr val="tx1">
                    <a:lumMod val="65000"/>
                  </a:schemeClr>
                </a:solidFill>
              </a:rPr>
              <a:t>Intermediate Analytics</a:t>
            </a:r>
            <a:br>
              <a:rPr lang="en-US" altLang="en-US" sz="2400" dirty="0">
                <a:solidFill>
                  <a:schemeClr val="tx1">
                    <a:lumMod val="65000"/>
                  </a:schemeClr>
                </a:solidFill>
              </a:rPr>
            </a:br>
            <a:r>
              <a:rPr lang="en-US" altLang="en-US" sz="2400" dirty="0">
                <a:solidFill>
                  <a:schemeClr val="tx1">
                    <a:lumMod val="65000"/>
                  </a:schemeClr>
                </a:solidFill>
              </a:rPr>
              <a:t>Group Project</a:t>
            </a:r>
            <a:br>
              <a:rPr lang="en-US" altLang="en-US" sz="2400" dirty="0">
                <a:solidFill>
                  <a:schemeClr val="tx1">
                    <a:lumMod val="65000"/>
                  </a:schemeClr>
                </a:solidFill>
              </a:rPr>
            </a:br>
            <a:r>
              <a:rPr lang="en-US" altLang="en-US" sz="2400" dirty="0" err="1">
                <a:solidFill>
                  <a:schemeClr val="tx1">
                    <a:lumMod val="65000"/>
                  </a:schemeClr>
                </a:solidFill>
              </a:rPr>
              <a:t>AlY</a:t>
            </a:r>
            <a:r>
              <a:rPr lang="en-US" altLang="en-US" sz="2400" dirty="0">
                <a:solidFill>
                  <a:schemeClr val="tx1">
                    <a:lumMod val="65000"/>
                  </a:schemeClr>
                </a:solidFill>
              </a:rPr>
              <a:t> 6015 – CRN 21370</a:t>
            </a:r>
            <a:br>
              <a:rPr lang="en-US" altLang="en-US" sz="2400" dirty="0">
                <a:solidFill>
                  <a:schemeClr val="tx1">
                    <a:lumMod val="65000"/>
                  </a:schemeClr>
                </a:solidFill>
              </a:rPr>
            </a:br>
            <a:r>
              <a:rPr lang="en-US" altLang="en-US" sz="2400" dirty="0">
                <a:solidFill>
                  <a:schemeClr val="tx1">
                    <a:lumMod val="65000"/>
                  </a:schemeClr>
                </a:solidFill>
              </a:rPr>
              <a:t>3/27/2019</a:t>
            </a:r>
          </a:p>
        </p:txBody>
      </p:sp>
      <p:sp>
        <p:nvSpPr>
          <p:cNvPr id="3" name="Subtitle 2">
            <a:extLst>
              <a:ext uri="{FF2B5EF4-FFF2-40B4-BE49-F238E27FC236}">
                <a16:creationId xmlns:a16="http://schemas.microsoft.com/office/drawing/2014/main" id="{450EB995-BDF2-42F2-90D4-A3EC6D731B1D}"/>
              </a:ext>
            </a:extLst>
          </p:cNvPr>
          <p:cNvSpPr>
            <a:spLocks noGrp="1"/>
          </p:cNvSpPr>
          <p:nvPr>
            <p:ph type="subTitle" idx="1"/>
          </p:nvPr>
        </p:nvSpPr>
        <p:spPr>
          <a:xfrm>
            <a:off x="1981200" y="3120576"/>
            <a:ext cx="5181600" cy="2386629"/>
          </a:xfrm>
        </p:spPr>
        <p:txBody>
          <a:bodyPr rtlCol="0">
            <a:noAutofit/>
          </a:bodyPr>
          <a:lstStyle/>
          <a:p>
            <a:pPr algn="ctr" eaLnBrk="1" fontAlgn="auto" hangingPunct="1">
              <a:lnSpc>
                <a:spcPct val="100000"/>
              </a:lnSpc>
              <a:spcBef>
                <a:spcPts val="600"/>
              </a:spcBef>
              <a:spcAft>
                <a:spcPts val="600"/>
              </a:spcAft>
              <a:defRPr/>
            </a:pPr>
            <a:r>
              <a:rPr lang="en-US" sz="2800" dirty="0">
                <a:solidFill>
                  <a:schemeClr val="tx1"/>
                </a:solidFill>
              </a:rPr>
              <a:t>By:</a:t>
            </a:r>
          </a:p>
          <a:p>
            <a:pPr algn="ctr" eaLnBrk="1" fontAlgn="auto" hangingPunct="1">
              <a:lnSpc>
                <a:spcPct val="100000"/>
              </a:lnSpc>
              <a:spcBef>
                <a:spcPts val="600"/>
              </a:spcBef>
              <a:spcAft>
                <a:spcPts val="600"/>
              </a:spcAft>
              <a:defRPr/>
            </a:pPr>
            <a:r>
              <a:rPr lang="en-US" sz="2800" dirty="0">
                <a:solidFill>
                  <a:schemeClr val="tx1"/>
                </a:solidFill>
              </a:rPr>
              <a:t>Peter </a:t>
            </a:r>
            <a:r>
              <a:rPr lang="en-US" sz="2800" dirty="0" err="1">
                <a:solidFill>
                  <a:schemeClr val="tx1"/>
                </a:solidFill>
              </a:rPr>
              <a:t>Akorede</a:t>
            </a:r>
            <a:r>
              <a:rPr lang="en-US" sz="2800" dirty="0">
                <a:solidFill>
                  <a:schemeClr val="tx1"/>
                </a:solidFill>
              </a:rPr>
              <a:t> </a:t>
            </a:r>
          </a:p>
          <a:p>
            <a:pPr algn="ctr" eaLnBrk="1" fontAlgn="auto" hangingPunct="1">
              <a:lnSpc>
                <a:spcPct val="100000"/>
              </a:lnSpc>
              <a:spcBef>
                <a:spcPts val="600"/>
              </a:spcBef>
              <a:spcAft>
                <a:spcPts val="600"/>
              </a:spcAft>
              <a:defRPr/>
            </a:pPr>
            <a:r>
              <a:rPr lang="en-US" sz="2800" dirty="0" err="1">
                <a:solidFill>
                  <a:schemeClr val="tx1"/>
                </a:solidFill>
              </a:rPr>
              <a:t>Sirohi</a:t>
            </a:r>
            <a:r>
              <a:rPr lang="en-US" sz="2800" dirty="0">
                <a:solidFill>
                  <a:schemeClr val="tx1"/>
                </a:solidFill>
              </a:rPr>
              <a:t> </a:t>
            </a:r>
            <a:r>
              <a:rPr lang="en-US" sz="2800" dirty="0" err="1">
                <a:solidFill>
                  <a:schemeClr val="tx1"/>
                </a:solidFill>
              </a:rPr>
              <a:t>Kshitiz</a:t>
            </a:r>
            <a:endParaRPr lang="en-US" sz="2800" dirty="0">
              <a:solidFill>
                <a:schemeClr val="tx1"/>
              </a:solidFill>
            </a:endParaRPr>
          </a:p>
          <a:p>
            <a:pPr algn="ctr" eaLnBrk="1" fontAlgn="auto" hangingPunct="1">
              <a:lnSpc>
                <a:spcPct val="100000"/>
              </a:lnSpc>
              <a:spcBef>
                <a:spcPts val="600"/>
              </a:spcBef>
              <a:spcAft>
                <a:spcPts val="600"/>
              </a:spcAft>
              <a:defRPr/>
            </a:pPr>
            <a:r>
              <a:rPr lang="en-US" sz="2800" dirty="0">
                <a:solidFill>
                  <a:schemeClr val="tx1"/>
                </a:solidFill>
              </a:rPr>
              <a:t> Marvin </a:t>
            </a:r>
            <a:r>
              <a:rPr lang="en-US" sz="2800" dirty="0" err="1">
                <a:solidFill>
                  <a:schemeClr val="tx1"/>
                </a:solidFill>
              </a:rPr>
              <a:t>perez</a:t>
            </a:r>
            <a:endParaRPr lang="en-US" sz="2800" dirty="0">
              <a:solidFill>
                <a:schemeClr val="tx1"/>
              </a:solidFill>
            </a:endParaRPr>
          </a:p>
        </p:txBody>
      </p:sp>
      <p:sp>
        <p:nvSpPr>
          <p:cNvPr id="2" name="TextBox 1">
            <a:extLst>
              <a:ext uri="{FF2B5EF4-FFF2-40B4-BE49-F238E27FC236}">
                <a16:creationId xmlns:a16="http://schemas.microsoft.com/office/drawing/2014/main" id="{0D94D82D-A476-463C-9822-FC323CB90E78}"/>
              </a:ext>
            </a:extLst>
          </p:cNvPr>
          <p:cNvSpPr txBox="1"/>
          <p:nvPr/>
        </p:nvSpPr>
        <p:spPr>
          <a:xfrm>
            <a:off x="1447800" y="998688"/>
            <a:ext cx="6553200" cy="1938992"/>
          </a:xfrm>
          <a:prstGeom prst="rect">
            <a:avLst/>
          </a:prstGeom>
          <a:noFill/>
        </p:spPr>
        <p:txBody>
          <a:bodyPr wrap="square" rtlCol="0">
            <a:spAutoFit/>
          </a:bodyPr>
          <a:lstStyle/>
          <a:p>
            <a:pPr algn="ctr"/>
            <a:r>
              <a:rPr lang="en-US" sz="6000" dirty="0"/>
              <a:t>MSP Auto Industry Sales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a:extLst>
              <a:ext uri="{FF2B5EF4-FFF2-40B4-BE49-F238E27FC236}">
                <a16:creationId xmlns:a16="http://schemas.microsoft.com/office/drawing/2014/main" id="{77508293-4B83-4861-949B-F367DE28D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413" y="0"/>
            <a:ext cx="660717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6">
            <a:extLst>
              <a:ext uri="{FF2B5EF4-FFF2-40B4-BE49-F238E27FC236}">
                <a16:creationId xmlns:a16="http://schemas.microsoft.com/office/drawing/2014/main" id="{0D92E97E-5887-4374-9B32-B540C819DB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664200"/>
            <a:ext cx="2924175"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8">
            <a:extLst>
              <a:ext uri="{FF2B5EF4-FFF2-40B4-BE49-F238E27FC236}">
                <a16:creationId xmlns:a16="http://schemas.microsoft.com/office/drawing/2014/main" id="{FBCC2D8F-5486-4539-980B-C171B7961D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5599113"/>
            <a:ext cx="30734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6">
            <a:extLst>
              <a:ext uri="{FF2B5EF4-FFF2-40B4-BE49-F238E27FC236}">
                <a16:creationId xmlns:a16="http://schemas.microsoft.com/office/drawing/2014/main" id="{18E7E83B-C831-4290-9004-FD4FC9D13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90663"/>
            <a:ext cx="749935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4">
            <a:extLst>
              <a:ext uri="{FF2B5EF4-FFF2-40B4-BE49-F238E27FC236}">
                <a16:creationId xmlns:a16="http://schemas.microsoft.com/office/drawing/2014/main" id="{A6D7B42C-422B-47B8-ACAA-E9ED0704E8A4}"/>
              </a:ext>
            </a:extLst>
          </p:cNvPr>
          <p:cNvSpPr>
            <a:spLocks noGrp="1"/>
          </p:cNvSpPr>
          <p:nvPr>
            <p:ph type="title"/>
          </p:nvPr>
        </p:nvSpPr>
        <p:spPr/>
        <p:txBody>
          <a:bodyPr/>
          <a:lstStyle/>
          <a:p>
            <a:pPr eaLnBrk="1" hangingPunct="1"/>
            <a:r>
              <a:rPr lang="en-US" altLang="en-US" dirty="0"/>
              <a:t>Outcome</a:t>
            </a:r>
          </a:p>
        </p:txBody>
      </p:sp>
      <p:sp>
        <p:nvSpPr>
          <p:cNvPr id="10244" name="Content Placeholder 15">
            <a:extLst>
              <a:ext uri="{FF2B5EF4-FFF2-40B4-BE49-F238E27FC236}">
                <a16:creationId xmlns:a16="http://schemas.microsoft.com/office/drawing/2014/main" id="{EEB241F7-F2AA-4BD7-BAC3-B44D2209BF8F}"/>
              </a:ext>
            </a:extLst>
          </p:cNvPr>
          <p:cNvSpPr>
            <a:spLocks noGrp="1"/>
          </p:cNvSpPr>
          <p:nvPr>
            <p:ph idx="1"/>
          </p:nvPr>
        </p:nvSpPr>
        <p:spPr>
          <a:xfrm>
            <a:off x="228600" y="2508250"/>
            <a:ext cx="8686800" cy="4108450"/>
          </a:xfrm>
        </p:spPr>
        <p:txBody>
          <a:bodyPr/>
          <a:lstStyle/>
          <a:p>
            <a:pPr eaLnBrk="1" hangingPunct="1"/>
            <a:r>
              <a:rPr lang="en-US" altLang="en-US" dirty="0"/>
              <a:t>Large deals mainly have classic cars, not ships and planes.</a:t>
            </a:r>
          </a:p>
          <a:p>
            <a:pPr eaLnBrk="1" hangingPunct="1"/>
            <a:r>
              <a:rPr lang="en-US" altLang="en-US" dirty="0"/>
              <a:t>Deal size increases the mean sales value.</a:t>
            </a:r>
          </a:p>
          <a:p>
            <a:pPr eaLnBrk="1" hangingPunct="1"/>
            <a:r>
              <a:rPr lang="en-US" altLang="en-US" dirty="0"/>
              <a:t>Company needs to focus on increasing big size deal.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FAC3F-DC01-4455-B3A5-7B4149662312}"/>
              </a:ext>
            </a:extLst>
          </p:cNvPr>
          <p:cNvSpPr>
            <a:spLocks noGrp="1"/>
          </p:cNvSpPr>
          <p:nvPr>
            <p:ph type="title"/>
          </p:nvPr>
        </p:nvSpPr>
        <p:spPr>
          <a:xfrm>
            <a:off x="685800" y="228600"/>
            <a:ext cx="7429499" cy="1478570"/>
          </a:xfrm>
        </p:spPr>
        <p:txBody>
          <a:bodyPr/>
          <a:lstStyle/>
          <a:p>
            <a:r>
              <a:rPr lang="en-US" dirty="0"/>
              <a:t>Conclusion</a:t>
            </a:r>
          </a:p>
        </p:txBody>
      </p:sp>
      <p:graphicFrame>
        <p:nvGraphicFramePr>
          <p:cNvPr id="3" name="Diagram 2">
            <a:extLst>
              <a:ext uri="{FF2B5EF4-FFF2-40B4-BE49-F238E27FC236}">
                <a16:creationId xmlns:a16="http://schemas.microsoft.com/office/drawing/2014/main" id="{E03753DA-4310-4192-9CD0-46CE9F471495}"/>
              </a:ext>
            </a:extLst>
          </p:cNvPr>
          <p:cNvGraphicFramePr/>
          <p:nvPr>
            <p:extLst>
              <p:ext uri="{D42A27DB-BD31-4B8C-83A1-F6EECF244321}">
                <p14:modId xmlns:p14="http://schemas.microsoft.com/office/powerpoint/2010/main" val="74955140"/>
              </p:ext>
            </p:extLst>
          </p:nvPr>
        </p:nvGraphicFramePr>
        <p:xfrm>
          <a:off x="1523999" y="1397000"/>
          <a:ext cx="6591299" cy="454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450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C11AA1C-1C08-487A-A00F-2B19D3866E15}"/>
              </a:ext>
            </a:extLst>
          </p:cNvPr>
          <p:cNvSpPr>
            <a:spLocks noGrp="1"/>
          </p:cNvSpPr>
          <p:nvPr>
            <p:ph type="title"/>
          </p:nvPr>
        </p:nvSpPr>
        <p:spPr>
          <a:xfrm>
            <a:off x="685800" y="346869"/>
            <a:ext cx="6400800" cy="1096962"/>
          </a:xfrm>
        </p:spPr>
        <p:txBody>
          <a:bodyPr>
            <a:normAutofit/>
          </a:bodyPr>
          <a:lstStyle/>
          <a:p>
            <a:pPr eaLnBrk="1" hangingPunct="1"/>
            <a:r>
              <a:rPr lang="en-US" altLang="en-US" sz="3200" dirty="0"/>
              <a:t>INTRODUCTION</a:t>
            </a:r>
          </a:p>
        </p:txBody>
      </p:sp>
      <p:sp>
        <p:nvSpPr>
          <p:cNvPr id="4099" name="TextBox 3">
            <a:extLst>
              <a:ext uri="{FF2B5EF4-FFF2-40B4-BE49-F238E27FC236}">
                <a16:creationId xmlns:a16="http://schemas.microsoft.com/office/drawing/2014/main" id="{F66B94D0-DA85-4FE7-8B0A-949404990D82}"/>
              </a:ext>
            </a:extLst>
          </p:cNvPr>
          <p:cNvSpPr txBox="1">
            <a:spLocks noChangeArrowheads="1"/>
          </p:cNvSpPr>
          <p:nvPr/>
        </p:nvSpPr>
        <p:spPr bwMode="auto">
          <a:xfrm>
            <a:off x="764275" y="1443831"/>
            <a:ext cx="82296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a:t>Profit is what drives every institution. No institution is created to dash out cash without expecting something in return. They all thrive and survive on profit they make from services offered to their customers. For this reason, most firms task their managers (particularly those that head the sales &amp; marketing department) with exploring new ways and opportunity to maximize and increase profitability from goods and services offered while running on a low expense.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668A5F1-0419-4AEF-B9F6-2DEBCFE9580F}"/>
              </a:ext>
            </a:extLst>
          </p:cNvPr>
          <p:cNvSpPr>
            <a:spLocks noGrp="1"/>
          </p:cNvSpPr>
          <p:nvPr>
            <p:ph type="title"/>
          </p:nvPr>
        </p:nvSpPr>
        <p:spPr>
          <a:xfrm>
            <a:off x="723900" y="469008"/>
            <a:ext cx="7696200" cy="868362"/>
          </a:xfrm>
        </p:spPr>
        <p:txBody>
          <a:bodyPr>
            <a:normAutofit/>
          </a:bodyPr>
          <a:lstStyle/>
          <a:p>
            <a:pPr eaLnBrk="1" hangingPunct="1"/>
            <a:r>
              <a:rPr lang="en-US" altLang="en-US" sz="3200" dirty="0"/>
              <a:t>BUSINESS PROBLEM</a:t>
            </a:r>
          </a:p>
        </p:txBody>
      </p:sp>
      <p:sp>
        <p:nvSpPr>
          <p:cNvPr id="3075" name="TextBox 3">
            <a:extLst>
              <a:ext uri="{FF2B5EF4-FFF2-40B4-BE49-F238E27FC236}">
                <a16:creationId xmlns:a16="http://schemas.microsoft.com/office/drawing/2014/main" id="{1A8741FF-B7CD-42AD-B41C-EA7A479FE48A}"/>
              </a:ext>
            </a:extLst>
          </p:cNvPr>
          <p:cNvSpPr txBox="1">
            <a:spLocks noChangeArrowheads="1"/>
          </p:cNvSpPr>
          <p:nvPr/>
        </p:nvSpPr>
        <p:spPr bwMode="auto">
          <a:xfrm>
            <a:off x="800100" y="1565970"/>
            <a:ext cx="8001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a:t>MSP Autos Industry is currently pondering on expanding its business venture. After the annual general meeting, they concluded it was best for them to maximize sales and profit from current product categories. The data team has been tasked to help identify areas of strength and weaknesses. In addition, they are to make recommendation(s) on how to improve sales from the weak territories.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A0EF95-F9DA-46A3-A73C-0A3C92D48BA0}"/>
              </a:ext>
            </a:extLst>
          </p:cNvPr>
          <p:cNvPicPr>
            <a:picLocks noChangeAspect="1"/>
          </p:cNvPicPr>
          <p:nvPr/>
        </p:nvPicPr>
        <p:blipFill>
          <a:blip r:embed="rId2"/>
          <a:stretch>
            <a:fillRect/>
          </a:stretch>
        </p:blipFill>
        <p:spPr>
          <a:xfrm>
            <a:off x="3886200" y="1371600"/>
            <a:ext cx="5093816" cy="4572000"/>
          </a:xfrm>
          <a:prstGeom prst="rect">
            <a:avLst/>
          </a:prstGeom>
        </p:spPr>
      </p:pic>
      <p:sp>
        <p:nvSpPr>
          <p:cNvPr id="5" name="TextBox 4">
            <a:extLst>
              <a:ext uri="{FF2B5EF4-FFF2-40B4-BE49-F238E27FC236}">
                <a16:creationId xmlns:a16="http://schemas.microsoft.com/office/drawing/2014/main" id="{593C2904-13C9-48ED-B160-C255021277DD}"/>
              </a:ext>
            </a:extLst>
          </p:cNvPr>
          <p:cNvSpPr txBox="1"/>
          <p:nvPr/>
        </p:nvSpPr>
        <p:spPr>
          <a:xfrm>
            <a:off x="793845" y="1371600"/>
            <a:ext cx="4114800" cy="523220"/>
          </a:xfrm>
          <a:prstGeom prst="rect">
            <a:avLst/>
          </a:prstGeom>
          <a:noFill/>
        </p:spPr>
        <p:txBody>
          <a:bodyPr wrap="square" rtlCol="0">
            <a:spAutoFit/>
          </a:bodyPr>
          <a:lstStyle/>
          <a:p>
            <a:r>
              <a:rPr lang="en-US" sz="2800" b="1" dirty="0"/>
              <a:t>MSP’s Market</a:t>
            </a:r>
          </a:p>
        </p:txBody>
      </p:sp>
      <p:sp>
        <p:nvSpPr>
          <p:cNvPr id="6" name="TextBox 5">
            <a:extLst>
              <a:ext uri="{FF2B5EF4-FFF2-40B4-BE49-F238E27FC236}">
                <a16:creationId xmlns:a16="http://schemas.microsoft.com/office/drawing/2014/main" id="{04714DE8-2F3E-47C4-936F-43C6BE22F4F2}"/>
              </a:ext>
            </a:extLst>
          </p:cNvPr>
          <p:cNvSpPr txBox="1"/>
          <p:nvPr/>
        </p:nvSpPr>
        <p:spPr>
          <a:xfrm>
            <a:off x="1098645" y="1918845"/>
            <a:ext cx="2971800" cy="4524315"/>
          </a:xfrm>
          <a:prstGeom prst="rect">
            <a:avLst/>
          </a:prstGeom>
          <a:noFill/>
        </p:spPr>
        <p:txBody>
          <a:bodyPr wrap="square" rtlCol="0">
            <a:spAutoFit/>
          </a:bodyPr>
          <a:lstStyle/>
          <a:p>
            <a:r>
              <a:rPr lang="en-US" sz="2400" u="sng" dirty="0"/>
              <a:t>Top 3:</a:t>
            </a:r>
          </a:p>
          <a:p>
            <a:endParaRPr lang="en-US" sz="2400" dirty="0"/>
          </a:p>
          <a:p>
            <a:r>
              <a:rPr lang="en-US" sz="2400" dirty="0"/>
              <a:t>USA – 36%</a:t>
            </a:r>
          </a:p>
          <a:p>
            <a:r>
              <a:rPr lang="en-US" sz="2400" dirty="0"/>
              <a:t>Spain – 12%</a:t>
            </a:r>
          </a:p>
          <a:p>
            <a:r>
              <a:rPr lang="en-US" sz="2400" dirty="0"/>
              <a:t>France – 11%</a:t>
            </a:r>
          </a:p>
          <a:p>
            <a:endParaRPr lang="en-US" sz="2400" dirty="0"/>
          </a:p>
          <a:p>
            <a:r>
              <a:rPr lang="en-US" sz="2400" u="sng" dirty="0"/>
              <a:t>Bottom 3:</a:t>
            </a:r>
          </a:p>
          <a:p>
            <a:endParaRPr lang="en-US" sz="2400" u="sng" dirty="0"/>
          </a:p>
          <a:p>
            <a:r>
              <a:rPr lang="en-US" sz="2400" dirty="0"/>
              <a:t>Belgium – 1.08%</a:t>
            </a:r>
          </a:p>
          <a:p>
            <a:r>
              <a:rPr lang="en-US" sz="2400" dirty="0"/>
              <a:t>Philippines – 0.94%</a:t>
            </a:r>
          </a:p>
          <a:p>
            <a:r>
              <a:rPr lang="en-US" sz="2400" dirty="0"/>
              <a:t>Ireland – 0.58%</a:t>
            </a:r>
          </a:p>
          <a:p>
            <a:endParaRPr lang="en-US" sz="2400" dirty="0"/>
          </a:p>
        </p:txBody>
      </p:sp>
      <p:sp>
        <p:nvSpPr>
          <p:cNvPr id="9" name="TextBox 8">
            <a:extLst>
              <a:ext uri="{FF2B5EF4-FFF2-40B4-BE49-F238E27FC236}">
                <a16:creationId xmlns:a16="http://schemas.microsoft.com/office/drawing/2014/main" id="{85A11DA3-26EF-4D13-9952-1E43CCC1B83A}"/>
              </a:ext>
            </a:extLst>
          </p:cNvPr>
          <p:cNvSpPr txBox="1"/>
          <p:nvPr/>
        </p:nvSpPr>
        <p:spPr>
          <a:xfrm>
            <a:off x="762000" y="381000"/>
            <a:ext cx="2895600" cy="584775"/>
          </a:xfrm>
          <a:prstGeom prst="rect">
            <a:avLst/>
          </a:prstGeom>
          <a:noFill/>
        </p:spPr>
        <p:txBody>
          <a:bodyPr wrap="square" rtlCol="0">
            <a:spAutoFit/>
          </a:bodyPr>
          <a:lstStyle/>
          <a:p>
            <a:r>
              <a:rPr lang="en-US" sz="3200" dirty="0"/>
              <a:t>OVERVIEW</a:t>
            </a:r>
          </a:p>
        </p:txBody>
      </p:sp>
    </p:spTree>
    <p:extLst>
      <p:ext uri="{BB962C8B-B14F-4D97-AF65-F5344CB8AC3E}">
        <p14:creationId xmlns:p14="http://schemas.microsoft.com/office/powerpoint/2010/main" val="2335110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2FCE95-E72C-4838-B344-171EE3ABD0A5}"/>
              </a:ext>
            </a:extLst>
          </p:cNvPr>
          <p:cNvPicPr>
            <a:picLocks noChangeAspect="1"/>
          </p:cNvPicPr>
          <p:nvPr/>
        </p:nvPicPr>
        <p:blipFill>
          <a:blip r:embed="rId2"/>
          <a:stretch>
            <a:fillRect/>
          </a:stretch>
        </p:blipFill>
        <p:spPr>
          <a:xfrm>
            <a:off x="2895600" y="1477370"/>
            <a:ext cx="6172200" cy="5015448"/>
          </a:xfrm>
          <a:prstGeom prst="rect">
            <a:avLst/>
          </a:prstGeom>
        </p:spPr>
      </p:pic>
      <p:sp>
        <p:nvSpPr>
          <p:cNvPr id="3" name="TextBox 2">
            <a:extLst>
              <a:ext uri="{FF2B5EF4-FFF2-40B4-BE49-F238E27FC236}">
                <a16:creationId xmlns:a16="http://schemas.microsoft.com/office/drawing/2014/main" id="{9D36B1CA-F4C0-4687-B01C-019AAA623954}"/>
              </a:ext>
            </a:extLst>
          </p:cNvPr>
          <p:cNvSpPr txBox="1"/>
          <p:nvPr/>
        </p:nvSpPr>
        <p:spPr>
          <a:xfrm>
            <a:off x="2590800" y="883762"/>
            <a:ext cx="4876800" cy="523220"/>
          </a:xfrm>
          <a:prstGeom prst="rect">
            <a:avLst/>
          </a:prstGeom>
          <a:noFill/>
        </p:spPr>
        <p:txBody>
          <a:bodyPr wrap="square" rtlCol="0">
            <a:spAutoFit/>
          </a:bodyPr>
          <a:lstStyle/>
          <a:p>
            <a:r>
              <a:rPr lang="en-US" sz="2800" dirty="0"/>
              <a:t>Distribution of Deal Size:</a:t>
            </a:r>
          </a:p>
        </p:txBody>
      </p:sp>
      <p:sp>
        <p:nvSpPr>
          <p:cNvPr id="5" name="TextBox 4">
            <a:extLst>
              <a:ext uri="{FF2B5EF4-FFF2-40B4-BE49-F238E27FC236}">
                <a16:creationId xmlns:a16="http://schemas.microsoft.com/office/drawing/2014/main" id="{7B682D10-EA24-47D5-A128-ACCB3EC55CB4}"/>
              </a:ext>
            </a:extLst>
          </p:cNvPr>
          <p:cNvSpPr txBox="1"/>
          <p:nvPr/>
        </p:nvSpPr>
        <p:spPr>
          <a:xfrm>
            <a:off x="457200" y="228600"/>
            <a:ext cx="2590800" cy="584775"/>
          </a:xfrm>
          <a:prstGeom prst="rect">
            <a:avLst/>
          </a:prstGeom>
          <a:noFill/>
        </p:spPr>
        <p:txBody>
          <a:bodyPr wrap="square" rtlCol="0">
            <a:spAutoFit/>
          </a:bodyPr>
          <a:lstStyle/>
          <a:p>
            <a:r>
              <a:rPr lang="en-US" sz="3200" dirty="0"/>
              <a:t>OVERVIEW</a:t>
            </a:r>
          </a:p>
        </p:txBody>
      </p:sp>
      <p:sp>
        <p:nvSpPr>
          <p:cNvPr id="6" name="TextBox 5">
            <a:extLst>
              <a:ext uri="{FF2B5EF4-FFF2-40B4-BE49-F238E27FC236}">
                <a16:creationId xmlns:a16="http://schemas.microsoft.com/office/drawing/2014/main" id="{0899A6BB-F757-4463-99BB-2070FEE98F65}"/>
              </a:ext>
            </a:extLst>
          </p:cNvPr>
          <p:cNvSpPr txBox="1"/>
          <p:nvPr/>
        </p:nvSpPr>
        <p:spPr>
          <a:xfrm>
            <a:off x="152400" y="2133600"/>
            <a:ext cx="2895600" cy="229062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500" dirty="0"/>
              <a:t>Large: 13%</a:t>
            </a:r>
          </a:p>
          <a:p>
            <a:pPr marL="342900" indent="-342900">
              <a:lnSpc>
                <a:spcPct val="200000"/>
              </a:lnSpc>
              <a:buFont typeface="Arial" panose="020B0604020202020204" pitchFamily="34" charset="0"/>
              <a:buChar char="•"/>
            </a:pPr>
            <a:r>
              <a:rPr lang="en-US" sz="2500" dirty="0"/>
              <a:t>Medium: 61%</a:t>
            </a:r>
          </a:p>
          <a:p>
            <a:pPr marL="342900" indent="-342900">
              <a:lnSpc>
                <a:spcPct val="200000"/>
              </a:lnSpc>
              <a:buFont typeface="Arial" panose="020B0604020202020204" pitchFamily="34" charset="0"/>
              <a:buChar char="•"/>
            </a:pPr>
            <a:r>
              <a:rPr lang="en-US" sz="2500" dirty="0"/>
              <a:t>Small: 26%</a:t>
            </a:r>
          </a:p>
        </p:txBody>
      </p:sp>
    </p:spTree>
    <p:extLst>
      <p:ext uri="{BB962C8B-B14F-4D97-AF65-F5344CB8AC3E}">
        <p14:creationId xmlns:p14="http://schemas.microsoft.com/office/powerpoint/2010/main" val="193501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8DFD7A3-B2C5-4CC3-96D3-3D9F2F828ABB}"/>
              </a:ext>
            </a:extLst>
          </p:cNvPr>
          <p:cNvSpPr>
            <a:spLocks noGrp="1"/>
          </p:cNvSpPr>
          <p:nvPr>
            <p:ph type="title"/>
          </p:nvPr>
        </p:nvSpPr>
        <p:spPr>
          <a:xfrm>
            <a:off x="457200" y="274638"/>
            <a:ext cx="7620000" cy="563562"/>
          </a:xfrm>
        </p:spPr>
        <p:txBody>
          <a:bodyPr>
            <a:normAutofit fontScale="90000"/>
          </a:bodyPr>
          <a:lstStyle/>
          <a:p>
            <a:pPr eaLnBrk="1" hangingPunct="1"/>
            <a:r>
              <a:rPr lang="en-US" altLang="en-US" sz="3200" dirty="0"/>
              <a:t>Descriptive Analytics: Journey so far (2003-2005)</a:t>
            </a:r>
          </a:p>
        </p:txBody>
      </p:sp>
      <p:pic>
        <p:nvPicPr>
          <p:cNvPr id="5123" name="Picture 2">
            <a:extLst>
              <a:ext uri="{FF2B5EF4-FFF2-40B4-BE49-F238E27FC236}">
                <a16:creationId xmlns:a16="http://schemas.microsoft.com/office/drawing/2014/main" id="{29DC04B8-A322-49E2-8A94-E32010743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4191000"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3">
            <a:extLst>
              <a:ext uri="{FF2B5EF4-FFF2-40B4-BE49-F238E27FC236}">
                <a16:creationId xmlns:a16="http://schemas.microsoft.com/office/drawing/2014/main" id="{71D062BC-EDF4-44D0-A913-893C9C179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066800"/>
            <a:ext cx="441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4">
            <a:extLst>
              <a:ext uri="{FF2B5EF4-FFF2-40B4-BE49-F238E27FC236}">
                <a16:creationId xmlns:a16="http://schemas.microsoft.com/office/drawing/2014/main" id="{E6A385EE-37BC-4E3B-AE10-5D69EE0FD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10000"/>
            <a:ext cx="42751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Box 7">
            <a:extLst>
              <a:ext uri="{FF2B5EF4-FFF2-40B4-BE49-F238E27FC236}">
                <a16:creationId xmlns:a16="http://schemas.microsoft.com/office/drawing/2014/main" id="{58B0FCBA-6961-4DC3-93F1-AA11615F87FE}"/>
              </a:ext>
            </a:extLst>
          </p:cNvPr>
          <p:cNvSpPr txBox="1">
            <a:spLocks noChangeArrowheads="1"/>
          </p:cNvSpPr>
          <p:nvPr/>
        </p:nvSpPr>
        <p:spPr bwMode="auto">
          <a:xfrm>
            <a:off x="4724400" y="3822032"/>
            <a:ext cx="41148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anose="05000000000000000000" pitchFamily="2" charset="2"/>
              <a:buChar char="ü"/>
            </a:pPr>
            <a:r>
              <a:rPr lang="en-US" altLang="en-US" sz="2000" dirty="0">
                <a:latin typeface="+mj-lt"/>
              </a:rPr>
              <a:t> Over the past three years, there are more disputed sales than sales shipped and received</a:t>
            </a:r>
          </a:p>
          <a:p>
            <a:pPr eaLnBrk="1" hangingPunct="1">
              <a:spcBef>
                <a:spcPct val="0"/>
              </a:spcBef>
              <a:buFont typeface="Wingdings" panose="05000000000000000000" pitchFamily="2" charset="2"/>
              <a:buChar char="ü"/>
            </a:pPr>
            <a:r>
              <a:rPr lang="en-US" altLang="en-US" sz="2000" dirty="0">
                <a:latin typeface="+mj-lt"/>
              </a:rPr>
              <a:t>Sales in the Q3 of every year start well but ends poorly</a:t>
            </a:r>
          </a:p>
          <a:p>
            <a:pPr eaLnBrk="1" hangingPunct="1">
              <a:spcBef>
                <a:spcPct val="0"/>
              </a:spcBef>
              <a:buFont typeface="Wingdings" panose="05000000000000000000" pitchFamily="2" charset="2"/>
              <a:buChar char="ü"/>
            </a:pPr>
            <a:r>
              <a:rPr lang="en-US" altLang="en-US" sz="2000" dirty="0">
                <a:latin typeface="+mj-lt"/>
              </a:rPr>
              <a:t>Q2 drop in sales for two consecutive year i.e. 2003 and 2004</a:t>
            </a:r>
          </a:p>
          <a:p>
            <a:pPr eaLnBrk="1" hangingPunct="1">
              <a:spcBef>
                <a:spcPct val="0"/>
              </a:spcBef>
              <a:buFont typeface="Wingdings" panose="05000000000000000000" pitchFamily="2" charset="2"/>
              <a:buChar char="ü"/>
            </a:pPr>
            <a:r>
              <a:rPr lang="en-US" altLang="en-US" sz="2000" dirty="0">
                <a:latin typeface="+mj-lt"/>
              </a:rPr>
              <a:t>Highest sales always come in Q4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8BAB43F9-17C2-4D4C-BDE7-4831620D7151}"/>
              </a:ext>
            </a:extLst>
          </p:cNvPr>
          <p:cNvSpPr>
            <a:spLocks noGrp="1"/>
          </p:cNvSpPr>
          <p:nvPr>
            <p:ph type="title"/>
          </p:nvPr>
        </p:nvSpPr>
        <p:spPr>
          <a:xfrm>
            <a:off x="457200" y="274638"/>
            <a:ext cx="6629400" cy="563562"/>
          </a:xfrm>
        </p:spPr>
        <p:txBody>
          <a:bodyPr>
            <a:normAutofit fontScale="90000"/>
          </a:bodyPr>
          <a:lstStyle/>
          <a:p>
            <a:pPr eaLnBrk="1" hangingPunct="1"/>
            <a:r>
              <a:rPr lang="en-US" altLang="en-US" sz="3600" dirty="0"/>
              <a:t>THREE YEARS SALES FORECAST 2006-2008</a:t>
            </a:r>
          </a:p>
        </p:txBody>
      </p:sp>
      <p:pic>
        <p:nvPicPr>
          <p:cNvPr id="6147" name="Picture 2">
            <a:extLst>
              <a:ext uri="{FF2B5EF4-FFF2-40B4-BE49-F238E27FC236}">
                <a16:creationId xmlns:a16="http://schemas.microsoft.com/office/drawing/2014/main" id="{4BD53C09-48C6-491C-A801-EAE64DA8D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4419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5">
            <a:extLst>
              <a:ext uri="{FF2B5EF4-FFF2-40B4-BE49-F238E27FC236}">
                <a16:creationId xmlns:a16="http://schemas.microsoft.com/office/drawing/2014/main" id="{4B8FED2D-287F-4792-A616-B675B43D1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066800"/>
            <a:ext cx="50292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6">
            <a:extLst>
              <a:ext uri="{FF2B5EF4-FFF2-40B4-BE49-F238E27FC236}">
                <a16:creationId xmlns:a16="http://schemas.microsoft.com/office/drawing/2014/main" id="{925B6218-71FE-44AA-888D-79E136610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38600"/>
            <a:ext cx="379412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7">
            <a:extLst>
              <a:ext uri="{FF2B5EF4-FFF2-40B4-BE49-F238E27FC236}">
                <a16:creationId xmlns:a16="http://schemas.microsoft.com/office/drawing/2014/main" id="{9DA8EF47-0F00-4C2A-A3A6-0E5E03B427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048000"/>
            <a:ext cx="254000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TextBox 9">
            <a:extLst>
              <a:ext uri="{FF2B5EF4-FFF2-40B4-BE49-F238E27FC236}">
                <a16:creationId xmlns:a16="http://schemas.microsoft.com/office/drawing/2014/main" id="{089B8C9D-08EB-4DB8-9493-E270302E7F4C}"/>
              </a:ext>
            </a:extLst>
          </p:cNvPr>
          <p:cNvSpPr txBox="1">
            <a:spLocks noChangeArrowheads="1"/>
          </p:cNvSpPr>
          <p:nvPr/>
        </p:nvSpPr>
        <p:spPr bwMode="auto">
          <a:xfrm>
            <a:off x="228600" y="1143000"/>
            <a:ext cx="327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Autoregressive Moving Average (ARMA) Model</a:t>
            </a:r>
          </a:p>
        </p:txBody>
      </p:sp>
      <p:sp>
        <p:nvSpPr>
          <p:cNvPr id="6152" name="TextBox 10">
            <a:extLst>
              <a:ext uri="{FF2B5EF4-FFF2-40B4-BE49-F238E27FC236}">
                <a16:creationId xmlns:a16="http://schemas.microsoft.com/office/drawing/2014/main" id="{4C8F9BFD-C403-44F7-8ECF-8BE738B52695}"/>
              </a:ext>
            </a:extLst>
          </p:cNvPr>
          <p:cNvSpPr txBox="1">
            <a:spLocks noChangeArrowheads="1"/>
          </p:cNvSpPr>
          <p:nvPr/>
        </p:nvSpPr>
        <p:spPr bwMode="auto">
          <a:xfrm>
            <a:off x="4343400" y="4572000"/>
            <a:ext cx="4572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anose="05000000000000000000" pitchFamily="2" charset="2"/>
              <a:buChar char="ü"/>
            </a:pPr>
            <a:r>
              <a:rPr lang="en-US" altLang="en-US" sz="2000" dirty="0">
                <a:latin typeface="+mn-lt"/>
              </a:rPr>
              <a:t> ARIMA MODEL (0,0,0)(1,0,0) i.e. AR(1) is used.</a:t>
            </a:r>
          </a:p>
          <a:p>
            <a:pPr eaLnBrk="1" hangingPunct="1">
              <a:spcBef>
                <a:spcPct val="0"/>
              </a:spcBef>
              <a:buFont typeface="Wingdings" panose="05000000000000000000" pitchFamily="2" charset="2"/>
              <a:buChar char="ü"/>
            </a:pPr>
            <a:r>
              <a:rPr lang="en-US" altLang="en-US" sz="2000" dirty="0">
                <a:latin typeface="+mn-lt"/>
              </a:rPr>
              <a:t>Sales projected to increase in the first quarter of 2006 by 82%</a:t>
            </a:r>
          </a:p>
          <a:p>
            <a:pPr eaLnBrk="1" hangingPunct="1">
              <a:spcBef>
                <a:spcPct val="0"/>
              </a:spcBef>
              <a:buFont typeface="Wingdings" panose="05000000000000000000" pitchFamily="2" charset="2"/>
              <a:buChar char="ü"/>
            </a:pPr>
            <a:r>
              <a:rPr lang="en-US" altLang="en-US" sz="2000" dirty="0">
                <a:latin typeface="+mn-lt"/>
              </a:rPr>
              <a:t>Sales projected to drop between 2007 and 2008</a:t>
            </a:r>
          </a:p>
          <a:p>
            <a:pPr eaLnBrk="1" hangingPunct="1">
              <a:spcBef>
                <a:spcPct val="0"/>
              </a:spcBef>
              <a:buFont typeface="Wingdings" panose="05000000000000000000" pitchFamily="2" charset="2"/>
              <a:buChar char="ü"/>
            </a:pPr>
            <a:endParaRPr lang="en-US" altLang="en-US" sz="1800" dirty="0"/>
          </a:p>
          <a:p>
            <a:pPr eaLnBrk="1" hangingPunct="1">
              <a:spcBef>
                <a:spcPct val="0"/>
              </a:spcBef>
              <a:buFont typeface="Wingdings" panose="05000000000000000000" pitchFamily="2" charset="2"/>
              <a:buChar char="ü"/>
            </a:pPr>
            <a:endParaRPr lang="en-US"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D1F782D-2E30-4634-AE63-1998ECE11F62}"/>
              </a:ext>
            </a:extLst>
          </p:cNvPr>
          <p:cNvSpPr>
            <a:spLocks noGrp="1"/>
          </p:cNvSpPr>
          <p:nvPr>
            <p:ph type="title"/>
          </p:nvPr>
        </p:nvSpPr>
        <p:spPr>
          <a:xfrm>
            <a:off x="857250" y="304800"/>
            <a:ext cx="7429499" cy="1478570"/>
          </a:xfrm>
        </p:spPr>
        <p:txBody>
          <a:bodyPr/>
          <a:lstStyle/>
          <a:p>
            <a:pPr eaLnBrk="1" hangingPunct="1"/>
            <a:r>
              <a:rPr lang="en-US" altLang="en-US" dirty="0"/>
              <a:t>Segregation of Data</a:t>
            </a:r>
          </a:p>
        </p:txBody>
      </p:sp>
      <p:sp>
        <p:nvSpPr>
          <p:cNvPr id="7171" name="Content Placeholder 2">
            <a:extLst>
              <a:ext uri="{FF2B5EF4-FFF2-40B4-BE49-F238E27FC236}">
                <a16:creationId xmlns:a16="http://schemas.microsoft.com/office/drawing/2014/main" id="{00983693-667E-453A-8270-70B955587969}"/>
              </a:ext>
            </a:extLst>
          </p:cNvPr>
          <p:cNvSpPr>
            <a:spLocks noGrp="1"/>
          </p:cNvSpPr>
          <p:nvPr>
            <p:ph idx="1"/>
          </p:nvPr>
        </p:nvSpPr>
        <p:spPr>
          <a:xfrm>
            <a:off x="857250" y="1295400"/>
            <a:ext cx="8229600" cy="4830763"/>
          </a:xfrm>
        </p:spPr>
        <p:txBody>
          <a:bodyPr/>
          <a:lstStyle/>
          <a:p>
            <a:pPr eaLnBrk="1" hangingPunct="1"/>
            <a:r>
              <a:rPr lang="en-US" altLang="en-US" dirty="0"/>
              <a:t>Create clusters of Data </a:t>
            </a:r>
          </a:p>
          <a:p>
            <a:pPr eaLnBrk="1" hangingPunct="1"/>
            <a:r>
              <a:rPr lang="en-US" altLang="en-US" dirty="0"/>
              <a:t>Determine clusters with less sales</a:t>
            </a:r>
          </a:p>
          <a:p>
            <a:pPr eaLnBrk="1" hangingPunct="1"/>
            <a:r>
              <a:rPr lang="en-US" altLang="en-US" dirty="0"/>
              <a:t>Variable used: </a:t>
            </a:r>
          </a:p>
          <a:p>
            <a:pPr lvl="1" eaLnBrk="1" hangingPunct="1"/>
            <a:r>
              <a:rPr lang="en-US" altLang="en-US" sz="2000" dirty="0"/>
              <a:t>Quantity of order</a:t>
            </a:r>
          </a:p>
          <a:p>
            <a:pPr lvl="1" eaLnBrk="1" hangingPunct="1"/>
            <a:r>
              <a:rPr lang="en-US" altLang="en-US" sz="2000" dirty="0"/>
              <a:t>status of order</a:t>
            </a:r>
          </a:p>
          <a:p>
            <a:pPr lvl="1" eaLnBrk="1" hangingPunct="1"/>
            <a:r>
              <a:rPr lang="en-US" altLang="en-US" sz="2000" dirty="0"/>
              <a:t>quarter</a:t>
            </a:r>
          </a:p>
          <a:p>
            <a:pPr lvl="1" eaLnBrk="1" hangingPunct="1"/>
            <a:r>
              <a:rPr lang="en-US" altLang="en-US" sz="2000" dirty="0"/>
              <a:t>deal size</a:t>
            </a:r>
          </a:p>
          <a:p>
            <a:pPr lvl="1" eaLnBrk="1" hangingPunct="1"/>
            <a:r>
              <a:rPr lang="en-US" altLang="en-US" sz="2000" dirty="0"/>
              <a:t>sales</a:t>
            </a:r>
          </a:p>
          <a:p>
            <a:pPr eaLnBrk="1" hangingPunct="1"/>
            <a:r>
              <a:rPr lang="en-US" altLang="en-US" dirty="0"/>
              <a:t>Use of “Gower” distance due to mix data types.</a:t>
            </a:r>
          </a:p>
          <a:p>
            <a:pPr eaLnBrk="1" hangingPunct="1"/>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Content Placeholder 8">
            <a:extLst>
              <a:ext uri="{FF2B5EF4-FFF2-40B4-BE49-F238E27FC236}">
                <a16:creationId xmlns:a16="http://schemas.microsoft.com/office/drawing/2014/main" id="{E42A59DB-406D-4A0C-9010-83B1EE9067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00100" y="58738"/>
            <a:ext cx="7924800" cy="5249862"/>
          </a:xfrm>
        </p:spPr>
      </p:pic>
      <p:pic>
        <p:nvPicPr>
          <p:cNvPr id="8195" name="Picture 10">
            <a:extLst>
              <a:ext uri="{FF2B5EF4-FFF2-40B4-BE49-F238E27FC236}">
                <a16:creationId xmlns:a16="http://schemas.microsoft.com/office/drawing/2014/main" id="{25401299-76FB-423B-A102-1A7CB9F10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272088"/>
            <a:ext cx="29718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561</TotalTime>
  <Words>459</Words>
  <Application>Microsoft Office PowerPoint</Application>
  <PresentationFormat>On-screen Show (4:3)</PresentationFormat>
  <Paragraphs>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Circuit</vt:lpstr>
      <vt:lpstr> Intermediate Analytics Group Project AlY 6015 – CRN 21370 3/27/2019</vt:lpstr>
      <vt:lpstr>INTRODUCTION</vt:lpstr>
      <vt:lpstr>BUSINESS PROBLEM</vt:lpstr>
      <vt:lpstr>PowerPoint Presentation</vt:lpstr>
      <vt:lpstr>PowerPoint Presentation</vt:lpstr>
      <vt:lpstr>Descriptive Analytics: Journey so far (2003-2005)</vt:lpstr>
      <vt:lpstr>THREE YEARS SALES FORECAST 2006-2008</vt:lpstr>
      <vt:lpstr>Segregation of Data</vt:lpstr>
      <vt:lpstr>PowerPoint Presentation</vt:lpstr>
      <vt:lpstr>PowerPoint Presentation</vt:lpstr>
      <vt:lpstr>Outcome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aishat olanrewaju</dc:creator>
  <cp:lastModifiedBy>Marvin Perez</cp:lastModifiedBy>
  <cp:revision>36</cp:revision>
  <dcterms:created xsi:type="dcterms:W3CDTF">2019-03-24T04:35:04Z</dcterms:created>
  <dcterms:modified xsi:type="dcterms:W3CDTF">2019-03-26T18:41:03Z</dcterms:modified>
</cp:coreProperties>
</file>