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D152-886F-4A12-873C-ECE38A5111C5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A9ACB-0529-4A25-BEFF-0FAD7C04DB0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A9ACB-0529-4A25-BEFF-0FAD7C04DB0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30.01.2022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breach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– </a:t>
            </a:r>
            <a:r>
              <a:rPr lang="de-DE" dirty="0" err="1" smtClean="0"/>
              <a:t>Marriot</a:t>
            </a:r>
            <a:r>
              <a:rPr lang="de-DE" dirty="0" smtClean="0"/>
              <a:t> International (</a:t>
            </a:r>
            <a:r>
              <a:rPr lang="de-DE" dirty="0" err="1" smtClean="0"/>
              <a:t>Starwood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1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 dirty="0" smtClean="0"/>
              <a:t>Personally Identifiable Information (PII): </a:t>
            </a:r>
            <a:endParaRPr lang="en-GB" sz="2400" dirty="0" smtClean="0"/>
          </a:p>
          <a:p>
            <a:pPr lvl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Guest names, mailing addresses, phone numbers, email addresses, passport numbers, Starwood preferred Guest account information, dates of birth, gender , arrival and departure information, reservation dates and communication preferences</a:t>
            </a:r>
          </a:p>
          <a:p>
            <a:pPr>
              <a:buNone/>
            </a:pPr>
            <a:endParaRPr lang="de-DE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In some cases encrypted payment card numbers and expiration dates.</a:t>
            </a:r>
            <a:endParaRPr lang="de-DE" sz="2000" dirty="0" smtClean="0"/>
          </a:p>
          <a:p>
            <a:pPr lvl="0">
              <a:buFont typeface="Wingdings" pitchFamily="2" charset="2"/>
              <a:buChar char="Ø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affected</a:t>
            </a:r>
            <a:r>
              <a:rPr lang="de-DE" dirty="0" smtClean="0"/>
              <a:t> ?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876629"/>
          </a:xfrm>
        </p:spPr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sz="2000" dirty="0" smtClean="0"/>
              <a:t>Hackers </a:t>
            </a:r>
            <a:r>
              <a:rPr lang="de-DE" sz="2000" dirty="0" err="1" smtClean="0"/>
              <a:t>gained</a:t>
            </a:r>
            <a:r>
              <a:rPr lang="de-DE" sz="2000" dirty="0" smtClean="0"/>
              <a:t> </a:t>
            </a:r>
            <a:r>
              <a:rPr lang="de-DE" sz="2000" dirty="0" err="1" smtClean="0"/>
              <a:t>unauthorized</a:t>
            </a:r>
            <a:r>
              <a:rPr lang="de-DE" sz="2000" dirty="0" smtClean="0"/>
              <a:t>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Starwood</a:t>
            </a:r>
            <a:r>
              <a:rPr lang="de-DE" sz="2000" dirty="0" smtClean="0"/>
              <a:t> </a:t>
            </a:r>
            <a:r>
              <a:rPr lang="de-DE" sz="2000" dirty="0" err="1" smtClean="0"/>
              <a:t>network</a:t>
            </a:r>
            <a:r>
              <a:rPr lang="de-DE" sz="2000" dirty="0" smtClean="0"/>
              <a:t> in 2014.</a:t>
            </a:r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err="1" smtClean="0"/>
              <a:t>Typical</a:t>
            </a:r>
            <a:r>
              <a:rPr lang="de-DE" sz="2000" dirty="0" smtClean="0"/>
              <a:t> </a:t>
            </a:r>
            <a:r>
              <a:rPr lang="de-DE" sz="2000" dirty="0" err="1" smtClean="0"/>
              <a:t>example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an </a:t>
            </a:r>
            <a:r>
              <a:rPr lang="de-DE" sz="2000" dirty="0" err="1" smtClean="0"/>
              <a:t>Advanced</a:t>
            </a:r>
            <a:r>
              <a:rPr lang="de-DE" sz="2000" dirty="0" smtClean="0"/>
              <a:t> Persistent </a:t>
            </a:r>
            <a:r>
              <a:rPr lang="de-DE" sz="2000" dirty="0" err="1" smtClean="0"/>
              <a:t>Threat</a:t>
            </a:r>
            <a:r>
              <a:rPr lang="de-DE" sz="2000" dirty="0" smtClean="0"/>
              <a:t> (APT).</a:t>
            </a:r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smtClean="0"/>
              <a:t>The </a:t>
            </a:r>
            <a:r>
              <a:rPr lang="de-DE" sz="2000" dirty="0" err="1" smtClean="0"/>
              <a:t>attacker</a:t>
            </a:r>
            <a:r>
              <a:rPr lang="de-DE" sz="2000" dirty="0" smtClean="0"/>
              <a:t> </a:t>
            </a:r>
            <a:r>
              <a:rPr lang="de-DE" sz="2000" dirty="0" err="1" smtClean="0"/>
              <a:t>copied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encrypted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took</a:t>
            </a:r>
            <a:r>
              <a:rPr lang="de-DE" sz="2000" dirty="0" smtClean="0"/>
              <a:t> </a:t>
            </a:r>
            <a:r>
              <a:rPr lang="de-DE" sz="2000" dirty="0" err="1" smtClean="0"/>
              <a:t>steps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delete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.</a:t>
            </a:r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pPr lvl="0"/>
            <a:r>
              <a:rPr lang="en-GB" sz="2000" dirty="0" smtClean="0"/>
              <a:t>An article by New York Times attributed the attack to a Chinese intelligence group seeking to gather data on US </a:t>
            </a:r>
            <a:r>
              <a:rPr lang="en-GB" sz="2000" dirty="0" smtClean="0"/>
              <a:t>citizens (The New York Times Company, 2021).</a:t>
            </a:r>
            <a:endParaRPr lang="de-DE" sz="2000" dirty="0" smtClean="0"/>
          </a:p>
          <a:p>
            <a:pPr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7158" y="500042"/>
            <a:ext cx="6715172" cy="5797568"/>
          </a:xfrm>
        </p:spPr>
        <p:txBody>
          <a:bodyPr>
            <a:normAutofit/>
          </a:bodyPr>
          <a:lstStyle/>
          <a:p>
            <a:r>
              <a:rPr lang="de-DE" sz="3700" dirty="0" err="1" smtClean="0"/>
              <a:t>What</a:t>
            </a:r>
            <a:r>
              <a:rPr lang="de-DE" sz="3700" dirty="0" smtClean="0"/>
              <a:t> </a:t>
            </a:r>
            <a:r>
              <a:rPr lang="de-DE" sz="3700" dirty="0" err="1" smtClean="0"/>
              <a:t>happened</a:t>
            </a:r>
            <a:r>
              <a:rPr lang="de-DE" sz="3700" dirty="0" smtClean="0"/>
              <a:t> ?</a:t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>Who was </a:t>
            </a:r>
            <a:r>
              <a:rPr lang="de-DE" sz="3700" dirty="0" err="1" smtClean="0"/>
              <a:t>responsible</a:t>
            </a:r>
            <a:r>
              <a:rPr lang="de-DE" sz="3700" dirty="0" smtClean="0"/>
              <a:t>?</a:t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> </a:t>
            </a:r>
            <a:endParaRPr lang="de-DE" sz="3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5357851"/>
          </a:xfrm>
        </p:spPr>
        <p:txBody>
          <a:bodyPr>
            <a:normAutofit fontScale="70000" lnSpcReduction="20000"/>
          </a:bodyPr>
          <a:lstStyle/>
          <a:p>
            <a:r>
              <a:rPr lang="de-DE" sz="2000" dirty="0" err="1" smtClean="0"/>
              <a:t>Yes</a:t>
            </a:r>
            <a:r>
              <a:rPr lang="de-DE" sz="2000" dirty="0" smtClean="0"/>
              <a:t>, on September 8, 2018, </a:t>
            </a:r>
            <a:r>
              <a:rPr lang="de-DE" sz="2000" dirty="0" err="1" smtClean="0"/>
              <a:t>Marriot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received</a:t>
            </a:r>
            <a:r>
              <a:rPr lang="de-DE" sz="2000" dirty="0" smtClean="0"/>
              <a:t> an alert </a:t>
            </a:r>
            <a:r>
              <a:rPr lang="de-DE" sz="2000" dirty="0" err="1" smtClean="0"/>
              <a:t>from</a:t>
            </a:r>
            <a:r>
              <a:rPr lang="de-DE" sz="2000" dirty="0" smtClean="0"/>
              <a:t> an </a:t>
            </a:r>
            <a:r>
              <a:rPr lang="de-DE" sz="2000" dirty="0" err="1" smtClean="0"/>
              <a:t>internal</a:t>
            </a:r>
            <a:r>
              <a:rPr lang="de-DE" sz="2000" dirty="0" smtClean="0"/>
              <a:t> </a:t>
            </a:r>
            <a:r>
              <a:rPr lang="de-DE" sz="2000" dirty="0" err="1" smtClean="0"/>
              <a:t>security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r>
              <a:rPr lang="de-DE" sz="2000" dirty="0" smtClean="0"/>
              <a:t> </a:t>
            </a:r>
            <a:r>
              <a:rPr lang="de-DE" sz="2000" dirty="0" err="1" smtClean="0"/>
              <a:t>regarding</a:t>
            </a:r>
            <a:r>
              <a:rPr lang="de-DE" sz="2000" dirty="0" smtClean="0"/>
              <a:t> an </a:t>
            </a:r>
            <a:r>
              <a:rPr lang="de-DE" sz="2000" dirty="0" err="1" smtClean="0"/>
              <a:t>attempt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Starwood</a:t>
            </a:r>
            <a:r>
              <a:rPr lang="de-DE" sz="2000" dirty="0" smtClean="0"/>
              <a:t> </a:t>
            </a:r>
            <a:r>
              <a:rPr lang="de-DE" sz="2000" dirty="0" err="1" smtClean="0"/>
              <a:t>guest</a:t>
            </a:r>
            <a:r>
              <a:rPr lang="de-DE" sz="2000" dirty="0" smtClean="0"/>
              <a:t> </a:t>
            </a:r>
            <a:r>
              <a:rPr lang="de-DE" sz="2000" dirty="0" err="1" smtClean="0"/>
              <a:t>reservation</a:t>
            </a:r>
            <a:r>
              <a:rPr lang="de-DE" sz="2000" dirty="0" smtClean="0"/>
              <a:t> </a:t>
            </a:r>
            <a:r>
              <a:rPr lang="de-DE" sz="2000" dirty="0" err="1" smtClean="0"/>
              <a:t>database</a:t>
            </a:r>
            <a:r>
              <a:rPr lang="de-DE" sz="2000" dirty="0" smtClean="0"/>
              <a:t>.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Marriot</a:t>
            </a:r>
            <a:r>
              <a:rPr lang="de-DE" sz="2000" dirty="0" smtClean="0"/>
              <a:t> </a:t>
            </a:r>
            <a:r>
              <a:rPr lang="de-DE" sz="2000" dirty="0" err="1" smtClean="0"/>
              <a:t>engaged</a:t>
            </a:r>
            <a:r>
              <a:rPr lang="de-DE" sz="2000" dirty="0" smtClean="0"/>
              <a:t> </a:t>
            </a:r>
            <a:r>
              <a:rPr lang="de-DE" sz="2000" dirty="0" err="1" smtClean="0"/>
              <a:t>security</a:t>
            </a:r>
            <a:r>
              <a:rPr lang="de-DE" sz="2000" dirty="0" smtClean="0"/>
              <a:t> </a:t>
            </a:r>
            <a:r>
              <a:rPr lang="de-DE" sz="2000" dirty="0" err="1" smtClean="0"/>
              <a:t>experts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occured</a:t>
            </a:r>
            <a:r>
              <a:rPr lang="de-DE" sz="2000" dirty="0" smtClean="0"/>
              <a:t>.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Two</a:t>
            </a:r>
            <a:r>
              <a:rPr lang="de-DE" sz="2000" dirty="0" smtClean="0"/>
              <a:t> </a:t>
            </a:r>
            <a:r>
              <a:rPr lang="de-DE" sz="2000" dirty="0" err="1" smtClean="0"/>
              <a:t>tools</a:t>
            </a:r>
            <a:r>
              <a:rPr lang="de-DE" sz="2000" dirty="0" smtClean="0"/>
              <a:t> </a:t>
            </a:r>
            <a:r>
              <a:rPr lang="de-DE" sz="2000" dirty="0" err="1" smtClean="0"/>
              <a:t>were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hackers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take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administrator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smtClean="0"/>
              <a:t>Remote Access </a:t>
            </a:r>
            <a:r>
              <a:rPr lang="de-DE" sz="2000" dirty="0" err="1" smtClean="0"/>
              <a:t>Trojana</a:t>
            </a:r>
            <a:r>
              <a:rPr lang="de-DE" sz="2000" dirty="0" smtClean="0"/>
              <a:t> (RAT) 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err="1" smtClean="0"/>
              <a:t>MimiKatz</a:t>
            </a:r>
            <a:r>
              <a:rPr lang="de-DE" sz="2000" dirty="0" smtClean="0"/>
              <a:t>  - Tool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sniffing</a:t>
            </a:r>
            <a:r>
              <a:rPr lang="de-DE" sz="2000" dirty="0" smtClean="0"/>
              <a:t> </a:t>
            </a:r>
            <a:r>
              <a:rPr lang="de-DE" sz="2000" dirty="0" err="1" smtClean="0"/>
              <a:t>username</a:t>
            </a:r>
            <a:r>
              <a:rPr lang="de-DE" sz="2000" dirty="0" smtClean="0"/>
              <a:t>/ </a:t>
            </a:r>
            <a:r>
              <a:rPr lang="de-DE" sz="2000" dirty="0" err="1" smtClean="0"/>
              <a:t>password</a:t>
            </a:r>
            <a:r>
              <a:rPr lang="de-DE" sz="2000" dirty="0" smtClean="0"/>
              <a:t> </a:t>
            </a:r>
            <a:r>
              <a:rPr lang="de-DE" sz="2000" dirty="0" err="1" smtClean="0"/>
              <a:t>combinations</a:t>
            </a:r>
            <a:r>
              <a:rPr lang="de-DE" sz="2000" dirty="0" smtClean="0"/>
              <a:t> in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memory</a:t>
            </a:r>
            <a:r>
              <a:rPr lang="de-DE" sz="2000" dirty="0" smtClean="0"/>
              <a:t> (</a:t>
            </a:r>
            <a:r>
              <a:rPr lang="de-DE" sz="2000" dirty="0" err="1" smtClean="0"/>
              <a:t>Fruhlinger</a:t>
            </a:r>
            <a:r>
              <a:rPr lang="de-DE" sz="2000" dirty="0" smtClean="0"/>
              <a:t>, 2020)</a:t>
            </a:r>
          </a:p>
          <a:p>
            <a:pPr>
              <a:buFont typeface="Wingdings" pitchFamily="2" charset="2"/>
              <a:buChar char="Ø"/>
            </a:pPr>
            <a:endParaRPr lang="de-DE" sz="2000" dirty="0" smtClean="0"/>
          </a:p>
          <a:p>
            <a:r>
              <a:rPr lang="de-DE" sz="2000" dirty="0" smtClean="0"/>
              <a:t>Containment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measures</a:t>
            </a:r>
            <a:r>
              <a:rPr lang="de-DE" sz="2000" dirty="0" smtClean="0"/>
              <a:t> </a:t>
            </a:r>
            <a:r>
              <a:rPr lang="de-DE" sz="2000" dirty="0" err="1" smtClean="0"/>
              <a:t>were</a:t>
            </a:r>
            <a:r>
              <a:rPr lang="de-DE" sz="2000" dirty="0" smtClean="0"/>
              <a:t> </a:t>
            </a:r>
            <a:r>
              <a:rPr lang="de-DE" sz="2000" dirty="0" err="1" smtClean="0"/>
              <a:t>implemented</a:t>
            </a:r>
            <a:r>
              <a:rPr lang="de-DE" sz="2000" dirty="0" smtClean="0"/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Sorenson</a:t>
            </a:r>
            <a:r>
              <a:rPr lang="de-DE" sz="2000" dirty="0" smtClean="0"/>
              <a:t>, 2019)</a:t>
            </a:r>
          </a:p>
          <a:p>
            <a:endParaRPr lang="de-DE" sz="2000" dirty="0" smtClean="0"/>
          </a:p>
          <a:p>
            <a:r>
              <a:rPr lang="de-DE" sz="2000" dirty="0" smtClean="0"/>
              <a:t>The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was </a:t>
            </a:r>
            <a:r>
              <a:rPr lang="de-DE" sz="2000" dirty="0" err="1" smtClean="0"/>
              <a:t>retired</a:t>
            </a:r>
            <a:r>
              <a:rPr lang="de-DE" sz="2000" dirty="0" smtClean="0"/>
              <a:t> in </a:t>
            </a:r>
            <a:r>
              <a:rPr lang="de-DE" sz="2000" dirty="0" err="1" smtClean="0"/>
              <a:t>December</a:t>
            </a:r>
            <a:r>
              <a:rPr lang="de-DE" sz="2000" dirty="0" smtClean="0"/>
              <a:t> 18 2018.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pPr lvl="0"/>
            <a:r>
              <a:rPr lang="en-GB" sz="2000" dirty="0" smtClean="0"/>
              <a:t>Marriot carried out an investigation assisted by security experts following the breach and announced plans to phase out Starwood systems and accelerate security enhancements to its network.</a:t>
            </a:r>
            <a:endParaRPr lang="de-DE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5720" y="142852"/>
            <a:ext cx="7901014" cy="4868898"/>
          </a:xfrm>
        </p:spPr>
        <p:txBody>
          <a:bodyPr>
            <a:normAutofit fontScale="90000"/>
          </a:bodyPr>
          <a:lstStyle/>
          <a:p>
            <a:r>
              <a:rPr lang="de-DE" sz="3200" dirty="0" err="1" smtClean="0"/>
              <a:t>Were</a:t>
            </a:r>
            <a:r>
              <a:rPr lang="de-DE" sz="3200" dirty="0" smtClean="0"/>
              <a:t> </a:t>
            </a:r>
            <a:r>
              <a:rPr lang="de-DE" sz="3200" dirty="0" err="1" smtClean="0"/>
              <a:t>any</a:t>
            </a:r>
            <a:r>
              <a:rPr lang="de-DE" sz="3200" dirty="0" smtClean="0"/>
              <a:t> </a:t>
            </a:r>
            <a:r>
              <a:rPr lang="de-DE" sz="3200" dirty="0" err="1" smtClean="0"/>
              <a:t>escalation</a:t>
            </a:r>
            <a:r>
              <a:rPr lang="de-DE" sz="3200" dirty="0" smtClean="0"/>
              <a:t> </a:t>
            </a:r>
            <a:r>
              <a:rPr lang="de-DE" sz="3200" dirty="0" err="1" smtClean="0"/>
              <a:t>stopped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how</a:t>
            </a:r>
            <a:r>
              <a:rPr lang="de-DE" sz="3200" dirty="0" smtClean="0"/>
              <a:t>?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Was </a:t>
            </a:r>
            <a:r>
              <a:rPr lang="de-DE" sz="3200" dirty="0" err="1" smtClean="0"/>
              <a:t>the</a:t>
            </a:r>
            <a:r>
              <a:rPr lang="de-DE" sz="3200" dirty="0" smtClean="0"/>
              <a:t> Business </a:t>
            </a:r>
            <a:r>
              <a:rPr lang="de-DE" sz="3200" dirty="0" err="1" smtClean="0"/>
              <a:t>Continuity</a:t>
            </a:r>
            <a:r>
              <a:rPr lang="de-DE" sz="3200" dirty="0" smtClean="0"/>
              <a:t> Plan </a:t>
            </a:r>
            <a:r>
              <a:rPr lang="de-DE" sz="3200" dirty="0" err="1" smtClean="0"/>
              <a:t>instigated</a:t>
            </a:r>
            <a:r>
              <a:rPr lang="de-DE" sz="3200" dirty="0" smtClean="0"/>
              <a:t>?</a:t>
            </a:r>
            <a:endParaRPr lang="de-DE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GB" sz="2000" dirty="0" smtClean="0"/>
              <a:t>Yes, consequently ICO has fined Marriot International £ 18.4 million for failing millions of customers’ personal data </a:t>
            </a:r>
            <a:r>
              <a:rPr lang="en-GB" sz="2000" dirty="0" err="1" smtClean="0"/>
              <a:t>secur</a:t>
            </a:r>
            <a:r>
              <a:rPr lang="en-GB" sz="2000" dirty="0" smtClean="0"/>
              <a:t> (ICO, 2020)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pPr lvl="0"/>
            <a:endParaRPr lang="de-DE" sz="2000" dirty="0" smtClean="0"/>
          </a:p>
          <a:p>
            <a:pPr lvl="0"/>
            <a:r>
              <a:rPr lang="de-DE" sz="2000" dirty="0" err="1" smtClean="0"/>
              <a:t>Yes</a:t>
            </a:r>
            <a:r>
              <a:rPr lang="de-DE" sz="2000" dirty="0" smtClean="0"/>
              <a:t>, </a:t>
            </a:r>
            <a:r>
              <a:rPr lang="de-DE" sz="2000" dirty="0" err="1" smtClean="0"/>
              <a:t>furthermore</a:t>
            </a:r>
            <a:r>
              <a:rPr lang="de-DE" sz="2000" dirty="0" smtClean="0"/>
              <a:t> a </a:t>
            </a:r>
            <a:r>
              <a:rPr lang="de-DE" sz="2000" dirty="0" err="1" smtClean="0"/>
              <a:t>website</a:t>
            </a:r>
            <a:r>
              <a:rPr lang="de-DE" sz="2000" dirty="0" smtClean="0"/>
              <a:t> was </a:t>
            </a:r>
            <a:r>
              <a:rPr lang="de-DE" sz="2000" dirty="0" err="1" smtClean="0"/>
              <a:t>setup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a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client‘s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was </a:t>
            </a:r>
            <a:r>
              <a:rPr lang="de-DE" sz="2000" dirty="0" err="1" smtClean="0"/>
              <a:t>breached</a:t>
            </a:r>
            <a:r>
              <a:rPr lang="de-DE" sz="2000" dirty="0" smtClean="0"/>
              <a:t> (</a:t>
            </a:r>
            <a:r>
              <a:rPr lang="de-DE" sz="2000" dirty="0" err="1" smtClean="0"/>
              <a:t>Sorenson</a:t>
            </a:r>
            <a:r>
              <a:rPr lang="de-DE" sz="2000" dirty="0" smtClean="0"/>
              <a:t>, 2019)</a:t>
            </a:r>
            <a:r>
              <a:rPr lang="de-DE" sz="2000" dirty="0" smtClean="0"/>
              <a:t>.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3940180"/>
          </a:xfrm>
        </p:spPr>
        <p:txBody>
          <a:bodyPr>
            <a:normAutofit fontScale="90000"/>
          </a:bodyPr>
          <a:lstStyle/>
          <a:p>
            <a:r>
              <a:rPr lang="de-DE" sz="3700" dirty="0" smtClean="0"/>
              <a:t>Was </a:t>
            </a:r>
            <a:r>
              <a:rPr lang="de-DE" sz="3700" dirty="0" err="1" smtClean="0"/>
              <a:t>the</a:t>
            </a:r>
            <a:r>
              <a:rPr lang="de-DE" sz="3700" dirty="0" smtClean="0"/>
              <a:t> ICO </a:t>
            </a:r>
            <a:r>
              <a:rPr lang="de-DE" sz="3700" dirty="0" err="1" smtClean="0"/>
              <a:t>notified</a:t>
            </a:r>
            <a:r>
              <a:rPr lang="de-DE" sz="3700" dirty="0" smtClean="0"/>
              <a:t>?</a:t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err="1" smtClean="0"/>
              <a:t>Were</a:t>
            </a:r>
            <a:r>
              <a:rPr lang="de-DE" sz="3700" dirty="0" smtClean="0"/>
              <a:t> </a:t>
            </a:r>
            <a:r>
              <a:rPr lang="de-DE" sz="3700" dirty="0" err="1" smtClean="0"/>
              <a:t>affected</a:t>
            </a:r>
            <a:r>
              <a:rPr lang="de-DE" sz="3700" dirty="0" smtClean="0"/>
              <a:t> </a:t>
            </a:r>
            <a:r>
              <a:rPr lang="de-DE" sz="3700" dirty="0" err="1" smtClean="0"/>
              <a:t>individuals</a:t>
            </a:r>
            <a:r>
              <a:rPr lang="de-DE" sz="3700" dirty="0" smtClean="0"/>
              <a:t> </a:t>
            </a:r>
            <a:r>
              <a:rPr lang="de-DE" sz="3700" dirty="0" err="1" smtClean="0"/>
              <a:t>notified</a:t>
            </a:r>
            <a:r>
              <a:rPr lang="de-DE" sz="3700" dirty="0" smtClean="0"/>
              <a:t>?</a:t>
            </a:r>
            <a:endParaRPr lang="de-DE" sz="3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2864043"/>
          </a:xfrm>
        </p:spPr>
        <p:txBody>
          <a:bodyPr/>
          <a:lstStyle/>
          <a:p>
            <a:pPr lvl="0"/>
            <a:r>
              <a:rPr lang="en-GB" sz="2000" dirty="0" smtClean="0"/>
              <a:t>The company was eventually fined £18.4 million (reduced from £99 million) by UK data governing body the Information Commissioner's Office (ICO) in 2020 for failing to keep </a:t>
            </a:r>
            <a:r>
              <a:rPr lang="en-GB" sz="2000" dirty="0" smtClean="0"/>
              <a:t>more than 500 million customers</a:t>
            </a:r>
            <a:r>
              <a:rPr lang="en-GB" sz="2000" dirty="0" smtClean="0"/>
              <a:t>’ personal data secure.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710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 smtClean="0"/>
              <a:t>What were the social, legal and ethical implications of the decisions made?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ICO (2020). </a:t>
            </a:r>
            <a:r>
              <a:rPr lang="en-ZA" dirty="0" smtClean="0"/>
              <a:t>ICO fines Marriott International Inc £18.4million for failing to keep customers’ personal data secure. Available from: </a:t>
            </a:r>
            <a:r>
              <a:rPr lang="en-GB" dirty="0" smtClean="0"/>
              <a:t>https://ico.org.uk/about-the-ico/news-and-events/news-and-blogs/2020/10/ico-fines-marriott-international-inc-184million-for-failing-to-keep-customers-personal-data-secure/ [Accessed 27 January 2022</a:t>
            </a:r>
            <a:r>
              <a:rPr lang="en-GB" dirty="0" smtClean="0"/>
              <a:t>].</a:t>
            </a:r>
          </a:p>
          <a:p>
            <a:endParaRPr lang="de-DE" dirty="0" smtClean="0"/>
          </a:p>
          <a:p>
            <a:r>
              <a:rPr lang="en-GB" dirty="0" smtClean="0"/>
              <a:t>Sorenson, A (2019) Testimony of Arne Sorenson. Available from: https://www.hsgac.senate.gov/imo/media/doc/Soresnson%20Testimony.pdf[Accessed 27 January 2022</a:t>
            </a:r>
            <a:r>
              <a:rPr lang="en-GB" dirty="0" smtClean="0"/>
              <a:t>].</a:t>
            </a:r>
          </a:p>
          <a:p>
            <a:endParaRPr lang="de-DE" dirty="0" smtClean="0"/>
          </a:p>
          <a:p>
            <a:r>
              <a:rPr lang="en-GB" dirty="0" smtClean="0"/>
              <a:t>The New York Times Company (2021). Marriott Data Breach Is Traced to Chinese Hackers as U.S. Readies Crackdown on Beijing. Available from: https://www.nytimes.com/2018/12/11/us/politics/trump-china-trade.html[Accessed 26 January 2022</a:t>
            </a:r>
            <a:r>
              <a:rPr lang="en-GB" dirty="0" smtClean="0"/>
              <a:t>].</a:t>
            </a:r>
          </a:p>
          <a:p>
            <a:endParaRPr lang="de-DE" dirty="0" smtClean="0"/>
          </a:p>
          <a:p>
            <a:r>
              <a:rPr lang="en-ZA" dirty="0" smtClean="0"/>
              <a:t>Starwood hotels(2018). </a:t>
            </a:r>
            <a:r>
              <a:rPr lang="en-ZA" i="1" dirty="0" smtClean="0"/>
              <a:t>Original notice from November 30, 2018</a:t>
            </a:r>
            <a:r>
              <a:rPr lang="en-ZA" dirty="0" smtClean="0"/>
              <a:t>. Available from: http://starwoodstag.wpengine.com/wp-content/uploads/2019/05/us-en_First-Response.pdf[Accessed 26January 2022</a:t>
            </a:r>
            <a:r>
              <a:rPr lang="en-ZA" dirty="0" smtClean="0"/>
              <a:t>].</a:t>
            </a:r>
          </a:p>
          <a:p>
            <a:endParaRPr lang="de-DE" dirty="0" smtClean="0"/>
          </a:p>
          <a:p>
            <a:r>
              <a:rPr lang="en-GB" dirty="0" smtClean="0"/>
              <a:t>Hill, M. &amp; </a:t>
            </a:r>
            <a:r>
              <a:rPr lang="en-GB" dirty="0" err="1" smtClean="0"/>
              <a:t>Swinhoe</a:t>
            </a:r>
            <a:r>
              <a:rPr lang="en-GB" dirty="0" smtClean="0"/>
              <a:t>, D (2021). The 15 biggest data breaches of the 21st century. Available from: https://www.csoonline.com/article/2130877/the-biggest-data-breaches-of-the-21st-century.html [Accessed 26 January 2022</a:t>
            </a:r>
            <a:r>
              <a:rPr lang="en-GB" dirty="0" smtClean="0"/>
              <a:t>].</a:t>
            </a:r>
          </a:p>
          <a:p>
            <a:endParaRPr lang="en-GB" dirty="0" smtClean="0"/>
          </a:p>
          <a:p>
            <a:r>
              <a:rPr lang="en-GB" dirty="0" err="1" smtClean="0"/>
              <a:t>Fruhlinger</a:t>
            </a:r>
            <a:r>
              <a:rPr lang="en-GB" dirty="0" smtClean="0"/>
              <a:t>, J (2020) Marriott data breach FAQ: How did it happen and what was the impact? Available from: https://www.csoonline.com/article/3441220/marriott-data-breach-faq-how-did-it-happen-and-what-was-the-impact.html [Accessed 27 January 2022].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556</Words>
  <PresentationFormat>Bildschirmpräsentation (4:3)</PresentationFormat>
  <Paragraphs>62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Data breach case study – Marriot International (Starwood)</vt:lpstr>
      <vt:lpstr>What types of data were affected ?</vt:lpstr>
      <vt:lpstr>What happened ?      Who was responsible?    </vt:lpstr>
      <vt:lpstr>Were any escalation stopped and how?         Was the Business Continuity Plan instigated?</vt:lpstr>
      <vt:lpstr>Was the ICO notified?      Were affected individuals notified?</vt:lpstr>
      <vt:lpstr>What were the social, legal and ethical implications of the decisions made?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 case study – Marriot International (Starwood)</dc:title>
  <dc:creator>Fridolin</dc:creator>
  <cp:lastModifiedBy>Fridolin</cp:lastModifiedBy>
  <cp:revision>12</cp:revision>
  <dcterms:created xsi:type="dcterms:W3CDTF">2022-01-28T09:27:40Z</dcterms:created>
  <dcterms:modified xsi:type="dcterms:W3CDTF">2022-01-30T12:51:58Z</dcterms:modified>
</cp:coreProperties>
</file>