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7"/>
    <p:restoredTop sz="94643"/>
  </p:normalViewPr>
  <p:slideViewPr>
    <p:cSldViewPr>
      <p:cViewPr varScale="1">
        <p:scale>
          <a:sx n="82" d="100"/>
          <a:sy n="82" d="100"/>
        </p:scale>
        <p:origin x="176" y="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17.02.22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17.02.22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17.02.22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17.02.22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17.02.22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17.02.22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17.02.22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17.02.22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17.02.22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17.02.22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17.02.22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17.02.22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0C2ED-97EA-5644-BB69-5693AE1AE44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51320"/>
            <a:ext cx="350838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C1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li.org/" TargetMode="External"/><Relationship Id="rId3" Type="http://schemas.openxmlformats.org/officeDocument/2006/relationships/hyperlink" Target="https://www.tenable.com/products/nessus/nessus-professional" TargetMode="External"/><Relationship Id="rId7" Type="http://schemas.openxmlformats.org/officeDocument/2006/relationships/hyperlink" Target="https://sqlmap.org/" TargetMode="External"/><Relationship Id="rId2" Type="http://schemas.openxmlformats.org/officeDocument/2006/relationships/hyperlink" Target="https://www.metasploi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wasp.org/www-project-zap/" TargetMode="External"/><Relationship Id="rId5" Type="http://schemas.openxmlformats.org/officeDocument/2006/relationships/hyperlink" Target="https://portswigger.net/burp" TargetMode="External"/><Relationship Id="rId4" Type="http://schemas.openxmlformats.org/officeDocument/2006/relationships/hyperlink" Target="https://nmap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2910" y="1785926"/>
            <a:ext cx="7772400" cy="1829761"/>
          </a:xfrm>
        </p:spPr>
        <p:txBody>
          <a:bodyPr/>
          <a:lstStyle/>
          <a:p>
            <a:r>
              <a:rPr lang="de-DE" dirty="0"/>
              <a:t>Rating </a:t>
            </a:r>
            <a:r>
              <a:rPr lang="de-DE" dirty="0" err="1"/>
              <a:t>of</a:t>
            </a:r>
            <a:r>
              <a:rPr lang="de-DE" dirty="0"/>
              <a:t> 8 </a:t>
            </a:r>
            <a:r>
              <a:rPr lang="de-DE" dirty="0" err="1"/>
              <a:t>penetation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Group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Metasploit</a:t>
            </a:r>
            <a:endParaRPr lang="de-DE" dirty="0"/>
          </a:p>
          <a:p>
            <a:r>
              <a:rPr lang="de-DE" dirty="0" err="1"/>
              <a:t>Nessus</a:t>
            </a:r>
            <a:r>
              <a:rPr lang="de-DE" dirty="0"/>
              <a:t> </a:t>
            </a:r>
            <a:r>
              <a:rPr lang="de-DE" dirty="0" err="1"/>
              <a:t>Vulnerability</a:t>
            </a:r>
            <a:r>
              <a:rPr lang="de-DE" dirty="0"/>
              <a:t> Scanner</a:t>
            </a:r>
          </a:p>
          <a:p>
            <a:r>
              <a:rPr lang="de-DE" dirty="0" err="1"/>
              <a:t>Nmap</a:t>
            </a:r>
            <a:endParaRPr lang="de-DE" dirty="0"/>
          </a:p>
          <a:p>
            <a:r>
              <a:rPr lang="de-DE" dirty="0" err="1"/>
              <a:t>Burp</a:t>
            </a:r>
            <a:r>
              <a:rPr lang="de-DE" dirty="0"/>
              <a:t> Suite</a:t>
            </a:r>
          </a:p>
          <a:p>
            <a:r>
              <a:rPr lang="de-DE" dirty="0"/>
              <a:t>OWASP – ZAP</a:t>
            </a:r>
          </a:p>
          <a:p>
            <a:r>
              <a:rPr lang="de-DE" dirty="0" err="1"/>
              <a:t>SQLmap</a:t>
            </a:r>
            <a:endParaRPr lang="de-DE" dirty="0"/>
          </a:p>
          <a:p>
            <a:r>
              <a:rPr lang="de-DE" dirty="0"/>
              <a:t>Kali Linux</a:t>
            </a:r>
          </a:p>
          <a:p>
            <a:r>
              <a:rPr lang="de-DE" dirty="0" err="1"/>
              <a:t>Jawfish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Rated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214282" y="285728"/>
          <a:ext cx="8715436" cy="6260337"/>
        </p:xfrm>
        <a:graphic>
          <a:graphicData uri="http://schemas.openxmlformats.org/drawingml/2006/table">
            <a:tbl>
              <a:tblPr/>
              <a:tblGrid>
                <a:gridCol w="1152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06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39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105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050">
                          <a:latin typeface="Calibri"/>
                          <a:ea typeface="Times New Roman"/>
                          <a:cs typeface="Times New Roman"/>
                        </a:rPr>
                        <a:t>Ease of install</a:t>
                      </a: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050">
                          <a:latin typeface="Calibri"/>
                          <a:ea typeface="Times New Roman"/>
                          <a:cs typeface="Times New Roman"/>
                        </a:rPr>
                        <a:t>Ease of use</a:t>
                      </a: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050">
                          <a:latin typeface="Calibri"/>
                          <a:ea typeface="Times New Roman"/>
                          <a:cs typeface="Times New Roman"/>
                        </a:rPr>
                        <a:t>Flexibility</a:t>
                      </a: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050">
                          <a:latin typeface="Calibri"/>
                          <a:ea typeface="Times New Roman"/>
                          <a:cs typeface="Times New Roman"/>
                        </a:rPr>
                        <a:t>Licensing</a:t>
                      </a: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050">
                          <a:latin typeface="Calibri"/>
                          <a:ea typeface="Times New Roman"/>
                          <a:cs typeface="Times New Roman"/>
                        </a:rPr>
                        <a:t>Privacy </a:t>
                      </a: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050" dirty="0">
                          <a:latin typeface="Calibri"/>
                          <a:ea typeface="Times New Roman"/>
                          <a:cs typeface="Times New Roman"/>
                        </a:rPr>
                        <a:t>Reputation</a:t>
                      </a: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4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latin typeface="Calibri"/>
                          <a:ea typeface="Times New Roman"/>
                          <a:cs typeface="Times New Roman"/>
                        </a:rPr>
                        <a:t>Metasploit</a:t>
                      </a: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Easy to download and install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Detailed explanation of how to use but complex; </a:t>
                      </a:r>
                      <a:endParaRPr lang="de-DE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User-friendly interface</a:t>
                      </a:r>
                      <a:endParaRPr lang="de-D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Huge variarity of penetration testing;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Enables easy testing of large networks with Ruby interface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Open Source &amp; Commercial version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Higher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Collects</a:t>
                      </a:r>
                      <a:r>
                        <a:rPr lang="en-US" sz="1100" baseline="0" dirty="0">
                          <a:latin typeface="Calibri"/>
                          <a:ea typeface="Times New Roman"/>
                          <a:cs typeface="Times New Roman"/>
                        </a:rPr>
                        <a:t> device and network data, user behavior; share it with third-</a:t>
                      </a:r>
                      <a:r>
                        <a:rPr lang="en-US" sz="1100" baseline="0" dirty="0" err="1">
                          <a:latin typeface="Calibri"/>
                          <a:ea typeface="Times New Roman"/>
                          <a:cs typeface="Times New Roman"/>
                        </a:rPr>
                        <a:t>partys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100" dirty="0" err="1">
                          <a:latin typeface="Calibri"/>
                          <a:ea typeface="Times New Roman"/>
                          <a:cs typeface="Times New Roman"/>
                        </a:rPr>
                        <a:t>metasploit</a:t>
                      </a: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 &amp; Rapid7)</a:t>
                      </a:r>
                      <a:endParaRPr lang="de-DE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Developed with help from open source community</a:t>
                      </a:r>
                      <a:endParaRPr lang="de-D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8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latin typeface="Calibri"/>
                          <a:ea typeface="Times New Roman"/>
                          <a:cs typeface="Times New Roman"/>
                        </a:rPr>
                        <a:t>Nessus</a:t>
                      </a:r>
                      <a:r>
                        <a:rPr lang="de-DE" sz="110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100" dirty="0" err="1">
                          <a:latin typeface="Calibri"/>
                          <a:ea typeface="Times New Roman"/>
                          <a:cs typeface="Times New Roman"/>
                        </a:rPr>
                        <a:t>Vulnerability</a:t>
                      </a:r>
                      <a:r>
                        <a:rPr lang="de-DE" sz="1100" dirty="0">
                          <a:latin typeface="Calibri"/>
                          <a:ea typeface="Times New Roman"/>
                          <a:cs typeface="Times New Roman"/>
                        </a:rPr>
                        <a:t> Scanner</a:t>
                      </a: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Easy to download and install</a:t>
                      </a:r>
                      <a:endParaRPr lang="de-D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Good support;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User-friendly interface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Checks computers and firewalls for open ports and potential vulnerable software;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Scans only known vulnerability signatures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Commercial tool 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(chargeable)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Higher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Collects</a:t>
                      </a:r>
                      <a:r>
                        <a:rPr lang="en-US" sz="1100" baseline="0" dirty="0">
                          <a:latin typeface="Calibri"/>
                          <a:ea typeface="Times New Roman"/>
                          <a:cs typeface="Times New Roman"/>
                        </a:rPr>
                        <a:t> “any Personal Data you provide to us”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latin typeface="Calibri"/>
                          <a:ea typeface="Times New Roman"/>
                          <a:cs typeface="Times New Roman"/>
                        </a:rPr>
                        <a:t>Device and network data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(tenable)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High reputation based on external rewards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4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latin typeface="Calibri"/>
                          <a:ea typeface="Times New Roman"/>
                          <a:cs typeface="Times New Roman"/>
                        </a:rPr>
                        <a:t>Nmap</a:t>
                      </a: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latin typeface="Calibri"/>
                          <a:ea typeface="Times New Roman"/>
                          <a:cs typeface="Times New Roman"/>
                        </a:rPr>
                        <a:t>More </a:t>
                      </a:r>
                      <a:r>
                        <a:rPr lang="de-DE" sz="1100" dirty="0" err="1">
                          <a:latin typeface="Calibri"/>
                          <a:ea typeface="Times New Roman"/>
                          <a:cs typeface="Times New Roman"/>
                        </a:rPr>
                        <a:t>difficult</a:t>
                      </a:r>
                      <a:r>
                        <a:rPr lang="de-DE" sz="110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100" dirty="0" err="1">
                          <a:latin typeface="Calibri"/>
                          <a:ea typeface="Times New Roman"/>
                          <a:cs typeface="Times New Roman"/>
                        </a:rPr>
                        <a:t>to</a:t>
                      </a:r>
                      <a:r>
                        <a:rPr lang="de-DE" sz="110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100" dirty="0" err="1">
                          <a:latin typeface="Calibri"/>
                          <a:ea typeface="Times New Roman"/>
                          <a:cs typeface="Times New Roman"/>
                        </a:rPr>
                        <a:t>install</a:t>
                      </a:r>
                      <a:r>
                        <a:rPr lang="de-DE" sz="110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100">
                          <a:latin typeface="Calibri"/>
                          <a:ea typeface="Times New Roman"/>
                          <a:cs typeface="Times New Roman"/>
                        </a:rPr>
                        <a:t>on Windows OS</a:t>
                      </a: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Rudimentary interface;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More complex to use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Identify  open ports, software versions as wells as types of computers, servers and hardware of a network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Open Source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Lower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Use</a:t>
                      </a:r>
                      <a:r>
                        <a:rPr lang="en-US" sz="1100" baseline="0" dirty="0">
                          <a:latin typeface="Calibri"/>
                          <a:ea typeface="Times New Roman"/>
                          <a:cs typeface="Times New Roman"/>
                        </a:rPr>
                        <a:t> of cookies – no more detailed information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(Insecure.org, Gordon Lyon)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Good reputation based on his work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87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latin typeface="Calibri"/>
                          <a:ea typeface="Times New Roman"/>
                          <a:cs typeface="Times New Roman"/>
                        </a:rPr>
                        <a:t>Burp Suite</a:t>
                      </a: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Easy to download and install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Good support;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User-friendly interface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Analyzing web applications functionality and security holes; Enables custom attacks</a:t>
                      </a:r>
                      <a:endParaRPr lang="de-D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Commercial tool (chargeable)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Higher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Collects</a:t>
                      </a:r>
                      <a:r>
                        <a:rPr lang="en-US" sz="1100" baseline="0" dirty="0">
                          <a:latin typeface="Calibri"/>
                          <a:ea typeface="Times New Roman"/>
                          <a:cs typeface="Times New Roman"/>
                        </a:rPr>
                        <a:t> personal, financial and usage data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latin typeface="Calibri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de-DE" sz="1100" dirty="0" err="1">
                          <a:latin typeface="Calibri"/>
                          <a:ea typeface="Times New Roman"/>
                          <a:cs typeface="Times New Roman"/>
                        </a:rPr>
                        <a:t>PortSwigger</a:t>
                      </a:r>
                      <a:r>
                        <a:rPr lang="de-DE" sz="1100" dirty="0">
                          <a:latin typeface="Calibri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latin typeface="Calibri"/>
                          <a:ea typeface="Times New Roman"/>
                          <a:cs typeface="Times New Roman"/>
                        </a:rPr>
                        <a:t>Used</a:t>
                      </a:r>
                      <a:r>
                        <a:rPr lang="de-DE" sz="1100" baseline="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100" baseline="0" dirty="0" err="1">
                          <a:latin typeface="Calibri"/>
                          <a:ea typeface="Times New Roman"/>
                          <a:cs typeface="Times New Roman"/>
                        </a:rPr>
                        <a:t>by</a:t>
                      </a:r>
                      <a:r>
                        <a:rPr lang="de-DE" sz="1100" baseline="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100" baseline="0" dirty="0" err="1">
                          <a:latin typeface="Calibri"/>
                          <a:ea typeface="Times New Roman"/>
                          <a:cs typeface="Times New Roman"/>
                        </a:rPr>
                        <a:t>major</a:t>
                      </a:r>
                      <a:r>
                        <a:rPr lang="de-DE" sz="1100" baseline="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100" baseline="0" dirty="0" err="1">
                          <a:latin typeface="Calibri"/>
                          <a:ea typeface="Times New Roman"/>
                          <a:cs typeface="Times New Roman"/>
                        </a:rPr>
                        <a:t>Campanies</a:t>
                      </a:r>
                      <a:r>
                        <a:rPr lang="de-DE" sz="1100" baseline="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100" baseline="0" dirty="0" err="1">
                          <a:latin typeface="Calibri"/>
                          <a:ea typeface="Times New Roman"/>
                          <a:cs typeface="Times New Roman"/>
                        </a:rPr>
                        <a:t>like</a:t>
                      </a:r>
                      <a:r>
                        <a:rPr lang="de-DE" sz="1100" baseline="0" dirty="0">
                          <a:latin typeface="Calibri"/>
                          <a:ea typeface="Times New Roman"/>
                          <a:cs typeface="Times New Roman"/>
                        </a:rPr>
                        <a:t>: Amazon, Google, Microsoft, FedEx</a:t>
                      </a:r>
                      <a:endParaRPr lang="de-D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1569" marR="31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214282" y="142852"/>
          <a:ext cx="8643998" cy="6345460"/>
        </p:xfrm>
        <a:graphic>
          <a:graphicData uri="http://schemas.openxmlformats.org/drawingml/2006/table">
            <a:tbl>
              <a:tblPr/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6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9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latin typeface="Calibri"/>
                          <a:ea typeface="Times New Roman"/>
                          <a:cs typeface="Times New Roman"/>
                        </a:rPr>
                        <a:t>Ease of install</a:t>
                      </a: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latin typeface="Calibri"/>
                          <a:ea typeface="Times New Roman"/>
                          <a:cs typeface="Times New Roman"/>
                        </a:rPr>
                        <a:t>Ease of use</a:t>
                      </a: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latin typeface="Calibri"/>
                          <a:ea typeface="Times New Roman"/>
                          <a:cs typeface="Times New Roman"/>
                        </a:rPr>
                        <a:t>Flexibility</a:t>
                      </a: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latin typeface="Calibri"/>
                          <a:ea typeface="Times New Roman"/>
                          <a:cs typeface="Times New Roman"/>
                        </a:rPr>
                        <a:t>Licensing</a:t>
                      </a: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latin typeface="Calibri"/>
                          <a:ea typeface="Times New Roman"/>
                          <a:cs typeface="Times New Roman"/>
                        </a:rPr>
                        <a:t>Privacy </a:t>
                      </a: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latin typeface="Calibri"/>
                          <a:ea typeface="Times New Roman"/>
                          <a:cs typeface="Times New Roman"/>
                        </a:rPr>
                        <a:t>Reputation</a:t>
                      </a: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latin typeface="Calibri"/>
                          <a:ea typeface="Times New Roman"/>
                          <a:cs typeface="Times New Roman"/>
                        </a:rPr>
                        <a:t>OWASP ZAP</a:t>
                      </a: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Easy to download and install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User-friendly interface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Automated and manual web application scanning; Port scanning, brute force scanning </a:t>
                      </a:r>
                      <a:endParaRPr lang="de-D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latin typeface="Calibri"/>
                          <a:ea typeface="Times New Roman"/>
                          <a:cs typeface="Times New Roman"/>
                        </a:rPr>
                        <a:t>Open Source</a:t>
                      </a: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latin typeface="Calibri"/>
                          <a:ea typeface="Times New Roman"/>
                          <a:cs typeface="Times New Roman"/>
                        </a:rPr>
                        <a:t>Lower</a:t>
                      </a:r>
                      <a:endParaRPr lang="de-DE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“Any content you add or any change that you make to a OWASP Site will be publicly and permanently available in addition to being associated with your </a:t>
                      </a:r>
                      <a:r>
                        <a:rPr lang="en-US" sz="1100" dirty="0" err="1">
                          <a:latin typeface="Calibri"/>
                          <a:ea typeface="Times New Roman"/>
                          <a:cs typeface="Times New Roman"/>
                        </a:rPr>
                        <a:t>GitHub</a:t>
                      </a: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 username.”</a:t>
                      </a:r>
                      <a:endParaRPr lang="de-D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latin typeface="Calibri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de-DE" sz="1100" dirty="0" err="1">
                          <a:latin typeface="Calibri"/>
                          <a:ea typeface="Times New Roman"/>
                          <a:cs typeface="Times New Roman"/>
                        </a:rPr>
                        <a:t>nonprofit</a:t>
                      </a:r>
                      <a:r>
                        <a:rPr lang="de-DE" sz="1100" dirty="0">
                          <a:latin typeface="Calibri"/>
                          <a:ea typeface="Times New Roman"/>
                          <a:cs typeface="Times New Roman"/>
                        </a:rPr>
                        <a:t> OWASP </a:t>
                      </a: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Foundation)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High </a:t>
                      </a:r>
                      <a:r>
                        <a:rPr lang="en-US" sz="1100" dirty="0" err="1">
                          <a:latin typeface="Calibri"/>
                          <a:ea typeface="Times New Roman"/>
                          <a:cs typeface="Times New Roman"/>
                        </a:rPr>
                        <a:t>repudation</a:t>
                      </a: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 based on known corporate supporters like Adobe, </a:t>
                      </a:r>
                      <a:r>
                        <a:rPr lang="en-US" sz="1100" dirty="0" err="1">
                          <a:latin typeface="Calibri"/>
                          <a:ea typeface="Times New Roman"/>
                          <a:cs typeface="Times New Roman"/>
                        </a:rPr>
                        <a:t>GitLab</a:t>
                      </a: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, Fortify &amp; </a:t>
                      </a:r>
                      <a:r>
                        <a:rPr lang="en-US" sz="1100" dirty="0" err="1">
                          <a:latin typeface="Calibri"/>
                          <a:ea typeface="Times New Roman"/>
                          <a:cs typeface="Times New Roman"/>
                        </a:rPr>
                        <a:t>BlackBelt</a:t>
                      </a: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 Security</a:t>
                      </a:r>
                      <a:endParaRPr lang="de-D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9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latin typeface="Calibri"/>
                          <a:ea typeface="Times New Roman"/>
                          <a:cs typeface="Times New Roman"/>
                        </a:rPr>
                        <a:t>SQLmap</a:t>
                      </a:r>
                      <a:endParaRPr lang="de-D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Easy to download and install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Rudimentary interface;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More complex to use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latin typeface="Calibri"/>
                          <a:ea typeface="Times New Roman"/>
                          <a:cs typeface="Times New Roman"/>
                        </a:rPr>
                        <a:t>Discovers SQL Injection holes</a:t>
                      </a: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latin typeface="Calibri"/>
                          <a:ea typeface="Times New Roman"/>
                          <a:cs typeface="Times New Roman"/>
                        </a:rPr>
                        <a:t>Open Source</a:t>
                      </a: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latin typeface="Calibri"/>
                          <a:ea typeface="Times New Roman"/>
                          <a:cs typeface="Times New Roman"/>
                        </a:rPr>
                        <a:t>Lower</a:t>
                      </a:r>
                      <a:endParaRPr lang="de-DE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r>
                        <a:rPr lang="de-DE" sz="110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100" dirty="0" err="1">
                          <a:latin typeface="Calibri"/>
                          <a:ea typeface="Times New Roman"/>
                          <a:cs typeface="Times New Roman"/>
                        </a:rPr>
                        <a:t>privacy</a:t>
                      </a:r>
                      <a:r>
                        <a:rPr lang="de-DE" sz="110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100" dirty="0" err="1">
                          <a:latin typeface="Calibri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de-DE" sz="110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100" dirty="0" err="1">
                          <a:latin typeface="Calibri"/>
                          <a:ea typeface="Times New Roman"/>
                          <a:cs typeface="Times New Roman"/>
                        </a:rPr>
                        <a:t>found</a:t>
                      </a:r>
                      <a:endParaRPr lang="de-D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latin typeface="Calibri"/>
                          <a:ea typeface="Times New Roman"/>
                          <a:cs typeface="Times New Roman"/>
                        </a:rPr>
                        <a:t>(sqlmap.org)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Disclaimer: “This program is distributed in the hope that it will be useful, but WITHOUT ANY WARRANTY.”</a:t>
                      </a:r>
                      <a:endParaRPr lang="de-D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9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latin typeface="Calibri"/>
                          <a:ea typeface="Times New Roman"/>
                          <a:cs typeface="Times New Roman"/>
                        </a:rPr>
                        <a:t>Kali Linux</a:t>
                      </a: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Easy to download and install; Possibility of mobile penetration testing for Android 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Huge packet of testing tools; Rudimentary interface; Both aspects together could lead to overwhelming for beginners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Huge variarity of penetration testing; Combines many tools in one (e.g. Metasploit, Nmap , Burp Suit and SQLmap)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Open Source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Lower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Collects</a:t>
                      </a:r>
                      <a:r>
                        <a:rPr lang="en-US" sz="1100" baseline="0" dirty="0">
                          <a:latin typeface="Calibri"/>
                          <a:ea typeface="Times New Roman"/>
                          <a:cs typeface="Times New Roman"/>
                        </a:rPr>
                        <a:t> personal information and uses cookies.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latin typeface="Calibri"/>
                          <a:ea typeface="Times New Roman"/>
                          <a:cs typeface="Times New Roman"/>
                        </a:rPr>
                        <a:t>Share information with governmental agencies or third-</a:t>
                      </a:r>
                      <a:r>
                        <a:rPr lang="en-US" sz="1100" baseline="0" dirty="0" err="1">
                          <a:latin typeface="Calibri"/>
                          <a:ea typeface="Times New Roman"/>
                          <a:cs typeface="Times New Roman"/>
                        </a:rPr>
                        <a:t>partys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(kali.org)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Corporate supporters: </a:t>
                      </a:r>
                      <a:r>
                        <a:rPr lang="en-US" sz="1100" dirty="0" err="1">
                          <a:latin typeface="Calibri"/>
                          <a:ea typeface="Times New Roman"/>
                          <a:cs typeface="Times New Roman"/>
                        </a:rPr>
                        <a:t>GitLab</a:t>
                      </a: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, CLOUDFLARE, Ampere</a:t>
                      </a:r>
                      <a:endParaRPr lang="de-D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41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Jawfisch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Difficult to find (Website not available);https://github.com/war-and-code/jawfish</a:t>
                      </a:r>
                      <a:endParaRPr lang="de-D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Cannot be used intuitively; few explanations of use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Usability without signature database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Open Source</a:t>
                      </a:r>
                      <a:endParaRPr lang="de-DE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Lower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r>
                        <a:rPr lang="en-US" sz="1100" baseline="0" dirty="0">
                          <a:latin typeface="Calibri"/>
                          <a:ea typeface="Times New Roman"/>
                          <a:cs typeface="Times New Roman"/>
                        </a:rPr>
                        <a:t> privacy information found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(Randy </a:t>
                      </a:r>
                      <a:r>
                        <a:rPr lang="en-US" sz="1100" dirty="0" err="1">
                          <a:latin typeface="Calibri"/>
                          <a:ea typeface="Times New Roman"/>
                          <a:cs typeface="Times New Roman"/>
                        </a:rPr>
                        <a:t>Gingeleski</a:t>
                      </a: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)</a:t>
                      </a:r>
                      <a:endParaRPr lang="de-DE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418" marR="17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Rating: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7158" y="1500174"/>
          <a:ext cx="8286807" cy="4071970"/>
        </p:xfrm>
        <a:graphic>
          <a:graphicData uri="http://schemas.openxmlformats.org/drawingml/2006/table">
            <a:tbl>
              <a:tblPr/>
              <a:tblGrid>
                <a:gridCol w="1209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43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4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61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786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latin typeface="Calibri"/>
                          <a:ea typeface="Times New Roman"/>
                          <a:cs typeface="Times New Roman"/>
                        </a:rPr>
                        <a:t>Ease of install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latin typeface="Calibri"/>
                          <a:ea typeface="Times New Roman"/>
                          <a:cs typeface="Times New Roman"/>
                        </a:rPr>
                        <a:t>Ease of use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latin typeface="Calibri"/>
                          <a:ea typeface="Times New Roman"/>
                          <a:cs typeface="Times New Roman"/>
                        </a:rPr>
                        <a:t>Flexibility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latin typeface="Calibri"/>
                          <a:ea typeface="Times New Roman"/>
                          <a:cs typeface="Times New Roman"/>
                        </a:rPr>
                        <a:t>Licensing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latin typeface="Calibri"/>
                          <a:ea typeface="Times New Roman"/>
                          <a:cs typeface="Times New Roman"/>
                        </a:rPr>
                        <a:t>Privacy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latin typeface="Calibri"/>
                          <a:ea typeface="Times New Roman"/>
                          <a:cs typeface="Times New Roman"/>
                        </a:rPr>
                        <a:t>Reputation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total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average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latin typeface="Calibri"/>
                          <a:ea typeface="Times New Roman"/>
                          <a:cs typeface="Times New Roman"/>
                        </a:rPr>
                        <a:t>Metasploit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23</a:t>
                      </a:r>
                      <a:endParaRPr lang="de-D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3,8</a:t>
                      </a:r>
                      <a:endParaRPr lang="de-D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9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latin typeface="Calibri"/>
                          <a:ea typeface="Times New Roman"/>
                          <a:cs typeface="Times New Roman"/>
                        </a:rPr>
                        <a:t>Nessus Vulnerability Scanner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24</a:t>
                      </a:r>
                      <a:endParaRPr lang="de-D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de-D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latin typeface="Calibri"/>
                          <a:ea typeface="Times New Roman"/>
                          <a:cs typeface="Times New Roman"/>
                        </a:rPr>
                        <a:t>Nmap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de-D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3,3</a:t>
                      </a:r>
                      <a:endParaRPr lang="de-D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latin typeface="Calibri"/>
                          <a:ea typeface="Times New Roman"/>
                          <a:cs typeface="Times New Roman"/>
                        </a:rPr>
                        <a:t>Burp Suite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24</a:t>
                      </a:r>
                      <a:endParaRPr lang="de-D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de-D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latin typeface="Calibri"/>
                          <a:ea typeface="Times New Roman"/>
                          <a:cs typeface="Times New Roman"/>
                        </a:rPr>
                        <a:t>OWASP ZAP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de-D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3,3</a:t>
                      </a:r>
                      <a:endParaRPr lang="de-D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latin typeface="Calibri"/>
                          <a:ea typeface="Times New Roman"/>
                          <a:cs typeface="Times New Roman"/>
                        </a:rPr>
                        <a:t>SQLmap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18</a:t>
                      </a:r>
                      <a:endParaRPr lang="de-D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de-D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latin typeface="Calibri"/>
                          <a:ea typeface="Times New Roman"/>
                          <a:cs typeface="Times New Roman"/>
                        </a:rPr>
                        <a:t>Kali Linux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25</a:t>
                      </a:r>
                      <a:endParaRPr lang="de-D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4,2</a:t>
                      </a:r>
                      <a:endParaRPr lang="de-D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Jawfisch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de-DE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de-D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2,5</a:t>
                      </a:r>
                      <a:endParaRPr lang="de-DE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1900" dirty="0" err="1"/>
              <a:t>Metasploit</a:t>
            </a:r>
            <a:r>
              <a:rPr lang="de-DE" sz="1900" dirty="0"/>
              <a:t> </a:t>
            </a:r>
            <a:r>
              <a:rPr lang="de-DE" sz="1900" dirty="0" err="1"/>
              <a:t>by</a:t>
            </a:r>
            <a:r>
              <a:rPr lang="de-DE" sz="1900" dirty="0"/>
              <a:t> RAPID 7: </a:t>
            </a:r>
            <a:r>
              <a:rPr lang="de-DE" sz="1900" dirty="0">
                <a:hlinkClick r:id="rId2"/>
              </a:rPr>
              <a:t>https://www.metasploit.com/</a:t>
            </a:r>
            <a:endParaRPr lang="de-DE" sz="1900" dirty="0"/>
          </a:p>
          <a:p>
            <a:pPr>
              <a:buNone/>
            </a:pPr>
            <a:endParaRPr lang="de-DE" sz="1900" dirty="0"/>
          </a:p>
          <a:p>
            <a:r>
              <a:rPr lang="de-DE" sz="1900" dirty="0" err="1"/>
              <a:t>Nessus</a:t>
            </a:r>
            <a:r>
              <a:rPr lang="de-DE" sz="1900" dirty="0"/>
              <a:t> </a:t>
            </a:r>
            <a:r>
              <a:rPr lang="de-DE" sz="1900" dirty="0" err="1"/>
              <a:t>Vulnerability</a:t>
            </a:r>
            <a:r>
              <a:rPr lang="de-DE" sz="1900" dirty="0"/>
              <a:t> Scanner </a:t>
            </a:r>
            <a:r>
              <a:rPr lang="de-DE" sz="1900" dirty="0" err="1"/>
              <a:t>by</a:t>
            </a:r>
            <a:r>
              <a:rPr lang="de-DE" sz="1900" dirty="0"/>
              <a:t> </a:t>
            </a:r>
            <a:r>
              <a:rPr lang="de-DE" sz="1900" dirty="0" err="1"/>
              <a:t>tenable</a:t>
            </a:r>
            <a:r>
              <a:rPr lang="de-DE" sz="1900" dirty="0"/>
              <a:t>: </a:t>
            </a:r>
            <a:r>
              <a:rPr lang="de-DE" sz="1900" dirty="0">
                <a:hlinkClick r:id="rId3"/>
              </a:rPr>
              <a:t>https://www.tenable.com/products/nessus/nessus-professional</a:t>
            </a:r>
            <a:endParaRPr lang="de-DE" sz="1900" dirty="0"/>
          </a:p>
          <a:p>
            <a:pPr>
              <a:buNone/>
            </a:pPr>
            <a:endParaRPr lang="de-DE" sz="1900" dirty="0"/>
          </a:p>
          <a:p>
            <a:r>
              <a:rPr lang="de-DE" sz="1900" dirty="0" err="1"/>
              <a:t>Nmap</a:t>
            </a:r>
            <a:r>
              <a:rPr lang="de-DE" sz="1900" dirty="0"/>
              <a:t>: </a:t>
            </a:r>
            <a:r>
              <a:rPr lang="de-DE" sz="1900" dirty="0">
                <a:hlinkClick r:id="rId4"/>
              </a:rPr>
              <a:t>https://nmap.org/</a:t>
            </a:r>
            <a:endParaRPr lang="de-DE" sz="1900" dirty="0"/>
          </a:p>
          <a:p>
            <a:pPr>
              <a:buNone/>
            </a:pPr>
            <a:endParaRPr lang="de-DE" sz="1900" dirty="0"/>
          </a:p>
          <a:p>
            <a:r>
              <a:rPr lang="de-DE" sz="1900" dirty="0" err="1"/>
              <a:t>Burp</a:t>
            </a:r>
            <a:r>
              <a:rPr lang="de-DE" sz="1900" dirty="0"/>
              <a:t> Suite </a:t>
            </a:r>
            <a:r>
              <a:rPr lang="de-DE" sz="1900" dirty="0" err="1"/>
              <a:t>by</a:t>
            </a:r>
            <a:r>
              <a:rPr lang="de-DE" sz="1900" dirty="0"/>
              <a:t> </a:t>
            </a:r>
            <a:r>
              <a:rPr lang="de-DE" sz="1900" dirty="0" err="1"/>
              <a:t>PortSwigger</a:t>
            </a:r>
            <a:r>
              <a:rPr lang="de-DE" sz="1900" dirty="0"/>
              <a:t>: </a:t>
            </a:r>
            <a:r>
              <a:rPr lang="de-DE" sz="1900" dirty="0">
                <a:hlinkClick r:id="rId5"/>
              </a:rPr>
              <a:t>https://portswigger.net/burp</a:t>
            </a:r>
            <a:endParaRPr lang="de-DE" sz="1900" dirty="0"/>
          </a:p>
          <a:p>
            <a:pPr>
              <a:buNone/>
            </a:pPr>
            <a:endParaRPr lang="de-DE" sz="1900" dirty="0"/>
          </a:p>
          <a:p>
            <a:r>
              <a:rPr lang="de-DE" sz="1900" dirty="0"/>
              <a:t>OWASP ZAP: </a:t>
            </a:r>
            <a:r>
              <a:rPr lang="de-DE" sz="1900" dirty="0">
                <a:hlinkClick r:id="rId6"/>
              </a:rPr>
              <a:t>https://owasp.org/www-project-zap/</a:t>
            </a:r>
            <a:endParaRPr lang="de-DE" sz="1900" dirty="0"/>
          </a:p>
          <a:p>
            <a:pPr>
              <a:buNone/>
            </a:pPr>
            <a:endParaRPr lang="de-DE" sz="1900" dirty="0"/>
          </a:p>
          <a:p>
            <a:r>
              <a:rPr lang="de-DE" sz="1900" dirty="0" err="1"/>
              <a:t>Sqlmap</a:t>
            </a:r>
            <a:r>
              <a:rPr lang="de-DE" sz="1900" dirty="0"/>
              <a:t>: </a:t>
            </a:r>
            <a:r>
              <a:rPr lang="de-DE" sz="1900" dirty="0">
                <a:hlinkClick r:id="rId7"/>
              </a:rPr>
              <a:t>https://sqlmap.org/</a:t>
            </a:r>
            <a:endParaRPr lang="de-DE" sz="1900" dirty="0"/>
          </a:p>
          <a:p>
            <a:pPr>
              <a:buNone/>
            </a:pPr>
            <a:endParaRPr lang="de-DE" sz="1900" dirty="0"/>
          </a:p>
          <a:p>
            <a:r>
              <a:rPr lang="de-DE" sz="1900" dirty="0"/>
              <a:t>Kali Linux: </a:t>
            </a:r>
            <a:r>
              <a:rPr lang="de-DE" sz="1900" dirty="0">
                <a:hlinkClick r:id="rId8"/>
              </a:rPr>
              <a:t>https://www.kali.org/</a:t>
            </a:r>
            <a:endParaRPr lang="de-DE" sz="1900" dirty="0"/>
          </a:p>
          <a:p>
            <a:pPr>
              <a:buNone/>
            </a:pPr>
            <a:endParaRPr lang="de-DE" sz="1900" dirty="0"/>
          </a:p>
          <a:p>
            <a:r>
              <a:rPr lang="de-DE" sz="1900" dirty="0" err="1"/>
              <a:t>Jawfish</a:t>
            </a:r>
            <a:r>
              <a:rPr lang="de-DE" sz="1900" dirty="0"/>
              <a:t>: https://github.com/war-and-code/jawfish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Websites: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721</Words>
  <Application>Microsoft Macintosh PowerPoint</Application>
  <PresentationFormat>On-screen Show (4:3)</PresentationFormat>
  <Paragraphs>212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Lucida Sans Unicode</vt:lpstr>
      <vt:lpstr>Verdana</vt:lpstr>
      <vt:lpstr>Wingdings 2</vt:lpstr>
      <vt:lpstr>Wingdings 3</vt:lpstr>
      <vt:lpstr>Deimos</vt:lpstr>
      <vt:lpstr>Rating of 8 penetation testing tools</vt:lpstr>
      <vt:lpstr>Rated tools:</vt:lpstr>
      <vt:lpstr>PowerPoint Presentation</vt:lpstr>
      <vt:lpstr>PowerPoint Presentation</vt:lpstr>
      <vt:lpstr>Rating:</vt:lpstr>
      <vt:lpstr>Websites: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 of 8 penetation testing tools</dc:title>
  <dc:creator>geige</dc:creator>
  <cp:lastModifiedBy>Khan, Zihaad, Vodacom (External)</cp:lastModifiedBy>
  <cp:revision>11</cp:revision>
  <dcterms:created xsi:type="dcterms:W3CDTF">2021-12-07T11:15:11Z</dcterms:created>
  <dcterms:modified xsi:type="dcterms:W3CDTF">2022-02-17T19:13:04Z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10dda9e-e2e2-4af8-b1b5-a3b06c6d8782_Enabled">
    <vt:lpwstr>true</vt:lpwstr>
  </property>
  <property fmtid="{D5CDD505-2E9C-101B-9397-08002B2CF9AE}" pid="3" name="MSIP_Label_910dda9e-e2e2-4af8-b1b5-a3b06c6d8782_SetDate">
    <vt:lpwstr>2022-02-17T19:13:04Z</vt:lpwstr>
  </property>
  <property fmtid="{D5CDD505-2E9C-101B-9397-08002B2CF9AE}" pid="4" name="MSIP_Label_910dda9e-e2e2-4af8-b1b5-a3b06c6d8782_Method">
    <vt:lpwstr>Privileged</vt:lpwstr>
  </property>
  <property fmtid="{D5CDD505-2E9C-101B-9397-08002B2CF9AE}" pid="5" name="MSIP_Label_910dda9e-e2e2-4af8-b1b5-a3b06c6d8782_Name">
    <vt:lpwstr>910dda9e-e2e2-4af8-b1b5-a3b06c6d8782</vt:lpwstr>
  </property>
  <property fmtid="{D5CDD505-2E9C-101B-9397-08002B2CF9AE}" pid="6" name="MSIP_Label_910dda9e-e2e2-4af8-b1b5-a3b06c6d8782_SiteId">
    <vt:lpwstr>68283f3b-8487-4c86-adb3-a5228f18b893</vt:lpwstr>
  </property>
  <property fmtid="{D5CDD505-2E9C-101B-9397-08002B2CF9AE}" pid="7" name="MSIP_Label_910dda9e-e2e2-4af8-b1b5-a3b06c6d8782_ActionId">
    <vt:lpwstr>6e5388b7-0b14-4b85-b8c1-7c8ecc6756e9</vt:lpwstr>
  </property>
  <property fmtid="{D5CDD505-2E9C-101B-9397-08002B2CF9AE}" pid="8" name="MSIP_Label_910dda9e-e2e2-4af8-b1b5-a3b06c6d8782_ContentBits">
    <vt:lpwstr>2</vt:lpwstr>
  </property>
  <property fmtid="{D5CDD505-2E9C-101B-9397-08002B2CF9AE}" pid="9" name="ClassificationContentMarkingFooterLocations">
    <vt:lpwstr>Deimos:3</vt:lpwstr>
  </property>
  <property fmtid="{D5CDD505-2E9C-101B-9397-08002B2CF9AE}" pid="10" name="ClassificationContentMarkingFooterText">
    <vt:lpwstr>C1 Public</vt:lpwstr>
  </property>
</Properties>
</file>