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59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8C3B-55E7-514C-B0A3-CFB0A38B57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35083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7772400" cy="1829761"/>
          </a:xfrm>
        </p:spPr>
        <p:txBody>
          <a:bodyPr/>
          <a:lstStyle/>
          <a:p>
            <a:r>
              <a:rPr lang="de-DE"/>
              <a:t>Security Standards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/>
          <a:lstStyle/>
          <a:p>
            <a:r>
              <a:rPr lang="de-DE" dirty="0"/>
              <a:t>Group 1- loadedwithstuff.co.uk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ZA" dirty="0"/>
              <a:t>ICO (2021). Information Commissioners Office – Guide to the General Data Protection Regulation – Security. Available from: https://ico.org.uk/for-organisations/guide-to-data-protection/guide-to-the-general-data-protection-regulation-gdpr/security [Accessed 09 December 2021]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err="1"/>
              <a:t>Torpey</a:t>
            </a:r>
            <a:r>
              <a:rPr lang="de-DE" dirty="0"/>
              <a:t>, J. (</a:t>
            </a:r>
            <a:r>
              <a:rPr lang="de-DE" dirty="0" err="1"/>
              <a:t>n.d</a:t>
            </a:r>
            <a:r>
              <a:rPr lang="de-DE" dirty="0"/>
              <a:t>) </a:t>
            </a:r>
            <a:r>
              <a:rPr lang="de-DE" dirty="0" err="1"/>
              <a:t>How</a:t>
            </a:r>
            <a:r>
              <a:rPr lang="de-DE" dirty="0"/>
              <a:t> Do I Tell </a:t>
            </a:r>
            <a:r>
              <a:rPr lang="de-DE" dirty="0" err="1"/>
              <a:t>If</a:t>
            </a:r>
            <a:r>
              <a:rPr lang="de-DE" dirty="0"/>
              <a:t> a Website Is PCI </a:t>
            </a:r>
            <a:r>
              <a:rPr lang="de-DE" dirty="0" err="1"/>
              <a:t>Compliant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Still Works.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https://itstillworks.com/do-tell-website-pci-compliant-5968912.html [</a:t>
            </a:r>
            <a:r>
              <a:rPr lang="de-DE" dirty="0" err="1"/>
              <a:t>Accessed</a:t>
            </a:r>
            <a:r>
              <a:rPr lang="de-DE" dirty="0"/>
              <a:t>: 17.01.2022]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2GDPR (2022) Cookies </a:t>
            </a:r>
            <a:r>
              <a:rPr lang="de-DE" dirty="0" err="1"/>
              <a:t>audit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and SSL </a:t>
            </a:r>
            <a:r>
              <a:rPr lang="de-DE" dirty="0" err="1"/>
              <a:t>checker</a:t>
            </a:r>
            <a:r>
              <a:rPr lang="de-DE" dirty="0"/>
              <a:t>.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https://2gdpr.com/ [Accessed:16.01.2022]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PCI (2022) PCI Security Standards </a:t>
            </a:r>
            <a:r>
              <a:rPr lang="de-DE" dirty="0" err="1"/>
              <a:t>Overview</a:t>
            </a:r>
            <a:r>
              <a:rPr lang="de-DE" dirty="0"/>
              <a:t>. Security Standards Council.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https://www.pcisecuritystandards.org/pci_security/standards_overview [</a:t>
            </a:r>
            <a:r>
              <a:rPr lang="de-DE" dirty="0" err="1"/>
              <a:t>Accessed</a:t>
            </a:r>
            <a:r>
              <a:rPr lang="de-DE" dirty="0"/>
              <a:t>: 16.01.2022]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PCI (2022) </a:t>
            </a:r>
            <a:r>
              <a:rPr lang="de-DE" dirty="0" err="1"/>
              <a:t>Maintaining</a:t>
            </a:r>
            <a:r>
              <a:rPr lang="de-DE" dirty="0"/>
              <a:t> Payment Security. Security Standards Council.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https://www.pcisecuritystandards.org/pci_security/maintaining_payment_security [</a:t>
            </a:r>
            <a:r>
              <a:rPr lang="de-DE" dirty="0" err="1"/>
              <a:t>Accessed</a:t>
            </a:r>
            <a:r>
              <a:rPr lang="de-DE" dirty="0"/>
              <a:t>: 17.01.2022]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References:</a:t>
            </a:r>
            <a:br>
              <a:rPr lang="de-DE" sz="4800" dirty="0"/>
            </a:br>
            <a:r>
              <a:rPr lang="de-DE" sz="1800" dirty="0"/>
              <a:t>loadedwithstuff.co.uk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Payments can be made directly on the website and does not integrate with a third-party company for payment processing.</a:t>
            </a:r>
          </a:p>
          <a:p>
            <a:endParaRPr lang="en-US" dirty="0"/>
          </a:p>
          <a:p>
            <a:r>
              <a:rPr lang="en-US" dirty="0"/>
              <a:t>The e-commerce website provider stores and manages the user data.</a:t>
            </a:r>
          </a:p>
          <a:p>
            <a:pPr marL="109728" indent="0">
              <a:buNone/>
            </a:pPr>
            <a:endParaRPr lang="de-DE" dirty="0"/>
          </a:p>
          <a:p>
            <a:r>
              <a:rPr lang="de-DE" dirty="0"/>
              <a:t>The Company operates and delivers products worldwide.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 err="1"/>
              <a:t>Assumptions</a:t>
            </a:r>
            <a:r>
              <a:rPr lang="de-DE" sz="3200" dirty="0"/>
              <a:t> </a:t>
            </a:r>
            <a:r>
              <a:rPr lang="de-DE" sz="3200" dirty="0" err="1"/>
              <a:t>made</a:t>
            </a:r>
            <a:br>
              <a:rPr lang="de-DE" sz="4800" dirty="0"/>
            </a:br>
            <a:r>
              <a:rPr lang="de-DE" sz="1800" dirty="0"/>
              <a:t>loadedwithstuff.co.uk</a:t>
            </a:r>
            <a:endParaRPr lang="de-DE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GDPR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ym typeface="Wingdings" pitchFamily="2" charset="2"/>
              </a:rPr>
              <a:t>Website allows account creation for users </a:t>
            </a:r>
          </a:p>
          <a:p>
            <a:pPr>
              <a:buFont typeface="Wingdings" pitchFamily="2" charset="2"/>
              <a:buChar char="Ø"/>
            </a:pPr>
            <a:endParaRPr lang="de-DE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ym typeface="Wingdings" pitchFamily="2" charset="2"/>
              </a:rPr>
              <a:t>Delivery information such as names and addresses are required.</a:t>
            </a:r>
          </a:p>
          <a:p>
            <a:pPr>
              <a:buNone/>
            </a:pPr>
            <a:endParaRPr lang="de-DE" dirty="0">
              <a:sym typeface="Wingdings" pitchFamily="2" charset="2"/>
            </a:endParaRPr>
          </a:p>
          <a:p>
            <a:pPr>
              <a:buNone/>
            </a:pPr>
            <a:r>
              <a:rPr lang="de-DE" dirty="0">
                <a:sym typeface="Wingdings" pitchFamily="2" charset="2"/>
              </a:rPr>
              <a:t>PCI Security Standards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ym typeface="Wingdings" pitchFamily="2" charset="2"/>
              </a:rPr>
              <a:t>Payments are processed through the website.</a:t>
            </a:r>
          </a:p>
          <a:p>
            <a:pPr>
              <a:buFont typeface="Wingdings" pitchFamily="2" charset="2"/>
              <a:buChar char="Ø"/>
            </a:pPr>
            <a:endParaRPr lang="de-DE" sz="2000" dirty="0">
              <a:sym typeface="Wingdings" pitchFamily="2" charset="2"/>
            </a:endParaRPr>
          </a:p>
          <a:p>
            <a:pPr>
              <a:buNone/>
            </a:pPr>
            <a:r>
              <a:rPr lang="de-DE" dirty="0">
                <a:sym typeface="Wingdings" pitchFamily="2" charset="2"/>
              </a:rPr>
              <a:t>ICO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ym typeface="Wingdings" pitchFamily="2" charset="2"/>
              </a:rPr>
              <a:t>Company is based and operates in the UK.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Applied </a:t>
            </a:r>
            <a:r>
              <a:rPr lang="de-DE" sz="3200" dirty="0" err="1"/>
              <a:t>standards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the website</a:t>
            </a:r>
            <a:br>
              <a:rPr lang="de-DE" sz="3200" dirty="0"/>
            </a:br>
            <a:r>
              <a:rPr lang="de-DE" sz="1800" dirty="0"/>
              <a:t>loadedwithstuff.co.uk</a:t>
            </a:r>
            <a:endParaRPr lang="de-DE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5975" y="1417638"/>
            <a:ext cx="8229600" cy="4525963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600" dirty="0"/>
              <a:t>Lawfulness, fairness and transparency</a:t>
            </a:r>
          </a:p>
          <a:p>
            <a:pPr marL="109728" indent="0">
              <a:buNone/>
            </a:pPr>
            <a:endParaRPr lang="en-US" sz="1600" dirty="0"/>
          </a:p>
          <a:p>
            <a:pPr>
              <a:buFont typeface="Courier New" pitchFamily="49" charset="0"/>
              <a:buChar char="o"/>
            </a:pPr>
            <a:r>
              <a:rPr lang="en-US" sz="1600" dirty="0"/>
              <a:t>Purpose limitation</a:t>
            </a:r>
          </a:p>
          <a:p>
            <a:pPr marL="109728" indent="0">
              <a:buNone/>
            </a:pPr>
            <a:endParaRPr lang="en-US" sz="1600" dirty="0"/>
          </a:p>
          <a:p>
            <a:pPr>
              <a:buFont typeface="Courier New" pitchFamily="49" charset="0"/>
              <a:buChar char="o"/>
            </a:pPr>
            <a:r>
              <a:rPr lang="en-US" sz="1600" dirty="0"/>
              <a:t>Data </a:t>
            </a:r>
            <a:r>
              <a:rPr lang="en-US" sz="1600" dirty="0" err="1"/>
              <a:t>minimisation</a:t>
            </a:r>
            <a:r>
              <a:rPr lang="en-US" sz="1600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Does the website only ask for relevant information?</a:t>
            </a:r>
          </a:p>
          <a:p>
            <a:pPr>
              <a:buFont typeface="Courier New" pitchFamily="49" charset="0"/>
              <a:buChar char="o"/>
            </a:pPr>
            <a:endParaRPr lang="en-US" sz="1600" dirty="0"/>
          </a:p>
          <a:p>
            <a:pPr>
              <a:buFont typeface="Courier New" pitchFamily="49" charset="0"/>
              <a:buChar char="o"/>
            </a:pPr>
            <a:r>
              <a:rPr lang="en-US" sz="1600" dirty="0"/>
              <a:t>Accuracy</a:t>
            </a:r>
          </a:p>
          <a:p>
            <a:pPr marL="109728" indent="0">
              <a:buNone/>
            </a:pPr>
            <a:endParaRPr lang="en-US" sz="1600" dirty="0"/>
          </a:p>
          <a:p>
            <a:pPr>
              <a:buFont typeface="Courier New" pitchFamily="49" charset="0"/>
              <a:buChar char="o"/>
            </a:pPr>
            <a:r>
              <a:rPr lang="en-US" sz="1600" dirty="0"/>
              <a:t>Storage limitation</a:t>
            </a:r>
          </a:p>
          <a:p>
            <a:pPr>
              <a:buFont typeface="Courier New" pitchFamily="49" charset="0"/>
              <a:buChar char="o"/>
            </a:pPr>
            <a:endParaRPr lang="en-US" sz="1600" dirty="0"/>
          </a:p>
          <a:p>
            <a:pPr>
              <a:buFont typeface="Courier New" pitchFamily="49" charset="0"/>
              <a:buChar char="o"/>
            </a:pPr>
            <a:r>
              <a:rPr lang="en-US" sz="1600" dirty="0"/>
              <a:t>Integrity and confidentiality (security)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ym typeface="Wingdings" pitchFamily="2" charset="2"/>
              </a:rPr>
              <a:t>Is</a:t>
            </a:r>
            <a:r>
              <a:rPr lang="en-US" sz="1600" dirty="0"/>
              <a:t> the data encrypted?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Is there a password policy?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Accountability</a:t>
            </a:r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GDPR </a:t>
            </a:r>
            <a:r>
              <a:rPr lang="de-DE" sz="3200" dirty="0" err="1"/>
              <a:t>standards</a:t>
            </a:r>
            <a:br>
              <a:rPr lang="de-DE" sz="4400" dirty="0"/>
            </a:br>
            <a:r>
              <a:rPr lang="de-DE" sz="1800" dirty="0"/>
              <a:t>loadedwithstuff.co.uk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GDPR Standards Check</a:t>
            </a:r>
            <a:br>
              <a:rPr lang="de-DE" sz="4400" dirty="0"/>
            </a:br>
            <a:r>
              <a:rPr lang="de-DE" sz="1800" dirty="0"/>
              <a:t>loadedwithstuff.co.uk</a:t>
            </a:r>
          </a:p>
        </p:txBody>
      </p:sp>
      <p:pic>
        <p:nvPicPr>
          <p:cNvPr id="1026" name="Picture 2" descr="C:\Users\geige\Pictures\Screenshots\2gdpr.com sc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715187" cy="524480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926726" y="6488668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2gdpr.com (2022)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800" u="sng" dirty="0" err="1"/>
              <a:t>How</a:t>
            </a:r>
            <a:r>
              <a:rPr lang="de-DE" sz="1800" u="sng" dirty="0"/>
              <a:t> </a:t>
            </a:r>
            <a:r>
              <a:rPr lang="de-DE" sz="1800" u="sng" dirty="0" err="1"/>
              <a:t>to</a:t>
            </a:r>
            <a:r>
              <a:rPr lang="de-DE" sz="1800" u="sng" dirty="0"/>
              <a:t> </a:t>
            </a:r>
            <a:r>
              <a:rPr lang="de-DE" sz="1800" u="sng" dirty="0" err="1"/>
              <a:t>determine</a:t>
            </a:r>
            <a:r>
              <a:rPr lang="de-DE" sz="1800" u="sng" dirty="0"/>
              <a:t> website </a:t>
            </a:r>
            <a:r>
              <a:rPr lang="de-DE" sz="1800" u="sng" dirty="0" err="1"/>
              <a:t>compliancy</a:t>
            </a:r>
            <a:r>
              <a:rPr lang="de-DE" sz="1800" u="sng" dirty="0"/>
              <a:t>:</a:t>
            </a:r>
          </a:p>
          <a:p>
            <a:pPr>
              <a:buNone/>
            </a:pPr>
            <a:endParaRPr lang="de-DE" sz="1800" dirty="0"/>
          </a:p>
          <a:p>
            <a:pPr>
              <a:buNone/>
            </a:pPr>
            <a:r>
              <a:rPr lang="en-ZA" sz="1800" dirty="0"/>
              <a:t>“There is only one way for a consumer to tell if a website is PCI compliant. </a:t>
            </a:r>
            <a:r>
              <a:rPr lang="en-ZA" sz="1800" u="sng" dirty="0"/>
              <a:t>If the website accepts credit card payments, it is compliant</a:t>
            </a:r>
            <a:r>
              <a:rPr lang="en-ZA" sz="1800" dirty="0"/>
              <a:t>. If the site sells merchandise and does not accept payment, it is not compliant.”(</a:t>
            </a:r>
            <a:r>
              <a:rPr lang="en-ZA" sz="1800" dirty="0" err="1"/>
              <a:t>Torpey</a:t>
            </a:r>
            <a:r>
              <a:rPr lang="en-ZA" sz="1800" dirty="0"/>
              <a:t>, </a:t>
            </a:r>
            <a:r>
              <a:rPr lang="en-ZA" sz="1800" dirty="0" err="1"/>
              <a:t>n.d</a:t>
            </a:r>
            <a:r>
              <a:rPr lang="en-ZA" sz="1800" dirty="0"/>
              <a:t>.)</a:t>
            </a:r>
          </a:p>
          <a:p>
            <a:pPr>
              <a:buNone/>
            </a:pPr>
            <a:endParaRPr lang="en-ZA" sz="1800" dirty="0"/>
          </a:p>
          <a:p>
            <a:pPr>
              <a:buNone/>
            </a:pPr>
            <a:r>
              <a:rPr lang="en-ZA" sz="1800" dirty="0"/>
              <a:t>Compliant:				Non-Compliant:</a:t>
            </a:r>
          </a:p>
          <a:p>
            <a:pPr>
              <a:buFontTx/>
              <a:buChar char="-"/>
            </a:pPr>
            <a:r>
              <a:rPr lang="en-ZA" sz="1800" dirty="0"/>
              <a:t>American Express			- PayPal</a:t>
            </a:r>
          </a:p>
          <a:p>
            <a:pPr>
              <a:buFontTx/>
              <a:buChar char="-"/>
            </a:pPr>
            <a:r>
              <a:rPr lang="en-ZA" sz="1800" dirty="0"/>
              <a:t>MasterCard</a:t>
            </a:r>
          </a:p>
          <a:p>
            <a:pPr>
              <a:buFontTx/>
              <a:buChar char="-"/>
            </a:pPr>
            <a:r>
              <a:rPr lang="en-ZA" sz="1800" dirty="0"/>
              <a:t>Visa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PCI-SSC </a:t>
            </a:r>
            <a:r>
              <a:rPr lang="de-DE" sz="3200" dirty="0" err="1"/>
              <a:t>standards</a:t>
            </a:r>
            <a:br>
              <a:rPr lang="de-DE" sz="4800" dirty="0"/>
            </a:br>
            <a:r>
              <a:rPr lang="de-DE" sz="1800" dirty="0"/>
              <a:t>loadedwithstuff.co.uk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53828"/>
            <a:ext cx="8229600" cy="5229534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de-DE" sz="1200" dirty="0"/>
              <a:t>PIN </a:t>
            </a:r>
            <a:r>
              <a:rPr lang="de-DE" sz="1200" dirty="0" err="1"/>
              <a:t>Transcation</a:t>
            </a:r>
            <a:r>
              <a:rPr lang="de-DE" sz="1200" dirty="0"/>
              <a:t> Security Point </a:t>
            </a:r>
            <a:r>
              <a:rPr lang="de-DE" sz="1200" dirty="0" err="1"/>
              <a:t>of</a:t>
            </a:r>
            <a:r>
              <a:rPr lang="de-DE" sz="1200" dirty="0"/>
              <a:t> Interaction (PTS POI)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Is the payment website protected against espionage?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Payment </a:t>
            </a:r>
            <a:r>
              <a:rPr lang="de-DE" sz="1200" dirty="0" err="1"/>
              <a:t>Application</a:t>
            </a:r>
            <a:r>
              <a:rPr lang="de-DE" sz="1200" dirty="0"/>
              <a:t> Data Security Standard (PA-DSS)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Which payment methods are used?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PTS Hardware Security Module (HSM)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Point-</a:t>
            </a:r>
            <a:r>
              <a:rPr lang="de-DE" sz="1200" dirty="0" err="1"/>
              <a:t>to</a:t>
            </a:r>
            <a:r>
              <a:rPr lang="de-DE" sz="1200" dirty="0"/>
              <a:t>-Point Encryption (P2PE)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Is encryption in use? Does the encryption offer sufficient protection?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PCI 3.D Secure Software Development Kit (3DS SDK)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Is a current Secure Software Development Kit being used?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Software-</a:t>
            </a:r>
            <a:r>
              <a:rPr lang="de-DE" sz="1200" dirty="0" err="1"/>
              <a:t>based</a:t>
            </a:r>
            <a:r>
              <a:rPr lang="de-DE" sz="1200" dirty="0"/>
              <a:t> PIN Entry on COTS (</a:t>
            </a:r>
            <a:r>
              <a:rPr lang="de-DE" sz="1200" dirty="0" err="1"/>
              <a:t>SPoC</a:t>
            </a:r>
            <a:r>
              <a:rPr lang="de-DE" sz="1200" dirty="0"/>
              <a:t>)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Secure Software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What software is in use? Is the software up to date?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Secure Software LifeCycle (Secure SLC)</a:t>
            </a:r>
          </a:p>
          <a:p>
            <a:pPr>
              <a:buFont typeface="Courier New" pitchFamily="49" charset="0"/>
              <a:buChar char="o"/>
            </a:pPr>
            <a:endParaRPr lang="de-DE" sz="1200" dirty="0"/>
          </a:p>
          <a:p>
            <a:pPr>
              <a:buFont typeface="Courier New" pitchFamily="49" charset="0"/>
              <a:buChar char="o"/>
            </a:pPr>
            <a:r>
              <a:rPr lang="de-DE" sz="1200" dirty="0"/>
              <a:t>                                                 Contactless Payments on COTS (</a:t>
            </a:r>
            <a:r>
              <a:rPr lang="de-DE" sz="1200" dirty="0" err="1"/>
              <a:t>CPoC</a:t>
            </a:r>
            <a:r>
              <a:rPr lang="de-DE" sz="1200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/>
              <a:t>PCI-SSC Standards</a:t>
            </a:r>
            <a:br>
              <a:rPr lang="de-DE" sz="6600" dirty="0"/>
            </a:br>
            <a:r>
              <a:rPr lang="de-DE" sz="1800" dirty="0"/>
              <a:t>loadedwithstuff.co.uk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-</a:t>
            </a:r>
            <a:r>
              <a:rPr lang="de-DE" sz="2000" dirty="0" err="1"/>
              <a:t>to</a:t>
            </a:r>
            <a:r>
              <a:rPr lang="de-DE" sz="2000" dirty="0"/>
              <a:t>-date </a:t>
            </a:r>
            <a:r>
              <a:rPr lang="de-DE" sz="2000" dirty="0" err="1"/>
              <a:t>firewall</a:t>
            </a:r>
            <a:r>
              <a:rPr lang="de-DE" sz="2000" dirty="0"/>
              <a:t> </a:t>
            </a:r>
            <a:r>
              <a:rPr lang="de-DE" sz="2000" dirty="0" err="1"/>
              <a:t>configuration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/>
              <a:t>Strong </a:t>
            </a:r>
            <a:r>
              <a:rPr lang="de-DE" sz="2000" dirty="0" err="1"/>
              <a:t>password</a:t>
            </a:r>
            <a:r>
              <a:rPr lang="de-DE" sz="2000" dirty="0"/>
              <a:t> </a:t>
            </a:r>
            <a:r>
              <a:rPr lang="de-DE" sz="2000" dirty="0" err="1"/>
              <a:t>policy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 err="1"/>
              <a:t>Protected</a:t>
            </a:r>
            <a:r>
              <a:rPr lang="de-DE" sz="2000" dirty="0"/>
              <a:t> </a:t>
            </a:r>
            <a:r>
              <a:rPr lang="de-DE" sz="2000" dirty="0" err="1"/>
              <a:t>storage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 information</a:t>
            </a:r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 err="1"/>
              <a:t>Encrypted</a:t>
            </a:r>
            <a:r>
              <a:rPr lang="de-DE" sz="2000" dirty="0"/>
              <a:t> </a:t>
            </a:r>
            <a:r>
              <a:rPr lang="de-DE" sz="2000" dirty="0" err="1"/>
              <a:t>transmission</a:t>
            </a:r>
            <a:r>
              <a:rPr lang="de-DE" sz="2000" dirty="0"/>
              <a:t> </a:t>
            </a:r>
            <a:r>
              <a:rPr lang="de-DE" sz="2000" dirty="0" err="1"/>
              <a:t>across</a:t>
            </a:r>
            <a:r>
              <a:rPr lang="de-DE" sz="2000" dirty="0"/>
              <a:t> open </a:t>
            </a:r>
            <a:r>
              <a:rPr lang="de-DE" sz="2000" dirty="0" err="1"/>
              <a:t>networks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 err="1"/>
              <a:t>Restrict</a:t>
            </a:r>
            <a:r>
              <a:rPr lang="de-DE" sz="2000" dirty="0"/>
              <a:t> </a:t>
            </a:r>
            <a:r>
              <a:rPr lang="de-DE" sz="2000" dirty="0" err="1"/>
              <a:t>physical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 err="1"/>
              <a:t>Monitoring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all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resources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/>
              <a:t>Regular </a:t>
            </a:r>
            <a:r>
              <a:rPr lang="de-DE" sz="2000" dirty="0" err="1"/>
              <a:t>penetration</a:t>
            </a:r>
            <a:r>
              <a:rPr lang="de-DE" sz="2000" dirty="0"/>
              <a:t> </a:t>
            </a:r>
            <a:r>
              <a:rPr lang="de-DE" sz="2000" dirty="0" err="1"/>
              <a:t>testing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security</a:t>
            </a:r>
            <a:r>
              <a:rPr lang="de-DE" sz="2000" dirty="0"/>
              <a:t> </a:t>
            </a:r>
            <a:r>
              <a:rPr lang="de-DE" sz="2000" dirty="0" err="1"/>
              <a:t>systems</a:t>
            </a:r>
            <a:endParaRPr lang="de-DE" sz="2000" dirty="0"/>
          </a:p>
          <a:p>
            <a:pPr>
              <a:buNone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 err="1"/>
              <a:t>Implement</a:t>
            </a:r>
            <a:r>
              <a:rPr lang="de-DE" sz="2000" dirty="0"/>
              <a:t> a least </a:t>
            </a:r>
            <a:r>
              <a:rPr lang="de-DE" sz="2000" dirty="0" err="1"/>
              <a:t>privilege</a:t>
            </a:r>
            <a:r>
              <a:rPr lang="de-DE" sz="2000" dirty="0"/>
              <a:t> </a:t>
            </a:r>
            <a:r>
              <a:rPr lang="de-DE" sz="2000" dirty="0" err="1"/>
              <a:t>policy</a:t>
            </a:r>
            <a:endParaRPr lang="de-DE" sz="2000" dirty="0"/>
          </a:p>
          <a:p>
            <a:pPr>
              <a:buFont typeface="Wingdings" pitchFamily="2" charset="2"/>
              <a:buChar char="Ø"/>
            </a:pPr>
            <a:endParaRPr lang="de-DE" sz="2000" dirty="0"/>
          </a:p>
          <a:p>
            <a:pPr>
              <a:buFont typeface="Wingdings" pitchFamily="2" charset="2"/>
              <a:buChar char="Ø"/>
            </a:pPr>
            <a:r>
              <a:rPr lang="de-DE" sz="2000" dirty="0"/>
              <a:t>Implementation </a:t>
            </a:r>
            <a:r>
              <a:rPr lang="de-DE" sz="2000" dirty="0" err="1"/>
              <a:t>of</a:t>
            </a:r>
            <a:r>
              <a:rPr lang="de-DE" sz="2000" dirty="0"/>
              <a:t> Multi-</a:t>
            </a:r>
            <a:r>
              <a:rPr lang="de-DE" sz="2000" dirty="0" err="1"/>
              <a:t>Factor</a:t>
            </a:r>
            <a:r>
              <a:rPr lang="de-DE" sz="2000" dirty="0"/>
              <a:t> Authentication (MFA)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3200" dirty="0" err="1"/>
              <a:t>Recommendations</a:t>
            </a:r>
            <a:br>
              <a:rPr lang="de-DE" sz="4800" dirty="0"/>
            </a:br>
            <a:r>
              <a:rPr lang="de-DE" sz="1800" dirty="0"/>
              <a:t>loadedwithstuff.co.uk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5720" y="1214422"/>
            <a:ext cx="8443914" cy="45974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PCI (2022</a:t>
            </a:r>
            <a:r>
              <a:rPr lang="de-DE" sz="1800" dirty="0"/>
              <a:t>):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ctr"/>
            <a:r>
              <a:rPr lang="de-DE" sz="3200" dirty="0" err="1"/>
              <a:t>Recommendations</a:t>
            </a:r>
            <a:br>
              <a:rPr lang="de-DE" sz="4800" dirty="0"/>
            </a:br>
            <a:r>
              <a:rPr lang="de-DE" sz="1800" dirty="0"/>
              <a:t>loadedwithstuff.co.uk</a:t>
            </a:r>
          </a:p>
        </p:txBody>
      </p:sp>
      <p:pic>
        <p:nvPicPr>
          <p:cNvPr id="2050" name="Picture 2" descr="C:\Users\geige\Pictures\Screenshots\Screenshot (38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55038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630</Words>
  <Application>Microsoft Macintosh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Deimos</vt:lpstr>
      <vt:lpstr>Security Standards</vt:lpstr>
      <vt:lpstr>Assumptions made loadedwithstuff.co.uk</vt:lpstr>
      <vt:lpstr>Applied standards to the website loadedwithstuff.co.uk</vt:lpstr>
      <vt:lpstr>GDPR standards loadedwithstuff.co.uk</vt:lpstr>
      <vt:lpstr>GDPR Standards Check loadedwithstuff.co.uk</vt:lpstr>
      <vt:lpstr>PCI-SSC standards loadedwithstuff.co.uk</vt:lpstr>
      <vt:lpstr>PCI-SSC Standards loadedwithstuff.co.uk</vt:lpstr>
      <vt:lpstr>Recommendations loadedwithstuff.co.uk</vt:lpstr>
      <vt:lpstr>Recommendations loadedwithstuff.co.uk</vt:lpstr>
      <vt:lpstr>References: loadedwithstuff.co.uk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Standards</dc:title>
  <dc:creator>geige</dc:creator>
  <cp:lastModifiedBy>Khan, Zihaad, Vodacom (External)</cp:lastModifiedBy>
  <cp:revision>33</cp:revision>
  <dcterms:created xsi:type="dcterms:W3CDTF">2022-01-11T11:54:29Z</dcterms:created>
  <dcterms:modified xsi:type="dcterms:W3CDTF">2022-02-17T19:29:15Z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dda9e-e2e2-4af8-b1b5-a3b06c6d8782_Enabled">
    <vt:lpwstr>true</vt:lpwstr>
  </property>
  <property fmtid="{D5CDD505-2E9C-101B-9397-08002B2CF9AE}" pid="3" name="MSIP_Label_910dda9e-e2e2-4af8-b1b5-a3b06c6d8782_SetDate">
    <vt:lpwstr>2022-01-17T18:19:12Z</vt:lpwstr>
  </property>
  <property fmtid="{D5CDD505-2E9C-101B-9397-08002B2CF9AE}" pid="4" name="MSIP_Label_910dda9e-e2e2-4af8-b1b5-a3b06c6d8782_Method">
    <vt:lpwstr>Privileged</vt:lpwstr>
  </property>
  <property fmtid="{D5CDD505-2E9C-101B-9397-08002B2CF9AE}" pid="5" name="MSIP_Label_910dda9e-e2e2-4af8-b1b5-a3b06c6d8782_Name">
    <vt:lpwstr>910dda9e-e2e2-4af8-b1b5-a3b06c6d8782</vt:lpwstr>
  </property>
  <property fmtid="{D5CDD505-2E9C-101B-9397-08002B2CF9AE}" pid="6" name="MSIP_Label_910dda9e-e2e2-4af8-b1b5-a3b06c6d8782_SiteId">
    <vt:lpwstr>68283f3b-8487-4c86-adb3-a5228f18b893</vt:lpwstr>
  </property>
  <property fmtid="{D5CDD505-2E9C-101B-9397-08002B2CF9AE}" pid="7" name="MSIP_Label_910dda9e-e2e2-4af8-b1b5-a3b06c6d8782_ActionId">
    <vt:lpwstr>79892163-d363-41f1-a12d-213095a8ed42</vt:lpwstr>
  </property>
  <property fmtid="{D5CDD505-2E9C-101B-9397-08002B2CF9AE}" pid="8" name="MSIP_Label_910dda9e-e2e2-4af8-b1b5-a3b06c6d8782_ContentBits">
    <vt:lpwstr>2</vt:lpwstr>
  </property>
  <property fmtid="{D5CDD505-2E9C-101B-9397-08002B2CF9AE}" pid="9" name="ClassificationContentMarkingFooterLocations">
    <vt:lpwstr>Deimos:3</vt:lpwstr>
  </property>
  <property fmtid="{D5CDD505-2E9C-101B-9397-08002B2CF9AE}" pid="10" name="ClassificationContentMarkingFooterText">
    <vt:lpwstr>C1 Public</vt:lpwstr>
  </property>
</Properties>
</file>