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853B1-F5B8-43A7-9A2E-107DA16B4D6E}" v="351" dt="2022-04-17T14:32:59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67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425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345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886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70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819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34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986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94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31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23e07b8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23e07b8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0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23e07b8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23e07b8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23e07b8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23e07b8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23e07b8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23e07b8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6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23e07b8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23e07b8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92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23e07b8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23e07b8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8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Scarlett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Scarlett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836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60000" y="1339448"/>
            <a:ext cx="6024000" cy="18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chemeClr val="dk2"/>
                </a:solidFill>
                <a:latin typeface="+mj-ea"/>
                <a:ea typeface="+mj-ea"/>
              </a:rPr>
              <a:t>여행 안내서</a:t>
            </a:r>
            <a:r>
              <a:rPr lang="ko" b="1" dirty="0">
                <a:solidFill>
                  <a:schemeClr val="dk2"/>
                </a:solidFill>
                <a:latin typeface="+mj-ea"/>
                <a:ea typeface="+mj-ea"/>
              </a:rPr>
              <a:t> 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3337855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dk2"/>
                </a:solidFill>
                <a:latin typeface="+mn-ea"/>
                <a:ea typeface="+mn-ea"/>
              </a:rPr>
              <a:t>장지혜</a:t>
            </a:r>
            <a:endParaRPr sz="2500" dirty="0">
              <a:solidFill>
                <a:schemeClr val="dk2"/>
              </a:solidFill>
              <a:latin typeface="+mn-ea"/>
              <a:ea typeface="+mn-ea"/>
            </a:endParaRPr>
          </a:p>
        </p:txBody>
      </p:sp>
      <p:pic>
        <p:nvPicPr>
          <p:cNvPr id="15" name="그래픽 14" descr="여행 윤곽선">
            <a:extLst>
              <a:ext uri="{FF2B5EF4-FFF2-40B4-BE49-F238E27FC236}">
                <a16:creationId xmlns:a16="http://schemas.microsoft.com/office/drawing/2014/main" id="{35815B85-3380-4DB0-AA8D-97A5726C1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5977" y="120904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99FB-E864-430D-B01C-751B024E15F8}"/>
              </a:ext>
            </a:extLst>
          </p:cNvPr>
          <p:cNvSpPr txBox="1"/>
          <p:nvPr/>
        </p:nvSpPr>
        <p:spPr>
          <a:xfrm>
            <a:off x="2943647" y="538680"/>
            <a:ext cx="234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구조</a:t>
            </a:r>
            <a:endParaRPr 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94D0B0-F499-4F84-963F-6FEB068A244A}"/>
              </a:ext>
            </a:extLst>
          </p:cNvPr>
          <p:cNvSpPr/>
          <p:nvPr/>
        </p:nvSpPr>
        <p:spPr>
          <a:xfrm>
            <a:off x="259934" y="2249017"/>
            <a:ext cx="1431598" cy="12490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Client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02A205C-8514-49F9-89D6-5F71A0449CC6}"/>
              </a:ext>
            </a:extLst>
          </p:cNvPr>
          <p:cNvSpPr/>
          <p:nvPr/>
        </p:nvSpPr>
        <p:spPr>
          <a:xfrm>
            <a:off x="2295277" y="1493713"/>
            <a:ext cx="4584372" cy="27542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C70B405-99A6-4AD8-A868-F3D6682CF83A}"/>
              </a:ext>
            </a:extLst>
          </p:cNvPr>
          <p:cNvSpPr/>
          <p:nvPr/>
        </p:nvSpPr>
        <p:spPr>
          <a:xfrm>
            <a:off x="2432365" y="2470866"/>
            <a:ext cx="1012028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Controller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3032FE-E981-4F6E-8EF4-53E0BBFF32E1}"/>
              </a:ext>
            </a:extLst>
          </p:cNvPr>
          <p:cNvSpPr/>
          <p:nvPr/>
        </p:nvSpPr>
        <p:spPr>
          <a:xfrm>
            <a:off x="3479688" y="1896420"/>
            <a:ext cx="890021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Service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2C1FC6-F9D7-4AA6-9C4A-D796D369123C}"/>
              </a:ext>
            </a:extLst>
          </p:cNvPr>
          <p:cNvSpPr/>
          <p:nvPr/>
        </p:nvSpPr>
        <p:spPr>
          <a:xfrm>
            <a:off x="2437633" y="3390307"/>
            <a:ext cx="1012028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View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345FFE-2A81-44DF-9AF9-F885F65D93C0}"/>
              </a:ext>
            </a:extLst>
          </p:cNvPr>
          <p:cNvSpPr/>
          <p:nvPr/>
        </p:nvSpPr>
        <p:spPr>
          <a:xfrm>
            <a:off x="4656119" y="1896420"/>
            <a:ext cx="1234311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ServiceImp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33D585B-7382-4D4F-91CC-9325631C627D}"/>
              </a:ext>
            </a:extLst>
          </p:cNvPr>
          <p:cNvSpPr/>
          <p:nvPr/>
        </p:nvSpPr>
        <p:spPr>
          <a:xfrm>
            <a:off x="5699608" y="2628462"/>
            <a:ext cx="1012028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DAO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3EEC31-2211-4660-87A0-2C70421FCBC9}"/>
              </a:ext>
            </a:extLst>
          </p:cNvPr>
          <p:cNvSpPr/>
          <p:nvPr/>
        </p:nvSpPr>
        <p:spPr>
          <a:xfrm>
            <a:off x="7452468" y="2235514"/>
            <a:ext cx="1431598" cy="12490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DB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6DC1E6-74FC-4E88-9E28-B5347AAF5DF4}"/>
              </a:ext>
            </a:extLst>
          </p:cNvPr>
          <p:cNvCxnSpPr>
            <a:cxnSpLocks/>
          </p:cNvCxnSpPr>
          <p:nvPr/>
        </p:nvCxnSpPr>
        <p:spPr>
          <a:xfrm>
            <a:off x="2933111" y="3003545"/>
            <a:ext cx="5268" cy="277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7A0EF8-CEB4-4A87-8DFF-3F4528BD032A}"/>
              </a:ext>
            </a:extLst>
          </p:cNvPr>
          <p:cNvCxnSpPr>
            <a:cxnSpLocks/>
          </p:cNvCxnSpPr>
          <p:nvPr/>
        </p:nvCxnSpPr>
        <p:spPr>
          <a:xfrm flipH="1">
            <a:off x="2865601" y="2084203"/>
            <a:ext cx="492301" cy="296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B25C6C-624D-4185-9A56-5195F52DDE7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369709" y="2138803"/>
            <a:ext cx="286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3E19D25-0D05-46B8-AFCD-2C9F4CFA3150}"/>
              </a:ext>
            </a:extLst>
          </p:cNvPr>
          <p:cNvCxnSpPr>
            <a:cxnSpLocks/>
          </p:cNvCxnSpPr>
          <p:nvPr/>
        </p:nvCxnSpPr>
        <p:spPr>
          <a:xfrm flipH="1" flipV="1">
            <a:off x="5992009" y="2138803"/>
            <a:ext cx="378408" cy="376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E2D298-883C-4899-8217-06090FC65168}"/>
              </a:ext>
            </a:extLst>
          </p:cNvPr>
          <p:cNvCxnSpPr>
            <a:cxnSpLocks/>
          </p:cNvCxnSpPr>
          <p:nvPr/>
        </p:nvCxnSpPr>
        <p:spPr>
          <a:xfrm flipH="1">
            <a:off x="6758646" y="2870845"/>
            <a:ext cx="6938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7799E6-1B57-4BDF-B0C2-27DFDF5D27A4}"/>
              </a:ext>
            </a:extLst>
          </p:cNvPr>
          <p:cNvCxnSpPr>
            <a:cxnSpLocks/>
          </p:cNvCxnSpPr>
          <p:nvPr/>
        </p:nvCxnSpPr>
        <p:spPr>
          <a:xfrm flipH="1" flipV="1">
            <a:off x="1733272" y="3142084"/>
            <a:ext cx="562005" cy="35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81163A-A99B-4A6C-8BCC-19F406BCF00F}"/>
              </a:ext>
            </a:extLst>
          </p:cNvPr>
          <p:cNvCxnSpPr/>
          <p:nvPr/>
        </p:nvCxnSpPr>
        <p:spPr>
          <a:xfrm>
            <a:off x="1733272" y="2713249"/>
            <a:ext cx="53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FE2916-02A8-42D8-B31E-FFD5FD0216AB}"/>
              </a:ext>
            </a:extLst>
          </p:cNvPr>
          <p:cNvSpPr txBox="1"/>
          <p:nvPr/>
        </p:nvSpPr>
        <p:spPr>
          <a:xfrm>
            <a:off x="4116230" y="3847868"/>
            <a:ext cx="135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0767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99FB-E864-430D-B01C-751B024E15F8}"/>
              </a:ext>
            </a:extLst>
          </p:cNvPr>
          <p:cNvSpPr txBox="1"/>
          <p:nvPr/>
        </p:nvSpPr>
        <p:spPr>
          <a:xfrm>
            <a:off x="2943647" y="538680"/>
            <a:ext cx="234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4AD77-22AA-47E0-B0A5-9611D147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4" y="953356"/>
            <a:ext cx="7900058" cy="36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9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서비스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C4943A0-3E85-4400-9E25-E93FE174EE9B}"/>
              </a:ext>
            </a:extLst>
          </p:cNvPr>
          <p:cNvSpPr/>
          <p:nvPr/>
        </p:nvSpPr>
        <p:spPr>
          <a:xfrm>
            <a:off x="602428" y="1211324"/>
            <a:ext cx="1592132" cy="283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CD58F0-FB7F-4890-BD34-091DFD65984F}"/>
              </a:ext>
            </a:extLst>
          </p:cNvPr>
          <p:cNvSpPr/>
          <p:nvPr/>
        </p:nvSpPr>
        <p:spPr>
          <a:xfrm>
            <a:off x="2413341" y="1211324"/>
            <a:ext cx="2158659" cy="283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3E4575-EE79-4DC4-88D9-9CEB5F39ADAB}"/>
              </a:ext>
            </a:extLst>
          </p:cNvPr>
          <p:cNvSpPr/>
          <p:nvPr/>
        </p:nvSpPr>
        <p:spPr>
          <a:xfrm>
            <a:off x="602427" y="1680365"/>
            <a:ext cx="1592131" cy="283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4F6DAA-D79E-4CA6-A609-90E004BE5336}"/>
              </a:ext>
            </a:extLst>
          </p:cNvPr>
          <p:cNvSpPr/>
          <p:nvPr/>
        </p:nvSpPr>
        <p:spPr>
          <a:xfrm>
            <a:off x="602427" y="2134354"/>
            <a:ext cx="1592131" cy="283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여행지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EE10A3-2C8D-41F1-9EE0-A0A04C5A49D9}"/>
              </a:ext>
            </a:extLst>
          </p:cNvPr>
          <p:cNvSpPr/>
          <p:nvPr/>
        </p:nvSpPr>
        <p:spPr>
          <a:xfrm>
            <a:off x="2413341" y="2134354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여행지 검색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여행지 상세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길 찾기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280155-C7AE-4898-8C2A-CFBE824F4CA0}"/>
              </a:ext>
            </a:extLst>
          </p:cNvPr>
          <p:cNvSpPr/>
          <p:nvPr/>
        </p:nvSpPr>
        <p:spPr>
          <a:xfrm>
            <a:off x="602427" y="2588343"/>
            <a:ext cx="1592131" cy="552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나만의 여행지도 만들기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5822CF-5F31-4571-B1FF-25D89DAC597E}"/>
              </a:ext>
            </a:extLst>
          </p:cNvPr>
          <p:cNvSpPr/>
          <p:nvPr/>
        </p:nvSpPr>
        <p:spPr>
          <a:xfrm>
            <a:off x="2413341" y="2680293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나만의 여행지도 작성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B83B90-D9A3-45EC-B185-E2C7B4115D76}"/>
              </a:ext>
            </a:extLst>
          </p:cNvPr>
          <p:cNvSpPr/>
          <p:nvPr/>
        </p:nvSpPr>
        <p:spPr>
          <a:xfrm>
            <a:off x="602426" y="3343506"/>
            <a:ext cx="1592131" cy="295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쪽지함</a:t>
            </a:r>
            <a:endParaRPr 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450052-AA05-47E5-8F0F-08CA4F0374A7}"/>
              </a:ext>
            </a:extLst>
          </p:cNvPr>
          <p:cNvSpPr/>
          <p:nvPr/>
        </p:nvSpPr>
        <p:spPr>
          <a:xfrm>
            <a:off x="2413341" y="3306927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쪽지 작성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2">
                    <a:lumMod val="50000"/>
                  </a:schemeClr>
                </a:solidFill>
              </a:rPr>
              <a:t>쪽시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삭제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쪽지 읽기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49EB27-4707-4826-A51F-AF0B141523B5}"/>
              </a:ext>
            </a:extLst>
          </p:cNvPr>
          <p:cNvSpPr/>
          <p:nvPr/>
        </p:nvSpPr>
        <p:spPr>
          <a:xfrm>
            <a:off x="602426" y="3852374"/>
            <a:ext cx="1592131" cy="295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1D3417-9358-4C5E-A1BA-AB9EB8596D0B}"/>
              </a:ext>
            </a:extLst>
          </p:cNvPr>
          <p:cNvSpPr/>
          <p:nvPr/>
        </p:nvSpPr>
        <p:spPr>
          <a:xfrm>
            <a:off x="2413341" y="3798646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나만의 여행지도 상세보기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06DD73-CF42-4720-B3A9-792B0D378D14}"/>
              </a:ext>
            </a:extLst>
          </p:cNvPr>
          <p:cNvSpPr/>
          <p:nvPr/>
        </p:nvSpPr>
        <p:spPr>
          <a:xfrm>
            <a:off x="2413340" y="1706741"/>
            <a:ext cx="2158659" cy="283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회원가입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FF8A01-1683-42CF-B85A-F73C2E5C1329}"/>
              </a:ext>
            </a:extLst>
          </p:cNvPr>
          <p:cNvSpPr/>
          <p:nvPr/>
        </p:nvSpPr>
        <p:spPr>
          <a:xfrm>
            <a:off x="602425" y="4302331"/>
            <a:ext cx="1592131" cy="295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 후기 공유</a:t>
            </a:r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951ED9-5F65-4522-B660-7D8F16BE9044}"/>
              </a:ext>
            </a:extLst>
          </p:cNvPr>
          <p:cNvSpPr/>
          <p:nvPr/>
        </p:nvSpPr>
        <p:spPr>
          <a:xfrm>
            <a:off x="2413340" y="4290365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게시글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댓글 등록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수정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삭제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0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FA7A1A33-FC7C-42AA-AAC8-AA12F5B5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" y="1073625"/>
            <a:ext cx="8333549" cy="2242251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F5198A2-8AF3-4B65-86F6-9DBCDA89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9" y="3280371"/>
            <a:ext cx="8233102" cy="13568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4901860" y="459362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유효성 검사</a:t>
            </a:r>
            <a:r>
              <a:rPr lang="ko-KR" altLang="en-US" dirty="0">
                <a:solidFill>
                  <a:schemeClr val="bg2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통해 사용자가 필수 정보를 입력하지 않았을 때 알림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9967B8-6CBE-4701-A134-81E22C9EF320}"/>
              </a:ext>
            </a:extLst>
          </p:cNvPr>
          <p:cNvSpPr/>
          <p:nvPr/>
        </p:nvSpPr>
        <p:spPr>
          <a:xfrm>
            <a:off x="5255525" y="3261707"/>
            <a:ext cx="3433026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Regex</a:t>
            </a:r>
            <a:r>
              <a:rPr lang="ko-KR" altLang="en-US" dirty="0">
                <a:solidFill>
                  <a:schemeClr val="bg2"/>
                </a:solidFill>
              </a:rPr>
              <a:t>을 이용하여 아이디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이메일</a:t>
            </a:r>
            <a:r>
              <a:rPr lang="en-US" altLang="ko-KR" dirty="0">
                <a:solidFill>
                  <a:schemeClr val="bg2"/>
                </a:solidFill>
              </a:rPr>
              <a:t>,</a:t>
            </a:r>
            <a:r>
              <a:rPr lang="ko-KR" altLang="en-US" dirty="0">
                <a:solidFill>
                  <a:schemeClr val="bg2"/>
                </a:solidFill>
              </a:rPr>
              <a:t>닉네임 형식 설정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5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4184725" y="459362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유효성 검사</a:t>
            </a:r>
            <a:r>
              <a:rPr lang="ko-KR" altLang="en-US" dirty="0">
                <a:solidFill>
                  <a:schemeClr val="bg2"/>
                </a:solidFill>
              </a:rPr>
              <a:t>를 이용한 비밀번호 재확인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F884BA-DBCE-483F-903F-3DFFCEBC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8" y="1116325"/>
            <a:ext cx="8414649" cy="1540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48C99D-73A8-42CC-A594-644E3E5B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3" y="2657016"/>
            <a:ext cx="8100508" cy="20064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CDAA9-2BEB-4961-B643-50B01F311B1E}"/>
              </a:ext>
            </a:extLst>
          </p:cNvPr>
          <p:cNvSpPr/>
          <p:nvPr/>
        </p:nvSpPr>
        <p:spPr>
          <a:xfrm>
            <a:off x="5518673" y="2474980"/>
            <a:ext cx="3130474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이용한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이메일 중복검사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4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91CC59-51BF-4BC7-A943-BEE7B8CE2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2" y="2820205"/>
            <a:ext cx="5927463" cy="190407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1B1A3F-A104-4B02-8E66-B0A5D2FF6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72" y="1044126"/>
            <a:ext cx="6809591" cy="1814872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5045337" y="932224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쿠키와 세션</a:t>
            </a:r>
            <a:r>
              <a:rPr lang="ko-KR" altLang="en-US" dirty="0">
                <a:solidFill>
                  <a:schemeClr val="bg2"/>
                </a:solidFill>
              </a:rPr>
              <a:t>을 이용한 자동 로그인 기능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CDAA9-2BEB-4961-B643-50B01F311B1E}"/>
              </a:ext>
            </a:extLst>
          </p:cNvPr>
          <p:cNvSpPr/>
          <p:nvPr/>
        </p:nvSpPr>
        <p:spPr>
          <a:xfrm>
            <a:off x="5045337" y="3115280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이용한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비밀번호 찾기 성공 시 임시 비밀번호를 메일로 보냄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B380DE0-7847-434B-B6FE-CF4E868D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4" y="791024"/>
            <a:ext cx="6200586" cy="1861109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장소 상세 페이지</a:t>
            </a:r>
            <a:endParaRPr lang="en-US" dirty="0"/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891081B8-4624-4C93-AA17-47D218CD1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3" y="2652133"/>
            <a:ext cx="4044133" cy="2116760"/>
          </a:xfrm>
          <a:prstGeom prst="rect">
            <a:avLst/>
          </a:prstGeom>
        </p:spPr>
      </p:pic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6AD0752C-6A76-4775-98D0-C24F09DDB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292" y="2776182"/>
            <a:ext cx="4496696" cy="186866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5048345" y="4231607"/>
            <a:ext cx="3786691" cy="4132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카카오맵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지도와 길 찾기 기능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901A50-68FF-456B-9729-877B50F1E4C6}"/>
              </a:ext>
            </a:extLst>
          </p:cNvPr>
          <p:cNvSpPr/>
          <p:nvPr/>
        </p:nvSpPr>
        <p:spPr>
          <a:xfrm>
            <a:off x="5689505" y="2221899"/>
            <a:ext cx="3133483" cy="325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좋아요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아쉬워요 기능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2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EB3E8886-8E12-46B6-ACB7-3BE92707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863782"/>
            <a:ext cx="6641283" cy="2369244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여행지도 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5113696" y="297197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지역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분야 설정에 따른 마커 생성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CDAA9-2BEB-4961-B643-50B01F311B1E}"/>
              </a:ext>
            </a:extLst>
          </p:cNvPr>
          <p:cNvSpPr/>
          <p:nvPr/>
        </p:nvSpPr>
        <p:spPr>
          <a:xfrm>
            <a:off x="1015494" y="2571750"/>
            <a:ext cx="1943320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카카오맵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2"/>
                </a:solidFill>
              </a:rPr>
              <a:t>를 이용한 마커 띄우기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116871-24CD-41D9-B1C9-25E885E0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3263938"/>
            <a:ext cx="5185959" cy="16615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3242B-11C5-4EE5-8324-DA5D6E5349B1}"/>
              </a:ext>
            </a:extLst>
          </p:cNvPr>
          <p:cNvSpPr/>
          <p:nvPr/>
        </p:nvSpPr>
        <p:spPr>
          <a:xfrm>
            <a:off x="5152244" y="3622755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Date range picker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여행 기간 설정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4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C3D37600-4E52-40BC-AEE1-D6FE0C20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7" y="863782"/>
            <a:ext cx="6737759" cy="3608299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여행지도 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CDAA9-2BEB-4961-B643-50B01F311B1E}"/>
              </a:ext>
            </a:extLst>
          </p:cNvPr>
          <p:cNvSpPr/>
          <p:nvPr/>
        </p:nvSpPr>
        <p:spPr>
          <a:xfrm>
            <a:off x="1174712" y="1734690"/>
            <a:ext cx="2966982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카카오맵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2"/>
                </a:solidFill>
              </a:rPr>
              <a:t>를 이용한 커스텀 오버레이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3242B-11C5-4EE5-8324-DA5D6E5349B1}"/>
              </a:ext>
            </a:extLst>
          </p:cNvPr>
          <p:cNvSpPr/>
          <p:nvPr/>
        </p:nvSpPr>
        <p:spPr>
          <a:xfrm>
            <a:off x="5302852" y="2996920"/>
            <a:ext cx="3339012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Sortable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리스트 순서 변경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9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여행지도 상세 페이지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4658061" y="2746419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리스트 출력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94FF81-43D1-42F4-9BF6-5F49E221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4" y="1044126"/>
            <a:ext cx="4086896" cy="34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706475" y="2305650"/>
            <a:ext cx="16236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80" b="1" dirty="0">
                <a:latin typeface="+mj-ea"/>
                <a:ea typeface="+mj-ea"/>
              </a:rPr>
              <a:t>목차</a:t>
            </a:r>
            <a:endParaRPr sz="3480" b="1" dirty="0">
              <a:latin typeface="+mj-ea"/>
              <a:ea typeface="+mj-ea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2850625" y="780825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222450" y="1094100"/>
            <a:ext cx="5354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기획의도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요구사항 정의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서비스 개요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기술 상세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시연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862FA2-12E2-4B07-8F7F-BDB6FABB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5" y="842939"/>
            <a:ext cx="5314277" cy="2050868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 후기 게시판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4808669" y="1211410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댓글 등록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삭제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7430-995E-4B0A-A3CC-4060E643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9" y="2948901"/>
            <a:ext cx="5163671" cy="18174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72AC31-2BD8-402F-9344-F3299DCAD4F3}"/>
              </a:ext>
            </a:extLst>
          </p:cNvPr>
          <p:cNvSpPr/>
          <p:nvPr/>
        </p:nvSpPr>
        <p:spPr>
          <a:xfrm>
            <a:off x="4681371" y="3603608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Summer note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게시글 작성 및 이미지 업로드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1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455449" y="57209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기획의도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8849-5B93-4F73-AFEA-348327EA4101}"/>
              </a:ext>
            </a:extLst>
          </p:cNvPr>
          <p:cNvSpPr/>
          <p:nvPr/>
        </p:nvSpPr>
        <p:spPr>
          <a:xfrm>
            <a:off x="455449" y="1611935"/>
            <a:ext cx="1850315" cy="1819754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E34EC322-D53D-4817-9AE0-7300120989FE}"/>
              </a:ext>
            </a:extLst>
          </p:cNvPr>
          <p:cNvSpPr/>
          <p:nvPr/>
        </p:nvSpPr>
        <p:spPr>
          <a:xfrm>
            <a:off x="2570140" y="2183691"/>
            <a:ext cx="613186" cy="746736"/>
          </a:xfrm>
          <a:prstGeom prst="mathPl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CEFE6-E6EA-48E6-8072-89B659196FCB}"/>
              </a:ext>
            </a:extLst>
          </p:cNvPr>
          <p:cNvSpPr txBox="1"/>
          <p:nvPr/>
        </p:nvSpPr>
        <p:spPr>
          <a:xfrm>
            <a:off x="718850" y="2060208"/>
            <a:ext cx="2033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여행 정보 제공</a:t>
            </a:r>
            <a:endParaRPr lang="en-US" altLang="ko-KR" b="1" dirty="0"/>
          </a:p>
          <a:p>
            <a:r>
              <a:rPr lang="en-US" dirty="0"/>
              <a:t>-</a:t>
            </a:r>
            <a:r>
              <a:rPr lang="ko-KR" altLang="en-US" dirty="0"/>
              <a:t>숙소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관광지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음식점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889534-7AB8-4CCB-8A8A-53AEE7A1A69D}"/>
              </a:ext>
            </a:extLst>
          </p:cNvPr>
          <p:cNvSpPr/>
          <p:nvPr/>
        </p:nvSpPr>
        <p:spPr>
          <a:xfrm>
            <a:off x="3581605" y="1631421"/>
            <a:ext cx="1850315" cy="1819754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D36EE-1B48-4EEC-B5A5-36C1FC27986E}"/>
              </a:ext>
            </a:extLst>
          </p:cNvPr>
          <p:cNvSpPr txBox="1"/>
          <p:nvPr/>
        </p:nvSpPr>
        <p:spPr>
          <a:xfrm>
            <a:off x="3797006" y="2260202"/>
            <a:ext cx="203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나만의 여행 지도 만들기</a:t>
            </a:r>
            <a:endParaRPr 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C1A368-66D9-4E0A-AC3A-3FBDEE62B9A7}"/>
              </a:ext>
            </a:extLst>
          </p:cNvPr>
          <p:cNvSpPr/>
          <p:nvPr/>
        </p:nvSpPr>
        <p:spPr>
          <a:xfrm>
            <a:off x="6576792" y="1624631"/>
            <a:ext cx="1850315" cy="1807058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CF731-F41F-4CCA-A173-AA22E8AE408F}"/>
              </a:ext>
            </a:extLst>
          </p:cNvPr>
          <p:cNvSpPr txBox="1"/>
          <p:nvPr/>
        </p:nvSpPr>
        <p:spPr>
          <a:xfrm>
            <a:off x="6954257" y="2146303"/>
            <a:ext cx="2033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후기 공유</a:t>
            </a:r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동행 구하기</a:t>
            </a:r>
            <a:endParaRPr lang="en-US" dirty="0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75EBE3F-D860-4B7A-B999-554036051698}"/>
              </a:ext>
            </a:extLst>
          </p:cNvPr>
          <p:cNvSpPr/>
          <p:nvPr/>
        </p:nvSpPr>
        <p:spPr>
          <a:xfrm>
            <a:off x="5697763" y="2167930"/>
            <a:ext cx="613186" cy="746736"/>
          </a:xfrm>
          <a:prstGeom prst="mathPl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D95141-AC94-433D-862C-EFE2C4B1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67677"/>
              </p:ext>
            </p:extLst>
          </p:nvPr>
        </p:nvGraphicFramePr>
        <p:xfrm>
          <a:off x="448198" y="714935"/>
          <a:ext cx="8200951" cy="410449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02390">
                  <a:extLst>
                    <a:ext uri="{9D8B030D-6E8A-4147-A177-3AD203B41FA5}">
                      <a16:colId xmlns:a16="http://schemas.microsoft.com/office/drawing/2014/main" val="719932323"/>
                    </a:ext>
                  </a:extLst>
                </a:gridCol>
                <a:gridCol w="899936">
                  <a:extLst>
                    <a:ext uri="{9D8B030D-6E8A-4147-A177-3AD203B41FA5}">
                      <a16:colId xmlns:a16="http://schemas.microsoft.com/office/drawing/2014/main" val="3010617660"/>
                    </a:ext>
                  </a:extLst>
                </a:gridCol>
                <a:gridCol w="1799874">
                  <a:extLst>
                    <a:ext uri="{9D8B030D-6E8A-4147-A177-3AD203B41FA5}">
                      <a16:colId xmlns:a16="http://schemas.microsoft.com/office/drawing/2014/main" val="2183790799"/>
                    </a:ext>
                  </a:extLst>
                </a:gridCol>
                <a:gridCol w="4798751">
                  <a:extLst>
                    <a:ext uri="{9D8B030D-6E8A-4147-A177-3AD203B41FA5}">
                      <a16:colId xmlns:a16="http://schemas.microsoft.com/office/drawing/2014/main" val="3939985555"/>
                    </a:ext>
                  </a:extLst>
                </a:gridCol>
              </a:tblGrid>
              <a:tr h="163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RQ-ID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화면명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요구사항명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요구사항 내용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5131619"/>
                  </a:ext>
                </a:extLst>
              </a:tr>
              <a:tr h="935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RQ-0001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header </a:t>
                      </a:r>
                      <a:r>
                        <a:rPr lang="ko-KR" altLang="en-US" sz="700" u="none" strike="noStrike" dirty="0">
                          <a:effectLst/>
                        </a:rPr>
                        <a:t>왼쪽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로그인하지 않은 상태에서 클릭했을 시 </a:t>
                      </a:r>
                      <a:b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회원가입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로그인을 보여준다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로그인한 회원이 클릭했을 시 </a:t>
                      </a:r>
                      <a:b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마이페이지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알림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로그아웃을 보여준다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알림과 메시지가 새로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들어온게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있을 경우 빨간 점을 표시한다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읽지 않은 메세지의 개수를 표시한다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785473"/>
                  </a:ext>
                </a:extLst>
              </a:tr>
              <a:tr h="1714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RQ-0002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메세지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effectLst/>
                        </a:rPr>
                        <a:t> 기능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화면 오른쪽에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기록을 보여준다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오른쪽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기록에 표시되는 정보는</a:t>
                      </a:r>
                      <a:b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1:1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채팅일 경우 닉네임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대화내용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(150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자까지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마지막으로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채팅한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날짜이며 그룹채팅일 경우 닉네임 대신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채팅방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이름을 보여준다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화면 왼쪽에 대화 내용과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입력창을 배치한다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버튼을 통해 친구 목록에 있는 사람과 새로운 채팅을 시작할 수 있다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그룹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채팅시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새로운 사람을 초대할 수 있고 기존의 참여자는 채팅방을 나갈 수 있다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채팅방을 나갈 경우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기록에서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history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가 삭제된다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메세지는 친구가 된 사람들에게만 보낼 수 있다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친구 목록에서 친구의 닉네임을 클릭하여 메세지를 보낼 수 있다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채팅방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이름을 따로 설정하지 않으면 멤버 닉네임이 타이틀로 설정된다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0455609"/>
                  </a:ext>
                </a:extLst>
              </a:tr>
              <a:tr h="623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RQ-0003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알림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알림 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친구 신청과 새로운 댓글을 알려준다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알림 설정에서 사용자는 알림을 비활성화 할 수 있다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- </a:t>
                      </a:r>
                      <a:r>
                        <a:rPr lang="ko-KR" altLang="en-US" sz="700" u="none" strike="noStrike" dirty="0">
                          <a:effectLst/>
                        </a:rPr>
                        <a:t>친구 신청 알림을 누르면 </a:t>
                      </a: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친구 신청</a:t>
                      </a:r>
                      <a:r>
                        <a:rPr lang="en-US" altLang="ko-KR" sz="700" u="none" strike="noStrike" dirty="0">
                          <a:effectLst/>
                        </a:rPr>
                        <a:t>] </a:t>
                      </a:r>
                      <a:r>
                        <a:rPr lang="ko-KR" altLang="en-US" sz="700" u="none" strike="noStrike" dirty="0">
                          <a:effectLst/>
                        </a:rPr>
                        <a:t>페이지로 이동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댓글 알림을 누르면 해당 게시글로 이동한다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304741"/>
                  </a:ext>
                </a:extLst>
              </a:tr>
              <a:tr h="511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RQ-0004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랜딩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상단 메뉴 구성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숙소</a:t>
                      </a:r>
                      <a:r>
                        <a:rPr lang="en-US" altLang="ko-KR" sz="700" u="none" strike="noStrike" dirty="0">
                          <a:effectLst/>
                        </a:rPr>
                        <a:t>]- '</a:t>
                      </a:r>
                      <a:r>
                        <a:rPr lang="ko-KR" altLang="en-US" sz="700" u="none" strike="noStrike" dirty="0">
                          <a:effectLst/>
                        </a:rPr>
                        <a:t>숙소 리스트</a:t>
                      </a:r>
                      <a:r>
                        <a:rPr lang="en-US" altLang="ko-KR" sz="700" u="none" strike="noStrike" dirty="0">
                          <a:effectLst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숙소 검색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로 이동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추천 여행지</a:t>
                      </a:r>
                      <a:r>
                        <a:rPr lang="en-US" altLang="ko-KR" sz="700" u="none" strike="noStrike" dirty="0">
                          <a:effectLst/>
                        </a:rPr>
                        <a:t>]-'</a:t>
                      </a:r>
                      <a:r>
                        <a:rPr lang="ko-KR" altLang="en-US" sz="700" u="none" strike="noStrike" dirty="0">
                          <a:effectLst/>
                        </a:rPr>
                        <a:t>여행지 리스트</a:t>
                      </a:r>
                      <a:r>
                        <a:rPr lang="en-US" altLang="ko-KR" sz="700" u="none" strike="noStrike" dirty="0">
                          <a:effectLst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여행지 검색</a:t>
                      </a:r>
                      <a:r>
                        <a:rPr lang="en-US" altLang="ko-KR" sz="700" u="none" strike="noStrike" dirty="0">
                          <a:effectLst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</a:rPr>
                        <a:t>페이지로 이동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나만의 여행 코스</a:t>
                      </a:r>
                      <a:r>
                        <a:rPr lang="en-US" altLang="ko-KR" sz="700" u="none" strike="noStrike" dirty="0">
                          <a:effectLst/>
                        </a:rPr>
                        <a:t>]- '</a:t>
                      </a:r>
                      <a:r>
                        <a:rPr lang="ko-KR" altLang="en-US" sz="700" u="none" strike="noStrike" dirty="0">
                          <a:effectLst/>
                        </a:rPr>
                        <a:t>나만의 여행 코스 만들기</a:t>
                      </a:r>
                      <a:r>
                        <a:rPr lang="en-US" altLang="ko-KR" sz="700" u="none" strike="noStrike" dirty="0">
                          <a:effectLst/>
                        </a:rPr>
                        <a:t>', '</a:t>
                      </a:r>
                      <a:r>
                        <a:rPr lang="ko-KR" altLang="en-US" sz="700" u="none" strike="noStrike" dirty="0">
                          <a:effectLst/>
                        </a:rPr>
                        <a:t>여행 후기</a:t>
                      </a:r>
                      <a:r>
                        <a:rPr lang="en-US" altLang="ko-KR" sz="700" u="none" strike="noStrike" dirty="0">
                          <a:effectLst/>
                        </a:rPr>
                        <a:t>' , '</a:t>
                      </a:r>
                      <a:r>
                        <a:rPr lang="ko-KR" altLang="en-US" sz="700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700" u="none" strike="noStrike" dirty="0">
                          <a:effectLst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</a:rPr>
                        <a:t>페이지로 이동할 수 있다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9206312"/>
                  </a:ext>
                </a:extLst>
              </a:tr>
              <a:tr h="155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RQ-0005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검색 기능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입력값과</a:t>
                      </a:r>
                      <a:r>
                        <a:rPr lang="ko-KR" altLang="en-US" sz="700" u="none" strike="noStrike" dirty="0">
                          <a:effectLst/>
                        </a:rPr>
                        <a:t> 정확하게 일치 하지 않아도 해당 단어가 포함된 게시글을 보여준다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2780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361F4E-CD46-4238-B898-76B25541701A}"/>
              </a:ext>
            </a:extLst>
          </p:cNvPr>
          <p:cNvSpPr txBox="1"/>
          <p:nvPr/>
        </p:nvSpPr>
        <p:spPr>
          <a:xfrm>
            <a:off x="448198" y="324074"/>
            <a:ext cx="4647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요구사항 명세서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7EB2B1-44B0-4424-9B9F-C5C4AFEC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87" y="256863"/>
            <a:ext cx="6465346" cy="46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125F77-5C88-4909-B6C3-5F621DCA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42" y="290684"/>
            <a:ext cx="6379285" cy="45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5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EA74016-20FD-4357-BE2D-E2A30AC3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7" y="258856"/>
            <a:ext cx="5916706" cy="4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99FB-E864-430D-B01C-751B024E15F8}"/>
              </a:ext>
            </a:extLst>
          </p:cNvPr>
          <p:cNvSpPr txBox="1"/>
          <p:nvPr/>
        </p:nvSpPr>
        <p:spPr>
          <a:xfrm>
            <a:off x="2936029" y="566604"/>
            <a:ext cx="234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개발환경</a:t>
            </a:r>
            <a:endParaRPr 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94D0B0-F499-4F84-963F-6FEB068A244A}"/>
              </a:ext>
            </a:extLst>
          </p:cNvPr>
          <p:cNvSpPr/>
          <p:nvPr/>
        </p:nvSpPr>
        <p:spPr>
          <a:xfrm>
            <a:off x="935915" y="1431432"/>
            <a:ext cx="7272169" cy="395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F3A5E-D6FC-4C1F-A52E-ACFD03571F04}"/>
              </a:ext>
            </a:extLst>
          </p:cNvPr>
          <p:cNvSpPr txBox="1"/>
          <p:nvPr/>
        </p:nvSpPr>
        <p:spPr>
          <a:xfrm>
            <a:off x="3334868" y="1464973"/>
            <a:ext cx="660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Java, HTML, CSS, JS,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F10CE3-7F41-47F0-8A69-05D79A5A7B26}"/>
              </a:ext>
            </a:extLst>
          </p:cNvPr>
          <p:cNvSpPr/>
          <p:nvPr/>
        </p:nvSpPr>
        <p:spPr>
          <a:xfrm>
            <a:off x="3399415" y="1073734"/>
            <a:ext cx="2345167" cy="21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FC553-DCC9-40C8-8571-BF82152AD2C1}"/>
              </a:ext>
            </a:extLst>
          </p:cNvPr>
          <p:cNvSpPr txBox="1"/>
          <p:nvPr/>
        </p:nvSpPr>
        <p:spPr>
          <a:xfrm>
            <a:off x="3964191" y="1014920"/>
            <a:ext cx="1215614" cy="30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Languages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187895-164A-472D-809F-8FE755140ECB}"/>
              </a:ext>
            </a:extLst>
          </p:cNvPr>
          <p:cNvSpPr/>
          <p:nvPr/>
        </p:nvSpPr>
        <p:spPr>
          <a:xfrm>
            <a:off x="935915" y="2374226"/>
            <a:ext cx="7272169" cy="448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MySQL workbench 8.0 CE,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Framework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 Spring Framework,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Server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Apache Tomcat 9.0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FB3998-48B1-48B4-94FA-18C2F5D4AB28}"/>
              </a:ext>
            </a:extLst>
          </p:cNvPr>
          <p:cNvSpPr/>
          <p:nvPr/>
        </p:nvSpPr>
        <p:spPr>
          <a:xfrm>
            <a:off x="3399415" y="2016528"/>
            <a:ext cx="2345167" cy="21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3E876-B9F4-4BC8-8AEA-1B79C34C1E98}"/>
              </a:ext>
            </a:extLst>
          </p:cNvPr>
          <p:cNvSpPr txBox="1"/>
          <p:nvPr/>
        </p:nvSpPr>
        <p:spPr>
          <a:xfrm>
            <a:off x="3399415" y="1946464"/>
            <a:ext cx="267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DB &amp; Framework &amp; Server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14140FD-967A-4FE8-94F0-4034824AF049}"/>
              </a:ext>
            </a:extLst>
          </p:cNvPr>
          <p:cNvSpPr/>
          <p:nvPr/>
        </p:nvSpPr>
        <p:spPr>
          <a:xfrm>
            <a:off x="935915" y="3360656"/>
            <a:ext cx="7272169" cy="395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Github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, Eclipse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9D650E-0B33-4043-962C-1583EEE82218}"/>
              </a:ext>
            </a:extLst>
          </p:cNvPr>
          <p:cNvSpPr/>
          <p:nvPr/>
        </p:nvSpPr>
        <p:spPr>
          <a:xfrm>
            <a:off x="3399415" y="3002958"/>
            <a:ext cx="2345167" cy="21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02A205C-8514-49F9-89D6-5F71A0449CC6}"/>
              </a:ext>
            </a:extLst>
          </p:cNvPr>
          <p:cNvSpPr/>
          <p:nvPr/>
        </p:nvSpPr>
        <p:spPr>
          <a:xfrm>
            <a:off x="935915" y="4303450"/>
            <a:ext cx="7272169" cy="395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10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API, </a:t>
            </a:r>
            <a:r>
              <a:rPr lang="en-US" altLang="ko-KR" dirty="0" err="1">
                <a:solidFill>
                  <a:schemeClr val="tx2">
                    <a:lumMod val="10000"/>
                  </a:schemeClr>
                </a:solidFill>
              </a:rPr>
              <a:t>Jquery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 API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CB3657-7CC4-41C2-9331-0EFF4D97E659}"/>
              </a:ext>
            </a:extLst>
          </p:cNvPr>
          <p:cNvSpPr/>
          <p:nvPr/>
        </p:nvSpPr>
        <p:spPr>
          <a:xfrm>
            <a:off x="3399415" y="3945752"/>
            <a:ext cx="2345167" cy="21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D6AA12-B3C0-455C-97B7-52E7A9ECBF6A}"/>
              </a:ext>
            </a:extLst>
          </p:cNvPr>
          <p:cNvSpPr txBox="1"/>
          <p:nvPr/>
        </p:nvSpPr>
        <p:spPr>
          <a:xfrm>
            <a:off x="4280735" y="3875688"/>
            <a:ext cx="121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99FB-E864-430D-B01C-751B024E15F8}"/>
              </a:ext>
            </a:extLst>
          </p:cNvPr>
          <p:cNvSpPr txBox="1"/>
          <p:nvPr/>
        </p:nvSpPr>
        <p:spPr>
          <a:xfrm>
            <a:off x="2936029" y="566604"/>
            <a:ext cx="234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 일정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FC553-DCC9-40C8-8571-BF82152AD2C1}"/>
              </a:ext>
            </a:extLst>
          </p:cNvPr>
          <p:cNvSpPr txBox="1"/>
          <p:nvPr/>
        </p:nvSpPr>
        <p:spPr>
          <a:xfrm>
            <a:off x="3964191" y="1014920"/>
            <a:ext cx="1215614" cy="30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Languages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98505E-BD80-4393-9986-80B056F5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83620"/>
              </p:ext>
            </p:extLst>
          </p:nvPr>
        </p:nvGraphicFramePr>
        <p:xfrm>
          <a:off x="344243" y="1036856"/>
          <a:ext cx="8455510" cy="352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5551">
                  <a:extLst>
                    <a:ext uri="{9D8B030D-6E8A-4147-A177-3AD203B41FA5}">
                      <a16:colId xmlns:a16="http://schemas.microsoft.com/office/drawing/2014/main" val="3215500970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847497749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3123132833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913559288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34709597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3661663425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591035406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590498072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947143232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381455006"/>
                    </a:ext>
                  </a:extLst>
                </a:gridCol>
              </a:tblGrid>
              <a:tr h="374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10706"/>
                  </a:ext>
                </a:extLst>
              </a:tr>
              <a:tr h="990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프로젝트 기획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</a:rPr>
                        <a:t>&amp; 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요구사항 명세서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30845"/>
                  </a:ext>
                </a:extLst>
              </a:tr>
              <a:tr h="6825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데이터 베이스 설계 및 구현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87315"/>
                  </a:ext>
                </a:extLst>
              </a:tr>
              <a:tr h="5182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chemeClr val="bg2"/>
                          </a:solidFill>
                        </a:rPr>
                        <a:t>프론트엔드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 프로그래밍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54756"/>
                  </a:ext>
                </a:extLst>
              </a:tr>
              <a:tr h="2330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chemeClr val="bg2"/>
                          </a:solidFill>
                        </a:rPr>
                        <a:t>백엔드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 프로그래밍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05803"/>
                  </a:ext>
                </a:extLst>
              </a:tr>
              <a:tr h="2330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테스트 및 디버그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5885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AC25F44-24E9-4976-867D-D6F2D836417B}"/>
              </a:ext>
            </a:extLst>
          </p:cNvPr>
          <p:cNvSpPr/>
          <p:nvPr/>
        </p:nvSpPr>
        <p:spPr>
          <a:xfrm>
            <a:off x="1312433" y="1904104"/>
            <a:ext cx="634701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0A4D68D-D098-4295-8306-375BF1E60A90}"/>
              </a:ext>
            </a:extLst>
          </p:cNvPr>
          <p:cNvSpPr/>
          <p:nvPr/>
        </p:nvSpPr>
        <p:spPr>
          <a:xfrm>
            <a:off x="2153323" y="2743415"/>
            <a:ext cx="634701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2B9F807-CBA5-4A36-B720-7C2EB4530B5D}"/>
              </a:ext>
            </a:extLst>
          </p:cNvPr>
          <p:cNvSpPr/>
          <p:nvPr/>
        </p:nvSpPr>
        <p:spPr>
          <a:xfrm>
            <a:off x="3099187" y="3324100"/>
            <a:ext cx="5281020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C655087-EC8F-4543-A6E0-612A4091B504}"/>
              </a:ext>
            </a:extLst>
          </p:cNvPr>
          <p:cNvSpPr/>
          <p:nvPr/>
        </p:nvSpPr>
        <p:spPr>
          <a:xfrm>
            <a:off x="3099187" y="3846607"/>
            <a:ext cx="5281020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8BED541-B290-424A-AA73-956C88D0ACE6}"/>
              </a:ext>
            </a:extLst>
          </p:cNvPr>
          <p:cNvSpPr/>
          <p:nvPr/>
        </p:nvSpPr>
        <p:spPr>
          <a:xfrm>
            <a:off x="8062856" y="4202131"/>
            <a:ext cx="634701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31A28D-DD07-4CA9-8031-7AE8456AA88B}"/>
              </a:ext>
            </a:extLst>
          </p:cNvPr>
          <p:cNvSpPr/>
          <p:nvPr/>
        </p:nvSpPr>
        <p:spPr>
          <a:xfrm>
            <a:off x="4007221" y="566604"/>
            <a:ext cx="2345167" cy="32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기간</a:t>
            </a:r>
            <a:r>
              <a:rPr lang="en-US" altLang="ko-KR" dirty="0">
                <a:solidFill>
                  <a:schemeClr val="tx1"/>
                </a:solidFill>
              </a:rPr>
              <a:t>: 2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14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15C8B3-E9EA-4071-AB63-1CDBBAB7B059}"/>
              </a:ext>
            </a:extLst>
          </p:cNvPr>
          <p:cNvSpPr/>
          <p:nvPr/>
        </p:nvSpPr>
        <p:spPr>
          <a:xfrm>
            <a:off x="6454586" y="566604"/>
            <a:ext cx="2345167" cy="32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 진척도</a:t>
            </a:r>
            <a:r>
              <a:rPr lang="en-US" altLang="ko-KR" dirty="0">
                <a:solidFill>
                  <a:schemeClr val="tx1"/>
                </a:solidFill>
              </a:rPr>
              <a:t>: 40%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1445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656</Words>
  <Application>Microsoft Office PowerPoint</Application>
  <PresentationFormat>화면 슬라이드 쇼(16:9)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Trebuchet MS</vt:lpstr>
      <vt:lpstr>Dotum</vt:lpstr>
      <vt:lpstr>Nunito</vt:lpstr>
      <vt:lpstr>Calibri</vt:lpstr>
      <vt:lpstr>Shift</vt:lpstr>
      <vt:lpstr>여행 안내서 </vt:lpstr>
      <vt:lpstr>목차</vt:lpstr>
      <vt:lpstr>기획의도</vt:lpstr>
      <vt:lpstr>PowerPoint 프레젠테이션</vt:lpstr>
      <vt:lpstr>PowerPoint 프레젠테이션</vt:lpstr>
      <vt:lpstr>PowerPoint 프레젠테이션</vt:lpstr>
      <vt:lpstr>PowerPoint 프레젠테이션</vt:lpstr>
      <vt:lpstr>프로젝트 개요</vt:lpstr>
      <vt:lpstr>프로젝트 개요</vt:lpstr>
      <vt:lpstr>프로젝트 개요</vt:lpstr>
      <vt:lpstr>프로젝트 개요</vt:lpstr>
      <vt:lpstr>서비스 개요</vt:lpstr>
      <vt:lpstr>기술 상세 </vt:lpstr>
      <vt:lpstr>기술 상세 </vt:lpstr>
      <vt:lpstr>기술 상세 </vt:lpstr>
      <vt:lpstr>기술 상세 </vt:lpstr>
      <vt:lpstr>기술 상세 </vt:lpstr>
      <vt:lpstr>기술 상세 </vt:lpstr>
      <vt:lpstr>기술 상세 </vt:lpstr>
      <vt:lpstr>기술 상세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안내서 </dc:title>
  <dc:creator>장지혜</dc:creator>
  <cp:lastModifiedBy>장 지혜</cp:lastModifiedBy>
  <cp:revision>7</cp:revision>
  <dcterms:modified xsi:type="dcterms:W3CDTF">2022-04-17T15:36:20Z</dcterms:modified>
</cp:coreProperties>
</file>