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handoutMasterIdLst>
    <p:handoutMasterId r:id="rId23"/>
  </p:handoutMasterIdLst>
  <p:sldIdLst>
    <p:sldId id="257" r:id="rId5"/>
    <p:sldId id="279" r:id="rId6"/>
    <p:sldId id="280" r:id="rId7"/>
    <p:sldId id="262" r:id="rId8"/>
    <p:sldId id="275" r:id="rId9"/>
    <p:sldId id="274" r:id="rId10"/>
    <p:sldId id="277" r:id="rId11"/>
    <p:sldId id="261" r:id="rId12"/>
    <p:sldId id="273" r:id="rId13"/>
    <p:sldId id="271" r:id="rId14"/>
    <p:sldId id="272" r:id="rId15"/>
    <p:sldId id="276" r:id="rId16"/>
    <p:sldId id="266" r:id="rId17"/>
    <p:sldId id="267" r:id="rId18"/>
    <p:sldId id="268" r:id="rId19"/>
    <p:sldId id="278" r:id="rId20"/>
    <p:sldId id="269"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N 2017" userId="dfae2dc044b689b0" providerId="LiveId" clId="{E06972A8-73FB-4BC6-992D-7D4581E2DD89}"/>
    <pc:docChg chg="modSld">
      <pc:chgData name="MSN 2017" userId="dfae2dc044b689b0" providerId="LiveId" clId="{E06972A8-73FB-4BC6-992D-7D4581E2DD89}" dt="2023-08-23T03:35:35.189" v="0" actId="20577"/>
      <pc:docMkLst>
        <pc:docMk/>
      </pc:docMkLst>
      <pc:sldChg chg="modSp mod">
        <pc:chgData name="MSN 2017" userId="dfae2dc044b689b0" providerId="LiveId" clId="{E06972A8-73FB-4BC6-992D-7D4581E2DD89}" dt="2023-08-23T03:35:35.189" v="0" actId="20577"/>
        <pc:sldMkLst>
          <pc:docMk/>
          <pc:sldMk cId="0" sldId="262"/>
        </pc:sldMkLst>
        <pc:spChg chg="mod">
          <ac:chgData name="MSN 2017" userId="dfae2dc044b689b0" providerId="LiveId" clId="{E06972A8-73FB-4BC6-992D-7D4581E2DD89}" dt="2023-08-23T03:35:35.189" v="0" actId="20577"/>
          <ac:spMkLst>
            <pc:docMk/>
            <pc:sldMk cId="0" sldId="262"/>
            <ac:spMk id="7"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5E4BE-8238-42F7-A3AE-34DAEF79071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71BFE11-FD1A-430F-93ED-35CD02380E83}">
      <dgm:prSet/>
      <dgm:spPr/>
      <dgm:t>
        <a:bodyPr/>
        <a:lstStyle/>
        <a:p>
          <a:pPr>
            <a:defRPr cap="all"/>
          </a:pPr>
          <a:r>
            <a:rPr lang="en-US" dirty="0"/>
            <a:t>Business </a:t>
          </a:r>
          <a:r>
            <a:rPr lang="en-US" dirty="0" err="1"/>
            <a:t>ProblemS</a:t>
          </a:r>
          <a:endParaRPr lang="en-US" dirty="0"/>
        </a:p>
      </dgm:t>
    </dgm:pt>
    <dgm:pt modelId="{8E0A868E-46E0-4865-86D3-AF1F32F146DE}" type="parTrans" cxnId="{C8F1BA95-79FA-435F-BA2D-FD71C9B487FA}">
      <dgm:prSet/>
      <dgm:spPr/>
      <dgm:t>
        <a:bodyPr/>
        <a:lstStyle/>
        <a:p>
          <a:endParaRPr lang="en-US"/>
        </a:p>
      </dgm:t>
    </dgm:pt>
    <dgm:pt modelId="{E70AC797-3684-4D67-96AB-35B26AFD68F1}" type="sibTrans" cxnId="{C8F1BA95-79FA-435F-BA2D-FD71C9B487FA}">
      <dgm:prSet/>
      <dgm:spPr/>
      <dgm:t>
        <a:bodyPr/>
        <a:lstStyle/>
        <a:p>
          <a:endParaRPr lang="en-US"/>
        </a:p>
      </dgm:t>
    </dgm:pt>
    <dgm:pt modelId="{5345FDB1-9C11-40A3-B6F7-6CCB0CEFC53F}">
      <dgm:prSet/>
      <dgm:spPr/>
      <dgm:t>
        <a:bodyPr/>
        <a:lstStyle/>
        <a:p>
          <a:pPr>
            <a:defRPr cap="all"/>
          </a:pPr>
          <a:r>
            <a:rPr lang="en-US" dirty="0"/>
            <a:t>Analytics &amp; Visuals</a:t>
          </a:r>
        </a:p>
      </dgm:t>
    </dgm:pt>
    <dgm:pt modelId="{F08D5AB9-DD26-499A-B9E6-2D98785B9E51}" type="parTrans" cxnId="{32C52C29-B34B-48A8-AEEF-E78FDB9F994B}">
      <dgm:prSet/>
      <dgm:spPr/>
      <dgm:t>
        <a:bodyPr/>
        <a:lstStyle/>
        <a:p>
          <a:endParaRPr lang="en-US"/>
        </a:p>
      </dgm:t>
    </dgm:pt>
    <dgm:pt modelId="{E2B086EF-B4F9-4491-9764-EFB776F8A492}" type="sibTrans" cxnId="{32C52C29-B34B-48A8-AEEF-E78FDB9F994B}">
      <dgm:prSet/>
      <dgm:spPr/>
      <dgm:t>
        <a:bodyPr/>
        <a:lstStyle/>
        <a:p>
          <a:endParaRPr lang="en-US"/>
        </a:p>
      </dgm:t>
    </dgm:pt>
    <dgm:pt modelId="{B64DA9AD-758B-40A6-96F3-C221FBFD016B}">
      <dgm:prSet/>
      <dgm:spPr/>
      <dgm:t>
        <a:bodyPr/>
        <a:lstStyle/>
        <a:p>
          <a:pPr>
            <a:defRPr cap="all"/>
          </a:pPr>
          <a:r>
            <a:rPr lang="en-US" dirty="0"/>
            <a:t>Synthesis of the Data</a:t>
          </a:r>
        </a:p>
      </dgm:t>
    </dgm:pt>
    <dgm:pt modelId="{C358270F-6DB2-4524-9565-3AAA90776BF5}" type="parTrans" cxnId="{DA820ED2-3FC1-4C24-AF5E-58F6F974720F}">
      <dgm:prSet/>
      <dgm:spPr/>
      <dgm:t>
        <a:bodyPr/>
        <a:lstStyle/>
        <a:p>
          <a:endParaRPr lang="en-US"/>
        </a:p>
      </dgm:t>
    </dgm:pt>
    <dgm:pt modelId="{6D3513EC-75CC-41B4-B5B2-003E2B177606}" type="sibTrans" cxnId="{DA820ED2-3FC1-4C24-AF5E-58F6F974720F}">
      <dgm:prSet/>
      <dgm:spPr/>
      <dgm:t>
        <a:bodyPr/>
        <a:lstStyle/>
        <a:p>
          <a:endParaRPr lang="en-US"/>
        </a:p>
      </dgm:t>
    </dgm:pt>
    <dgm:pt modelId="{86C5121B-74AE-4897-92D5-A77A383FEDDC}">
      <dgm:prSet/>
      <dgm:spPr/>
      <dgm:t>
        <a:bodyPr/>
        <a:lstStyle/>
        <a:p>
          <a:pPr>
            <a:defRPr cap="all"/>
          </a:pPr>
          <a:r>
            <a:rPr lang="en-US" dirty="0"/>
            <a:t>Recommendations &amp; Findings</a:t>
          </a:r>
        </a:p>
      </dgm:t>
    </dgm:pt>
    <dgm:pt modelId="{3479C78B-9737-40CB-91B0-F5E93A9D340C}" type="parTrans" cxnId="{74392251-8023-41C0-9B26-086725D3E028}">
      <dgm:prSet/>
      <dgm:spPr/>
      <dgm:t>
        <a:bodyPr/>
        <a:lstStyle/>
        <a:p>
          <a:endParaRPr lang="en-US"/>
        </a:p>
      </dgm:t>
    </dgm:pt>
    <dgm:pt modelId="{AF4B26A2-CEF6-4D5E-9C7A-BA29EB454AA0}" type="sibTrans" cxnId="{74392251-8023-41C0-9B26-086725D3E028}">
      <dgm:prSet/>
      <dgm:spPr/>
      <dgm:t>
        <a:bodyPr/>
        <a:lstStyle/>
        <a:p>
          <a:endParaRPr lang="en-US"/>
        </a:p>
      </dgm:t>
    </dgm:pt>
    <dgm:pt modelId="{D926089C-F2D6-4055-980F-8E2EF63BB28A}">
      <dgm:prSet/>
      <dgm:spPr/>
      <dgm:t>
        <a:bodyPr/>
        <a:lstStyle/>
        <a:p>
          <a:pPr>
            <a:defRPr cap="all"/>
          </a:pPr>
          <a:r>
            <a:rPr lang="en-US" dirty="0"/>
            <a:t>Future Research</a:t>
          </a:r>
        </a:p>
      </dgm:t>
    </dgm:pt>
    <dgm:pt modelId="{0C4B78D8-C7F6-4646-A813-691E3A59D011}" type="parTrans" cxnId="{E626B666-4C1D-463D-8579-4337E838CBE0}">
      <dgm:prSet/>
      <dgm:spPr/>
      <dgm:t>
        <a:bodyPr/>
        <a:lstStyle/>
        <a:p>
          <a:endParaRPr lang="en-US"/>
        </a:p>
      </dgm:t>
    </dgm:pt>
    <dgm:pt modelId="{FEC2F83B-4C42-4E5F-ADA2-F9FFC06CD1C3}" type="sibTrans" cxnId="{E626B666-4C1D-463D-8579-4337E838CBE0}">
      <dgm:prSet/>
      <dgm:spPr/>
      <dgm:t>
        <a:bodyPr/>
        <a:lstStyle/>
        <a:p>
          <a:endParaRPr lang="en-US"/>
        </a:p>
      </dgm:t>
    </dgm:pt>
    <dgm:pt modelId="{17C4989F-7220-4F86-B5D0-2929C3333D06}">
      <dgm:prSet/>
      <dgm:spPr/>
      <dgm:t>
        <a:bodyPr/>
        <a:lstStyle/>
        <a:p>
          <a:pPr>
            <a:defRPr cap="all"/>
          </a:pPr>
          <a:r>
            <a:rPr lang="en-US" dirty="0"/>
            <a:t>Conclusion</a:t>
          </a:r>
        </a:p>
      </dgm:t>
    </dgm:pt>
    <dgm:pt modelId="{D0A55A9B-0D93-4477-B2F6-0202AE838EB3}" type="parTrans" cxnId="{B9D0DB20-A173-481F-9EBD-3D4FAF36E359}">
      <dgm:prSet/>
      <dgm:spPr/>
      <dgm:t>
        <a:bodyPr/>
        <a:lstStyle/>
        <a:p>
          <a:endParaRPr lang="en-US"/>
        </a:p>
      </dgm:t>
    </dgm:pt>
    <dgm:pt modelId="{D3C94959-60B8-41B7-B1DC-9463D655FA29}" type="sibTrans" cxnId="{B9D0DB20-A173-481F-9EBD-3D4FAF36E359}">
      <dgm:prSet/>
      <dgm:spPr/>
      <dgm:t>
        <a:bodyPr/>
        <a:lstStyle/>
        <a:p>
          <a:endParaRPr lang="en-US"/>
        </a:p>
      </dgm:t>
    </dgm:pt>
    <dgm:pt modelId="{9824FC33-3968-484E-96C8-794AC236E4E2}" type="pres">
      <dgm:prSet presAssocID="{7635E4BE-8238-42F7-A3AE-34DAEF790713}" presName="root" presStyleCnt="0">
        <dgm:presLayoutVars>
          <dgm:dir/>
          <dgm:resizeHandles val="exact"/>
        </dgm:presLayoutVars>
      </dgm:prSet>
      <dgm:spPr/>
    </dgm:pt>
    <dgm:pt modelId="{1664BBD2-205A-4B9A-8F5B-9E40C7B92F0F}" type="pres">
      <dgm:prSet presAssocID="{271BFE11-FD1A-430F-93ED-35CD02380E83}" presName="compNode" presStyleCnt="0"/>
      <dgm:spPr/>
    </dgm:pt>
    <dgm:pt modelId="{06EAD740-E51C-4025-83F4-35B82D126227}" type="pres">
      <dgm:prSet presAssocID="{271BFE11-FD1A-430F-93ED-35CD02380E83}" presName="iconBgRect" presStyleLbl="bgShp" presStyleIdx="0" presStyleCnt="6"/>
      <dgm:spPr/>
    </dgm:pt>
    <dgm:pt modelId="{C26D1DCF-9E1F-4721-9868-32347A6E830F}" type="pres">
      <dgm:prSet presAssocID="{271BFE11-FD1A-430F-93ED-35CD02380E8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握手"/>
        </a:ext>
      </dgm:extLst>
    </dgm:pt>
    <dgm:pt modelId="{F7137C1E-4034-40BD-A11A-4FB066F1388E}" type="pres">
      <dgm:prSet presAssocID="{271BFE11-FD1A-430F-93ED-35CD02380E83}" presName="spaceRect" presStyleCnt="0"/>
      <dgm:spPr/>
    </dgm:pt>
    <dgm:pt modelId="{991618C4-7861-4493-B338-CE1401B10572}" type="pres">
      <dgm:prSet presAssocID="{271BFE11-FD1A-430F-93ED-35CD02380E83}" presName="textRect" presStyleLbl="revTx" presStyleIdx="0" presStyleCnt="6">
        <dgm:presLayoutVars>
          <dgm:chMax val="1"/>
          <dgm:chPref val="1"/>
        </dgm:presLayoutVars>
      </dgm:prSet>
      <dgm:spPr/>
    </dgm:pt>
    <dgm:pt modelId="{5BA09ADB-D03E-4615-BABE-A2D90B8BBCD4}" type="pres">
      <dgm:prSet presAssocID="{E70AC797-3684-4D67-96AB-35B26AFD68F1}" presName="sibTrans" presStyleCnt="0"/>
      <dgm:spPr/>
    </dgm:pt>
    <dgm:pt modelId="{DCB98582-7B5E-4055-BD26-A715AD43E008}" type="pres">
      <dgm:prSet presAssocID="{5345FDB1-9C11-40A3-B6F7-6CCB0CEFC53F}" presName="compNode" presStyleCnt="0"/>
      <dgm:spPr/>
    </dgm:pt>
    <dgm:pt modelId="{BFDF23E0-17B8-4BCF-9FC8-71D81959EB8C}" type="pres">
      <dgm:prSet presAssocID="{5345FDB1-9C11-40A3-B6F7-6CCB0CEFC53F}" presName="iconBgRect" presStyleLbl="bgShp" presStyleIdx="1" presStyleCnt="6"/>
      <dgm:spPr/>
    </dgm:pt>
    <dgm:pt modelId="{31E57E71-F348-4DD9-BF79-784FE67B2706}" type="pres">
      <dgm:prSet presAssocID="{5345FDB1-9C11-40A3-B6F7-6CCB0CEFC53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BB67254-E72A-4604-8689-B8C79EEA6421}" type="pres">
      <dgm:prSet presAssocID="{5345FDB1-9C11-40A3-B6F7-6CCB0CEFC53F}" presName="spaceRect" presStyleCnt="0"/>
      <dgm:spPr/>
    </dgm:pt>
    <dgm:pt modelId="{39F4F0BD-5B63-4638-9983-D18039928A00}" type="pres">
      <dgm:prSet presAssocID="{5345FDB1-9C11-40A3-B6F7-6CCB0CEFC53F}" presName="textRect" presStyleLbl="revTx" presStyleIdx="1" presStyleCnt="6">
        <dgm:presLayoutVars>
          <dgm:chMax val="1"/>
          <dgm:chPref val="1"/>
        </dgm:presLayoutVars>
      </dgm:prSet>
      <dgm:spPr/>
    </dgm:pt>
    <dgm:pt modelId="{66BADFFC-C71D-4A9C-A14E-B8323BB4F228}" type="pres">
      <dgm:prSet presAssocID="{E2B086EF-B4F9-4491-9764-EFB776F8A492}" presName="sibTrans" presStyleCnt="0"/>
      <dgm:spPr/>
    </dgm:pt>
    <dgm:pt modelId="{208A2D21-887C-49C0-981B-5B55B056DD6C}" type="pres">
      <dgm:prSet presAssocID="{B64DA9AD-758B-40A6-96F3-C221FBFD016B}" presName="compNode" presStyleCnt="0"/>
      <dgm:spPr/>
    </dgm:pt>
    <dgm:pt modelId="{2DCC66A6-2C55-47C8-B4FF-991DD03B3AAE}" type="pres">
      <dgm:prSet presAssocID="{B64DA9AD-758B-40A6-96F3-C221FBFD016B}" presName="iconBgRect" presStyleLbl="bgShp" presStyleIdx="2" presStyleCnt="6"/>
      <dgm:spPr/>
    </dgm:pt>
    <dgm:pt modelId="{9AAB8BAC-4109-41C5-89B5-B33213039559}" type="pres">
      <dgm:prSet presAssocID="{B64DA9AD-758B-40A6-96F3-C221FBFD016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统计数据"/>
        </a:ext>
      </dgm:extLst>
    </dgm:pt>
    <dgm:pt modelId="{E6C77A05-F47E-4BD6-95A5-276B3EC133FA}" type="pres">
      <dgm:prSet presAssocID="{B64DA9AD-758B-40A6-96F3-C221FBFD016B}" presName="spaceRect" presStyleCnt="0"/>
      <dgm:spPr/>
    </dgm:pt>
    <dgm:pt modelId="{A6282457-4795-4A04-A806-E99B0E6DA840}" type="pres">
      <dgm:prSet presAssocID="{B64DA9AD-758B-40A6-96F3-C221FBFD016B}" presName="textRect" presStyleLbl="revTx" presStyleIdx="2" presStyleCnt="6">
        <dgm:presLayoutVars>
          <dgm:chMax val="1"/>
          <dgm:chPref val="1"/>
        </dgm:presLayoutVars>
      </dgm:prSet>
      <dgm:spPr/>
    </dgm:pt>
    <dgm:pt modelId="{5869F1C7-87F0-4FD9-8342-EF2B9BC5203C}" type="pres">
      <dgm:prSet presAssocID="{6D3513EC-75CC-41B4-B5B2-003E2B177606}" presName="sibTrans" presStyleCnt="0"/>
      <dgm:spPr/>
    </dgm:pt>
    <dgm:pt modelId="{D88EDE28-D65D-4334-AC89-89FC95BF7D88}" type="pres">
      <dgm:prSet presAssocID="{86C5121B-74AE-4897-92D5-A77A383FEDDC}" presName="compNode" presStyleCnt="0"/>
      <dgm:spPr/>
    </dgm:pt>
    <dgm:pt modelId="{9D1C9DFE-F37C-48B2-954C-F6F13E970D31}" type="pres">
      <dgm:prSet presAssocID="{86C5121B-74AE-4897-92D5-A77A383FEDDC}" presName="iconBgRect" presStyleLbl="bgShp" presStyleIdx="3" presStyleCnt="6"/>
      <dgm:spPr/>
    </dgm:pt>
    <dgm:pt modelId="{943E9FAA-6E70-4CFE-A523-FAF7A94051C4}" type="pres">
      <dgm:prSet presAssocID="{86C5121B-74AE-4897-92D5-A77A383FED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复选标记"/>
        </a:ext>
      </dgm:extLst>
    </dgm:pt>
    <dgm:pt modelId="{5FCFC717-D1DE-44CA-AB60-35A4BE61E590}" type="pres">
      <dgm:prSet presAssocID="{86C5121B-74AE-4897-92D5-A77A383FEDDC}" presName="spaceRect" presStyleCnt="0"/>
      <dgm:spPr/>
    </dgm:pt>
    <dgm:pt modelId="{A7032A1B-8D93-455F-9446-A58004F9326D}" type="pres">
      <dgm:prSet presAssocID="{86C5121B-74AE-4897-92D5-A77A383FEDDC}" presName="textRect" presStyleLbl="revTx" presStyleIdx="3" presStyleCnt="6">
        <dgm:presLayoutVars>
          <dgm:chMax val="1"/>
          <dgm:chPref val="1"/>
        </dgm:presLayoutVars>
      </dgm:prSet>
      <dgm:spPr/>
    </dgm:pt>
    <dgm:pt modelId="{32FFF70D-F62F-449E-9600-3C37A7BC3A1D}" type="pres">
      <dgm:prSet presAssocID="{AF4B26A2-CEF6-4D5E-9C7A-BA29EB454AA0}" presName="sibTrans" presStyleCnt="0"/>
      <dgm:spPr/>
    </dgm:pt>
    <dgm:pt modelId="{5AF24F11-F7F2-4E7E-AC82-CBB567E5C07A}" type="pres">
      <dgm:prSet presAssocID="{D926089C-F2D6-4055-980F-8E2EF63BB28A}" presName="compNode" presStyleCnt="0"/>
      <dgm:spPr/>
    </dgm:pt>
    <dgm:pt modelId="{8AF1E943-1CB7-43F2-A7AC-0F5E1C6407A4}" type="pres">
      <dgm:prSet presAssocID="{D926089C-F2D6-4055-980F-8E2EF63BB28A}" presName="iconBgRect" presStyleLbl="bgShp" presStyleIdx="4" presStyleCnt="6"/>
      <dgm:spPr/>
    </dgm:pt>
    <dgm:pt modelId="{B8AFFD02-5CF6-42DA-B1C8-2A7DFA9342CF}" type="pres">
      <dgm:prSet presAssocID="{D926089C-F2D6-4055-980F-8E2EF63BB28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019F333E-2C7B-41A1-954F-8AC34B9132B0}" type="pres">
      <dgm:prSet presAssocID="{D926089C-F2D6-4055-980F-8E2EF63BB28A}" presName="spaceRect" presStyleCnt="0"/>
      <dgm:spPr/>
    </dgm:pt>
    <dgm:pt modelId="{C7766502-0716-4340-A56E-79091E3C5D60}" type="pres">
      <dgm:prSet presAssocID="{D926089C-F2D6-4055-980F-8E2EF63BB28A}" presName="textRect" presStyleLbl="revTx" presStyleIdx="4" presStyleCnt="6">
        <dgm:presLayoutVars>
          <dgm:chMax val="1"/>
          <dgm:chPref val="1"/>
        </dgm:presLayoutVars>
      </dgm:prSet>
      <dgm:spPr/>
    </dgm:pt>
    <dgm:pt modelId="{D1E1E631-80CA-4EB0-A0D9-4351FB536916}" type="pres">
      <dgm:prSet presAssocID="{FEC2F83B-4C42-4E5F-ADA2-F9FFC06CD1C3}" presName="sibTrans" presStyleCnt="0"/>
      <dgm:spPr/>
    </dgm:pt>
    <dgm:pt modelId="{D84741EC-C22A-4858-9235-EB62E127D08E}" type="pres">
      <dgm:prSet presAssocID="{17C4989F-7220-4F86-B5D0-2929C3333D06}" presName="compNode" presStyleCnt="0"/>
      <dgm:spPr/>
    </dgm:pt>
    <dgm:pt modelId="{34995B25-5ED8-433B-81B3-F32AE2566568}" type="pres">
      <dgm:prSet presAssocID="{17C4989F-7220-4F86-B5D0-2929C3333D06}" presName="iconBgRect" presStyleLbl="bgShp" presStyleIdx="5" presStyleCnt="6"/>
      <dgm:spPr/>
    </dgm:pt>
    <dgm:pt modelId="{360560B0-9C37-4C02-B104-9AE935AEC77E}" type="pres">
      <dgm:prSet presAssocID="{17C4989F-7220-4F86-B5D0-2929C3333D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法槌"/>
        </a:ext>
      </dgm:extLst>
    </dgm:pt>
    <dgm:pt modelId="{D644EF0E-2ED8-424C-ABFD-9706F34B63DA}" type="pres">
      <dgm:prSet presAssocID="{17C4989F-7220-4F86-B5D0-2929C3333D06}" presName="spaceRect" presStyleCnt="0"/>
      <dgm:spPr/>
    </dgm:pt>
    <dgm:pt modelId="{A95880DB-24A2-451D-8D63-B03D2EB721E4}" type="pres">
      <dgm:prSet presAssocID="{17C4989F-7220-4F86-B5D0-2929C3333D06}" presName="textRect" presStyleLbl="revTx" presStyleIdx="5" presStyleCnt="6">
        <dgm:presLayoutVars>
          <dgm:chMax val="1"/>
          <dgm:chPref val="1"/>
        </dgm:presLayoutVars>
      </dgm:prSet>
      <dgm:spPr/>
    </dgm:pt>
  </dgm:ptLst>
  <dgm:cxnLst>
    <dgm:cxn modelId="{4FA18412-E263-4C75-A6C8-A6DE99FF87E5}" type="presOf" srcId="{B64DA9AD-758B-40A6-96F3-C221FBFD016B}" destId="{A6282457-4795-4A04-A806-E99B0E6DA840}" srcOrd="0" destOrd="0" presId="urn:microsoft.com/office/officeart/2018/5/layout/IconCircleLabelList"/>
    <dgm:cxn modelId="{B9D0DB20-A173-481F-9EBD-3D4FAF36E359}" srcId="{7635E4BE-8238-42F7-A3AE-34DAEF790713}" destId="{17C4989F-7220-4F86-B5D0-2929C3333D06}" srcOrd="5" destOrd="0" parTransId="{D0A55A9B-0D93-4477-B2F6-0202AE838EB3}" sibTransId="{D3C94959-60B8-41B7-B1DC-9463D655FA29}"/>
    <dgm:cxn modelId="{32C52C29-B34B-48A8-AEEF-E78FDB9F994B}" srcId="{7635E4BE-8238-42F7-A3AE-34DAEF790713}" destId="{5345FDB1-9C11-40A3-B6F7-6CCB0CEFC53F}" srcOrd="1" destOrd="0" parTransId="{F08D5AB9-DD26-499A-B9E6-2D98785B9E51}" sibTransId="{E2B086EF-B4F9-4491-9764-EFB776F8A492}"/>
    <dgm:cxn modelId="{E626B666-4C1D-463D-8579-4337E838CBE0}" srcId="{7635E4BE-8238-42F7-A3AE-34DAEF790713}" destId="{D926089C-F2D6-4055-980F-8E2EF63BB28A}" srcOrd="4" destOrd="0" parTransId="{0C4B78D8-C7F6-4646-A813-691E3A59D011}" sibTransId="{FEC2F83B-4C42-4E5F-ADA2-F9FFC06CD1C3}"/>
    <dgm:cxn modelId="{B2F7C44C-A041-4F41-A9EB-863C0517388F}" type="presOf" srcId="{5345FDB1-9C11-40A3-B6F7-6CCB0CEFC53F}" destId="{39F4F0BD-5B63-4638-9983-D18039928A00}" srcOrd="0" destOrd="0" presId="urn:microsoft.com/office/officeart/2018/5/layout/IconCircleLabelList"/>
    <dgm:cxn modelId="{25EE2F6D-3947-4C91-9896-EBA8BF6D1B18}" type="presOf" srcId="{7635E4BE-8238-42F7-A3AE-34DAEF790713}" destId="{9824FC33-3968-484E-96C8-794AC236E4E2}" srcOrd="0" destOrd="0" presId="urn:microsoft.com/office/officeart/2018/5/layout/IconCircleLabelList"/>
    <dgm:cxn modelId="{74392251-8023-41C0-9B26-086725D3E028}" srcId="{7635E4BE-8238-42F7-A3AE-34DAEF790713}" destId="{86C5121B-74AE-4897-92D5-A77A383FEDDC}" srcOrd="3" destOrd="0" parTransId="{3479C78B-9737-40CB-91B0-F5E93A9D340C}" sibTransId="{AF4B26A2-CEF6-4D5E-9C7A-BA29EB454AA0}"/>
    <dgm:cxn modelId="{E06FE48C-3B97-4CE5-B241-7EE563678539}" type="presOf" srcId="{86C5121B-74AE-4897-92D5-A77A383FEDDC}" destId="{A7032A1B-8D93-455F-9446-A58004F9326D}" srcOrd="0" destOrd="0" presId="urn:microsoft.com/office/officeart/2018/5/layout/IconCircleLabelList"/>
    <dgm:cxn modelId="{C8F1BA95-79FA-435F-BA2D-FD71C9B487FA}" srcId="{7635E4BE-8238-42F7-A3AE-34DAEF790713}" destId="{271BFE11-FD1A-430F-93ED-35CD02380E83}" srcOrd="0" destOrd="0" parTransId="{8E0A868E-46E0-4865-86D3-AF1F32F146DE}" sibTransId="{E70AC797-3684-4D67-96AB-35B26AFD68F1}"/>
    <dgm:cxn modelId="{F5F4619C-680F-4889-B5F4-786386F7ABC3}" type="presOf" srcId="{D926089C-F2D6-4055-980F-8E2EF63BB28A}" destId="{C7766502-0716-4340-A56E-79091E3C5D60}" srcOrd="0" destOrd="0" presId="urn:microsoft.com/office/officeart/2018/5/layout/IconCircleLabelList"/>
    <dgm:cxn modelId="{04E11ED0-F6FE-471E-B2D3-C4390196F05A}" type="presOf" srcId="{17C4989F-7220-4F86-B5D0-2929C3333D06}" destId="{A95880DB-24A2-451D-8D63-B03D2EB721E4}" srcOrd="0" destOrd="0" presId="urn:microsoft.com/office/officeart/2018/5/layout/IconCircleLabelList"/>
    <dgm:cxn modelId="{DA820ED2-3FC1-4C24-AF5E-58F6F974720F}" srcId="{7635E4BE-8238-42F7-A3AE-34DAEF790713}" destId="{B64DA9AD-758B-40A6-96F3-C221FBFD016B}" srcOrd="2" destOrd="0" parTransId="{C358270F-6DB2-4524-9565-3AAA90776BF5}" sibTransId="{6D3513EC-75CC-41B4-B5B2-003E2B177606}"/>
    <dgm:cxn modelId="{3FCA42FE-C94C-46BE-867B-A88914A37D8D}" type="presOf" srcId="{271BFE11-FD1A-430F-93ED-35CD02380E83}" destId="{991618C4-7861-4493-B338-CE1401B10572}" srcOrd="0" destOrd="0" presId="urn:microsoft.com/office/officeart/2018/5/layout/IconCircleLabelList"/>
    <dgm:cxn modelId="{95F968B7-E1CF-42F0-B68B-CAEFBD6EBEBD}" type="presParOf" srcId="{9824FC33-3968-484E-96C8-794AC236E4E2}" destId="{1664BBD2-205A-4B9A-8F5B-9E40C7B92F0F}" srcOrd="0" destOrd="0" presId="urn:microsoft.com/office/officeart/2018/5/layout/IconCircleLabelList"/>
    <dgm:cxn modelId="{A7AE320E-0730-4513-91CF-F0FB1C1D5E83}" type="presParOf" srcId="{1664BBD2-205A-4B9A-8F5B-9E40C7B92F0F}" destId="{06EAD740-E51C-4025-83F4-35B82D126227}" srcOrd="0" destOrd="0" presId="urn:microsoft.com/office/officeart/2018/5/layout/IconCircleLabelList"/>
    <dgm:cxn modelId="{460AED48-31B3-4F1C-A600-1DC84DA88EE9}" type="presParOf" srcId="{1664BBD2-205A-4B9A-8F5B-9E40C7B92F0F}" destId="{C26D1DCF-9E1F-4721-9868-32347A6E830F}" srcOrd="1" destOrd="0" presId="urn:microsoft.com/office/officeart/2018/5/layout/IconCircleLabelList"/>
    <dgm:cxn modelId="{BAB79090-C9EC-4D42-8B3C-22241A921856}" type="presParOf" srcId="{1664BBD2-205A-4B9A-8F5B-9E40C7B92F0F}" destId="{F7137C1E-4034-40BD-A11A-4FB066F1388E}" srcOrd="2" destOrd="0" presId="urn:microsoft.com/office/officeart/2018/5/layout/IconCircleLabelList"/>
    <dgm:cxn modelId="{BB9B8B83-DFBB-427D-A53B-AC5F2DF5DF2A}" type="presParOf" srcId="{1664BBD2-205A-4B9A-8F5B-9E40C7B92F0F}" destId="{991618C4-7861-4493-B338-CE1401B10572}" srcOrd="3" destOrd="0" presId="urn:microsoft.com/office/officeart/2018/5/layout/IconCircleLabelList"/>
    <dgm:cxn modelId="{19005BC8-C428-4C69-B4BD-865175B3216A}" type="presParOf" srcId="{9824FC33-3968-484E-96C8-794AC236E4E2}" destId="{5BA09ADB-D03E-4615-BABE-A2D90B8BBCD4}" srcOrd="1" destOrd="0" presId="urn:microsoft.com/office/officeart/2018/5/layout/IconCircleLabelList"/>
    <dgm:cxn modelId="{FFBD7AE0-C819-41F0-81FB-5541B663CE0B}" type="presParOf" srcId="{9824FC33-3968-484E-96C8-794AC236E4E2}" destId="{DCB98582-7B5E-4055-BD26-A715AD43E008}" srcOrd="2" destOrd="0" presId="urn:microsoft.com/office/officeart/2018/5/layout/IconCircleLabelList"/>
    <dgm:cxn modelId="{74B7A907-8B81-4731-BFF7-F3278CD7D535}" type="presParOf" srcId="{DCB98582-7B5E-4055-BD26-A715AD43E008}" destId="{BFDF23E0-17B8-4BCF-9FC8-71D81959EB8C}" srcOrd="0" destOrd="0" presId="urn:microsoft.com/office/officeart/2018/5/layout/IconCircleLabelList"/>
    <dgm:cxn modelId="{BB833383-155D-426A-8BBC-5D1B7C0B9010}" type="presParOf" srcId="{DCB98582-7B5E-4055-BD26-A715AD43E008}" destId="{31E57E71-F348-4DD9-BF79-784FE67B2706}" srcOrd="1" destOrd="0" presId="urn:microsoft.com/office/officeart/2018/5/layout/IconCircleLabelList"/>
    <dgm:cxn modelId="{DC8350B2-BAB8-4D3B-BB5F-7C67443A82E7}" type="presParOf" srcId="{DCB98582-7B5E-4055-BD26-A715AD43E008}" destId="{4BB67254-E72A-4604-8689-B8C79EEA6421}" srcOrd="2" destOrd="0" presId="urn:microsoft.com/office/officeart/2018/5/layout/IconCircleLabelList"/>
    <dgm:cxn modelId="{9E3D4BBE-D2BB-4FBE-AD42-C4C759FF38A6}" type="presParOf" srcId="{DCB98582-7B5E-4055-BD26-A715AD43E008}" destId="{39F4F0BD-5B63-4638-9983-D18039928A00}" srcOrd="3" destOrd="0" presId="urn:microsoft.com/office/officeart/2018/5/layout/IconCircleLabelList"/>
    <dgm:cxn modelId="{E1C81505-180B-4252-8CEF-B958EBB88AD4}" type="presParOf" srcId="{9824FC33-3968-484E-96C8-794AC236E4E2}" destId="{66BADFFC-C71D-4A9C-A14E-B8323BB4F228}" srcOrd="3" destOrd="0" presId="urn:microsoft.com/office/officeart/2018/5/layout/IconCircleLabelList"/>
    <dgm:cxn modelId="{053F5751-AAB4-4290-AFE9-06B3F07B4EB3}" type="presParOf" srcId="{9824FC33-3968-484E-96C8-794AC236E4E2}" destId="{208A2D21-887C-49C0-981B-5B55B056DD6C}" srcOrd="4" destOrd="0" presId="urn:microsoft.com/office/officeart/2018/5/layout/IconCircleLabelList"/>
    <dgm:cxn modelId="{383BA8D4-EA59-448E-BFBF-F6C5070D01C4}" type="presParOf" srcId="{208A2D21-887C-49C0-981B-5B55B056DD6C}" destId="{2DCC66A6-2C55-47C8-B4FF-991DD03B3AAE}" srcOrd="0" destOrd="0" presId="urn:microsoft.com/office/officeart/2018/5/layout/IconCircleLabelList"/>
    <dgm:cxn modelId="{8A33631F-0922-4F06-B87A-47C6D473C5D4}" type="presParOf" srcId="{208A2D21-887C-49C0-981B-5B55B056DD6C}" destId="{9AAB8BAC-4109-41C5-89B5-B33213039559}" srcOrd="1" destOrd="0" presId="urn:microsoft.com/office/officeart/2018/5/layout/IconCircleLabelList"/>
    <dgm:cxn modelId="{2D2D325F-38ED-451B-BC37-E674FDF49E21}" type="presParOf" srcId="{208A2D21-887C-49C0-981B-5B55B056DD6C}" destId="{E6C77A05-F47E-4BD6-95A5-276B3EC133FA}" srcOrd="2" destOrd="0" presId="urn:microsoft.com/office/officeart/2018/5/layout/IconCircleLabelList"/>
    <dgm:cxn modelId="{7A5E346B-CD42-40B9-B6D6-02DEE450E4AC}" type="presParOf" srcId="{208A2D21-887C-49C0-981B-5B55B056DD6C}" destId="{A6282457-4795-4A04-A806-E99B0E6DA840}" srcOrd="3" destOrd="0" presId="urn:microsoft.com/office/officeart/2018/5/layout/IconCircleLabelList"/>
    <dgm:cxn modelId="{B717671E-33C0-48AC-BEB8-311D82BAF880}" type="presParOf" srcId="{9824FC33-3968-484E-96C8-794AC236E4E2}" destId="{5869F1C7-87F0-4FD9-8342-EF2B9BC5203C}" srcOrd="5" destOrd="0" presId="urn:microsoft.com/office/officeart/2018/5/layout/IconCircleLabelList"/>
    <dgm:cxn modelId="{234AE118-967D-413B-87B2-32418D1CBC55}" type="presParOf" srcId="{9824FC33-3968-484E-96C8-794AC236E4E2}" destId="{D88EDE28-D65D-4334-AC89-89FC95BF7D88}" srcOrd="6" destOrd="0" presId="urn:microsoft.com/office/officeart/2018/5/layout/IconCircleLabelList"/>
    <dgm:cxn modelId="{B5C3CDBA-EB50-455C-8F5A-3EACA68E6B1E}" type="presParOf" srcId="{D88EDE28-D65D-4334-AC89-89FC95BF7D88}" destId="{9D1C9DFE-F37C-48B2-954C-F6F13E970D31}" srcOrd="0" destOrd="0" presId="urn:microsoft.com/office/officeart/2018/5/layout/IconCircleLabelList"/>
    <dgm:cxn modelId="{B5F46450-4496-4648-BC2F-15A120EA05EA}" type="presParOf" srcId="{D88EDE28-D65D-4334-AC89-89FC95BF7D88}" destId="{943E9FAA-6E70-4CFE-A523-FAF7A94051C4}" srcOrd="1" destOrd="0" presId="urn:microsoft.com/office/officeart/2018/5/layout/IconCircleLabelList"/>
    <dgm:cxn modelId="{A6721B50-D30D-4D94-91C2-8511FB23ADBF}" type="presParOf" srcId="{D88EDE28-D65D-4334-AC89-89FC95BF7D88}" destId="{5FCFC717-D1DE-44CA-AB60-35A4BE61E590}" srcOrd="2" destOrd="0" presId="urn:microsoft.com/office/officeart/2018/5/layout/IconCircleLabelList"/>
    <dgm:cxn modelId="{6AAA327F-2F39-49EB-9B60-3172AB741340}" type="presParOf" srcId="{D88EDE28-D65D-4334-AC89-89FC95BF7D88}" destId="{A7032A1B-8D93-455F-9446-A58004F9326D}" srcOrd="3" destOrd="0" presId="urn:microsoft.com/office/officeart/2018/5/layout/IconCircleLabelList"/>
    <dgm:cxn modelId="{39A1373C-465A-446A-A1D5-5305F557710F}" type="presParOf" srcId="{9824FC33-3968-484E-96C8-794AC236E4E2}" destId="{32FFF70D-F62F-449E-9600-3C37A7BC3A1D}" srcOrd="7" destOrd="0" presId="urn:microsoft.com/office/officeart/2018/5/layout/IconCircleLabelList"/>
    <dgm:cxn modelId="{CE4AC1E7-5E62-477B-96BD-33EFF4829C2E}" type="presParOf" srcId="{9824FC33-3968-484E-96C8-794AC236E4E2}" destId="{5AF24F11-F7F2-4E7E-AC82-CBB567E5C07A}" srcOrd="8" destOrd="0" presId="urn:microsoft.com/office/officeart/2018/5/layout/IconCircleLabelList"/>
    <dgm:cxn modelId="{1DE432D8-ABD4-43A6-97DD-DCC0293D0317}" type="presParOf" srcId="{5AF24F11-F7F2-4E7E-AC82-CBB567E5C07A}" destId="{8AF1E943-1CB7-43F2-A7AC-0F5E1C6407A4}" srcOrd="0" destOrd="0" presId="urn:microsoft.com/office/officeart/2018/5/layout/IconCircleLabelList"/>
    <dgm:cxn modelId="{E02230AF-767A-4BEB-8197-22C87F35A8FD}" type="presParOf" srcId="{5AF24F11-F7F2-4E7E-AC82-CBB567E5C07A}" destId="{B8AFFD02-5CF6-42DA-B1C8-2A7DFA9342CF}" srcOrd="1" destOrd="0" presId="urn:microsoft.com/office/officeart/2018/5/layout/IconCircleLabelList"/>
    <dgm:cxn modelId="{BDBCA52C-D009-4097-8904-6A55CA3484F5}" type="presParOf" srcId="{5AF24F11-F7F2-4E7E-AC82-CBB567E5C07A}" destId="{019F333E-2C7B-41A1-954F-8AC34B9132B0}" srcOrd="2" destOrd="0" presId="urn:microsoft.com/office/officeart/2018/5/layout/IconCircleLabelList"/>
    <dgm:cxn modelId="{CE3903E4-57A3-40C1-9982-BAF6F02B2C0B}" type="presParOf" srcId="{5AF24F11-F7F2-4E7E-AC82-CBB567E5C07A}" destId="{C7766502-0716-4340-A56E-79091E3C5D60}" srcOrd="3" destOrd="0" presId="urn:microsoft.com/office/officeart/2018/5/layout/IconCircleLabelList"/>
    <dgm:cxn modelId="{A4F447E5-B02C-4027-B4D9-9B870E4A1CCA}" type="presParOf" srcId="{9824FC33-3968-484E-96C8-794AC236E4E2}" destId="{D1E1E631-80CA-4EB0-A0D9-4351FB536916}" srcOrd="9" destOrd="0" presId="urn:microsoft.com/office/officeart/2018/5/layout/IconCircleLabelList"/>
    <dgm:cxn modelId="{1B520474-A4FF-4ABD-9292-14B658AF84BE}" type="presParOf" srcId="{9824FC33-3968-484E-96C8-794AC236E4E2}" destId="{D84741EC-C22A-4858-9235-EB62E127D08E}" srcOrd="10" destOrd="0" presId="urn:microsoft.com/office/officeart/2018/5/layout/IconCircleLabelList"/>
    <dgm:cxn modelId="{977F4307-A0F2-479F-B9B6-D1079658BADF}" type="presParOf" srcId="{D84741EC-C22A-4858-9235-EB62E127D08E}" destId="{34995B25-5ED8-433B-81B3-F32AE2566568}" srcOrd="0" destOrd="0" presId="urn:microsoft.com/office/officeart/2018/5/layout/IconCircleLabelList"/>
    <dgm:cxn modelId="{3EA1CC78-9E7B-4CBB-915A-2A69957A4F43}" type="presParOf" srcId="{D84741EC-C22A-4858-9235-EB62E127D08E}" destId="{360560B0-9C37-4C02-B104-9AE935AEC77E}" srcOrd="1" destOrd="0" presId="urn:microsoft.com/office/officeart/2018/5/layout/IconCircleLabelList"/>
    <dgm:cxn modelId="{58E1E861-2980-4BAE-A13D-18C1751E417F}" type="presParOf" srcId="{D84741EC-C22A-4858-9235-EB62E127D08E}" destId="{D644EF0E-2ED8-424C-ABFD-9706F34B63DA}" srcOrd="2" destOrd="0" presId="urn:microsoft.com/office/officeart/2018/5/layout/IconCircleLabelList"/>
    <dgm:cxn modelId="{2226F0FE-4F97-4E3A-ACAD-2FC4C0DD4821}" type="presParOf" srcId="{D84741EC-C22A-4858-9235-EB62E127D08E}" destId="{A95880DB-24A2-451D-8D63-B03D2EB721E4}" srcOrd="3" destOrd="0" presId="urn:microsoft.com/office/officeart/2018/5/layout/IconCircleLabelList"/>
  </dgm:cxnLst>
  <dgm:bg>
    <a:solidFill>
      <a:schemeClr val="bg1">
        <a:alpha val="39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31CD5C-26F9-4C13-AEC2-BCDBBA7A48D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8556A4-3CAA-4399-B780-52AC85DAEC6B}">
      <dgm:prSet/>
      <dgm:spPr/>
      <dgm:t>
        <a:bodyPr/>
        <a:lstStyle/>
        <a:p>
          <a:pPr>
            <a:defRPr cap="all"/>
          </a:pPr>
          <a:r>
            <a:rPr lang="en-US" dirty="0"/>
            <a:t>Effectiveness of Promotional Discounts</a:t>
          </a:r>
        </a:p>
      </dgm:t>
    </dgm:pt>
    <dgm:pt modelId="{1EEF4C77-A522-4482-8030-85352293452F}" type="parTrans" cxnId="{B7F48C75-AD60-47D0-A9EF-D19293E05006}">
      <dgm:prSet/>
      <dgm:spPr/>
      <dgm:t>
        <a:bodyPr/>
        <a:lstStyle/>
        <a:p>
          <a:endParaRPr lang="en-US"/>
        </a:p>
      </dgm:t>
    </dgm:pt>
    <dgm:pt modelId="{8C2F8D9C-77EC-4728-9DB9-07CA85D39B73}" type="sibTrans" cxnId="{B7F48C75-AD60-47D0-A9EF-D19293E05006}">
      <dgm:prSet/>
      <dgm:spPr/>
      <dgm:t>
        <a:bodyPr/>
        <a:lstStyle/>
        <a:p>
          <a:endParaRPr lang="en-US"/>
        </a:p>
      </dgm:t>
    </dgm:pt>
    <dgm:pt modelId="{ADDA5EE6-D827-4F96-8CBE-B5F8BF42324D}">
      <dgm:prSet/>
      <dgm:spPr/>
      <dgm:t>
        <a:bodyPr/>
        <a:lstStyle/>
        <a:p>
          <a:pPr>
            <a:defRPr cap="all"/>
          </a:pPr>
          <a:r>
            <a:rPr lang="en-US" dirty="0"/>
            <a:t>Optimizing Customer Acquisition and Retention</a:t>
          </a:r>
        </a:p>
      </dgm:t>
    </dgm:pt>
    <dgm:pt modelId="{5D7723EB-9FB4-4C4D-930C-F9AB3AE3E18A}" type="parTrans" cxnId="{D1CF36F9-8210-40D8-A358-3AAD15FFE089}">
      <dgm:prSet/>
      <dgm:spPr/>
      <dgm:t>
        <a:bodyPr/>
        <a:lstStyle/>
        <a:p>
          <a:endParaRPr lang="en-US"/>
        </a:p>
      </dgm:t>
    </dgm:pt>
    <dgm:pt modelId="{9A9F661A-D6A1-4759-8680-66921AFE956F}" type="sibTrans" cxnId="{D1CF36F9-8210-40D8-A358-3AAD15FFE089}">
      <dgm:prSet/>
      <dgm:spPr/>
      <dgm:t>
        <a:bodyPr/>
        <a:lstStyle/>
        <a:p>
          <a:endParaRPr lang="en-US"/>
        </a:p>
      </dgm:t>
    </dgm:pt>
    <dgm:pt modelId="{20E24922-F231-482B-9CD6-994A6EA3DA2D}">
      <dgm:prSet/>
      <dgm:spPr/>
      <dgm:t>
        <a:bodyPr/>
        <a:lstStyle/>
        <a:p>
          <a:pPr>
            <a:defRPr cap="all"/>
          </a:pPr>
          <a:r>
            <a:rPr lang="en-US" dirty="0"/>
            <a:t>Seasonal Product Sales and Inventory Management</a:t>
          </a:r>
        </a:p>
      </dgm:t>
    </dgm:pt>
    <dgm:pt modelId="{AC3B9C85-4F89-4BC8-B926-F69615ED5911}" type="parTrans" cxnId="{6639BA3B-4EBC-468E-96AD-9B25BF61452C}">
      <dgm:prSet/>
      <dgm:spPr/>
      <dgm:t>
        <a:bodyPr/>
        <a:lstStyle/>
        <a:p>
          <a:endParaRPr lang="en-US"/>
        </a:p>
      </dgm:t>
    </dgm:pt>
    <dgm:pt modelId="{B0D49A8A-55B6-4732-8AC6-07FA0D976CEE}" type="sibTrans" cxnId="{6639BA3B-4EBC-468E-96AD-9B25BF61452C}">
      <dgm:prSet/>
      <dgm:spPr/>
      <dgm:t>
        <a:bodyPr/>
        <a:lstStyle/>
        <a:p>
          <a:endParaRPr lang="en-US"/>
        </a:p>
      </dgm:t>
    </dgm:pt>
    <dgm:pt modelId="{1FF0C43B-7757-4528-AB79-451EF52D66AA}">
      <dgm:prSet/>
      <dgm:spPr/>
      <dgm:t>
        <a:bodyPr/>
        <a:lstStyle/>
        <a:p>
          <a:pPr>
            <a:defRPr cap="all"/>
          </a:pPr>
          <a:r>
            <a:rPr lang="en-US"/>
            <a:t>Negative profit issues</a:t>
          </a:r>
        </a:p>
      </dgm:t>
    </dgm:pt>
    <dgm:pt modelId="{834859DE-4073-48BE-B30E-B33DE3F1CA4F}" type="parTrans" cxnId="{95E066AA-8AC5-43E3-AD2B-08EA9619E750}">
      <dgm:prSet/>
      <dgm:spPr/>
      <dgm:t>
        <a:bodyPr/>
        <a:lstStyle/>
        <a:p>
          <a:endParaRPr lang="en-US"/>
        </a:p>
      </dgm:t>
    </dgm:pt>
    <dgm:pt modelId="{F098E7B8-61BD-4B6A-8C99-790E0ED17F0F}" type="sibTrans" cxnId="{95E066AA-8AC5-43E3-AD2B-08EA9619E750}">
      <dgm:prSet/>
      <dgm:spPr/>
      <dgm:t>
        <a:bodyPr/>
        <a:lstStyle/>
        <a:p>
          <a:endParaRPr lang="en-US"/>
        </a:p>
      </dgm:t>
    </dgm:pt>
    <dgm:pt modelId="{27151518-70B5-46F0-BEF6-FF751E00D658}" type="pres">
      <dgm:prSet presAssocID="{F331CD5C-26F9-4C13-AEC2-BCDBBA7A48DF}" presName="root" presStyleCnt="0">
        <dgm:presLayoutVars>
          <dgm:dir/>
          <dgm:resizeHandles val="exact"/>
        </dgm:presLayoutVars>
      </dgm:prSet>
      <dgm:spPr/>
    </dgm:pt>
    <dgm:pt modelId="{A9C86C7D-0D2B-41F8-9CE1-12774F30DEFF}" type="pres">
      <dgm:prSet presAssocID="{B58556A4-3CAA-4399-B780-52AC85DAEC6B}" presName="compNode" presStyleCnt="0"/>
      <dgm:spPr/>
    </dgm:pt>
    <dgm:pt modelId="{8F74144E-5A55-4023-9E99-C04407992D25}" type="pres">
      <dgm:prSet presAssocID="{B58556A4-3CAA-4399-B780-52AC85DAEC6B}" presName="iconBgRect" presStyleLbl="bgShp" presStyleIdx="0" presStyleCnt="4"/>
      <dgm:spPr/>
    </dgm:pt>
    <dgm:pt modelId="{05793D3B-7C26-4909-A3C2-C18E6F8821AB}" type="pres">
      <dgm:prSet presAssocID="{B58556A4-3CAA-4399-B780-52AC85DAE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标签"/>
        </a:ext>
      </dgm:extLst>
    </dgm:pt>
    <dgm:pt modelId="{248C8DF9-B6B9-4C32-BFA6-1BEA0CEE1AB3}" type="pres">
      <dgm:prSet presAssocID="{B58556A4-3CAA-4399-B780-52AC85DAEC6B}" presName="spaceRect" presStyleCnt="0"/>
      <dgm:spPr/>
    </dgm:pt>
    <dgm:pt modelId="{285090C6-0C2A-4BFB-BB3E-EC7C646C2B35}" type="pres">
      <dgm:prSet presAssocID="{B58556A4-3CAA-4399-B780-52AC85DAEC6B}" presName="textRect" presStyleLbl="revTx" presStyleIdx="0" presStyleCnt="4" custScaleY="200045">
        <dgm:presLayoutVars>
          <dgm:chMax val="1"/>
          <dgm:chPref val="1"/>
        </dgm:presLayoutVars>
      </dgm:prSet>
      <dgm:spPr/>
    </dgm:pt>
    <dgm:pt modelId="{C1E37BF2-807E-40D1-B793-A2A6F7B07197}" type="pres">
      <dgm:prSet presAssocID="{8C2F8D9C-77EC-4728-9DB9-07CA85D39B73}" presName="sibTrans" presStyleCnt="0"/>
      <dgm:spPr/>
    </dgm:pt>
    <dgm:pt modelId="{23AA3953-85E9-49A7-B602-66DD02824F87}" type="pres">
      <dgm:prSet presAssocID="{ADDA5EE6-D827-4F96-8CBE-B5F8BF42324D}" presName="compNode" presStyleCnt="0"/>
      <dgm:spPr/>
    </dgm:pt>
    <dgm:pt modelId="{91980E4A-2DFC-430E-A28B-323E59F06E29}" type="pres">
      <dgm:prSet presAssocID="{ADDA5EE6-D827-4F96-8CBE-B5F8BF42324D}" presName="iconBgRect" presStyleLbl="bgShp" presStyleIdx="1" presStyleCnt="4" custLinFactNeighborX="-2544" custLinFactNeighborY="14664"/>
      <dgm:spPr/>
    </dgm:pt>
    <dgm:pt modelId="{460B8DE8-3AFD-4285-AE13-BC0BD961BBAC}" type="pres">
      <dgm:prSet presAssocID="{ADDA5EE6-D827-4F96-8CBE-B5F8BF42324D}" presName="iconRect" presStyleLbl="node1" presStyleIdx="1" presStyleCnt="4" custLinFactNeighborX="-3993" custLinFactNeighborY="2592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918FAF8C-2F3B-4963-9264-5F08D49F647E}" type="pres">
      <dgm:prSet presAssocID="{ADDA5EE6-D827-4F96-8CBE-B5F8BF42324D}" presName="spaceRect" presStyleCnt="0"/>
      <dgm:spPr/>
    </dgm:pt>
    <dgm:pt modelId="{9F95199F-7449-40A9-BEC6-E21A6D9D8A67}" type="pres">
      <dgm:prSet presAssocID="{ADDA5EE6-D827-4F96-8CBE-B5F8BF42324D}" presName="textRect" presStyleLbl="revTx" presStyleIdx="1" presStyleCnt="4" custScaleY="142894" custLinFactNeighborX="-280" custLinFactNeighborY="10724">
        <dgm:presLayoutVars>
          <dgm:chMax val="1"/>
          <dgm:chPref val="1"/>
        </dgm:presLayoutVars>
      </dgm:prSet>
      <dgm:spPr/>
    </dgm:pt>
    <dgm:pt modelId="{3E99A7B3-096E-495A-A0C5-29F96ACDC4C5}" type="pres">
      <dgm:prSet presAssocID="{9A9F661A-D6A1-4759-8680-66921AFE956F}" presName="sibTrans" presStyleCnt="0"/>
      <dgm:spPr/>
    </dgm:pt>
    <dgm:pt modelId="{46DA79FB-F56F-487A-97CE-284EB07D148D}" type="pres">
      <dgm:prSet presAssocID="{20E24922-F231-482B-9CD6-994A6EA3DA2D}" presName="compNode" presStyleCnt="0"/>
      <dgm:spPr/>
    </dgm:pt>
    <dgm:pt modelId="{5888DDDE-A672-4CCC-8D7C-E70DD1B46775}" type="pres">
      <dgm:prSet presAssocID="{20E24922-F231-482B-9CD6-994A6EA3DA2D}" presName="iconBgRect" presStyleLbl="bgShp" presStyleIdx="2" presStyleCnt="4" custLinFactNeighborY="-7246"/>
      <dgm:spPr/>
    </dgm:pt>
    <dgm:pt modelId="{4F0425F7-FE9A-4814-A022-5D9801C705E7}" type="pres">
      <dgm:prSet presAssocID="{20E24922-F231-482B-9CD6-994A6EA3DA2D}" presName="iconRect" presStyleLbl="node1" presStyleIdx="2" presStyleCnt="4" custLinFactNeighborY="-1262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盒子"/>
        </a:ext>
      </dgm:extLst>
    </dgm:pt>
    <dgm:pt modelId="{1888EAAA-4323-4F68-A23F-40E2F9231C22}" type="pres">
      <dgm:prSet presAssocID="{20E24922-F231-482B-9CD6-994A6EA3DA2D}" presName="spaceRect" presStyleCnt="0"/>
      <dgm:spPr/>
    </dgm:pt>
    <dgm:pt modelId="{EFAF83F4-E800-4BA5-844D-525A9F61E4FB}" type="pres">
      <dgm:prSet presAssocID="{20E24922-F231-482B-9CD6-994A6EA3DA2D}" presName="textRect" presStyleLbl="revTx" presStyleIdx="2" presStyleCnt="4" custScaleY="193839">
        <dgm:presLayoutVars>
          <dgm:chMax val="1"/>
          <dgm:chPref val="1"/>
        </dgm:presLayoutVars>
      </dgm:prSet>
      <dgm:spPr/>
    </dgm:pt>
    <dgm:pt modelId="{CD15903E-AA71-408C-A7AF-529E2904ACA2}" type="pres">
      <dgm:prSet presAssocID="{B0D49A8A-55B6-4732-8AC6-07FA0D976CEE}" presName="sibTrans" presStyleCnt="0"/>
      <dgm:spPr/>
    </dgm:pt>
    <dgm:pt modelId="{CB4AFBC9-214C-461C-BA4E-8B706976AE9F}" type="pres">
      <dgm:prSet presAssocID="{1FF0C43B-7757-4528-AB79-451EF52D66AA}" presName="compNode" presStyleCnt="0"/>
      <dgm:spPr/>
    </dgm:pt>
    <dgm:pt modelId="{BE44BE40-ADB2-4E31-A5ED-2C8EE7829FB9}" type="pres">
      <dgm:prSet presAssocID="{1FF0C43B-7757-4528-AB79-451EF52D66AA}" presName="iconBgRect" presStyleLbl="bgShp" presStyleIdx="3" presStyleCnt="4" custLinFactNeighborX="458" custLinFactNeighborY="11914"/>
      <dgm:spPr/>
    </dgm:pt>
    <dgm:pt modelId="{65F55681-9A8E-46EA-B149-7EC201E66F26}" type="pres">
      <dgm:prSet presAssocID="{1FF0C43B-7757-4528-AB79-451EF52D66AA}" presName="iconRect" presStyleLbl="node1" presStyleIdx="3" presStyleCnt="4" custLinFactNeighborX="799" custLinFactNeighborY="1277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ward trend"/>
        </a:ext>
      </dgm:extLst>
    </dgm:pt>
    <dgm:pt modelId="{FE76D4BB-D44C-454B-8F4F-E6AFE551F3BA}" type="pres">
      <dgm:prSet presAssocID="{1FF0C43B-7757-4528-AB79-451EF52D66AA}" presName="spaceRect" presStyleCnt="0"/>
      <dgm:spPr/>
    </dgm:pt>
    <dgm:pt modelId="{4328DE59-0AE1-468B-993D-BC28343F3B6B}" type="pres">
      <dgm:prSet presAssocID="{1FF0C43B-7757-4528-AB79-451EF52D66AA}" presName="textRect" presStyleLbl="revTx" presStyleIdx="3" presStyleCnt="4">
        <dgm:presLayoutVars>
          <dgm:chMax val="1"/>
          <dgm:chPref val="1"/>
        </dgm:presLayoutVars>
      </dgm:prSet>
      <dgm:spPr/>
    </dgm:pt>
  </dgm:ptLst>
  <dgm:cxnLst>
    <dgm:cxn modelId="{7A5C4A20-6954-44DA-B082-C3F69B402A44}" type="presOf" srcId="{1FF0C43B-7757-4528-AB79-451EF52D66AA}" destId="{4328DE59-0AE1-468B-993D-BC28343F3B6B}" srcOrd="0" destOrd="0" presId="urn:microsoft.com/office/officeart/2018/5/layout/IconCircleLabelList"/>
    <dgm:cxn modelId="{6639BA3B-4EBC-468E-96AD-9B25BF61452C}" srcId="{F331CD5C-26F9-4C13-AEC2-BCDBBA7A48DF}" destId="{20E24922-F231-482B-9CD6-994A6EA3DA2D}" srcOrd="2" destOrd="0" parTransId="{AC3B9C85-4F89-4BC8-B926-F69615ED5911}" sibTransId="{B0D49A8A-55B6-4732-8AC6-07FA0D976CEE}"/>
    <dgm:cxn modelId="{D72DFE3E-D108-44B9-ABC0-C4EC10692113}" type="presOf" srcId="{F331CD5C-26F9-4C13-AEC2-BCDBBA7A48DF}" destId="{27151518-70B5-46F0-BEF6-FF751E00D658}" srcOrd="0" destOrd="0" presId="urn:microsoft.com/office/officeart/2018/5/layout/IconCircleLabelList"/>
    <dgm:cxn modelId="{B7F48C75-AD60-47D0-A9EF-D19293E05006}" srcId="{F331CD5C-26F9-4C13-AEC2-BCDBBA7A48DF}" destId="{B58556A4-3CAA-4399-B780-52AC85DAEC6B}" srcOrd="0" destOrd="0" parTransId="{1EEF4C77-A522-4482-8030-85352293452F}" sibTransId="{8C2F8D9C-77EC-4728-9DB9-07CA85D39B73}"/>
    <dgm:cxn modelId="{53196F93-B60E-4B66-976B-C21E5A7F1DA2}" type="presOf" srcId="{B58556A4-3CAA-4399-B780-52AC85DAEC6B}" destId="{285090C6-0C2A-4BFB-BB3E-EC7C646C2B35}" srcOrd="0" destOrd="0" presId="urn:microsoft.com/office/officeart/2018/5/layout/IconCircleLabelList"/>
    <dgm:cxn modelId="{95E066AA-8AC5-43E3-AD2B-08EA9619E750}" srcId="{F331CD5C-26F9-4C13-AEC2-BCDBBA7A48DF}" destId="{1FF0C43B-7757-4528-AB79-451EF52D66AA}" srcOrd="3" destOrd="0" parTransId="{834859DE-4073-48BE-B30E-B33DE3F1CA4F}" sibTransId="{F098E7B8-61BD-4B6A-8C99-790E0ED17F0F}"/>
    <dgm:cxn modelId="{E01DD1C1-8CF1-4B1D-8F10-126301375274}" type="presOf" srcId="{20E24922-F231-482B-9CD6-994A6EA3DA2D}" destId="{EFAF83F4-E800-4BA5-844D-525A9F61E4FB}" srcOrd="0" destOrd="0" presId="urn:microsoft.com/office/officeart/2018/5/layout/IconCircleLabelList"/>
    <dgm:cxn modelId="{BDA072F3-3815-4E42-B0BE-0C2AC364A678}" type="presOf" srcId="{ADDA5EE6-D827-4F96-8CBE-B5F8BF42324D}" destId="{9F95199F-7449-40A9-BEC6-E21A6D9D8A67}" srcOrd="0" destOrd="0" presId="urn:microsoft.com/office/officeart/2018/5/layout/IconCircleLabelList"/>
    <dgm:cxn modelId="{D1CF36F9-8210-40D8-A358-3AAD15FFE089}" srcId="{F331CD5C-26F9-4C13-AEC2-BCDBBA7A48DF}" destId="{ADDA5EE6-D827-4F96-8CBE-B5F8BF42324D}" srcOrd="1" destOrd="0" parTransId="{5D7723EB-9FB4-4C4D-930C-F9AB3AE3E18A}" sibTransId="{9A9F661A-D6A1-4759-8680-66921AFE956F}"/>
    <dgm:cxn modelId="{48D8F465-37CA-40D5-8444-6F55A4B63165}" type="presParOf" srcId="{27151518-70B5-46F0-BEF6-FF751E00D658}" destId="{A9C86C7D-0D2B-41F8-9CE1-12774F30DEFF}" srcOrd="0" destOrd="0" presId="urn:microsoft.com/office/officeart/2018/5/layout/IconCircleLabelList"/>
    <dgm:cxn modelId="{DCFF8931-6102-44AA-B0AB-294E9458C791}" type="presParOf" srcId="{A9C86C7D-0D2B-41F8-9CE1-12774F30DEFF}" destId="{8F74144E-5A55-4023-9E99-C04407992D25}" srcOrd="0" destOrd="0" presId="urn:microsoft.com/office/officeart/2018/5/layout/IconCircleLabelList"/>
    <dgm:cxn modelId="{1D234233-281C-43D1-AC2A-3BAAF7CFD191}" type="presParOf" srcId="{A9C86C7D-0D2B-41F8-9CE1-12774F30DEFF}" destId="{05793D3B-7C26-4909-A3C2-C18E6F8821AB}" srcOrd="1" destOrd="0" presId="urn:microsoft.com/office/officeart/2018/5/layout/IconCircleLabelList"/>
    <dgm:cxn modelId="{D3E81090-B0FD-40CD-88C3-282DCEF4CBE4}" type="presParOf" srcId="{A9C86C7D-0D2B-41F8-9CE1-12774F30DEFF}" destId="{248C8DF9-B6B9-4C32-BFA6-1BEA0CEE1AB3}" srcOrd="2" destOrd="0" presId="urn:microsoft.com/office/officeart/2018/5/layout/IconCircleLabelList"/>
    <dgm:cxn modelId="{E0F75530-350B-4630-9D66-DD5752CBD001}" type="presParOf" srcId="{A9C86C7D-0D2B-41F8-9CE1-12774F30DEFF}" destId="{285090C6-0C2A-4BFB-BB3E-EC7C646C2B35}" srcOrd="3" destOrd="0" presId="urn:microsoft.com/office/officeart/2018/5/layout/IconCircleLabelList"/>
    <dgm:cxn modelId="{5F52243C-4C37-4B23-AD82-15648BFD6D84}" type="presParOf" srcId="{27151518-70B5-46F0-BEF6-FF751E00D658}" destId="{C1E37BF2-807E-40D1-B793-A2A6F7B07197}" srcOrd="1" destOrd="0" presId="urn:microsoft.com/office/officeart/2018/5/layout/IconCircleLabelList"/>
    <dgm:cxn modelId="{BCCA0868-8E4B-46B2-BB7F-0E9FA12EED87}" type="presParOf" srcId="{27151518-70B5-46F0-BEF6-FF751E00D658}" destId="{23AA3953-85E9-49A7-B602-66DD02824F87}" srcOrd="2" destOrd="0" presId="urn:microsoft.com/office/officeart/2018/5/layout/IconCircleLabelList"/>
    <dgm:cxn modelId="{A903154B-3208-4CA4-94B4-715ED809F479}" type="presParOf" srcId="{23AA3953-85E9-49A7-B602-66DD02824F87}" destId="{91980E4A-2DFC-430E-A28B-323E59F06E29}" srcOrd="0" destOrd="0" presId="urn:microsoft.com/office/officeart/2018/5/layout/IconCircleLabelList"/>
    <dgm:cxn modelId="{49EF3C0D-ACCF-4B6C-908B-B9B8D4CDEAE1}" type="presParOf" srcId="{23AA3953-85E9-49A7-B602-66DD02824F87}" destId="{460B8DE8-3AFD-4285-AE13-BC0BD961BBAC}" srcOrd="1" destOrd="0" presId="urn:microsoft.com/office/officeart/2018/5/layout/IconCircleLabelList"/>
    <dgm:cxn modelId="{8ABAD868-BA7B-4B54-A1A7-54ADE3013FF2}" type="presParOf" srcId="{23AA3953-85E9-49A7-B602-66DD02824F87}" destId="{918FAF8C-2F3B-4963-9264-5F08D49F647E}" srcOrd="2" destOrd="0" presId="urn:microsoft.com/office/officeart/2018/5/layout/IconCircleLabelList"/>
    <dgm:cxn modelId="{255579F6-717E-4FB0-A025-8113950FE622}" type="presParOf" srcId="{23AA3953-85E9-49A7-B602-66DD02824F87}" destId="{9F95199F-7449-40A9-BEC6-E21A6D9D8A67}" srcOrd="3" destOrd="0" presId="urn:microsoft.com/office/officeart/2018/5/layout/IconCircleLabelList"/>
    <dgm:cxn modelId="{F99BB155-303E-42DD-9FEA-68D0853D9B49}" type="presParOf" srcId="{27151518-70B5-46F0-BEF6-FF751E00D658}" destId="{3E99A7B3-096E-495A-A0C5-29F96ACDC4C5}" srcOrd="3" destOrd="0" presId="urn:microsoft.com/office/officeart/2018/5/layout/IconCircleLabelList"/>
    <dgm:cxn modelId="{36104883-3F84-45E7-9AFF-E3FBB8C34708}" type="presParOf" srcId="{27151518-70B5-46F0-BEF6-FF751E00D658}" destId="{46DA79FB-F56F-487A-97CE-284EB07D148D}" srcOrd="4" destOrd="0" presId="urn:microsoft.com/office/officeart/2018/5/layout/IconCircleLabelList"/>
    <dgm:cxn modelId="{8846CF56-0D7C-41B7-97F8-AD1F735434B4}" type="presParOf" srcId="{46DA79FB-F56F-487A-97CE-284EB07D148D}" destId="{5888DDDE-A672-4CCC-8D7C-E70DD1B46775}" srcOrd="0" destOrd="0" presId="urn:microsoft.com/office/officeart/2018/5/layout/IconCircleLabelList"/>
    <dgm:cxn modelId="{B937CD70-31A7-4F8D-BDC8-F390A5E3C7A6}" type="presParOf" srcId="{46DA79FB-F56F-487A-97CE-284EB07D148D}" destId="{4F0425F7-FE9A-4814-A022-5D9801C705E7}" srcOrd="1" destOrd="0" presId="urn:microsoft.com/office/officeart/2018/5/layout/IconCircleLabelList"/>
    <dgm:cxn modelId="{FAF26DFA-3FA5-4C6D-98AE-220A92F1A86B}" type="presParOf" srcId="{46DA79FB-F56F-487A-97CE-284EB07D148D}" destId="{1888EAAA-4323-4F68-A23F-40E2F9231C22}" srcOrd="2" destOrd="0" presId="urn:microsoft.com/office/officeart/2018/5/layout/IconCircleLabelList"/>
    <dgm:cxn modelId="{B6F1EF0B-8E3B-498C-9C37-758F0E5693C1}" type="presParOf" srcId="{46DA79FB-F56F-487A-97CE-284EB07D148D}" destId="{EFAF83F4-E800-4BA5-844D-525A9F61E4FB}" srcOrd="3" destOrd="0" presId="urn:microsoft.com/office/officeart/2018/5/layout/IconCircleLabelList"/>
    <dgm:cxn modelId="{1FABB6B1-2E5B-4799-87B8-FC5E2E124615}" type="presParOf" srcId="{27151518-70B5-46F0-BEF6-FF751E00D658}" destId="{CD15903E-AA71-408C-A7AF-529E2904ACA2}" srcOrd="5" destOrd="0" presId="urn:microsoft.com/office/officeart/2018/5/layout/IconCircleLabelList"/>
    <dgm:cxn modelId="{3E8EFF20-9310-4650-BEC3-2E73B19760D7}" type="presParOf" srcId="{27151518-70B5-46F0-BEF6-FF751E00D658}" destId="{CB4AFBC9-214C-461C-BA4E-8B706976AE9F}" srcOrd="6" destOrd="0" presId="urn:microsoft.com/office/officeart/2018/5/layout/IconCircleLabelList"/>
    <dgm:cxn modelId="{D5FF789D-3225-4FA5-ACC9-BBF1CE23F24A}" type="presParOf" srcId="{CB4AFBC9-214C-461C-BA4E-8B706976AE9F}" destId="{BE44BE40-ADB2-4E31-A5ED-2C8EE7829FB9}" srcOrd="0" destOrd="0" presId="urn:microsoft.com/office/officeart/2018/5/layout/IconCircleLabelList"/>
    <dgm:cxn modelId="{29600E34-C525-4E87-B3E3-A33F1B4A5A39}" type="presParOf" srcId="{CB4AFBC9-214C-461C-BA4E-8B706976AE9F}" destId="{65F55681-9A8E-46EA-B149-7EC201E66F26}" srcOrd="1" destOrd="0" presId="urn:microsoft.com/office/officeart/2018/5/layout/IconCircleLabelList"/>
    <dgm:cxn modelId="{EAEDBD4A-5942-4E38-A278-3D45377D6DB3}" type="presParOf" srcId="{CB4AFBC9-214C-461C-BA4E-8B706976AE9F}" destId="{FE76D4BB-D44C-454B-8F4F-E6AFE551F3BA}" srcOrd="2" destOrd="0" presId="urn:microsoft.com/office/officeart/2018/5/layout/IconCircleLabelList"/>
    <dgm:cxn modelId="{5760491F-C0C2-4FC5-9C57-14C0FE0B28AA}" type="presParOf" srcId="{CB4AFBC9-214C-461C-BA4E-8B706976AE9F}" destId="{4328DE59-0AE1-468B-993D-BC28343F3B6B}" srcOrd="3" destOrd="0" presId="urn:microsoft.com/office/officeart/2018/5/layout/IconCircleLabelList"/>
  </dgm:cxnLst>
  <dgm:bg>
    <a:solidFill>
      <a:schemeClr val="bg1">
        <a:alpha val="27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AD740-E51C-4025-83F4-35B82D126227}">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D1DCF-9E1F-4721-9868-32347A6E830F}">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1618C4-7861-4493-B338-CE1401B10572}">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Business </a:t>
          </a:r>
          <a:r>
            <a:rPr lang="en-US" sz="1400" kern="1200" dirty="0" err="1"/>
            <a:t>ProblemS</a:t>
          </a:r>
          <a:endParaRPr lang="en-US" sz="1400" kern="1200" dirty="0"/>
        </a:p>
      </dsp:txBody>
      <dsp:txXfrm>
        <a:off x="1512" y="2414215"/>
        <a:ext cx="1589062" cy="635625"/>
      </dsp:txXfrm>
    </dsp:sp>
    <dsp:sp modelId="{BFDF23E0-17B8-4BCF-9FC8-71D81959EB8C}">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57E71-F348-4DD9-BF79-784FE67B2706}">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4F0BD-5B63-4638-9983-D18039928A00}">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Analytics &amp; Visuals</a:t>
          </a:r>
        </a:p>
      </dsp:txBody>
      <dsp:txXfrm>
        <a:off x="1868660" y="2414215"/>
        <a:ext cx="1589062" cy="635625"/>
      </dsp:txXfrm>
    </dsp:sp>
    <dsp:sp modelId="{2DCC66A6-2C55-47C8-B4FF-991DD03B3AAE}">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B8BAC-4109-41C5-89B5-B33213039559}">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82457-4795-4A04-A806-E99B0E6DA840}">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Synthesis of the Data</a:t>
          </a:r>
        </a:p>
      </dsp:txBody>
      <dsp:txXfrm>
        <a:off x="3735809" y="2414215"/>
        <a:ext cx="1589062" cy="635625"/>
      </dsp:txXfrm>
    </dsp:sp>
    <dsp:sp modelId="{9D1C9DFE-F37C-48B2-954C-F6F13E970D31}">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E9FAA-6E70-4CFE-A523-FAF7A94051C4}">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032A1B-8D93-455F-9446-A58004F9326D}">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Recommendations &amp; Findings</a:t>
          </a:r>
        </a:p>
      </dsp:txBody>
      <dsp:txXfrm>
        <a:off x="5602957" y="2414215"/>
        <a:ext cx="1589062" cy="635625"/>
      </dsp:txXfrm>
    </dsp:sp>
    <dsp:sp modelId="{8AF1E943-1CB7-43F2-A7AC-0F5E1C6407A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FD02-5CF6-42DA-B1C8-2A7DFA9342CF}">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766502-0716-4340-A56E-79091E3C5D60}">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Future Research</a:t>
          </a:r>
        </a:p>
      </dsp:txBody>
      <dsp:txXfrm>
        <a:off x="7470105" y="2414215"/>
        <a:ext cx="1589062" cy="635625"/>
      </dsp:txXfrm>
    </dsp:sp>
    <dsp:sp modelId="{34995B25-5ED8-433B-81B3-F32AE2566568}">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560B0-9C37-4C02-B104-9AE935AEC77E}">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880DB-24A2-451D-8D63-B03D2EB721E4}">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Conclusion</a:t>
          </a:r>
        </a:p>
      </dsp:txBody>
      <dsp:txXfrm>
        <a:off x="9337254" y="2414215"/>
        <a:ext cx="1589062" cy="635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4144E-5A55-4023-9E99-C04407992D25}">
      <dsp:nvSpPr>
        <dsp:cNvPr id="0" name=""/>
        <dsp:cNvSpPr/>
      </dsp:nvSpPr>
      <dsp:spPr>
        <a:xfrm>
          <a:off x="562927" y="608125"/>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93D3B-7C26-4909-A3C2-C18E6F8821AB}">
      <dsp:nvSpPr>
        <dsp:cNvPr id="0" name=""/>
        <dsp:cNvSpPr/>
      </dsp:nvSpPr>
      <dsp:spPr>
        <a:xfrm>
          <a:off x="871091" y="916289"/>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090C6-0C2A-4BFB-BB3E-EC7C646C2B35}">
      <dsp:nvSpPr>
        <dsp:cNvPr id="0" name=""/>
        <dsp:cNvSpPr/>
      </dsp:nvSpPr>
      <dsp:spPr>
        <a:xfrm>
          <a:off x="100682" y="2144355"/>
          <a:ext cx="2370489" cy="1440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Effectiveness of Promotional Discounts</a:t>
          </a:r>
        </a:p>
      </dsp:txBody>
      <dsp:txXfrm>
        <a:off x="100682" y="2144355"/>
        <a:ext cx="2370489" cy="1440324"/>
      </dsp:txXfrm>
    </dsp:sp>
    <dsp:sp modelId="{91980E4A-2DFC-430E-A28B-323E59F06E29}">
      <dsp:nvSpPr>
        <dsp:cNvPr id="0" name=""/>
        <dsp:cNvSpPr/>
      </dsp:nvSpPr>
      <dsp:spPr>
        <a:xfrm>
          <a:off x="3311466" y="923038"/>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B8DE8-3AFD-4285-AE13-BC0BD961BBAC}">
      <dsp:nvSpPr>
        <dsp:cNvPr id="0" name=""/>
        <dsp:cNvSpPr/>
      </dsp:nvSpPr>
      <dsp:spPr>
        <a:xfrm>
          <a:off x="3623287" y="1234286"/>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95199F-7449-40A9-BEC6-E21A6D9D8A67}">
      <dsp:nvSpPr>
        <dsp:cNvPr id="0" name=""/>
        <dsp:cNvSpPr/>
      </dsp:nvSpPr>
      <dsp:spPr>
        <a:xfrm>
          <a:off x="2879370" y="2530183"/>
          <a:ext cx="2370489" cy="102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Optimizing Customer Acquisition and Retention</a:t>
          </a:r>
        </a:p>
      </dsp:txBody>
      <dsp:txXfrm>
        <a:off x="2879370" y="2530183"/>
        <a:ext cx="2370489" cy="1028836"/>
      </dsp:txXfrm>
    </dsp:sp>
    <dsp:sp modelId="{5888DDDE-A672-4CCC-8D7C-E70DD1B46775}">
      <dsp:nvSpPr>
        <dsp:cNvPr id="0" name=""/>
        <dsp:cNvSpPr/>
      </dsp:nvSpPr>
      <dsp:spPr>
        <a:xfrm>
          <a:off x="6133577" y="514519"/>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425F7-FE9A-4814-A022-5D9801C705E7}">
      <dsp:nvSpPr>
        <dsp:cNvPr id="0" name=""/>
        <dsp:cNvSpPr/>
      </dsp:nvSpPr>
      <dsp:spPr>
        <a:xfrm>
          <a:off x="6441741" y="822681"/>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AF83F4-E800-4BA5-844D-525A9F61E4FB}">
      <dsp:nvSpPr>
        <dsp:cNvPr id="0" name=""/>
        <dsp:cNvSpPr/>
      </dsp:nvSpPr>
      <dsp:spPr>
        <a:xfrm>
          <a:off x="5671332" y="2177867"/>
          <a:ext cx="2370489" cy="13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Seasonal Product Sales and Inventory Management</a:t>
          </a:r>
        </a:p>
      </dsp:txBody>
      <dsp:txXfrm>
        <a:off x="5671332" y="2177867"/>
        <a:ext cx="2370489" cy="1395640"/>
      </dsp:txXfrm>
    </dsp:sp>
    <dsp:sp modelId="{BE44BE40-ADB2-4E31-A5ED-2C8EE7829FB9}">
      <dsp:nvSpPr>
        <dsp:cNvPr id="0" name=""/>
        <dsp:cNvSpPr/>
      </dsp:nvSpPr>
      <dsp:spPr>
        <a:xfrm>
          <a:off x="8925525" y="960483"/>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55681-9A8E-46EA-B149-7EC201E66F26}">
      <dsp:nvSpPr>
        <dsp:cNvPr id="0" name=""/>
        <dsp:cNvSpPr/>
      </dsp:nvSpPr>
      <dsp:spPr>
        <a:xfrm>
          <a:off x="9233695" y="1202385"/>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28DE59-0AE1-468B-993D-BC28343F3B6B}">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Negative profit issues</a:t>
          </a:r>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D7DACF-65B9-4A11-AA38-2929D4BDFF80}" type="datetimeFigureOut">
              <a:rPr lang="zh-CN" altLang="en-US" smtClean="0"/>
              <a:t>2023/8/22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967340-364F-4190-A256-ECDE3C66DB5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8DC98-FB92-4399-AB2B-DFBA5B1AB3A3}" type="datetimeFigureOut">
              <a:rPr lang="zh-CN" altLang="en-US"/>
              <a:t>2023/8/22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0CEC4-6D82-4D7D-8F3B-A65AF29BD6D8}" type="slidenum">
              <a:r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5047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86042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t="-9000" b="-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xu.hanc@northeastern.edu"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Ma.zihan1@northeastern.edu" TargetMode="External"/><Relationship Id="rId5" Type="http://schemas.openxmlformats.org/officeDocument/2006/relationships/hyperlink" Target="mailto:yin.pu@northeastern.edu" TargetMode="External"/><Relationship Id="rId4" Type="http://schemas.openxmlformats.org/officeDocument/2006/relationships/hyperlink" Target="mailto:wang.haoran4@northeastern.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10965" y="2507207"/>
            <a:ext cx="9644804" cy="1778000"/>
          </a:xfrm>
          <a:prstGeom prst="rect">
            <a:avLst/>
          </a:prstGeom>
          <a:noFill/>
        </p:spPr>
        <p:txBody>
          <a:bodyPr wrap="square" lIns="121920" tIns="60960" rIns="121920" bIns="60960" rtlCol="0" anchor="b"/>
          <a:lstStyle/>
          <a:p>
            <a:pPr algn="ctr"/>
            <a:r>
              <a:rPr lang="en-US" sz="3735" dirty="0">
                <a:latin typeface="Calibri" panose="020F0502020204030204"/>
                <a:ea typeface="+mn-lt"/>
                <a:cs typeface="+mn-lt"/>
              </a:rPr>
              <a:t>Harnessing Data to Drive Growth:</a:t>
            </a:r>
            <a:endParaRPr lang="zh-CN" altLang="en-US" sz="3735" dirty="0">
              <a:latin typeface="Calibri" panose="020F0502020204030204"/>
              <a:ea typeface="+mn-lt"/>
              <a:cs typeface="+mn-lt"/>
            </a:endParaRPr>
          </a:p>
          <a:p>
            <a:pPr algn="ctr"/>
            <a:r>
              <a:rPr lang="en-US" sz="3735" dirty="0">
                <a:latin typeface="Calibri" panose="020F0502020204030204"/>
                <a:ea typeface="+mn-lt"/>
                <a:cs typeface="+mn-lt"/>
              </a:rPr>
              <a:t> An Analysis of Locally </a:t>
            </a:r>
            <a:r>
              <a:rPr lang="en-US" sz="3735" dirty="0" err="1">
                <a:latin typeface="Calibri" panose="020F0502020204030204"/>
                <a:ea typeface="+mn-lt"/>
                <a:cs typeface="+mn-lt"/>
              </a:rPr>
              <a:t>Inspired's</a:t>
            </a:r>
            <a:r>
              <a:rPr lang="en-US" sz="3735" dirty="0">
                <a:latin typeface="Calibri" panose="020F0502020204030204"/>
                <a:ea typeface="+mn-lt"/>
                <a:cs typeface="+mn-lt"/>
              </a:rPr>
              <a:t> Sales</a:t>
            </a:r>
            <a:endParaRPr lang="zh-CN" altLang="en-US" sz="3735" dirty="0">
              <a:latin typeface="Calibri" panose="020F0502020204030204"/>
              <a:ea typeface="+mn-lt"/>
              <a:cs typeface="+mn-lt"/>
            </a:endParaRPr>
          </a:p>
        </p:txBody>
      </p:sp>
      <p:sp>
        <p:nvSpPr>
          <p:cNvPr id="3" name="Text 1"/>
          <p:cNvSpPr/>
          <p:nvPr/>
        </p:nvSpPr>
        <p:spPr>
          <a:xfrm>
            <a:off x="2042585" y="1053557"/>
            <a:ext cx="8313420" cy="1003300"/>
          </a:xfrm>
          <a:prstGeom prst="rect">
            <a:avLst/>
          </a:prstGeom>
          <a:noFill/>
        </p:spPr>
        <p:txBody>
          <a:bodyPr wrap="square" lIns="121920" tIns="60960" rIns="121920" bIns="60960" rtlCol="0" anchor="t"/>
          <a:lstStyle/>
          <a:p>
            <a:pPr algn="ctr"/>
            <a:r>
              <a:rPr lang="en-US" sz="4250" b="1" dirty="0">
                <a:latin typeface="Calibri" panose="020F0502020204030204"/>
                <a:ea typeface="+mn-lt"/>
                <a:cs typeface="+mn-lt"/>
              </a:rPr>
              <a:t>ALY6080 </a:t>
            </a:r>
            <a:endParaRPr lang="zh-CN" altLang="en-US" sz="4250" b="1" dirty="0">
              <a:latin typeface="Calibri" panose="020F0502020204030204"/>
              <a:cs typeface="Calibri" panose="020F0502020204030204"/>
            </a:endParaRPr>
          </a:p>
          <a:p>
            <a:pPr algn="ctr"/>
            <a:r>
              <a:rPr lang="en-US" sz="4250" b="1" dirty="0">
                <a:latin typeface="Calibri" panose="020F0502020204030204"/>
                <a:ea typeface="+mn-lt"/>
                <a:cs typeface="+mn-lt"/>
              </a:rPr>
              <a:t>Final Presentation</a:t>
            </a:r>
            <a:endParaRPr lang="en-US" sz="4250" b="1" dirty="0">
              <a:latin typeface="Calibri" panose="020F0502020204030204"/>
              <a:ea typeface="Cambria" panose="02040503050406030204"/>
              <a:cs typeface="Times New Roman" panose="02020603050405020304"/>
            </a:endParaRPr>
          </a:p>
        </p:txBody>
      </p:sp>
      <p:sp>
        <p:nvSpPr>
          <p:cNvPr id="4" name="Text 2"/>
          <p:cNvSpPr/>
          <p:nvPr/>
        </p:nvSpPr>
        <p:spPr>
          <a:xfrm>
            <a:off x="3053070" y="4451352"/>
            <a:ext cx="6071881" cy="1766580"/>
          </a:xfrm>
          <a:prstGeom prst="rect">
            <a:avLst/>
          </a:prstGeom>
          <a:noFill/>
        </p:spPr>
        <p:txBody>
          <a:bodyPr wrap="square" lIns="121920" tIns="60960" rIns="121920" bIns="60960" rtlCol="0" anchor="t"/>
          <a:lstStyle/>
          <a:p>
            <a:pPr algn="ctr"/>
            <a:r>
              <a:rPr lang="en-US" sz="1600" dirty="0">
                <a:latin typeface="Calibri" panose="020F0502020204030204"/>
                <a:ea typeface="Noto Sans SC"/>
                <a:cs typeface="Noto Sans SC" pitchFamily="34" charset="-120"/>
              </a:rPr>
              <a:t>2023/08/22</a:t>
            </a:r>
          </a:p>
          <a:p>
            <a:pPr algn="ctr"/>
            <a:endParaRPr lang="en-US" sz="1600" dirty="0">
              <a:latin typeface="Calibri" panose="020F0502020204030204"/>
              <a:ea typeface="Noto Sans SC"/>
              <a:cs typeface="Noto Sans SC" pitchFamily="34" charset="-120"/>
            </a:endParaRPr>
          </a:p>
          <a:p>
            <a:pPr algn="ctr"/>
            <a:r>
              <a:rPr lang="en-US" sz="1600" b="1" dirty="0">
                <a:latin typeface="Calibri" panose="020F0502020204030204"/>
                <a:ea typeface="Noto Sans SC"/>
                <a:cs typeface="Noto Sans SC" pitchFamily="34" charset="-120"/>
              </a:rPr>
              <a:t>Team 2</a:t>
            </a:r>
            <a:endParaRPr lang="en-US" sz="1600" b="1" dirty="0">
              <a:latin typeface="Calibri" panose="020F0502020204030204"/>
              <a:ea typeface="Noto Sans SC"/>
              <a:cs typeface="Calibri" panose="020F0502020204030204"/>
            </a:endParaRPr>
          </a:p>
          <a:p>
            <a:pPr algn="ctr"/>
            <a:endParaRPr lang="en-US" sz="1600" b="1" dirty="0">
              <a:solidFill>
                <a:srgbClr val="383838"/>
              </a:solidFill>
              <a:latin typeface="Arial Nova"/>
              <a:ea typeface="Noto Sans SC"/>
              <a:cs typeface="+mn-lt"/>
            </a:endParaRPr>
          </a:p>
          <a:p>
            <a:pPr algn="ctr"/>
            <a:r>
              <a:rPr lang="en-US" sz="1600" dirty="0" err="1">
                <a:latin typeface="Calibri" panose="020F0502020204030204"/>
                <a:ea typeface="+mn-lt"/>
                <a:cs typeface="+mn-lt"/>
              </a:rPr>
              <a:t>Hanchen</a:t>
            </a:r>
            <a:r>
              <a:rPr lang="en-US" sz="1600" dirty="0">
                <a:latin typeface="Calibri" panose="020F0502020204030204"/>
                <a:ea typeface="+mn-lt"/>
                <a:cs typeface="+mn-lt"/>
              </a:rPr>
              <a:t> Xu                   </a:t>
            </a:r>
            <a:r>
              <a:rPr lang="en-US" sz="1600" dirty="0">
                <a:latin typeface="Calibri" panose="020F0502020204030204"/>
                <a:ea typeface="+mn-lt"/>
                <a:cs typeface="+mn-lt"/>
                <a:hlinkClick r:id="rId3"/>
              </a:rPr>
              <a:t>xu.hanc@northeastern.edu</a:t>
            </a:r>
            <a:r>
              <a:rPr lang="en-US" sz="1600" dirty="0">
                <a:latin typeface="Calibri" panose="020F0502020204030204"/>
                <a:ea typeface="+mn-lt"/>
                <a:cs typeface="+mn-lt"/>
              </a:rPr>
              <a:t> </a:t>
            </a:r>
            <a:endParaRPr lang="en-US" sz="3200" dirty="0">
              <a:latin typeface="Calibri" panose="020F0502020204030204"/>
              <a:cs typeface="Calibri" panose="020F0502020204030204"/>
            </a:endParaRPr>
          </a:p>
          <a:p>
            <a:pPr algn="ctr"/>
            <a:r>
              <a:rPr lang="en-US" sz="1600" dirty="0">
                <a:latin typeface="Calibri" panose="020F0502020204030204"/>
                <a:ea typeface="+mn-lt"/>
                <a:cs typeface="+mn-lt"/>
              </a:rPr>
              <a:t>Haoran Wang    </a:t>
            </a:r>
            <a:r>
              <a:rPr lang="en-US" sz="1600" dirty="0">
                <a:latin typeface="Calibri" panose="020F0502020204030204"/>
                <a:ea typeface="+mn-lt"/>
                <a:cs typeface="+mn-lt"/>
                <a:hlinkClick r:id="rId4"/>
              </a:rPr>
              <a:t>wang.haoran4@northeastern.edu</a:t>
            </a:r>
            <a:r>
              <a:rPr lang="en-US" sz="1600" dirty="0">
                <a:latin typeface="Calibri" panose="020F0502020204030204"/>
                <a:ea typeface="+mn-lt"/>
                <a:cs typeface="+mn-lt"/>
              </a:rPr>
              <a:t> </a:t>
            </a:r>
            <a:endParaRPr lang="en-US" sz="3200" dirty="0">
              <a:latin typeface="Calibri" panose="020F0502020204030204"/>
              <a:cs typeface="Calibri" panose="020F0502020204030204"/>
            </a:endParaRPr>
          </a:p>
          <a:p>
            <a:pPr algn="ctr"/>
            <a:r>
              <a:rPr lang="en-US" sz="1600" dirty="0" err="1">
                <a:latin typeface="Calibri" panose="020F0502020204030204"/>
                <a:ea typeface="+mn-lt"/>
                <a:cs typeface="+mn-lt"/>
              </a:rPr>
              <a:t>Puchang</a:t>
            </a:r>
            <a:r>
              <a:rPr lang="en-US" sz="1600" dirty="0">
                <a:latin typeface="Calibri" panose="020F0502020204030204"/>
                <a:ea typeface="+mn-lt"/>
                <a:cs typeface="+mn-lt"/>
              </a:rPr>
              <a:t> Yin                     </a:t>
            </a:r>
            <a:r>
              <a:rPr lang="en-US" sz="1600" dirty="0">
                <a:latin typeface="Calibri" panose="020F0502020204030204"/>
                <a:ea typeface="+mn-lt"/>
                <a:cs typeface="+mn-lt"/>
                <a:hlinkClick r:id="rId5"/>
              </a:rPr>
              <a:t>yin.pu@northeastern.edu</a:t>
            </a:r>
            <a:r>
              <a:rPr lang="en-US" sz="1600" dirty="0">
                <a:latin typeface="Calibri" panose="020F0502020204030204"/>
                <a:ea typeface="+mn-lt"/>
                <a:cs typeface="+mn-lt"/>
              </a:rPr>
              <a:t> </a:t>
            </a:r>
            <a:endParaRPr lang="en-US" sz="3200" dirty="0">
              <a:latin typeface="Calibri" panose="020F0502020204030204"/>
              <a:cs typeface="Calibri" panose="020F0502020204030204"/>
            </a:endParaRPr>
          </a:p>
          <a:p>
            <a:pPr algn="ctr"/>
            <a:r>
              <a:rPr lang="en-US" sz="1600" dirty="0">
                <a:latin typeface="Calibri" panose="020F0502020204030204"/>
                <a:ea typeface="+mn-lt"/>
                <a:cs typeface="+mn-lt"/>
              </a:rPr>
              <a:t>Zihan Ma                  </a:t>
            </a:r>
            <a:r>
              <a:rPr lang="en-US" sz="1600" dirty="0">
                <a:latin typeface="Calibri" panose="020F0502020204030204"/>
                <a:ea typeface="+mn-lt"/>
                <a:cs typeface="+mn-lt"/>
                <a:hlinkClick r:id="rId6"/>
              </a:rPr>
              <a:t>ma.zihan1@northeastern.edu</a:t>
            </a:r>
            <a:r>
              <a:rPr lang="en-US" sz="1600" dirty="0">
                <a:latin typeface="Calibri" panose="020F0502020204030204"/>
                <a:ea typeface="+mn-lt"/>
                <a:cs typeface="+mn-lt"/>
              </a:rPr>
              <a:t> </a:t>
            </a:r>
            <a:r>
              <a:rPr lang="en-US" sz="1600" dirty="0">
                <a:solidFill>
                  <a:srgbClr val="000000"/>
                </a:solidFill>
                <a:latin typeface="Calibri" panose="020F0502020204030204"/>
                <a:ea typeface="Noto Sans SC"/>
                <a:cs typeface="Calibri" panose="020F0502020204030204"/>
              </a:rPr>
              <a:t> </a:t>
            </a:r>
            <a:r>
              <a:rPr lang="en-US" sz="1600" dirty="0">
                <a:solidFill>
                  <a:srgbClr val="383838"/>
                </a:solidFill>
                <a:latin typeface="Calibri" panose="020F0502020204030204"/>
                <a:ea typeface="Noto Sans SC"/>
                <a:cs typeface="Noto Sans SC" pitchFamily="34" charset="-120"/>
              </a:rPr>
              <a:t>
</a:t>
            </a:r>
            <a:endParaRPr lang="en-US" sz="1600" dirty="0">
              <a:latin typeface="Calibri" panose="020F0502020204030204"/>
              <a:ea typeface="Noto Sans SC"/>
              <a:cs typeface="Calibri" panose="020F0502020204030204"/>
            </a:endParaRPr>
          </a:p>
        </p:txBody>
      </p:sp>
      <p:pic>
        <p:nvPicPr>
          <p:cNvPr id="5" name="图片 5" descr="形状&#10;&#10;已自动生成说明"/>
          <p:cNvPicPr>
            <a:picLocks noChangeAspect="1"/>
          </p:cNvPicPr>
          <p:nvPr/>
        </p:nvPicPr>
        <p:blipFill>
          <a:blip r:embed="rId7"/>
          <a:stretch>
            <a:fillRect/>
          </a:stretch>
        </p:blipFill>
        <p:spPr>
          <a:xfrm>
            <a:off x="9054674" y="155353"/>
            <a:ext cx="1300449" cy="1293459"/>
          </a:xfrm>
          <a:prstGeom prst="rect">
            <a:avLst/>
          </a:prstGeom>
        </p:spPr>
      </p:pic>
      <p:pic>
        <p:nvPicPr>
          <p:cNvPr id="6" name="图片 6" descr="徽标&#10;&#10;已自动生成说明"/>
          <p:cNvPicPr>
            <a:picLocks noChangeAspect="1"/>
          </p:cNvPicPr>
          <p:nvPr/>
        </p:nvPicPr>
        <p:blipFill>
          <a:blip r:embed="rId8"/>
          <a:stretch>
            <a:fillRect/>
          </a:stretch>
        </p:blipFill>
        <p:spPr>
          <a:xfrm>
            <a:off x="10535757" y="155315"/>
            <a:ext cx="1299984" cy="1291519"/>
          </a:xfrm>
          <a:prstGeom prst="rect">
            <a:avLst/>
          </a:prstGeom>
        </p:spPr>
      </p:pic>
      <p:sp>
        <p:nvSpPr>
          <p:cNvPr id="7" name="文本框 6"/>
          <p:cNvSpPr txBox="1"/>
          <p:nvPr/>
        </p:nvSpPr>
        <p:spPr>
          <a:xfrm>
            <a:off x="5933367" y="6550223"/>
            <a:ext cx="311285" cy="307777"/>
          </a:xfrm>
          <a:prstGeom prst="rect">
            <a:avLst/>
          </a:prstGeom>
          <a:noFill/>
        </p:spPr>
        <p:txBody>
          <a:bodyPr wrap="square" rtlCol="0">
            <a:spAutoFit/>
          </a:bodyPr>
          <a:lstStyle/>
          <a:p>
            <a:pPr algn="ctr"/>
            <a:r>
              <a:rPr lang="en-US" altLang="zh-CN" sz="1400" dirty="0"/>
              <a:t>1</a:t>
            </a:r>
            <a:endParaRPr lang="zh-C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640394" y="295337"/>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cs typeface="Calibri" panose="020F0502020204030204"/>
              </a:rPr>
              <a:t>Seasonal Product Sales and</a:t>
            </a:r>
            <a:endParaRPr lang="zh-CN" altLang="en-US" sz="3200" b="1" dirty="0"/>
          </a:p>
          <a:p>
            <a:pPr marL="0" indent="0" algn="ctr">
              <a:buNone/>
            </a:pPr>
            <a:r>
              <a:rPr lang="en-US" altLang="zh-CN" sz="3200" b="1" dirty="0">
                <a:cs typeface="Calibri" panose="020F0502020204030204"/>
              </a:rPr>
              <a:t>    Inventory Management</a:t>
            </a:r>
          </a:p>
        </p:txBody>
      </p:sp>
      <p:sp>
        <p:nvSpPr>
          <p:cNvPr id="7" name="Content Placeholder 2"/>
          <p:cNvSpPr txBox="1"/>
          <p:nvPr/>
        </p:nvSpPr>
        <p:spPr>
          <a:xfrm>
            <a:off x="6639339" y="1235122"/>
            <a:ext cx="5159265" cy="5622878"/>
          </a:xfrm>
          <a:prstGeom prst="rect">
            <a:avLst/>
          </a:prstGeom>
          <a:solidFill>
            <a:schemeClr val="bg1">
              <a:alpha val="31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sz="2000" dirty="0">
                <a:ea typeface="+mn-lt"/>
                <a:cs typeface="+mn-lt"/>
              </a:rPr>
              <a:t>Sales Patterns Insights:</a:t>
            </a:r>
            <a:endParaRPr lang="en-US" sz="2000" dirty="0">
              <a:cs typeface="Calibri" panose="020F0502020204030204"/>
            </a:endParaRPr>
          </a:p>
          <a:p>
            <a:pPr>
              <a:lnSpc>
                <a:spcPct val="150000"/>
              </a:lnSpc>
              <a:buNone/>
            </a:pPr>
            <a:r>
              <a:rPr lang="en-US" sz="2000" dirty="0">
                <a:ea typeface="+mn-lt"/>
                <a:cs typeface="+mn-lt"/>
              </a:rPr>
              <a:t>"Plant Bar (May 2023)" has a clear peak in May 2023, indicating a specific event or season influencing its sales.</a:t>
            </a:r>
            <a:endParaRPr lang="en-US" sz="2000" dirty="0">
              <a:cs typeface="Calibri" panose="020F0502020204030204"/>
            </a:endParaRPr>
          </a:p>
          <a:p>
            <a:pPr>
              <a:lnSpc>
                <a:spcPct val="150000"/>
              </a:lnSpc>
              <a:buNone/>
            </a:pPr>
            <a:r>
              <a:rPr lang="en-US" sz="2000" dirty="0">
                <a:ea typeface="+mn-lt"/>
                <a:cs typeface="+mn-lt"/>
              </a:rPr>
              <a:t>"The Fishermen, the Horse, and the Sea" shows consistent sales with sporadic peaks, suggesting occasional promotions or events.</a:t>
            </a:r>
            <a:endParaRPr lang="en-US" sz="2000" dirty="0">
              <a:cs typeface="Calibri" panose="020F0502020204030204"/>
            </a:endParaRPr>
          </a:p>
          <a:p>
            <a:pPr>
              <a:lnSpc>
                <a:spcPct val="150000"/>
              </a:lnSpc>
              <a:buNone/>
            </a:pPr>
            <a:r>
              <a:rPr lang="en-US" sz="2000" dirty="0">
                <a:ea typeface="+mn-lt"/>
                <a:cs typeface="+mn-lt"/>
              </a:rPr>
              <a:t>Products like "Miss Mary's - 4 Pack Gift Box" and "Gift Set - Cozy Night In" have distinct peak periods, emphasizing their seasonal nature.</a:t>
            </a:r>
            <a:endParaRPr lang="en-US" sz="2000" dirty="0">
              <a:cs typeface="Calibri" panose="020F0502020204030204"/>
            </a:endParaRPr>
          </a:p>
          <a:p>
            <a:pPr marL="0" indent="0">
              <a:lnSpc>
                <a:spcPct val="150000"/>
              </a:lnSpc>
              <a:buNone/>
            </a:pPr>
            <a:endParaRPr lang="en-US" sz="2400" dirty="0">
              <a:cs typeface="Calibri" panose="020F0502020204030204"/>
            </a:endParaRPr>
          </a:p>
          <a:p>
            <a:pPr>
              <a:lnSpc>
                <a:spcPct val="150000"/>
              </a:lnSpc>
            </a:pPr>
            <a:endParaRPr lang="en-US" sz="2400" dirty="0">
              <a:cs typeface="Calibri" panose="020F0502020204030204"/>
            </a:endParaRPr>
          </a:p>
        </p:txBody>
      </p:sp>
      <p:pic>
        <p:nvPicPr>
          <p:cNvPr id="2" name="图片 1" descr="图形用户界面&#10;&#10;已自动生成说明"/>
          <p:cNvPicPr>
            <a:picLocks noChangeAspect="1"/>
          </p:cNvPicPr>
          <p:nvPr/>
        </p:nvPicPr>
        <p:blipFill>
          <a:blip r:embed="rId2"/>
          <a:stretch>
            <a:fillRect/>
          </a:stretch>
        </p:blipFill>
        <p:spPr>
          <a:xfrm>
            <a:off x="226142" y="-2912"/>
            <a:ext cx="5852651" cy="6863824"/>
          </a:xfrm>
          <a:prstGeom prst="rect">
            <a:avLst/>
          </a:prstGeom>
        </p:spPr>
      </p:pic>
      <p:sp>
        <p:nvSpPr>
          <p:cNvPr id="6" name="文本框 5"/>
          <p:cNvSpPr txBox="1"/>
          <p:nvPr/>
        </p:nvSpPr>
        <p:spPr>
          <a:xfrm>
            <a:off x="5933367" y="6550223"/>
            <a:ext cx="381294" cy="307777"/>
          </a:xfrm>
          <a:prstGeom prst="rect">
            <a:avLst/>
          </a:prstGeom>
          <a:noFill/>
        </p:spPr>
        <p:txBody>
          <a:bodyPr wrap="square" rtlCol="0">
            <a:spAutoFit/>
          </a:bodyPr>
          <a:lstStyle/>
          <a:p>
            <a:pPr algn="ctr"/>
            <a:r>
              <a:rPr lang="en-US" altLang="zh-CN" sz="1400" dirty="0"/>
              <a:t>10</a:t>
            </a:r>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90000"/>
              </a:lnSpc>
              <a:spcBef>
                <a:spcPts val="1000"/>
              </a:spcBef>
            </a:pPr>
            <a:r>
              <a:rPr lang="en-US" altLang="zh-CN" sz="4400" b="1" dirty="0">
                <a:ea typeface="等线" panose="02010600030101010101" pitchFamily="2" charset="-122"/>
                <a:cs typeface="Calibri" panose="020F0502020204030204"/>
              </a:rPr>
              <a:t>Negative profit issues</a:t>
            </a:r>
          </a:p>
        </p:txBody>
      </p:sp>
      <p:pic>
        <p:nvPicPr>
          <p:cNvPr id="7" name="图片 6" descr="图片包含 图表&#10;&#10;已自动生成说明"/>
          <p:cNvPicPr>
            <a:picLocks noChangeAspect="1"/>
          </p:cNvPicPr>
          <p:nvPr/>
        </p:nvPicPr>
        <p:blipFill>
          <a:blip r:embed="rId2"/>
          <a:stretch>
            <a:fillRect/>
          </a:stretch>
        </p:blipFill>
        <p:spPr>
          <a:xfrm>
            <a:off x="964357" y="1960220"/>
            <a:ext cx="6704162" cy="4320470"/>
          </a:xfrm>
          <a:prstGeom prst="rect">
            <a:avLst/>
          </a:prstGeom>
        </p:spPr>
      </p:pic>
      <p:sp>
        <p:nvSpPr>
          <p:cNvPr id="9" name="文本框 8"/>
          <p:cNvSpPr txBox="1"/>
          <p:nvPr/>
        </p:nvSpPr>
        <p:spPr>
          <a:xfrm>
            <a:off x="7981076" y="2583568"/>
            <a:ext cx="3762822" cy="2957861"/>
          </a:xfrm>
          <a:prstGeom prst="rect">
            <a:avLst/>
          </a:prstGeom>
          <a:solidFill>
            <a:schemeClr val="bg1">
              <a:alpha val="31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zh-CN" altLang="en-US" dirty="0">
                <a:ea typeface="等线" panose="02010600030101010101" pitchFamily="2" charset="-122"/>
                <a:cs typeface="Calibri" panose="020F0502020204030204"/>
              </a:rPr>
              <a:t>All items in this graph need attention. </a:t>
            </a:r>
          </a:p>
          <a:p>
            <a:pPr marL="285750" indent="-285750">
              <a:lnSpc>
                <a:spcPct val="150000"/>
              </a:lnSpc>
              <a:buFont typeface="Arial" panose="020B0604020202020204" pitchFamily="34" charset="0"/>
              <a:buChar char="•"/>
            </a:pPr>
            <a:r>
              <a:rPr lang="zh-CN" altLang="en-US" dirty="0">
                <a:ea typeface="等线" panose="02010600030101010101" pitchFamily="2" charset="-122"/>
                <a:cs typeface="Calibri" panose="020F0502020204030204"/>
              </a:rPr>
              <a:t>Even without any discount, selling these items are losing money. </a:t>
            </a:r>
          </a:p>
          <a:p>
            <a:pPr marL="285750" indent="-285750">
              <a:lnSpc>
                <a:spcPct val="150000"/>
              </a:lnSpc>
              <a:buFont typeface="Arial" panose="020B0604020202020204" pitchFamily="34" charset="0"/>
              <a:buChar char="•"/>
            </a:pPr>
            <a:r>
              <a:rPr lang="zh-CN" dirty="0">
                <a:ea typeface="等线" panose="02010600030101010101" pitchFamily="2" charset="-122"/>
                <a:cs typeface="Calibri" panose="020F0502020204030204"/>
              </a:rPr>
              <a:t>Big Cock Candle Company - 8.5 oz Reed Diffuser</a:t>
            </a:r>
            <a:r>
              <a:rPr lang="zh-CN" altLang="en-US" dirty="0">
                <a:ea typeface="等线" panose="02010600030101010101" pitchFamily="2" charset="-122"/>
                <a:cs typeface="Calibri" panose="020F0502020204030204"/>
              </a:rPr>
              <a:t> is the biggest part in expense. </a:t>
            </a:r>
          </a:p>
        </p:txBody>
      </p:sp>
      <p:sp>
        <p:nvSpPr>
          <p:cNvPr id="6" name="文本框 5"/>
          <p:cNvSpPr txBox="1"/>
          <p:nvPr/>
        </p:nvSpPr>
        <p:spPr>
          <a:xfrm>
            <a:off x="5933367" y="6550223"/>
            <a:ext cx="370156" cy="307777"/>
          </a:xfrm>
          <a:prstGeom prst="rect">
            <a:avLst/>
          </a:prstGeom>
          <a:noFill/>
        </p:spPr>
        <p:txBody>
          <a:bodyPr wrap="square" rtlCol="0">
            <a:spAutoFit/>
          </a:bodyPr>
          <a:lstStyle/>
          <a:p>
            <a:pPr algn="ctr"/>
            <a:r>
              <a:rPr lang="en-US" altLang="zh-CN" sz="1400" dirty="0"/>
              <a:t>11</a:t>
            </a: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pic>
        <p:nvPicPr>
          <p:cNvPr id="2" name="图片 1" descr="图片包含 图表&#10;&#10;已自动生成说明"/>
          <p:cNvPicPr>
            <a:picLocks noChangeAspect="1"/>
          </p:cNvPicPr>
          <p:nvPr/>
        </p:nvPicPr>
        <p:blipFill>
          <a:blip r:embed="rId2"/>
          <a:stretch>
            <a:fillRect/>
          </a:stretch>
        </p:blipFill>
        <p:spPr>
          <a:xfrm>
            <a:off x="892834" y="1660863"/>
            <a:ext cx="6783237" cy="4327030"/>
          </a:xfrm>
          <a:prstGeom prst="rect">
            <a:avLst/>
          </a:prstGeom>
        </p:spPr>
      </p:pic>
      <p:sp>
        <p:nvSpPr>
          <p:cNvPr id="4" name="文本框 3"/>
          <p:cNvSpPr txBox="1"/>
          <p:nvPr/>
        </p:nvSpPr>
        <p:spPr>
          <a:xfrm>
            <a:off x="8148230" y="2681468"/>
            <a:ext cx="3523942" cy="2542363"/>
          </a:xfrm>
          <a:prstGeom prst="rect">
            <a:avLst/>
          </a:prstGeom>
          <a:solidFill>
            <a:schemeClr val="bg1">
              <a:alpha val="57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zh-CN" altLang="en-US" dirty="0">
                <a:ea typeface="等线" panose="02010600030101010101" pitchFamily="2" charset="-122"/>
                <a:cs typeface="Calibri" panose="020F0502020204030204"/>
              </a:rPr>
              <a:t>"Big Cock Candle Company - 8.5 oz Reed Diffuser" costs the most (more than $300)as a gift. </a:t>
            </a:r>
          </a:p>
          <a:p>
            <a:pPr marL="285750" indent="-285750">
              <a:lnSpc>
                <a:spcPct val="150000"/>
              </a:lnSpc>
              <a:buFont typeface="Arial" panose="020B0604020202020204" pitchFamily="34" charset="0"/>
              <a:buChar char="•"/>
            </a:pPr>
            <a:r>
              <a:rPr lang="zh-CN" altLang="en-US" dirty="0">
                <a:ea typeface="等线" panose="02010600030101010101" pitchFamily="2" charset="-122"/>
                <a:cs typeface="Calibri" panose="020F0502020204030204"/>
              </a:rPr>
              <a:t>Most dates with negative profits are because of sending gifts but not selling enough items. </a:t>
            </a:r>
          </a:p>
        </p:txBody>
      </p:sp>
      <p:sp>
        <p:nvSpPr>
          <p:cNvPr id="8" name="文本框 7"/>
          <p:cNvSpPr txBox="1"/>
          <p:nvPr/>
        </p:nvSpPr>
        <p:spPr>
          <a:xfrm>
            <a:off x="4179960" y="526675"/>
            <a:ext cx="4842370"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90000"/>
              </a:lnSpc>
              <a:spcBef>
                <a:spcPts val="1000"/>
              </a:spcBef>
            </a:pPr>
            <a:r>
              <a:rPr lang="en-US" altLang="zh-CN" sz="2800" dirty="0">
                <a:ea typeface="等线" panose="02010600030101010101" pitchFamily="2" charset="-122"/>
                <a:cs typeface="Calibri" panose="020F0502020204030204"/>
              </a:rPr>
              <a:t>Negative profit issues (cont.)</a:t>
            </a:r>
          </a:p>
          <a:p>
            <a:pPr algn="l"/>
            <a:endParaRPr lang="zh-CN" altLang="en-US" dirty="0">
              <a:ea typeface="等线" panose="02010600030101010101" pitchFamily="2" charset="-122"/>
              <a:cs typeface="Calibri" panose="020F0502020204030204"/>
            </a:endParaRPr>
          </a:p>
        </p:txBody>
      </p:sp>
      <p:sp>
        <p:nvSpPr>
          <p:cNvPr id="7" name="文本框 6"/>
          <p:cNvSpPr txBox="1"/>
          <p:nvPr/>
        </p:nvSpPr>
        <p:spPr>
          <a:xfrm>
            <a:off x="5933367" y="6550223"/>
            <a:ext cx="402582" cy="307777"/>
          </a:xfrm>
          <a:prstGeom prst="rect">
            <a:avLst/>
          </a:prstGeom>
          <a:noFill/>
        </p:spPr>
        <p:txBody>
          <a:bodyPr wrap="square" rtlCol="0">
            <a:spAutoFit/>
          </a:bodyPr>
          <a:lstStyle/>
          <a:p>
            <a:pPr algn="ctr"/>
            <a:r>
              <a:rPr lang="en-US" altLang="zh-CN" sz="1400" dirty="0"/>
              <a:t>12</a:t>
            </a: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panose="020F0302020204030204"/>
              </a:rPr>
              <a:t>Recommendations &amp; Findings</a:t>
            </a:r>
          </a:p>
          <a:p>
            <a:endParaRPr lang="en-US" b="1">
              <a:cs typeface="Calibri Light" panose="020F0302020204030204"/>
            </a:endParaRPr>
          </a:p>
        </p:txBody>
      </p:sp>
      <p:sp>
        <p:nvSpPr>
          <p:cNvPr id="7" name="Content Placeholder 2"/>
          <p:cNvSpPr txBox="1"/>
          <p:nvPr/>
        </p:nvSpPr>
        <p:spPr>
          <a:xfrm>
            <a:off x="838200" y="1690688"/>
            <a:ext cx="10515600" cy="4578626"/>
          </a:xfrm>
          <a:prstGeom prst="rect">
            <a:avLst/>
          </a:prstGeom>
          <a:solidFill>
            <a:schemeClr val="bg1">
              <a:alpha val="57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ea typeface="+mn-lt"/>
                <a:cs typeface="+mn-lt"/>
              </a:rPr>
              <a:t>Promotional Discounts:</a:t>
            </a:r>
          </a:p>
          <a:p>
            <a:pPr lvl="1">
              <a:lnSpc>
                <a:spcPct val="100000"/>
              </a:lnSpc>
            </a:pPr>
            <a:r>
              <a:rPr lang="en-US" sz="1600" dirty="0">
                <a:ea typeface="+mn-lt"/>
                <a:cs typeface="+mn-lt"/>
              </a:rPr>
              <a:t>Observe a correlation between heavy discounts and negative profits.</a:t>
            </a:r>
          </a:p>
          <a:p>
            <a:pPr lvl="1">
              <a:lnSpc>
                <a:spcPct val="100000"/>
              </a:lnSpc>
            </a:pPr>
            <a:r>
              <a:rPr lang="en-US" sz="1600" dirty="0">
                <a:ea typeface="+mn-lt"/>
                <a:cs typeface="+mn-lt"/>
              </a:rPr>
              <a:t>Consider restructuring promotions to ensure profitability.</a:t>
            </a:r>
          </a:p>
          <a:p>
            <a:pPr>
              <a:lnSpc>
                <a:spcPct val="100000"/>
              </a:lnSpc>
            </a:pPr>
            <a:r>
              <a:rPr lang="en-US" sz="2000" b="1" dirty="0">
                <a:ea typeface="+mn-lt"/>
                <a:cs typeface="+mn-lt"/>
              </a:rPr>
              <a:t>Customer Retention:</a:t>
            </a:r>
          </a:p>
          <a:p>
            <a:pPr lvl="1">
              <a:lnSpc>
                <a:spcPct val="100000"/>
              </a:lnSpc>
            </a:pPr>
            <a:r>
              <a:rPr lang="en-US" sz="1600" dirty="0">
                <a:ea typeface="+mn-lt"/>
                <a:cs typeface="+mn-lt"/>
              </a:rPr>
              <a:t>Significant growth in repeat customers post-June 2022.</a:t>
            </a:r>
          </a:p>
          <a:p>
            <a:pPr lvl="1">
              <a:lnSpc>
                <a:spcPct val="100000"/>
              </a:lnSpc>
            </a:pPr>
            <a:r>
              <a:rPr lang="en-US" sz="1600" dirty="0">
                <a:ea typeface="+mn-lt"/>
                <a:cs typeface="+mn-lt"/>
              </a:rPr>
              <a:t>Enhance personalized marketing, like tailored emails, for greater engagement.</a:t>
            </a:r>
          </a:p>
          <a:p>
            <a:pPr>
              <a:lnSpc>
                <a:spcPct val="100000"/>
              </a:lnSpc>
            </a:pPr>
            <a:r>
              <a:rPr lang="en-US" sz="2000" b="1" dirty="0">
                <a:ea typeface="+mn-lt"/>
                <a:cs typeface="+mn-lt"/>
              </a:rPr>
              <a:t>Loyalty Program:</a:t>
            </a:r>
          </a:p>
          <a:p>
            <a:pPr lvl="1">
              <a:lnSpc>
                <a:spcPct val="100000"/>
              </a:lnSpc>
            </a:pPr>
            <a:r>
              <a:rPr lang="en-US" sz="1600" dirty="0">
                <a:ea typeface="+mn-lt"/>
                <a:cs typeface="+mn-lt"/>
              </a:rPr>
              <a:t>Sales and repeat customers surged after introducing the rewards program in June 2022.</a:t>
            </a:r>
          </a:p>
          <a:p>
            <a:pPr lvl="1">
              <a:lnSpc>
                <a:spcPct val="100000"/>
              </a:lnSpc>
            </a:pPr>
            <a:r>
              <a:rPr lang="en-US" sz="1600" dirty="0">
                <a:ea typeface="+mn-lt"/>
                <a:cs typeface="+mn-lt"/>
              </a:rPr>
              <a:t>Continuously monitor the program's impact and gather customer feedback for improvements.</a:t>
            </a:r>
          </a:p>
          <a:p>
            <a:pPr>
              <a:lnSpc>
                <a:spcPct val="100000"/>
              </a:lnSpc>
            </a:pPr>
            <a:r>
              <a:rPr lang="en-US" sz="2000" b="1" dirty="0">
                <a:ea typeface="+mn-lt"/>
                <a:cs typeface="+mn-lt"/>
              </a:rPr>
              <a:t>Seasonal Products:</a:t>
            </a:r>
          </a:p>
          <a:p>
            <a:pPr lvl="1">
              <a:lnSpc>
                <a:spcPct val="100000"/>
              </a:lnSpc>
            </a:pPr>
            <a:r>
              <a:rPr lang="en-US" sz="1600" dirty="0">
                <a:ea typeface="+mn-lt"/>
                <a:cs typeface="+mn-lt"/>
              </a:rPr>
              <a:t>Seasonal products display distinct sales peaks.</a:t>
            </a:r>
          </a:p>
          <a:p>
            <a:pPr lvl="1">
              <a:lnSpc>
                <a:spcPct val="100000"/>
              </a:lnSpc>
            </a:pPr>
            <a:r>
              <a:rPr lang="en-US" sz="1600" dirty="0">
                <a:ea typeface="+mn-lt"/>
                <a:cs typeface="+mn-lt"/>
              </a:rPr>
              <a:t>Adjust inventory based on sales patterns to optimize stock levels.</a:t>
            </a:r>
          </a:p>
        </p:txBody>
      </p:sp>
      <p:sp>
        <p:nvSpPr>
          <p:cNvPr id="6" name="文本框 5"/>
          <p:cNvSpPr txBox="1"/>
          <p:nvPr/>
        </p:nvSpPr>
        <p:spPr>
          <a:xfrm>
            <a:off x="5933367" y="6550223"/>
            <a:ext cx="376642" cy="307777"/>
          </a:xfrm>
          <a:prstGeom prst="rect">
            <a:avLst/>
          </a:prstGeom>
          <a:noFill/>
        </p:spPr>
        <p:txBody>
          <a:bodyPr wrap="square" rtlCol="0">
            <a:spAutoFit/>
          </a:bodyPr>
          <a:lstStyle/>
          <a:p>
            <a:pPr algn="ctr"/>
            <a:r>
              <a:rPr lang="en-US" altLang="zh-CN" sz="1400" dirty="0"/>
              <a:t>13</a:t>
            </a:r>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sp>
        <p:nvSpPr>
          <p:cNvPr id="5" name="Title 1"/>
          <p:cNvSpPr txBox="1"/>
          <p:nvPr/>
        </p:nvSpPr>
        <p:spPr>
          <a:xfrm>
            <a:off x="838200" y="553720"/>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t>Future Research</a:t>
            </a:r>
            <a:endParaRPr lang="en-US"/>
          </a:p>
          <a:p>
            <a:endParaRPr lang="en-US" b="1">
              <a:cs typeface="Calibri Light" panose="020F0302020204030204"/>
            </a:endParaRPr>
          </a:p>
        </p:txBody>
      </p:sp>
      <p:sp>
        <p:nvSpPr>
          <p:cNvPr id="7" name="Content Placeholder 2"/>
          <p:cNvSpPr txBox="1"/>
          <p:nvPr/>
        </p:nvSpPr>
        <p:spPr>
          <a:xfrm>
            <a:off x="838200" y="1735455"/>
            <a:ext cx="10515600" cy="4365094"/>
          </a:xfrm>
          <a:prstGeom prst="rect">
            <a:avLst/>
          </a:prstGeom>
          <a:solidFill>
            <a:schemeClr val="bg1">
              <a:alpha val="57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cs typeface="Calibri" panose="020F0502020204030204"/>
              </a:rPr>
              <a:t>Segmentation:</a:t>
            </a:r>
            <a:r>
              <a:rPr lang="en-US" sz="1800" dirty="0">
                <a:cs typeface="Calibri" panose="020F0502020204030204"/>
              </a:rPr>
              <a:t> </a:t>
            </a:r>
          </a:p>
          <a:p>
            <a:pPr lvl="1"/>
            <a:r>
              <a:rPr lang="en-US" sz="1800" dirty="0">
                <a:cs typeface="Calibri" panose="020F0502020204030204"/>
              </a:rPr>
              <a:t>Analyze customer segments for targeted marketing.</a:t>
            </a:r>
          </a:p>
          <a:p>
            <a:r>
              <a:rPr lang="en-US" sz="1800" b="1" dirty="0">
                <a:cs typeface="Calibri" panose="020F0502020204030204"/>
              </a:rPr>
              <a:t>Margins: </a:t>
            </a:r>
          </a:p>
          <a:p>
            <a:pPr lvl="1"/>
            <a:r>
              <a:rPr lang="en-US" sz="1800" dirty="0">
                <a:cs typeface="Calibri" panose="020F0502020204030204"/>
              </a:rPr>
              <a:t>Study profit margins, especially during promotions.</a:t>
            </a:r>
          </a:p>
          <a:p>
            <a:r>
              <a:rPr lang="en-US" sz="1800" b="1" dirty="0">
                <a:cs typeface="Calibri" panose="020F0502020204030204"/>
              </a:rPr>
              <a:t>Feedback: </a:t>
            </a:r>
          </a:p>
          <a:p>
            <a:pPr lvl="1"/>
            <a:r>
              <a:rPr lang="en-US" sz="1800" dirty="0">
                <a:cs typeface="Calibri" panose="020F0502020204030204"/>
              </a:rPr>
              <a:t>Implement a system for customer feedback to enhance shopping experience.</a:t>
            </a:r>
          </a:p>
          <a:p>
            <a:r>
              <a:rPr lang="en-US" sz="1800" b="1" dirty="0">
                <a:cs typeface="Calibri" panose="020F0502020204030204"/>
              </a:rPr>
              <a:t>Marketing Impact: </a:t>
            </a:r>
          </a:p>
          <a:p>
            <a:pPr lvl="1"/>
            <a:r>
              <a:rPr lang="en-US" sz="1800" dirty="0">
                <a:cs typeface="Calibri" panose="020F0502020204030204"/>
              </a:rPr>
              <a:t>Post-implementation, assess the efficacy of personalized campaigns.</a:t>
            </a:r>
          </a:p>
          <a:p>
            <a:r>
              <a:rPr lang="en-US" sz="1800" b="1" dirty="0">
                <a:cs typeface="Calibri" panose="020F0502020204030204"/>
              </a:rPr>
              <a:t>Loyalty Program Impact: </a:t>
            </a:r>
          </a:p>
          <a:p>
            <a:pPr lvl="1"/>
            <a:r>
              <a:rPr lang="en-US" sz="1800" dirty="0">
                <a:cs typeface="Calibri" panose="020F0502020204030204"/>
              </a:rPr>
              <a:t>Evaluate the long-term effects of the rewards program on loyalty and profit.</a:t>
            </a:r>
          </a:p>
          <a:p>
            <a:r>
              <a:rPr lang="en-US" sz="1800" b="1" dirty="0">
                <a:cs typeface="Calibri" panose="020F0502020204030204"/>
              </a:rPr>
              <a:t>Supply Chain: </a:t>
            </a:r>
          </a:p>
          <a:p>
            <a:pPr lvl="1"/>
            <a:r>
              <a:rPr lang="en-US" sz="1800" dirty="0">
                <a:cs typeface="Calibri" panose="020F0502020204030204"/>
              </a:rPr>
              <a:t>Understand supply dynamics for better inventory management.</a:t>
            </a:r>
            <a:endParaRPr lang="en-US" sz="2000" dirty="0">
              <a:cs typeface="Calibri" panose="020F0502020204030204"/>
            </a:endParaRPr>
          </a:p>
        </p:txBody>
      </p:sp>
      <p:sp>
        <p:nvSpPr>
          <p:cNvPr id="6" name="文本框 5"/>
          <p:cNvSpPr txBox="1"/>
          <p:nvPr/>
        </p:nvSpPr>
        <p:spPr>
          <a:xfrm>
            <a:off x="5933367" y="6550223"/>
            <a:ext cx="383127" cy="307777"/>
          </a:xfrm>
          <a:prstGeom prst="rect">
            <a:avLst/>
          </a:prstGeom>
          <a:noFill/>
        </p:spPr>
        <p:txBody>
          <a:bodyPr wrap="square" rtlCol="0">
            <a:spAutoFit/>
          </a:bodyPr>
          <a:lstStyle/>
          <a:p>
            <a:pPr algn="ctr"/>
            <a:r>
              <a:rPr lang="en-US" altLang="zh-CN" sz="1400" dirty="0"/>
              <a:t>14</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sp>
        <p:nvSpPr>
          <p:cNvPr id="5" name="Title 1"/>
          <p:cNvSpPr txBox="1"/>
          <p:nvPr/>
        </p:nvSpPr>
        <p:spPr>
          <a:xfrm>
            <a:off x="838200" y="519709"/>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cs typeface="Calibri Light" panose="020F0302020204030204"/>
              </a:rPr>
              <a:t>Conclusion</a:t>
            </a:r>
          </a:p>
          <a:p>
            <a:endParaRPr lang="en-US" b="1" dirty="0">
              <a:cs typeface="Calibri Light" panose="020F0302020204030204"/>
            </a:endParaRPr>
          </a:p>
        </p:txBody>
      </p:sp>
      <p:sp>
        <p:nvSpPr>
          <p:cNvPr id="7" name="Content Placeholder 2"/>
          <p:cNvSpPr txBox="1"/>
          <p:nvPr/>
        </p:nvSpPr>
        <p:spPr>
          <a:xfrm>
            <a:off x="1025205" y="1690688"/>
            <a:ext cx="10218906" cy="4351338"/>
          </a:xfrm>
          <a:prstGeom prst="rect">
            <a:avLst/>
          </a:prstGeom>
          <a:solidFill>
            <a:schemeClr val="bg1">
              <a:alpha val="4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ea typeface="+mn-lt"/>
                <a:cs typeface="+mn-lt"/>
              </a:rPr>
              <a:t>Through meticulous data analysis, we've unveiled critical insights into Locally </a:t>
            </a:r>
            <a:r>
              <a:rPr lang="en-US" sz="2000" dirty="0" err="1">
                <a:ea typeface="+mn-lt"/>
                <a:cs typeface="+mn-lt"/>
              </a:rPr>
              <a:t>Inspired's</a:t>
            </a:r>
            <a:r>
              <a:rPr lang="en-US" sz="2000" dirty="0">
                <a:ea typeface="+mn-lt"/>
                <a:cs typeface="+mn-lt"/>
              </a:rPr>
              <a:t> sales dynamics. Our findings accentuate the positive influence of promotional strategies, particularly the rewards program launched in June 2022. This initiative not only bolstered sales but also amplified customer retention. However, it's imperative to keep a vigilant eye on the balance between promotions and profitability. Seasonal products, being pivotal sales drivers, require adept inventory management synced with their sales peaks. As we look ahead, leveraging personalized marketing and diving deeper into customer segmentation can be game-changers. In essence, data-driven decisions have the potential to propel Locally Inspired to new heights, fostering both growth and a loyal customer base.</a:t>
            </a:r>
            <a:endParaRPr lang="en-US" sz="2000" dirty="0">
              <a:cs typeface="Calibri" panose="020F0502020204030204"/>
            </a:endParaRPr>
          </a:p>
          <a:p>
            <a:pPr>
              <a:lnSpc>
                <a:spcPct val="150000"/>
              </a:lnSpc>
            </a:pPr>
            <a:endParaRPr lang="en-US" sz="2000" dirty="0"/>
          </a:p>
          <a:p>
            <a:pPr>
              <a:lnSpc>
                <a:spcPct val="150000"/>
              </a:lnSpc>
            </a:pPr>
            <a:endParaRPr lang="en-US" sz="2000" dirty="0">
              <a:cs typeface="Calibri" panose="020F0502020204030204"/>
            </a:endParaRPr>
          </a:p>
        </p:txBody>
      </p:sp>
      <p:sp>
        <p:nvSpPr>
          <p:cNvPr id="6" name="文本框 5"/>
          <p:cNvSpPr txBox="1"/>
          <p:nvPr/>
        </p:nvSpPr>
        <p:spPr>
          <a:xfrm>
            <a:off x="5933367" y="6550223"/>
            <a:ext cx="402582" cy="307777"/>
          </a:xfrm>
          <a:prstGeom prst="rect">
            <a:avLst/>
          </a:prstGeom>
          <a:noFill/>
        </p:spPr>
        <p:txBody>
          <a:bodyPr wrap="square" rtlCol="0">
            <a:spAutoFit/>
          </a:bodyPr>
          <a:lstStyle/>
          <a:p>
            <a:pPr algn="ctr"/>
            <a:r>
              <a:rPr lang="en-US" altLang="zh-CN" sz="1400" dirty="0"/>
              <a:t>15</a:t>
            </a:r>
            <a:endParaRPr lang="zh-CN"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US" altLang="zh-CN" sz="3600" kern="1200">
                <a:solidFill>
                  <a:srgbClr val="FFFFFF"/>
                </a:solidFill>
                <a:latin typeface="+mj-lt"/>
                <a:ea typeface="+mj-ea"/>
                <a:cs typeface="+mj-cs"/>
              </a:rPr>
              <a:t>Thank You</a:t>
            </a:r>
          </a:p>
        </p:txBody>
      </p:sp>
      <p:pic>
        <p:nvPicPr>
          <p:cNvPr id="4" name="Picture 3" descr="Aerial view of a highway near the ocean"/>
          <p:cNvPicPr>
            <a:picLocks noChangeAspect="1"/>
          </p:cNvPicPr>
          <p:nvPr/>
        </p:nvPicPr>
        <p:blipFill>
          <a:blip r:embed="rId2"/>
          <a:stretch>
            <a:fillRect/>
          </a:stretch>
        </p:blipFill>
        <p:spPr>
          <a:xfrm>
            <a:off x="4777316" y="886728"/>
            <a:ext cx="6780700" cy="5082214"/>
          </a:xfrm>
          <a:prstGeom prst="rect">
            <a:avLst/>
          </a:prstGeom>
        </p:spPr>
      </p:pic>
      <p:sp>
        <p:nvSpPr>
          <p:cNvPr id="5" name="文本框 4"/>
          <p:cNvSpPr txBox="1"/>
          <p:nvPr/>
        </p:nvSpPr>
        <p:spPr>
          <a:xfrm>
            <a:off x="5933367" y="6550223"/>
            <a:ext cx="376642" cy="307777"/>
          </a:xfrm>
          <a:prstGeom prst="rect">
            <a:avLst/>
          </a:prstGeom>
          <a:noFill/>
        </p:spPr>
        <p:txBody>
          <a:bodyPr wrap="square" rtlCol="0">
            <a:spAutoFit/>
          </a:bodyPr>
          <a:lstStyle/>
          <a:p>
            <a:pPr algn="ctr"/>
            <a:r>
              <a:rPr lang="en-US" altLang="zh-CN" sz="1400" dirty="0"/>
              <a:t>16</a:t>
            </a:r>
            <a:endParaRPr lang="zh-CN"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panose="020F0302020204030204"/>
              </a:rPr>
              <a:t>References</a:t>
            </a:r>
          </a:p>
        </p:txBody>
      </p:sp>
      <p:sp>
        <p:nvSpPr>
          <p:cNvPr id="7" name="Content Placeholder 2"/>
          <p:cNvSpPr txBox="1"/>
          <p:nvPr/>
        </p:nvSpPr>
        <p:spPr>
          <a:xfrm>
            <a:off x="885825" y="1644649"/>
            <a:ext cx="10515600" cy="4681087"/>
          </a:xfrm>
          <a:prstGeom prst="rect">
            <a:avLst/>
          </a:prstGeom>
          <a:solidFill>
            <a:schemeClr val="bg1">
              <a:alpha val="57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cs typeface="Calibri" panose="020F0502020204030204"/>
              </a:rPr>
              <a:t>Locally Inspired. (2022). Locally Inspired WI. https://locallyinspiredwi.com/ </a:t>
            </a:r>
            <a:br>
              <a:rPr lang="en-US" sz="1800" dirty="0">
                <a:cs typeface="Calibri" panose="020F0502020204030204"/>
              </a:rPr>
            </a:br>
            <a:r>
              <a:rPr lang="en-US" sz="1800" dirty="0">
                <a:cs typeface="Calibri" panose="020F0502020204030204"/>
              </a:rPr>
              <a:t> </a:t>
            </a:r>
          </a:p>
          <a:p>
            <a:pPr>
              <a:lnSpc>
                <a:spcPct val="150000"/>
              </a:lnSpc>
            </a:pPr>
            <a:r>
              <a:rPr lang="en-US" sz="1800" dirty="0" err="1">
                <a:cs typeface="Calibri" panose="020F0502020204030204"/>
              </a:rPr>
              <a:t>Kusumadewi</a:t>
            </a:r>
            <a:r>
              <a:rPr lang="en-US" sz="1800" dirty="0">
                <a:cs typeface="Calibri" panose="020F0502020204030204"/>
              </a:rPr>
              <a:t>, S., &amp; </a:t>
            </a:r>
            <a:r>
              <a:rPr lang="en-US" sz="1800" dirty="0" err="1">
                <a:cs typeface="Calibri" panose="020F0502020204030204"/>
              </a:rPr>
              <a:t>Hartati</a:t>
            </a:r>
            <a:r>
              <a:rPr lang="en-US" sz="1800" dirty="0">
                <a:cs typeface="Calibri" panose="020F0502020204030204"/>
              </a:rPr>
              <a:t>, S. (2019). Predictive analytics to predict customer behavior: A behavior informatics and analytics approach. 2019 International Conference of Artificial Intelligence and Information Technology (ICAIIT). </a:t>
            </a:r>
            <a:br>
              <a:rPr lang="en-US" sz="1800" dirty="0">
                <a:cs typeface="Calibri" panose="020F0502020204030204"/>
              </a:rPr>
            </a:br>
            <a:r>
              <a:rPr lang="en-US" sz="1800" dirty="0">
                <a:cs typeface="Calibri" panose="020F0502020204030204"/>
              </a:rPr>
              <a:t> </a:t>
            </a:r>
          </a:p>
          <a:p>
            <a:pPr>
              <a:lnSpc>
                <a:spcPct val="150000"/>
              </a:lnSpc>
            </a:pPr>
            <a:r>
              <a:rPr lang="en-US" sz="1800" dirty="0">
                <a:cs typeface="Calibri" panose="020F0502020204030204"/>
              </a:rPr>
              <a:t>McKinsey &amp; Company. (n.d.). Marketing &amp; Sales Big Data, Analytics, and the Future of Marketing. McKinsey &amp; Company. Retrieved from https://www.mckinsey.com/~/media/McKinsey/Business%20Functions/Marketing%20and%20Sales/Our%20Insights/EBook%20Big%20data%20analytics%20and%20the%20future%20of%20marketing%20sales/Big-Data-eBook.ashx </a:t>
            </a:r>
          </a:p>
          <a:p>
            <a:endParaRPr lang="en-US" sz="1050" dirty="0">
              <a:cs typeface="Calibri" panose="020F0502020204030204"/>
            </a:endParaRPr>
          </a:p>
        </p:txBody>
      </p:sp>
      <p:sp>
        <p:nvSpPr>
          <p:cNvPr id="4" name="文本框 3"/>
          <p:cNvSpPr txBox="1"/>
          <p:nvPr/>
        </p:nvSpPr>
        <p:spPr>
          <a:xfrm>
            <a:off x="5933367" y="6550223"/>
            <a:ext cx="402582" cy="307777"/>
          </a:xfrm>
          <a:prstGeom prst="rect">
            <a:avLst/>
          </a:prstGeom>
          <a:noFill/>
        </p:spPr>
        <p:txBody>
          <a:bodyPr wrap="square" rtlCol="0">
            <a:spAutoFit/>
          </a:bodyPr>
          <a:lstStyle/>
          <a:p>
            <a:pPr algn="ctr"/>
            <a:r>
              <a:rPr lang="en-US" altLang="zh-CN" sz="1400" dirty="0"/>
              <a:t>17</a:t>
            </a:r>
            <a:endParaRPr lang="zh-CN"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2A17D9E5-60C5-40E2-9CA3-B3E58C73C707}"/>
              </a:ext>
            </a:extLst>
          </p:cNvPr>
          <p:cNvGraphicFramePr/>
          <p:nvPr>
            <p:extLst>
              <p:ext uri="{D42A27DB-BD31-4B8C-83A1-F6EECF244321}">
                <p14:modId xmlns:p14="http://schemas.microsoft.com/office/powerpoint/2010/main" val="129835018"/>
              </p:ext>
            </p:extLst>
          </p:nvPr>
        </p:nvGraphicFramePr>
        <p:xfrm>
          <a:off x="632085" y="2112752"/>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73F440E3-B3C5-4D10-AFCC-2BFE4480558D}"/>
              </a:ext>
            </a:extLst>
          </p:cNvPr>
          <p:cNvSpPr txBox="1"/>
          <p:nvPr/>
        </p:nvSpPr>
        <p:spPr>
          <a:xfrm>
            <a:off x="2062755" y="852885"/>
            <a:ext cx="8052507"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latin typeface="+mj-lt"/>
                <a:ea typeface="+mj-ea"/>
                <a:cs typeface="+mj-cs"/>
              </a:rPr>
              <a:t>Executive Summary</a:t>
            </a:r>
          </a:p>
          <a:p>
            <a:pPr algn="ctr">
              <a:spcAft>
                <a:spcPts val="600"/>
              </a:spcAft>
            </a:pPr>
            <a:endParaRPr lang="en-US" sz="4000" b="1" kern="1200" dirty="0">
              <a:latin typeface="+mj-lt"/>
              <a:ea typeface="+mj-ea"/>
              <a:cs typeface="+mj-cs"/>
            </a:endParaRPr>
          </a:p>
        </p:txBody>
      </p:sp>
      <p:sp>
        <p:nvSpPr>
          <p:cNvPr id="9" name="文本框 8">
            <a:extLst>
              <a:ext uri="{FF2B5EF4-FFF2-40B4-BE49-F238E27FC236}">
                <a16:creationId xmlns:a16="http://schemas.microsoft.com/office/drawing/2014/main" id="{8487B8EF-B75D-4512-B72A-2467BC3FD733}"/>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2</a:t>
            </a:r>
            <a:endParaRPr lang="zh-CN" altLang="en-US" sz="1400" dirty="0"/>
          </a:p>
        </p:txBody>
      </p:sp>
    </p:spTree>
    <p:extLst>
      <p:ext uri="{BB962C8B-B14F-4D97-AF65-F5344CB8AC3E}">
        <p14:creationId xmlns:p14="http://schemas.microsoft.com/office/powerpoint/2010/main" val="285611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3F440E3-B3C5-4D10-AFCC-2BFE4480558D}"/>
              </a:ext>
            </a:extLst>
          </p:cNvPr>
          <p:cNvSpPr txBox="1"/>
          <p:nvPr/>
        </p:nvSpPr>
        <p:spPr>
          <a:xfrm>
            <a:off x="2062755" y="764176"/>
            <a:ext cx="8052507"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zh-CN" sz="4000" b="1" kern="1200" dirty="0">
                <a:latin typeface="+mj-lt"/>
                <a:ea typeface="+mj-ea"/>
                <a:cs typeface="+mj-cs"/>
              </a:rPr>
              <a:t>Business Problems</a:t>
            </a:r>
          </a:p>
          <a:p>
            <a:pPr algn="ctr">
              <a:spcAft>
                <a:spcPts val="600"/>
              </a:spcAft>
            </a:pPr>
            <a:endParaRPr lang="en-US" sz="4000" b="1" kern="1200" dirty="0">
              <a:latin typeface="+mj-lt"/>
              <a:ea typeface="+mj-ea"/>
              <a:cs typeface="+mj-cs"/>
            </a:endParaRPr>
          </a:p>
        </p:txBody>
      </p:sp>
      <p:graphicFrame>
        <p:nvGraphicFramePr>
          <p:cNvPr id="4" name="Content Placeholder 2">
            <a:extLst>
              <a:ext uri="{FF2B5EF4-FFF2-40B4-BE49-F238E27FC236}">
                <a16:creationId xmlns:a16="http://schemas.microsoft.com/office/drawing/2014/main" id="{3E5847F1-ED93-4DF0-A25D-A21190088301}"/>
              </a:ext>
            </a:extLst>
          </p:cNvPr>
          <p:cNvGraphicFramePr/>
          <p:nvPr>
            <p:extLst>
              <p:ext uri="{D42A27DB-BD31-4B8C-83A1-F6EECF244321}">
                <p14:modId xmlns:p14="http://schemas.microsoft.com/office/powerpoint/2010/main" val="2130255079"/>
              </p:ext>
            </p:extLst>
          </p:nvPr>
        </p:nvGraphicFramePr>
        <p:xfrm>
          <a:off x="632083" y="2258353"/>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35A9AD3C-5FD6-4E56-AA12-202312A2D61A}"/>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3</a:t>
            </a:r>
            <a:endParaRPr lang="zh-CN" altLang="en-US" sz="1400" dirty="0"/>
          </a:p>
        </p:txBody>
      </p:sp>
    </p:spTree>
    <p:extLst>
      <p:ext uri="{BB962C8B-B14F-4D97-AF65-F5344CB8AC3E}">
        <p14:creationId xmlns:p14="http://schemas.microsoft.com/office/powerpoint/2010/main" val="373952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panose="020F0302020204030204"/>
              </a:rPr>
              <a:t>Main Data Cleaning Process</a:t>
            </a:r>
            <a:endParaRPr lang="en-US"/>
          </a:p>
          <a:p>
            <a:pPr algn="ctr"/>
            <a:endParaRPr lang="en-US" b="1">
              <a:cs typeface="Calibri Light" panose="020F0302020204030204"/>
            </a:endParaRPr>
          </a:p>
        </p:txBody>
      </p:sp>
      <p:sp>
        <p:nvSpPr>
          <p:cNvPr id="7" name="Content Placeholder 2"/>
          <p:cNvSpPr txBox="1"/>
          <p:nvPr/>
        </p:nvSpPr>
        <p:spPr>
          <a:xfrm>
            <a:off x="838200" y="1998336"/>
            <a:ext cx="10680510" cy="3822435"/>
          </a:xfrm>
          <a:prstGeom prst="rect">
            <a:avLst/>
          </a:prstGeom>
          <a:solidFill>
            <a:schemeClr val="bg1">
              <a:alpha val="57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cs typeface="Calibri" panose="020F0502020204030204"/>
              </a:rPr>
              <a:t>Step 1: Remove all columns that have NAs for every row.</a:t>
            </a:r>
          </a:p>
          <a:p>
            <a:pPr algn="just">
              <a:lnSpc>
                <a:spcPct val="100000"/>
              </a:lnSpc>
            </a:pPr>
            <a:r>
              <a:rPr lang="en-US" sz="1600" dirty="0">
                <a:cs typeface="Calibri" panose="020F0502020204030204"/>
              </a:rPr>
              <a:t>Step 2: Added code to choose either remove columns that have no effects on the problems we want to solve (Tax, ID, Phone number. Etc.) or keep them.</a:t>
            </a:r>
          </a:p>
          <a:p>
            <a:pPr algn="just">
              <a:lnSpc>
                <a:spcPct val="100000"/>
              </a:lnSpc>
            </a:pPr>
            <a:r>
              <a:rPr lang="en-US" sz="1600" dirty="0">
                <a:cs typeface="Calibri" panose="020F0502020204030204"/>
              </a:rPr>
              <a:t>Step 3: Randomly separate 30% of the data for faster graph building. The whole dataset will need a few minutes for graphing without separating.</a:t>
            </a:r>
          </a:p>
          <a:p>
            <a:pPr algn="just">
              <a:lnSpc>
                <a:spcPct val="100000"/>
              </a:lnSpc>
            </a:pPr>
            <a:r>
              <a:rPr lang="en-US" sz="1600" dirty="0">
                <a:cs typeface="Calibri" panose="020F0502020204030204"/>
              </a:rPr>
              <a:t>Step 4: In the Financial Status and Fulfillment Status column. Select records that are paid and fulfilled. This step removed about 45% of records that are not related to our topic.</a:t>
            </a:r>
          </a:p>
          <a:p>
            <a:pPr algn="just">
              <a:lnSpc>
                <a:spcPct val="100000"/>
              </a:lnSpc>
            </a:pPr>
            <a:r>
              <a:rPr lang="en-US" sz="1600" dirty="0">
                <a:cs typeface="Calibri" panose="020F0502020204030204"/>
              </a:rPr>
              <a:t>Step 5: Remove rows that have most columns missing, also the columns have only one unique value. </a:t>
            </a:r>
          </a:p>
          <a:p>
            <a:pPr algn="just">
              <a:lnSpc>
                <a:spcPct val="100000"/>
              </a:lnSpc>
            </a:pPr>
            <a:r>
              <a:rPr lang="en-US" sz="1600" dirty="0">
                <a:cs typeface="Calibri" panose="020F0502020204030204"/>
              </a:rPr>
              <a:t>Step 6: Separate the dataset into two: online orders and shop orders.</a:t>
            </a:r>
          </a:p>
          <a:p>
            <a:pPr algn="just">
              <a:lnSpc>
                <a:spcPct val="100000"/>
              </a:lnSpc>
            </a:pPr>
            <a:r>
              <a:rPr lang="en-US" sz="1600" dirty="0">
                <a:cs typeface="Calibri" panose="020F0502020204030204"/>
              </a:rPr>
              <a:t>Step 7: Apply the same steps to the whole dataset. The processed dataset is used for the project.</a:t>
            </a:r>
          </a:p>
          <a:p>
            <a:pPr algn="just">
              <a:lnSpc>
                <a:spcPct val="100000"/>
              </a:lnSpc>
            </a:pPr>
            <a:r>
              <a:rPr lang="en-US" sz="1600" dirty="0">
                <a:cs typeface="Calibri" panose="020F0502020204030204"/>
              </a:rPr>
              <a:t>Step 8: Monthly inventory can be combined into the processed dataset using the SKU column.</a:t>
            </a:r>
            <a:endParaRPr lang="en-US" sz="2000" dirty="0">
              <a:cs typeface="Calibri" panose="020F0502020204030204"/>
            </a:endParaRPr>
          </a:p>
        </p:txBody>
      </p:sp>
      <p:sp>
        <p:nvSpPr>
          <p:cNvPr id="6" name="文本框 5"/>
          <p:cNvSpPr txBox="1"/>
          <p:nvPr/>
        </p:nvSpPr>
        <p:spPr>
          <a:xfrm>
            <a:off x="5933367" y="6550223"/>
            <a:ext cx="311285" cy="307777"/>
          </a:xfrm>
          <a:prstGeom prst="rect">
            <a:avLst/>
          </a:prstGeom>
          <a:noFill/>
        </p:spPr>
        <p:txBody>
          <a:bodyPr wrap="square" rtlCol="0">
            <a:spAutoFit/>
          </a:bodyPr>
          <a:lstStyle/>
          <a:p>
            <a:pPr algn="ctr"/>
            <a:r>
              <a:rPr lang="en-US" altLang="zh-CN" sz="1400" dirty="0"/>
              <a:t>4</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86468" y="256268"/>
            <a:ext cx="11733439" cy="68602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cs typeface="Calibri Light" panose="020F0302020204030204"/>
              </a:rPr>
              <a:t>Missing Value Situation Before/After Data cleaning </a:t>
            </a:r>
            <a:endParaRPr lang="en-US" sz="3600" dirty="0"/>
          </a:p>
          <a:p>
            <a:pPr algn="ctr"/>
            <a:endParaRPr lang="en-US" sz="3600" b="1" dirty="0">
              <a:cs typeface="Calibri Light" panose="020F0302020204030204"/>
            </a:endParaRPr>
          </a:p>
        </p:txBody>
      </p:sp>
      <p:sp>
        <p:nvSpPr>
          <p:cNvPr id="7" name="Content Placeholder 2"/>
          <p:cNvSpPr txBox="1"/>
          <p:nvPr/>
        </p:nvSpPr>
        <p:spPr>
          <a:xfrm>
            <a:off x="1328420" y="1181735"/>
            <a:ext cx="9208135" cy="441325"/>
          </a:xfrm>
          <a:prstGeom prst="rect">
            <a:avLst/>
          </a:prstGeom>
          <a:solidFill>
            <a:schemeClr val="bg1">
              <a:alpha val="57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cs typeface="Calibri" panose="020F0502020204030204"/>
              </a:rPr>
              <a:t>The dataset before cleaning. It is sorted by missing data patterns.</a:t>
            </a:r>
          </a:p>
          <a:p>
            <a:endParaRPr lang="en-US" sz="2400" dirty="0">
              <a:cs typeface="Calibri" panose="020F0502020204030204"/>
            </a:endParaRPr>
          </a:p>
        </p:txBody>
      </p:sp>
      <p:pic>
        <p:nvPicPr>
          <p:cNvPr id="2" name="Picture 1"/>
          <p:cNvPicPr>
            <a:picLocks noChangeAspect="1"/>
          </p:cNvPicPr>
          <p:nvPr/>
        </p:nvPicPr>
        <p:blipFill>
          <a:blip r:embed="rId2"/>
          <a:stretch>
            <a:fillRect/>
          </a:stretch>
        </p:blipFill>
        <p:spPr>
          <a:xfrm>
            <a:off x="1329273" y="1658277"/>
            <a:ext cx="9208187" cy="4943455"/>
          </a:xfrm>
          <a:prstGeom prst="rect">
            <a:avLst/>
          </a:prstGeom>
        </p:spPr>
      </p:pic>
      <p:sp>
        <p:nvSpPr>
          <p:cNvPr id="6" name="文本框 5"/>
          <p:cNvSpPr txBox="1"/>
          <p:nvPr/>
        </p:nvSpPr>
        <p:spPr>
          <a:xfrm>
            <a:off x="5933367" y="6550223"/>
            <a:ext cx="311285" cy="307777"/>
          </a:xfrm>
          <a:prstGeom prst="rect">
            <a:avLst/>
          </a:prstGeom>
          <a:noFill/>
        </p:spPr>
        <p:txBody>
          <a:bodyPr wrap="square" rtlCol="0">
            <a:spAutoFit/>
          </a:bodyPr>
          <a:lstStyle/>
          <a:p>
            <a:pPr algn="ctr"/>
            <a:r>
              <a:rPr lang="en-US" altLang="zh-CN" sz="1400" dirty="0"/>
              <a:t>5</a:t>
            </a:r>
            <a:endParaRPr lang="zh-CN"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3683" y="256268"/>
            <a:ext cx="11740242"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cs typeface="Calibri Light" panose="020F0302020204030204"/>
              </a:rPr>
              <a:t>Missing Value Situation Before/After Data cleaning </a:t>
            </a:r>
            <a:endParaRPr lang="en-US" sz="3600" dirty="0"/>
          </a:p>
          <a:p>
            <a:pPr algn="ctr"/>
            <a:endParaRPr lang="en-US" sz="3600" b="1" dirty="0">
              <a:cs typeface="Calibri Light" panose="020F0302020204030204"/>
            </a:endParaRPr>
          </a:p>
        </p:txBody>
      </p:sp>
      <p:sp>
        <p:nvSpPr>
          <p:cNvPr id="7" name="Content Placeholder 2"/>
          <p:cNvSpPr txBox="1"/>
          <p:nvPr/>
        </p:nvSpPr>
        <p:spPr>
          <a:xfrm>
            <a:off x="2226136" y="919049"/>
            <a:ext cx="7725746" cy="1037999"/>
          </a:xfrm>
          <a:prstGeom prst="rect">
            <a:avLst/>
          </a:prstGeom>
          <a:solidFill>
            <a:schemeClr val="bg1">
              <a:alpha val="57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panose="020F0502020204030204"/>
              </a:rPr>
              <a:t>The final data set which used to build visualizations.</a:t>
            </a:r>
          </a:p>
          <a:p>
            <a:r>
              <a:rPr lang="en-US" sz="2000" dirty="0">
                <a:cs typeface="Calibri" panose="020F0502020204030204"/>
              </a:rPr>
              <a:t>The dataset is mostly cleaned at the moment.</a:t>
            </a:r>
          </a:p>
          <a:p>
            <a:r>
              <a:rPr lang="en-US" sz="2000" dirty="0">
                <a:cs typeface="Calibri" panose="020F0502020204030204"/>
              </a:rPr>
              <a:t>Most black(Missing) here is because it includes the online sales data.</a:t>
            </a:r>
            <a:br>
              <a:rPr lang="en-US" sz="1050" dirty="0">
                <a:cs typeface="Calibri" panose="020F0502020204030204"/>
              </a:rPr>
            </a:br>
            <a:r>
              <a:rPr lang="en-US" sz="1050" dirty="0">
                <a:cs typeface="Calibri" panose="020F0502020204030204"/>
              </a:rPr>
              <a:t> </a:t>
            </a:r>
            <a:br>
              <a:rPr lang="en-US" sz="1050" dirty="0">
                <a:cs typeface="Calibri" panose="020F0502020204030204"/>
              </a:rPr>
            </a:br>
            <a:endParaRPr lang="en-US" sz="1050" dirty="0">
              <a:cs typeface="Calibri" panose="020F0502020204030204"/>
            </a:endParaRPr>
          </a:p>
          <a:p>
            <a:endParaRPr lang="en-US" sz="1050" dirty="0">
              <a:cs typeface="Calibri" panose="020F0502020204030204"/>
            </a:endParaRPr>
          </a:p>
          <a:p>
            <a:endParaRPr lang="en-US" sz="1050" dirty="0">
              <a:cs typeface="Calibri" panose="020F0502020204030204"/>
            </a:endParaRPr>
          </a:p>
        </p:txBody>
      </p:sp>
      <p:pic>
        <p:nvPicPr>
          <p:cNvPr id="2" name="Picture 1" descr="A graph of missing and present&#10;&#10;Description automatically generated"/>
          <p:cNvPicPr>
            <a:picLocks noChangeAspect="1"/>
          </p:cNvPicPr>
          <p:nvPr/>
        </p:nvPicPr>
        <p:blipFill>
          <a:blip r:embed="rId2"/>
          <a:stretch>
            <a:fillRect/>
          </a:stretch>
        </p:blipFill>
        <p:spPr>
          <a:xfrm>
            <a:off x="1506964" y="2157409"/>
            <a:ext cx="8852806" cy="4392814"/>
          </a:xfrm>
          <a:prstGeom prst="rect">
            <a:avLst/>
          </a:prstGeom>
        </p:spPr>
      </p:pic>
      <p:sp>
        <p:nvSpPr>
          <p:cNvPr id="6" name="文本框 5"/>
          <p:cNvSpPr txBox="1"/>
          <p:nvPr/>
        </p:nvSpPr>
        <p:spPr>
          <a:xfrm>
            <a:off x="5933367" y="6550223"/>
            <a:ext cx="311285" cy="307777"/>
          </a:xfrm>
          <a:prstGeom prst="rect">
            <a:avLst/>
          </a:prstGeom>
          <a:noFill/>
        </p:spPr>
        <p:txBody>
          <a:bodyPr wrap="square" rtlCol="0">
            <a:spAutoFit/>
          </a:bodyPr>
          <a:lstStyle/>
          <a:p>
            <a:pPr algn="ctr"/>
            <a:r>
              <a:rPr lang="en-US" altLang="zh-CN" sz="1400" dirty="0"/>
              <a:t>6</a:t>
            </a:r>
            <a:endParaRPr lang="zh-CN"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折线图&#10;&#10;已自动生成说明"/>
          <p:cNvPicPr>
            <a:picLocks noChangeAspect="1"/>
          </p:cNvPicPr>
          <p:nvPr/>
        </p:nvPicPr>
        <p:blipFill>
          <a:blip r:embed="rId2"/>
          <a:stretch>
            <a:fillRect/>
          </a:stretch>
        </p:blipFill>
        <p:spPr>
          <a:xfrm>
            <a:off x="1374916" y="1456433"/>
            <a:ext cx="9117364" cy="4242266"/>
          </a:xfrm>
          <a:prstGeom prst="rect">
            <a:avLst/>
          </a:prstGeom>
        </p:spPr>
      </p:pic>
      <p:sp>
        <p:nvSpPr>
          <p:cNvPr id="4" name="Title 1"/>
          <p:cNvSpPr txBox="1"/>
          <p:nvPr/>
        </p:nvSpPr>
        <p:spPr>
          <a:xfrm>
            <a:off x="986852" y="382843"/>
            <a:ext cx="10515600" cy="1325563"/>
          </a:xfrm>
          <a:prstGeom prst="rect">
            <a:avLst/>
          </a:prstGeom>
        </p:spPr>
        <p:txBody>
          <a:bodyPr lIns="91440" tIns="45720" rIns="91440" bIns="45720" anchor="t"/>
          <a:lstStyle>
            <a:defPPr>
              <a:defRPr lang="en-US"/>
            </a:defPPr>
            <a:lvl1pPr algn="ctr">
              <a:lnSpc>
                <a:spcPct val="90000"/>
              </a:lnSpc>
              <a:spcBef>
                <a:spcPct val="0"/>
              </a:spcBef>
              <a:buNone/>
              <a:defRPr sz="4000" b="1">
                <a:latin typeface="+mj-lt"/>
                <a:ea typeface="+mj-ea"/>
                <a:cs typeface="Calibri Light" panose="020F030202020403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Effectiveness of Promotional Discounts</a:t>
            </a:r>
          </a:p>
          <a:p>
            <a:endParaRPr lang="en-US" altLang="zh-CN" dirty="0"/>
          </a:p>
        </p:txBody>
      </p:sp>
      <p:sp>
        <p:nvSpPr>
          <p:cNvPr id="6" name="文本框 5"/>
          <p:cNvSpPr txBox="1"/>
          <p:nvPr/>
        </p:nvSpPr>
        <p:spPr>
          <a:xfrm>
            <a:off x="1420973" y="5728606"/>
            <a:ext cx="9348107" cy="923330"/>
          </a:xfrm>
          <a:prstGeom prst="rect">
            <a:avLst/>
          </a:prstGeom>
          <a:solidFill>
            <a:schemeClr val="bg1">
              <a:alpha val="57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ea typeface="+mn-lt"/>
                <a:cs typeface="+mn-lt"/>
              </a:rPr>
              <a:t>Here's the line chart showcasing Monthly Sales &amp; Introduction of the Rewards Program. The red dashed line indicates the introduction of the rewards program in June 2022, allowing for a visual comparison of sales before and after its implementation.</a:t>
            </a:r>
            <a:endParaRPr lang="zh-CN" altLang="en-US">
              <a:ea typeface="+mn-lt"/>
              <a:cs typeface="+mn-lt"/>
            </a:endParaRPr>
          </a:p>
        </p:txBody>
      </p:sp>
      <p:sp>
        <p:nvSpPr>
          <p:cNvPr id="7" name="文本框 6"/>
          <p:cNvSpPr txBox="1"/>
          <p:nvPr/>
        </p:nvSpPr>
        <p:spPr>
          <a:xfrm>
            <a:off x="5933367" y="6550223"/>
            <a:ext cx="311285" cy="307777"/>
          </a:xfrm>
          <a:prstGeom prst="rect">
            <a:avLst/>
          </a:prstGeom>
          <a:noFill/>
        </p:spPr>
        <p:txBody>
          <a:bodyPr wrap="square" rtlCol="0">
            <a:spAutoFit/>
          </a:bodyPr>
          <a:lstStyle/>
          <a:p>
            <a:pPr algn="ctr"/>
            <a:r>
              <a:rPr lang="en-US" altLang="zh-CN" sz="1400" dirty="0"/>
              <a:t>7</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p:nvPr/>
        </p:nvSpPr>
        <p:spPr>
          <a:xfrm>
            <a:off x="1830744" y="712172"/>
            <a:ext cx="6619875" cy="39846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cs typeface="Calibri" panose="020F0502020204030204"/>
              </a:rPr>
              <a:t>Effectiveness of Promotional Discounts (cont.)</a:t>
            </a:r>
          </a:p>
          <a:p>
            <a:pPr marL="0" indent="0">
              <a:buNone/>
            </a:pPr>
            <a:endParaRPr lang="en-US" dirty="0">
              <a:cs typeface="Calibri" panose="020F0502020204030204"/>
            </a:endParaRPr>
          </a:p>
        </p:txBody>
      </p:sp>
      <p:pic>
        <p:nvPicPr>
          <p:cNvPr id="2" name="图片 1" descr="图表, 条形图&#10;&#10;已自动生成说明"/>
          <p:cNvPicPr>
            <a:picLocks noChangeAspect="1"/>
          </p:cNvPicPr>
          <p:nvPr/>
        </p:nvPicPr>
        <p:blipFill>
          <a:blip r:embed="rId2"/>
          <a:stretch>
            <a:fillRect/>
          </a:stretch>
        </p:blipFill>
        <p:spPr>
          <a:xfrm>
            <a:off x="781297" y="1499347"/>
            <a:ext cx="7137069" cy="4271725"/>
          </a:xfrm>
          <a:prstGeom prst="rect">
            <a:avLst/>
          </a:prstGeom>
        </p:spPr>
      </p:pic>
      <p:sp>
        <p:nvSpPr>
          <p:cNvPr id="4" name="文本框 3"/>
          <p:cNvSpPr txBox="1"/>
          <p:nvPr/>
        </p:nvSpPr>
        <p:spPr>
          <a:xfrm>
            <a:off x="8134350" y="1619250"/>
            <a:ext cx="3505200" cy="3970318"/>
          </a:xfrm>
          <a:prstGeom prst="rect">
            <a:avLst/>
          </a:prstGeom>
          <a:solidFill>
            <a:schemeClr val="bg1">
              <a:alpha val="57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altLang="zh-CN">
                <a:ea typeface="+mn-lt"/>
                <a:cs typeface="+mn-lt"/>
              </a:rPr>
              <a:t>First Half vs. Second Half: There's a noticeable increase in monthly gross profit after June 2022. Specifically, the average monthly profit before June stood at approximately $48,402.45, while it rose to around $90,515.23 after June.</a:t>
            </a:r>
            <a:endParaRPr lang="zh-CN" altLang="en-US">
              <a:ea typeface="+mn-lt"/>
              <a:cs typeface="+mn-lt"/>
            </a:endParaRPr>
          </a:p>
          <a:p>
            <a:pPr marL="285750" indent="-285750">
              <a:buFont typeface="Arial" panose="020B0604020202020204"/>
              <a:buChar char="•"/>
            </a:pPr>
            <a:endParaRPr lang="en-US" altLang="zh-CN">
              <a:ea typeface="+mn-lt"/>
              <a:cs typeface="+mn-lt"/>
            </a:endParaRPr>
          </a:p>
          <a:p>
            <a:pPr marL="285750" indent="-285750">
              <a:buFont typeface="Arial" panose="020B0604020202020204"/>
              <a:buChar char="•"/>
            </a:pPr>
            <a:r>
              <a:rPr lang="en-US" altLang="zh-CN">
                <a:ea typeface="+mn-lt"/>
                <a:cs typeface="+mn-lt"/>
              </a:rPr>
              <a:t>Ascending Trend: The chart indicates an upward trajectory in gross profit as the year progresses.</a:t>
            </a:r>
            <a:endParaRPr lang="zh-CN" altLang="en-US">
              <a:ea typeface="+mn-lt"/>
              <a:cs typeface="+mn-lt"/>
            </a:endParaRPr>
          </a:p>
          <a:p>
            <a:pPr algn="l"/>
            <a:endParaRPr lang="zh-CN" altLang="en-US">
              <a:ea typeface="等线" panose="02010600030101010101" pitchFamily="2" charset="-122"/>
              <a:cs typeface="Calibri" panose="020F0502020204030204"/>
            </a:endParaRPr>
          </a:p>
        </p:txBody>
      </p:sp>
      <p:sp>
        <p:nvSpPr>
          <p:cNvPr id="6" name="文本框 5"/>
          <p:cNvSpPr txBox="1"/>
          <p:nvPr/>
        </p:nvSpPr>
        <p:spPr>
          <a:xfrm>
            <a:off x="1143000" y="5924550"/>
            <a:ext cx="6505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altLang="zh-CN">
                <a:ea typeface="+mn-lt"/>
                <a:cs typeface="+mn-lt"/>
              </a:rPr>
              <a:t>Comparative Monthly Gross Profit Before and After June 2022</a:t>
            </a:r>
            <a:endParaRPr lang="zh-CN" altLang="en-US">
              <a:ea typeface="+mn-lt"/>
              <a:cs typeface="+mn-lt"/>
            </a:endParaRPr>
          </a:p>
        </p:txBody>
      </p:sp>
      <p:sp>
        <p:nvSpPr>
          <p:cNvPr id="8" name="文本框 7"/>
          <p:cNvSpPr txBox="1"/>
          <p:nvPr/>
        </p:nvSpPr>
        <p:spPr>
          <a:xfrm>
            <a:off x="5933367" y="6550223"/>
            <a:ext cx="311285" cy="307777"/>
          </a:xfrm>
          <a:prstGeom prst="rect">
            <a:avLst/>
          </a:prstGeom>
          <a:noFill/>
        </p:spPr>
        <p:txBody>
          <a:bodyPr wrap="square" rtlCol="0">
            <a:spAutoFit/>
          </a:bodyPr>
          <a:lstStyle/>
          <a:p>
            <a:pPr algn="ctr"/>
            <a:r>
              <a:rPr lang="en-US" altLang="zh-CN" sz="1400" dirty="0"/>
              <a:t>8</a:t>
            </a: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38200" y="566163"/>
            <a:ext cx="10986406" cy="1325563"/>
          </a:xfrm>
          <a:prstGeom prst="rect">
            <a:avLst/>
          </a:prstGeom>
        </p:spPr>
        <p:txBody>
          <a:bodyPr lIns="91440" tIns="45720" rIns="91440" bIns="45720" anchor="t"/>
          <a:lstStyle>
            <a:defPPr>
              <a:defRPr lang="en-US"/>
            </a:defPPr>
            <a:lvl1pPr>
              <a:lnSpc>
                <a:spcPct val="90000"/>
              </a:lnSpc>
              <a:spcBef>
                <a:spcPts val="1000"/>
              </a:spcBef>
              <a:defRPr sz="4400">
                <a:cs typeface="Calibri" panose="020F0502020204030204"/>
              </a:defRPr>
            </a:lvl1pPr>
          </a:lstStyle>
          <a:p>
            <a:pPr algn="ctr"/>
            <a:r>
              <a:rPr lang="en-US" altLang="zh-CN" sz="3600" dirty="0"/>
              <a:t>Optimizing Customer Acquisition and Retention</a:t>
            </a:r>
          </a:p>
        </p:txBody>
      </p:sp>
      <p:pic>
        <p:nvPicPr>
          <p:cNvPr id="2" name="图片 1" descr="图表, 条形图, 直方图&#10;&#10;已自动生成说明"/>
          <p:cNvPicPr>
            <a:picLocks noChangeAspect="1"/>
          </p:cNvPicPr>
          <p:nvPr/>
        </p:nvPicPr>
        <p:blipFill>
          <a:blip r:embed="rId2"/>
          <a:stretch>
            <a:fillRect/>
          </a:stretch>
        </p:blipFill>
        <p:spPr>
          <a:xfrm>
            <a:off x="453628" y="1776001"/>
            <a:ext cx="6683751" cy="3090107"/>
          </a:xfrm>
          <a:prstGeom prst="rect">
            <a:avLst/>
          </a:prstGeom>
        </p:spPr>
      </p:pic>
      <p:sp>
        <p:nvSpPr>
          <p:cNvPr id="4" name="文本框 3"/>
          <p:cNvSpPr txBox="1"/>
          <p:nvPr/>
        </p:nvSpPr>
        <p:spPr>
          <a:xfrm>
            <a:off x="501952" y="5175275"/>
            <a:ext cx="6645469" cy="923330"/>
          </a:xfrm>
          <a:prstGeom prst="rect">
            <a:avLst/>
          </a:prstGeom>
          <a:solidFill>
            <a:schemeClr val="bg1">
              <a:alpha val="57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ea typeface="+mn-lt"/>
                <a:cs typeface="+mn-lt"/>
              </a:rPr>
              <a:t>Here's the stacked bar chart comparing the number of New vs. Repeat Customers Each Month. The blue bars represent new customers, while the green bars indicate repeat customers.</a:t>
            </a:r>
            <a:endParaRPr lang="zh-CN"/>
          </a:p>
        </p:txBody>
      </p:sp>
      <p:sp>
        <p:nvSpPr>
          <p:cNvPr id="6" name="文本框 5"/>
          <p:cNvSpPr txBox="1"/>
          <p:nvPr/>
        </p:nvSpPr>
        <p:spPr>
          <a:xfrm>
            <a:off x="7281765" y="5312617"/>
            <a:ext cx="4542841" cy="646331"/>
          </a:xfrm>
          <a:prstGeom prst="rect">
            <a:avLst/>
          </a:prstGeom>
          <a:solidFill>
            <a:schemeClr val="bg1">
              <a:alpha val="57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dirty="0">
                <a:ea typeface="+mn-lt"/>
                <a:cs typeface="+mn-lt"/>
              </a:rPr>
              <a:t>Here's the pie chart showcasing the impact on repeat customers before and after June 2022.</a:t>
            </a:r>
            <a:endParaRPr lang="zh-CN" altLang="en-US" dirty="0">
              <a:ea typeface="+mn-lt"/>
              <a:cs typeface="+mn-lt"/>
            </a:endParaRPr>
          </a:p>
        </p:txBody>
      </p:sp>
      <p:pic>
        <p:nvPicPr>
          <p:cNvPr id="8" name="图片 7" descr="图表, 饼图&#10;&#10;已自动生成说明"/>
          <p:cNvPicPr>
            <a:picLocks noChangeAspect="1"/>
          </p:cNvPicPr>
          <p:nvPr/>
        </p:nvPicPr>
        <p:blipFill>
          <a:blip r:embed="rId3"/>
          <a:stretch>
            <a:fillRect/>
          </a:stretch>
        </p:blipFill>
        <p:spPr>
          <a:xfrm>
            <a:off x="7212563" y="1776210"/>
            <a:ext cx="4865914" cy="3087866"/>
          </a:xfrm>
          <a:prstGeom prst="rect">
            <a:avLst/>
          </a:prstGeom>
        </p:spPr>
      </p:pic>
      <p:sp>
        <p:nvSpPr>
          <p:cNvPr id="9" name="文本框 8"/>
          <p:cNvSpPr txBox="1"/>
          <p:nvPr/>
        </p:nvSpPr>
        <p:spPr>
          <a:xfrm>
            <a:off x="5933367" y="6550223"/>
            <a:ext cx="311285" cy="307777"/>
          </a:xfrm>
          <a:prstGeom prst="rect">
            <a:avLst/>
          </a:prstGeom>
          <a:noFill/>
        </p:spPr>
        <p:txBody>
          <a:bodyPr wrap="square" rtlCol="0">
            <a:spAutoFit/>
          </a:bodyPr>
          <a:lstStyle/>
          <a:p>
            <a:pPr algn="ctr"/>
            <a:r>
              <a:rPr lang="en-US" altLang="zh-CN" sz="1400" dirty="0"/>
              <a:t>9</a:t>
            </a:r>
            <a:endParaRPr lang="zh-CN" altLang="en-US" sz="1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GRjMmZhNjgyYTkyZWNjNDhjZTEyOGVkYzQ0ZDg5Nzk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08178C3FDE4D4C8CF926CC21357781" ma:contentTypeVersion="3" ma:contentTypeDescription="Create a new document." ma:contentTypeScope="" ma:versionID="1bb8f68d2f49a579f5e0a69c2b180433">
  <xsd:schema xmlns:xsd="http://www.w3.org/2001/XMLSchema" xmlns:xs="http://www.w3.org/2001/XMLSchema" xmlns:p="http://schemas.microsoft.com/office/2006/metadata/properties" xmlns:ns2="6c200b9c-d806-48e5-94d8-7783e1c6be2a" targetNamespace="http://schemas.microsoft.com/office/2006/metadata/properties" ma:root="true" ma:fieldsID="00d347253161b01e7a76ba3790ec6463" ns2:_="">
    <xsd:import namespace="6c200b9c-d806-48e5-94d8-7783e1c6be2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200b9c-d806-48e5-94d8-7783e1c6be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BB228D-FD62-402C-B611-70E230C16804}">
  <ds:schemaRefs/>
</ds:datastoreItem>
</file>

<file path=customXml/itemProps2.xml><?xml version="1.0" encoding="utf-8"?>
<ds:datastoreItem xmlns:ds="http://schemas.openxmlformats.org/officeDocument/2006/customXml" ds:itemID="{C0349685-7922-4DE6-9F8E-BF89D8A9B748}">
  <ds:schemaRefs/>
</ds:datastoreItem>
</file>

<file path=customXml/itemProps3.xml><?xml version="1.0" encoding="utf-8"?>
<ds:datastoreItem xmlns:ds="http://schemas.openxmlformats.org/officeDocument/2006/customXml" ds:itemID="{20A742CA-5250-4AC8-B07A-412940AA1700}">
  <ds:schemaRefs/>
</ds:datastoreItem>
</file>

<file path=docProps/app.xml><?xml version="1.0" encoding="utf-8"?>
<Properties xmlns="http://schemas.openxmlformats.org/officeDocument/2006/extended-properties" xmlns:vt="http://schemas.openxmlformats.org/officeDocument/2006/docPropsVTypes">
  <TotalTime>13</TotalTime>
  <Words>1496</Words>
  <Application>Microsoft Office PowerPoint</Application>
  <PresentationFormat>Widescreen</PresentationFormat>
  <Paragraphs>115</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Arial</vt:lpstr>
      <vt:lpstr>Arial Nova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MSN 2017</cp:lastModifiedBy>
  <cp:revision>35</cp:revision>
  <dcterms:created xsi:type="dcterms:W3CDTF">2013-07-15T20:26:00Z</dcterms:created>
  <dcterms:modified xsi:type="dcterms:W3CDTF">2023-08-23T03:35:45Z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0x0101000808178C3FDE4D4C8CF926CC21357781</vt:lpwstr>
  </property>
  <property fmtid="{D5CDD505-2E9C-101B-9397-08002B2CF9AE}" pid="3" name="ICV">
    <vt:lpwstr>09689ACF1C864BBBB0501FC3C14F7DB2_13</vt:lpwstr>
  </property>
  <property fmtid="{D5CDD505-2E9C-101B-9397-08002B2CF9AE}" pid="4" name="KSOProductBuildVer">
    <vt:lpwstr>2052-12.1.0.15120</vt:lpwstr>
  </property>
</Properties>
</file>