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22"/>
  </p:notesMasterIdLst>
  <p:handoutMasterIdLst>
    <p:handoutMasterId r:id="rId23"/>
  </p:handoutMasterIdLst>
  <p:sldIdLst>
    <p:sldId id="257" r:id="rId5"/>
    <p:sldId id="279" r:id="rId6"/>
    <p:sldId id="280" r:id="rId7"/>
    <p:sldId id="262" r:id="rId8"/>
    <p:sldId id="275" r:id="rId9"/>
    <p:sldId id="274" r:id="rId10"/>
    <p:sldId id="277" r:id="rId11"/>
    <p:sldId id="261" r:id="rId12"/>
    <p:sldId id="273" r:id="rId13"/>
    <p:sldId id="271" r:id="rId14"/>
    <p:sldId id="272" r:id="rId15"/>
    <p:sldId id="276" r:id="rId16"/>
    <p:sldId id="266" r:id="rId17"/>
    <p:sldId id="267" r:id="rId18"/>
    <p:sldId id="268" r:id="rId19"/>
    <p:sldId id="278" r:id="rId20"/>
    <p:sldId id="269" r:id="rId21"/>
  </p:sldIdLst>
  <p:sldSz cx="12192000" cy="6858000"/>
  <p:notesSz cx="6858000" cy="9144000"/>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02" y="18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SN 2017" userId="dfae2dc044b689b0" providerId="LiveId" clId="{4EFBE6DE-CDDD-4EB5-85C6-BCDCFC8ADA3E}"/>
    <pc:docChg chg="modSld">
      <pc:chgData name="MSN 2017" userId="dfae2dc044b689b0" providerId="LiveId" clId="{4EFBE6DE-CDDD-4EB5-85C6-BCDCFC8ADA3E}" dt="2023-08-23T03:28:29.333" v="163" actId="20577"/>
      <pc:docMkLst>
        <pc:docMk/>
      </pc:docMkLst>
      <pc:sldChg chg="modSp mod">
        <pc:chgData name="MSN 2017" userId="dfae2dc044b689b0" providerId="LiveId" clId="{4EFBE6DE-CDDD-4EB5-85C6-BCDCFC8ADA3E}" dt="2023-08-23T03:28:29.333" v="163" actId="20577"/>
        <pc:sldMkLst>
          <pc:docMk/>
          <pc:sldMk cId="0" sldId="262"/>
        </pc:sldMkLst>
        <pc:spChg chg="mod">
          <ac:chgData name="MSN 2017" userId="dfae2dc044b689b0" providerId="LiveId" clId="{4EFBE6DE-CDDD-4EB5-85C6-BCDCFC8ADA3E}" dt="2023-08-23T03:28:29.333" v="163" actId="20577"/>
          <ac:spMkLst>
            <pc:docMk/>
            <pc:sldMk cId="0" sldId="262"/>
            <ac:spMk id="7" creationId="{00000000-0000-0000-0000-000000000000}"/>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ata2.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35E4BE-8238-42F7-A3AE-34DAEF790713}"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271BFE11-FD1A-430F-93ED-35CD02380E83}">
      <dgm:prSet/>
      <dgm:spPr/>
      <dgm:t>
        <a:bodyPr/>
        <a:lstStyle/>
        <a:p>
          <a:pPr>
            <a:defRPr cap="all"/>
          </a:pPr>
          <a:r>
            <a:rPr lang="en-US" dirty="0"/>
            <a:t>Business </a:t>
          </a:r>
          <a:r>
            <a:rPr lang="en-US" dirty="0" err="1"/>
            <a:t>ProblemS</a:t>
          </a:r>
          <a:endParaRPr lang="en-US" dirty="0"/>
        </a:p>
      </dgm:t>
    </dgm:pt>
    <dgm:pt modelId="{8E0A868E-46E0-4865-86D3-AF1F32F146DE}" type="parTrans" cxnId="{C8F1BA95-79FA-435F-BA2D-FD71C9B487FA}">
      <dgm:prSet/>
      <dgm:spPr/>
      <dgm:t>
        <a:bodyPr/>
        <a:lstStyle/>
        <a:p>
          <a:endParaRPr lang="en-US"/>
        </a:p>
      </dgm:t>
    </dgm:pt>
    <dgm:pt modelId="{E70AC797-3684-4D67-96AB-35B26AFD68F1}" type="sibTrans" cxnId="{C8F1BA95-79FA-435F-BA2D-FD71C9B487FA}">
      <dgm:prSet/>
      <dgm:spPr/>
      <dgm:t>
        <a:bodyPr/>
        <a:lstStyle/>
        <a:p>
          <a:endParaRPr lang="en-US"/>
        </a:p>
      </dgm:t>
    </dgm:pt>
    <dgm:pt modelId="{5345FDB1-9C11-40A3-B6F7-6CCB0CEFC53F}">
      <dgm:prSet/>
      <dgm:spPr/>
      <dgm:t>
        <a:bodyPr/>
        <a:lstStyle/>
        <a:p>
          <a:pPr>
            <a:defRPr cap="all"/>
          </a:pPr>
          <a:r>
            <a:rPr lang="en-US" dirty="0"/>
            <a:t>Analytics &amp; Visuals</a:t>
          </a:r>
        </a:p>
      </dgm:t>
    </dgm:pt>
    <dgm:pt modelId="{F08D5AB9-DD26-499A-B9E6-2D98785B9E51}" type="parTrans" cxnId="{32C52C29-B34B-48A8-AEEF-E78FDB9F994B}">
      <dgm:prSet/>
      <dgm:spPr/>
      <dgm:t>
        <a:bodyPr/>
        <a:lstStyle/>
        <a:p>
          <a:endParaRPr lang="en-US"/>
        </a:p>
      </dgm:t>
    </dgm:pt>
    <dgm:pt modelId="{E2B086EF-B4F9-4491-9764-EFB776F8A492}" type="sibTrans" cxnId="{32C52C29-B34B-48A8-AEEF-E78FDB9F994B}">
      <dgm:prSet/>
      <dgm:spPr/>
      <dgm:t>
        <a:bodyPr/>
        <a:lstStyle/>
        <a:p>
          <a:endParaRPr lang="en-US"/>
        </a:p>
      </dgm:t>
    </dgm:pt>
    <dgm:pt modelId="{B64DA9AD-758B-40A6-96F3-C221FBFD016B}">
      <dgm:prSet/>
      <dgm:spPr/>
      <dgm:t>
        <a:bodyPr/>
        <a:lstStyle/>
        <a:p>
          <a:pPr>
            <a:defRPr cap="all"/>
          </a:pPr>
          <a:r>
            <a:rPr lang="en-US" dirty="0"/>
            <a:t>Synthesis of the Data</a:t>
          </a:r>
        </a:p>
      </dgm:t>
    </dgm:pt>
    <dgm:pt modelId="{C358270F-6DB2-4524-9565-3AAA90776BF5}" type="parTrans" cxnId="{DA820ED2-3FC1-4C24-AF5E-58F6F974720F}">
      <dgm:prSet/>
      <dgm:spPr/>
      <dgm:t>
        <a:bodyPr/>
        <a:lstStyle/>
        <a:p>
          <a:endParaRPr lang="en-US"/>
        </a:p>
      </dgm:t>
    </dgm:pt>
    <dgm:pt modelId="{6D3513EC-75CC-41B4-B5B2-003E2B177606}" type="sibTrans" cxnId="{DA820ED2-3FC1-4C24-AF5E-58F6F974720F}">
      <dgm:prSet/>
      <dgm:spPr/>
      <dgm:t>
        <a:bodyPr/>
        <a:lstStyle/>
        <a:p>
          <a:endParaRPr lang="en-US"/>
        </a:p>
      </dgm:t>
    </dgm:pt>
    <dgm:pt modelId="{86C5121B-74AE-4897-92D5-A77A383FEDDC}">
      <dgm:prSet/>
      <dgm:spPr/>
      <dgm:t>
        <a:bodyPr/>
        <a:lstStyle/>
        <a:p>
          <a:pPr>
            <a:defRPr cap="all"/>
          </a:pPr>
          <a:r>
            <a:rPr lang="en-US" dirty="0"/>
            <a:t>Recommendations &amp; Findings</a:t>
          </a:r>
        </a:p>
      </dgm:t>
    </dgm:pt>
    <dgm:pt modelId="{3479C78B-9737-40CB-91B0-F5E93A9D340C}" type="parTrans" cxnId="{74392251-8023-41C0-9B26-086725D3E028}">
      <dgm:prSet/>
      <dgm:spPr/>
      <dgm:t>
        <a:bodyPr/>
        <a:lstStyle/>
        <a:p>
          <a:endParaRPr lang="en-US"/>
        </a:p>
      </dgm:t>
    </dgm:pt>
    <dgm:pt modelId="{AF4B26A2-CEF6-4D5E-9C7A-BA29EB454AA0}" type="sibTrans" cxnId="{74392251-8023-41C0-9B26-086725D3E028}">
      <dgm:prSet/>
      <dgm:spPr/>
      <dgm:t>
        <a:bodyPr/>
        <a:lstStyle/>
        <a:p>
          <a:endParaRPr lang="en-US"/>
        </a:p>
      </dgm:t>
    </dgm:pt>
    <dgm:pt modelId="{D926089C-F2D6-4055-980F-8E2EF63BB28A}">
      <dgm:prSet/>
      <dgm:spPr/>
      <dgm:t>
        <a:bodyPr/>
        <a:lstStyle/>
        <a:p>
          <a:pPr>
            <a:defRPr cap="all"/>
          </a:pPr>
          <a:r>
            <a:rPr lang="en-US" dirty="0"/>
            <a:t>Future Research</a:t>
          </a:r>
        </a:p>
      </dgm:t>
    </dgm:pt>
    <dgm:pt modelId="{0C4B78D8-C7F6-4646-A813-691E3A59D011}" type="parTrans" cxnId="{E626B666-4C1D-463D-8579-4337E838CBE0}">
      <dgm:prSet/>
      <dgm:spPr/>
      <dgm:t>
        <a:bodyPr/>
        <a:lstStyle/>
        <a:p>
          <a:endParaRPr lang="en-US"/>
        </a:p>
      </dgm:t>
    </dgm:pt>
    <dgm:pt modelId="{FEC2F83B-4C42-4E5F-ADA2-F9FFC06CD1C3}" type="sibTrans" cxnId="{E626B666-4C1D-463D-8579-4337E838CBE0}">
      <dgm:prSet/>
      <dgm:spPr/>
      <dgm:t>
        <a:bodyPr/>
        <a:lstStyle/>
        <a:p>
          <a:endParaRPr lang="en-US"/>
        </a:p>
      </dgm:t>
    </dgm:pt>
    <dgm:pt modelId="{17C4989F-7220-4F86-B5D0-2929C3333D06}">
      <dgm:prSet/>
      <dgm:spPr/>
      <dgm:t>
        <a:bodyPr/>
        <a:lstStyle/>
        <a:p>
          <a:pPr>
            <a:defRPr cap="all"/>
          </a:pPr>
          <a:r>
            <a:rPr lang="en-US" dirty="0"/>
            <a:t>Conclusion</a:t>
          </a:r>
        </a:p>
      </dgm:t>
    </dgm:pt>
    <dgm:pt modelId="{D0A55A9B-0D93-4477-B2F6-0202AE838EB3}" type="parTrans" cxnId="{B9D0DB20-A173-481F-9EBD-3D4FAF36E359}">
      <dgm:prSet/>
      <dgm:spPr/>
      <dgm:t>
        <a:bodyPr/>
        <a:lstStyle/>
        <a:p>
          <a:endParaRPr lang="en-US"/>
        </a:p>
      </dgm:t>
    </dgm:pt>
    <dgm:pt modelId="{D3C94959-60B8-41B7-B1DC-9463D655FA29}" type="sibTrans" cxnId="{B9D0DB20-A173-481F-9EBD-3D4FAF36E359}">
      <dgm:prSet/>
      <dgm:spPr/>
      <dgm:t>
        <a:bodyPr/>
        <a:lstStyle/>
        <a:p>
          <a:endParaRPr lang="en-US"/>
        </a:p>
      </dgm:t>
    </dgm:pt>
    <dgm:pt modelId="{9824FC33-3968-484E-96C8-794AC236E4E2}" type="pres">
      <dgm:prSet presAssocID="{7635E4BE-8238-42F7-A3AE-34DAEF790713}" presName="root" presStyleCnt="0">
        <dgm:presLayoutVars>
          <dgm:dir/>
          <dgm:resizeHandles val="exact"/>
        </dgm:presLayoutVars>
      </dgm:prSet>
      <dgm:spPr/>
    </dgm:pt>
    <dgm:pt modelId="{1664BBD2-205A-4B9A-8F5B-9E40C7B92F0F}" type="pres">
      <dgm:prSet presAssocID="{271BFE11-FD1A-430F-93ED-35CD02380E83}" presName="compNode" presStyleCnt="0"/>
      <dgm:spPr/>
    </dgm:pt>
    <dgm:pt modelId="{06EAD740-E51C-4025-83F4-35B82D126227}" type="pres">
      <dgm:prSet presAssocID="{271BFE11-FD1A-430F-93ED-35CD02380E83}" presName="iconBgRect" presStyleLbl="bgShp" presStyleIdx="0" presStyleCnt="6"/>
      <dgm:spPr/>
    </dgm:pt>
    <dgm:pt modelId="{C26D1DCF-9E1F-4721-9868-32347A6E830F}" type="pres">
      <dgm:prSet presAssocID="{271BFE11-FD1A-430F-93ED-35CD02380E83}"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握手"/>
        </a:ext>
      </dgm:extLst>
    </dgm:pt>
    <dgm:pt modelId="{F7137C1E-4034-40BD-A11A-4FB066F1388E}" type="pres">
      <dgm:prSet presAssocID="{271BFE11-FD1A-430F-93ED-35CD02380E83}" presName="spaceRect" presStyleCnt="0"/>
      <dgm:spPr/>
    </dgm:pt>
    <dgm:pt modelId="{991618C4-7861-4493-B338-CE1401B10572}" type="pres">
      <dgm:prSet presAssocID="{271BFE11-FD1A-430F-93ED-35CD02380E83}" presName="textRect" presStyleLbl="revTx" presStyleIdx="0" presStyleCnt="6">
        <dgm:presLayoutVars>
          <dgm:chMax val="1"/>
          <dgm:chPref val="1"/>
        </dgm:presLayoutVars>
      </dgm:prSet>
      <dgm:spPr/>
    </dgm:pt>
    <dgm:pt modelId="{5BA09ADB-D03E-4615-BABE-A2D90B8BBCD4}" type="pres">
      <dgm:prSet presAssocID="{E70AC797-3684-4D67-96AB-35B26AFD68F1}" presName="sibTrans" presStyleCnt="0"/>
      <dgm:spPr/>
    </dgm:pt>
    <dgm:pt modelId="{DCB98582-7B5E-4055-BD26-A715AD43E008}" type="pres">
      <dgm:prSet presAssocID="{5345FDB1-9C11-40A3-B6F7-6CCB0CEFC53F}" presName="compNode" presStyleCnt="0"/>
      <dgm:spPr/>
    </dgm:pt>
    <dgm:pt modelId="{BFDF23E0-17B8-4BCF-9FC8-71D81959EB8C}" type="pres">
      <dgm:prSet presAssocID="{5345FDB1-9C11-40A3-B6F7-6CCB0CEFC53F}" presName="iconBgRect" presStyleLbl="bgShp" presStyleIdx="1" presStyleCnt="6"/>
      <dgm:spPr/>
    </dgm:pt>
    <dgm:pt modelId="{31E57E71-F348-4DD9-BF79-784FE67B2706}" type="pres">
      <dgm:prSet presAssocID="{5345FDB1-9C11-40A3-B6F7-6CCB0CEFC53F}"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4BB67254-E72A-4604-8689-B8C79EEA6421}" type="pres">
      <dgm:prSet presAssocID="{5345FDB1-9C11-40A3-B6F7-6CCB0CEFC53F}" presName="spaceRect" presStyleCnt="0"/>
      <dgm:spPr/>
    </dgm:pt>
    <dgm:pt modelId="{39F4F0BD-5B63-4638-9983-D18039928A00}" type="pres">
      <dgm:prSet presAssocID="{5345FDB1-9C11-40A3-B6F7-6CCB0CEFC53F}" presName="textRect" presStyleLbl="revTx" presStyleIdx="1" presStyleCnt="6">
        <dgm:presLayoutVars>
          <dgm:chMax val="1"/>
          <dgm:chPref val="1"/>
        </dgm:presLayoutVars>
      </dgm:prSet>
      <dgm:spPr/>
    </dgm:pt>
    <dgm:pt modelId="{66BADFFC-C71D-4A9C-A14E-B8323BB4F228}" type="pres">
      <dgm:prSet presAssocID="{E2B086EF-B4F9-4491-9764-EFB776F8A492}" presName="sibTrans" presStyleCnt="0"/>
      <dgm:spPr/>
    </dgm:pt>
    <dgm:pt modelId="{208A2D21-887C-49C0-981B-5B55B056DD6C}" type="pres">
      <dgm:prSet presAssocID="{B64DA9AD-758B-40A6-96F3-C221FBFD016B}" presName="compNode" presStyleCnt="0"/>
      <dgm:spPr/>
    </dgm:pt>
    <dgm:pt modelId="{2DCC66A6-2C55-47C8-B4FF-991DD03B3AAE}" type="pres">
      <dgm:prSet presAssocID="{B64DA9AD-758B-40A6-96F3-C221FBFD016B}" presName="iconBgRect" presStyleLbl="bgShp" presStyleIdx="2" presStyleCnt="6"/>
      <dgm:spPr/>
    </dgm:pt>
    <dgm:pt modelId="{9AAB8BAC-4109-41C5-89B5-B33213039559}" type="pres">
      <dgm:prSet presAssocID="{B64DA9AD-758B-40A6-96F3-C221FBFD016B}"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统计数据"/>
        </a:ext>
      </dgm:extLst>
    </dgm:pt>
    <dgm:pt modelId="{E6C77A05-F47E-4BD6-95A5-276B3EC133FA}" type="pres">
      <dgm:prSet presAssocID="{B64DA9AD-758B-40A6-96F3-C221FBFD016B}" presName="spaceRect" presStyleCnt="0"/>
      <dgm:spPr/>
    </dgm:pt>
    <dgm:pt modelId="{A6282457-4795-4A04-A806-E99B0E6DA840}" type="pres">
      <dgm:prSet presAssocID="{B64DA9AD-758B-40A6-96F3-C221FBFD016B}" presName="textRect" presStyleLbl="revTx" presStyleIdx="2" presStyleCnt="6">
        <dgm:presLayoutVars>
          <dgm:chMax val="1"/>
          <dgm:chPref val="1"/>
        </dgm:presLayoutVars>
      </dgm:prSet>
      <dgm:spPr/>
    </dgm:pt>
    <dgm:pt modelId="{5869F1C7-87F0-4FD9-8342-EF2B9BC5203C}" type="pres">
      <dgm:prSet presAssocID="{6D3513EC-75CC-41B4-B5B2-003E2B177606}" presName="sibTrans" presStyleCnt="0"/>
      <dgm:spPr/>
    </dgm:pt>
    <dgm:pt modelId="{D88EDE28-D65D-4334-AC89-89FC95BF7D88}" type="pres">
      <dgm:prSet presAssocID="{86C5121B-74AE-4897-92D5-A77A383FEDDC}" presName="compNode" presStyleCnt="0"/>
      <dgm:spPr/>
    </dgm:pt>
    <dgm:pt modelId="{9D1C9DFE-F37C-48B2-954C-F6F13E970D31}" type="pres">
      <dgm:prSet presAssocID="{86C5121B-74AE-4897-92D5-A77A383FEDDC}" presName="iconBgRect" presStyleLbl="bgShp" presStyleIdx="3" presStyleCnt="6"/>
      <dgm:spPr/>
    </dgm:pt>
    <dgm:pt modelId="{943E9FAA-6E70-4CFE-A523-FAF7A94051C4}" type="pres">
      <dgm:prSet presAssocID="{86C5121B-74AE-4897-92D5-A77A383FEDDC}"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复选标记"/>
        </a:ext>
      </dgm:extLst>
    </dgm:pt>
    <dgm:pt modelId="{5FCFC717-D1DE-44CA-AB60-35A4BE61E590}" type="pres">
      <dgm:prSet presAssocID="{86C5121B-74AE-4897-92D5-A77A383FEDDC}" presName="spaceRect" presStyleCnt="0"/>
      <dgm:spPr/>
    </dgm:pt>
    <dgm:pt modelId="{A7032A1B-8D93-455F-9446-A58004F9326D}" type="pres">
      <dgm:prSet presAssocID="{86C5121B-74AE-4897-92D5-A77A383FEDDC}" presName="textRect" presStyleLbl="revTx" presStyleIdx="3" presStyleCnt="6">
        <dgm:presLayoutVars>
          <dgm:chMax val="1"/>
          <dgm:chPref val="1"/>
        </dgm:presLayoutVars>
      </dgm:prSet>
      <dgm:spPr/>
    </dgm:pt>
    <dgm:pt modelId="{32FFF70D-F62F-449E-9600-3C37A7BC3A1D}" type="pres">
      <dgm:prSet presAssocID="{AF4B26A2-CEF6-4D5E-9C7A-BA29EB454AA0}" presName="sibTrans" presStyleCnt="0"/>
      <dgm:spPr/>
    </dgm:pt>
    <dgm:pt modelId="{5AF24F11-F7F2-4E7E-AC82-CBB567E5C07A}" type="pres">
      <dgm:prSet presAssocID="{D926089C-F2D6-4055-980F-8E2EF63BB28A}" presName="compNode" presStyleCnt="0"/>
      <dgm:spPr/>
    </dgm:pt>
    <dgm:pt modelId="{8AF1E943-1CB7-43F2-A7AC-0F5E1C6407A4}" type="pres">
      <dgm:prSet presAssocID="{D926089C-F2D6-4055-980F-8E2EF63BB28A}" presName="iconBgRect" presStyleLbl="bgShp" presStyleIdx="4" presStyleCnt="6"/>
      <dgm:spPr/>
    </dgm:pt>
    <dgm:pt modelId="{B8AFFD02-5CF6-42DA-B1C8-2A7DFA9342CF}" type="pres">
      <dgm:prSet presAssocID="{D926089C-F2D6-4055-980F-8E2EF63BB28A}"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agnifying glass"/>
        </a:ext>
      </dgm:extLst>
    </dgm:pt>
    <dgm:pt modelId="{019F333E-2C7B-41A1-954F-8AC34B9132B0}" type="pres">
      <dgm:prSet presAssocID="{D926089C-F2D6-4055-980F-8E2EF63BB28A}" presName="spaceRect" presStyleCnt="0"/>
      <dgm:spPr/>
    </dgm:pt>
    <dgm:pt modelId="{C7766502-0716-4340-A56E-79091E3C5D60}" type="pres">
      <dgm:prSet presAssocID="{D926089C-F2D6-4055-980F-8E2EF63BB28A}" presName="textRect" presStyleLbl="revTx" presStyleIdx="4" presStyleCnt="6">
        <dgm:presLayoutVars>
          <dgm:chMax val="1"/>
          <dgm:chPref val="1"/>
        </dgm:presLayoutVars>
      </dgm:prSet>
      <dgm:spPr/>
    </dgm:pt>
    <dgm:pt modelId="{D1E1E631-80CA-4EB0-A0D9-4351FB536916}" type="pres">
      <dgm:prSet presAssocID="{FEC2F83B-4C42-4E5F-ADA2-F9FFC06CD1C3}" presName="sibTrans" presStyleCnt="0"/>
      <dgm:spPr/>
    </dgm:pt>
    <dgm:pt modelId="{D84741EC-C22A-4858-9235-EB62E127D08E}" type="pres">
      <dgm:prSet presAssocID="{17C4989F-7220-4F86-B5D0-2929C3333D06}" presName="compNode" presStyleCnt="0"/>
      <dgm:spPr/>
    </dgm:pt>
    <dgm:pt modelId="{34995B25-5ED8-433B-81B3-F32AE2566568}" type="pres">
      <dgm:prSet presAssocID="{17C4989F-7220-4F86-B5D0-2929C3333D06}" presName="iconBgRect" presStyleLbl="bgShp" presStyleIdx="5" presStyleCnt="6"/>
      <dgm:spPr/>
    </dgm:pt>
    <dgm:pt modelId="{360560B0-9C37-4C02-B104-9AE935AEC77E}" type="pres">
      <dgm:prSet presAssocID="{17C4989F-7220-4F86-B5D0-2929C3333D06}"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法槌"/>
        </a:ext>
      </dgm:extLst>
    </dgm:pt>
    <dgm:pt modelId="{D644EF0E-2ED8-424C-ABFD-9706F34B63DA}" type="pres">
      <dgm:prSet presAssocID="{17C4989F-7220-4F86-B5D0-2929C3333D06}" presName="spaceRect" presStyleCnt="0"/>
      <dgm:spPr/>
    </dgm:pt>
    <dgm:pt modelId="{A95880DB-24A2-451D-8D63-B03D2EB721E4}" type="pres">
      <dgm:prSet presAssocID="{17C4989F-7220-4F86-B5D0-2929C3333D06}" presName="textRect" presStyleLbl="revTx" presStyleIdx="5" presStyleCnt="6">
        <dgm:presLayoutVars>
          <dgm:chMax val="1"/>
          <dgm:chPref val="1"/>
        </dgm:presLayoutVars>
      </dgm:prSet>
      <dgm:spPr/>
    </dgm:pt>
  </dgm:ptLst>
  <dgm:cxnLst>
    <dgm:cxn modelId="{4FA18412-E263-4C75-A6C8-A6DE99FF87E5}" type="presOf" srcId="{B64DA9AD-758B-40A6-96F3-C221FBFD016B}" destId="{A6282457-4795-4A04-A806-E99B0E6DA840}" srcOrd="0" destOrd="0" presId="urn:microsoft.com/office/officeart/2018/5/layout/IconCircleLabelList"/>
    <dgm:cxn modelId="{B9D0DB20-A173-481F-9EBD-3D4FAF36E359}" srcId="{7635E4BE-8238-42F7-A3AE-34DAEF790713}" destId="{17C4989F-7220-4F86-B5D0-2929C3333D06}" srcOrd="5" destOrd="0" parTransId="{D0A55A9B-0D93-4477-B2F6-0202AE838EB3}" sibTransId="{D3C94959-60B8-41B7-B1DC-9463D655FA29}"/>
    <dgm:cxn modelId="{32C52C29-B34B-48A8-AEEF-E78FDB9F994B}" srcId="{7635E4BE-8238-42F7-A3AE-34DAEF790713}" destId="{5345FDB1-9C11-40A3-B6F7-6CCB0CEFC53F}" srcOrd="1" destOrd="0" parTransId="{F08D5AB9-DD26-499A-B9E6-2D98785B9E51}" sibTransId="{E2B086EF-B4F9-4491-9764-EFB776F8A492}"/>
    <dgm:cxn modelId="{E626B666-4C1D-463D-8579-4337E838CBE0}" srcId="{7635E4BE-8238-42F7-A3AE-34DAEF790713}" destId="{D926089C-F2D6-4055-980F-8E2EF63BB28A}" srcOrd="4" destOrd="0" parTransId="{0C4B78D8-C7F6-4646-A813-691E3A59D011}" sibTransId="{FEC2F83B-4C42-4E5F-ADA2-F9FFC06CD1C3}"/>
    <dgm:cxn modelId="{B2F7C44C-A041-4F41-A9EB-863C0517388F}" type="presOf" srcId="{5345FDB1-9C11-40A3-B6F7-6CCB0CEFC53F}" destId="{39F4F0BD-5B63-4638-9983-D18039928A00}" srcOrd="0" destOrd="0" presId="urn:microsoft.com/office/officeart/2018/5/layout/IconCircleLabelList"/>
    <dgm:cxn modelId="{25EE2F6D-3947-4C91-9896-EBA8BF6D1B18}" type="presOf" srcId="{7635E4BE-8238-42F7-A3AE-34DAEF790713}" destId="{9824FC33-3968-484E-96C8-794AC236E4E2}" srcOrd="0" destOrd="0" presId="urn:microsoft.com/office/officeart/2018/5/layout/IconCircleLabelList"/>
    <dgm:cxn modelId="{74392251-8023-41C0-9B26-086725D3E028}" srcId="{7635E4BE-8238-42F7-A3AE-34DAEF790713}" destId="{86C5121B-74AE-4897-92D5-A77A383FEDDC}" srcOrd="3" destOrd="0" parTransId="{3479C78B-9737-40CB-91B0-F5E93A9D340C}" sibTransId="{AF4B26A2-CEF6-4D5E-9C7A-BA29EB454AA0}"/>
    <dgm:cxn modelId="{E06FE48C-3B97-4CE5-B241-7EE563678539}" type="presOf" srcId="{86C5121B-74AE-4897-92D5-A77A383FEDDC}" destId="{A7032A1B-8D93-455F-9446-A58004F9326D}" srcOrd="0" destOrd="0" presId="urn:microsoft.com/office/officeart/2018/5/layout/IconCircleLabelList"/>
    <dgm:cxn modelId="{C8F1BA95-79FA-435F-BA2D-FD71C9B487FA}" srcId="{7635E4BE-8238-42F7-A3AE-34DAEF790713}" destId="{271BFE11-FD1A-430F-93ED-35CD02380E83}" srcOrd="0" destOrd="0" parTransId="{8E0A868E-46E0-4865-86D3-AF1F32F146DE}" sibTransId="{E70AC797-3684-4D67-96AB-35B26AFD68F1}"/>
    <dgm:cxn modelId="{F5F4619C-680F-4889-B5F4-786386F7ABC3}" type="presOf" srcId="{D926089C-F2D6-4055-980F-8E2EF63BB28A}" destId="{C7766502-0716-4340-A56E-79091E3C5D60}" srcOrd="0" destOrd="0" presId="urn:microsoft.com/office/officeart/2018/5/layout/IconCircleLabelList"/>
    <dgm:cxn modelId="{04E11ED0-F6FE-471E-B2D3-C4390196F05A}" type="presOf" srcId="{17C4989F-7220-4F86-B5D0-2929C3333D06}" destId="{A95880DB-24A2-451D-8D63-B03D2EB721E4}" srcOrd="0" destOrd="0" presId="urn:microsoft.com/office/officeart/2018/5/layout/IconCircleLabelList"/>
    <dgm:cxn modelId="{DA820ED2-3FC1-4C24-AF5E-58F6F974720F}" srcId="{7635E4BE-8238-42F7-A3AE-34DAEF790713}" destId="{B64DA9AD-758B-40A6-96F3-C221FBFD016B}" srcOrd="2" destOrd="0" parTransId="{C358270F-6DB2-4524-9565-3AAA90776BF5}" sibTransId="{6D3513EC-75CC-41B4-B5B2-003E2B177606}"/>
    <dgm:cxn modelId="{3FCA42FE-C94C-46BE-867B-A88914A37D8D}" type="presOf" srcId="{271BFE11-FD1A-430F-93ED-35CD02380E83}" destId="{991618C4-7861-4493-B338-CE1401B10572}" srcOrd="0" destOrd="0" presId="urn:microsoft.com/office/officeart/2018/5/layout/IconCircleLabelList"/>
    <dgm:cxn modelId="{95F968B7-E1CF-42F0-B68B-CAEFBD6EBEBD}" type="presParOf" srcId="{9824FC33-3968-484E-96C8-794AC236E4E2}" destId="{1664BBD2-205A-4B9A-8F5B-9E40C7B92F0F}" srcOrd="0" destOrd="0" presId="urn:microsoft.com/office/officeart/2018/5/layout/IconCircleLabelList"/>
    <dgm:cxn modelId="{A7AE320E-0730-4513-91CF-F0FB1C1D5E83}" type="presParOf" srcId="{1664BBD2-205A-4B9A-8F5B-9E40C7B92F0F}" destId="{06EAD740-E51C-4025-83F4-35B82D126227}" srcOrd="0" destOrd="0" presId="urn:microsoft.com/office/officeart/2018/5/layout/IconCircleLabelList"/>
    <dgm:cxn modelId="{460AED48-31B3-4F1C-A600-1DC84DA88EE9}" type="presParOf" srcId="{1664BBD2-205A-4B9A-8F5B-9E40C7B92F0F}" destId="{C26D1DCF-9E1F-4721-9868-32347A6E830F}" srcOrd="1" destOrd="0" presId="urn:microsoft.com/office/officeart/2018/5/layout/IconCircleLabelList"/>
    <dgm:cxn modelId="{BAB79090-C9EC-4D42-8B3C-22241A921856}" type="presParOf" srcId="{1664BBD2-205A-4B9A-8F5B-9E40C7B92F0F}" destId="{F7137C1E-4034-40BD-A11A-4FB066F1388E}" srcOrd="2" destOrd="0" presId="urn:microsoft.com/office/officeart/2018/5/layout/IconCircleLabelList"/>
    <dgm:cxn modelId="{BB9B8B83-DFBB-427D-A53B-AC5F2DF5DF2A}" type="presParOf" srcId="{1664BBD2-205A-4B9A-8F5B-9E40C7B92F0F}" destId="{991618C4-7861-4493-B338-CE1401B10572}" srcOrd="3" destOrd="0" presId="urn:microsoft.com/office/officeart/2018/5/layout/IconCircleLabelList"/>
    <dgm:cxn modelId="{19005BC8-C428-4C69-B4BD-865175B3216A}" type="presParOf" srcId="{9824FC33-3968-484E-96C8-794AC236E4E2}" destId="{5BA09ADB-D03E-4615-BABE-A2D90B8BBCD4}" srcOrd="1" destOrd="0" presId="urn:microsoft.com/office/officeart/2018/5/layout/IconCircleLabelList"/>
    <dgm:cxn modelId="{FFBD7AE0-C819-41F0-81FB-5541B663CE0B}" type="presParOf" srcId="{9824FC33-3968-484E-96C8-794AC236E4E2}" destId="{DCB98582-7B5E-4055-BD26-A715AD43E008}" srcOrd="2" destOrd="0" presId="urn:microsoft.com/office/officeart/2018/5/layout/IconCircleLabelList"/>
    <dgm:cxn modelId="{74B7A907-8B81-4731-BFF7-F3278CD7D535}" type="presParOf" srcId="{DCB98582-7B5E-4055-BD26-A715AD43E008}" destId="{BFDF23E0-17B8-4BCF-9FC8-71D81959EB8C}" srcOrd="0" destOrd="0" presId="urn:microsoft.com/office/officeart/2018/5/layout/IconCircleLabelList"/>
    <dgm:cxn modelId="{BB833383-155D-426A-8BBC-5D1B7C0B9010}" type="presParOf" srcId="{DCB98582-7B5E-4055-BD26-A715AD43E008}" destId="{31E57E71-F348-4DD9-BF79-784FE67B2706}" srcOrd="1" destOrd="0" presId="urn:microsoft.com/office/officeart/2018/5/layout/IconCircleLabelList"/>
    <dgm:cxn modelId="{DC8350B2-BAB8-4D3B-BB5F-7C67443A82E7}" type="presParOf" srcId="{DCB98582-7B5E-4055-BD26-A715AD43E008}" destId="{4BB67254-E72A-4604-8689-B8C79EEA6421}" srcOrd="2" destOrd="0" presId="urn:microsoft.com/office/officeart/2018/5/layout/IconCircleLabelList"/>
    <dgm:cxn modelId="{9E3D4BBE-D2BB-4FBE-AD42-C4C759FF38A6}" type="presParOf" srcId="{DCB98582-7B5E-4055-BD26-A715AD43E008}" destId="{39F4F0BD-5B63-4638-9983-D18039928A00}" srcOrd="3" destOrd="0" presId="urn:microsoft.com/office/officeart/2018/5/layout/IconCircleLabelList"/>
    <dgm:cxn modelId="{E1C81505-180B-4252-8CEF-B958EBB88AD4}" type="presParOf" srcId="{9824FC33-3968-484E-96C8-794AC236E4E2}" destId="{66BADFFC-C71D-4A9C-A14E-B8323BB4F228}" srcOrd="3" destOrd="0" presId="urn:microsoft.com/office/officeart/2018/5/layout/IconCircleLabelList"/>
    <dgm:cxn modelId="{053F5751-AAB4-4290-AFE9-06B3F07B4EB3}" type="presParOf" srcId="{9824FC33-3968-484E-96C8-794AC236E4E2}" destId="{208A2D21-887C-49C0-981B-5B55B056DD6C}" srcOrd="4" destOrd="0" presId="urn:microsoft.com/office/officeart/2018/5/layout/IconCircleLabelList"/>
    <dgm:cxn modelId="{383BA8D4-EA59-448E-BFBF-F6C5070D01C4}" type="presParOf" srcId="{208A2D21-887C-49C0-981B-5B55B056DD6C}" destId="{2DCC66A6-2C55-47C8-B4FF-991DD03B3AAE}" srcOrd="0" destOrd="0" presId="urn:microsoft.com/office/officeart/2018/5/layout/IconCircleLabelList"/>
    <dgm:cxn modelId="{8A33631F-0922-4F06-B87A-47C6D473C5D4}" type="presParOf" srcId="{208A2D21-887C-49C0-981B-5B55B056DD6C}" destId="{9AAB8BAC-4109-41C5-89B5-B33213039559}" srcOrd="1" destOrd="0" presId="urn:microsoft.com/office/officeart/2018/5/layout/IconCircleLabelList"/>
    <dgm:cxn modelId="{2D2D325F-38ED-451B-BC37-E674FDF49E21}" type="presParOf" srcId="{208A2D21-887C-49C0-981B-5B55B056DD6C}" destId="{E6C77A05-F47E-4BD6-95A5-276B3EC133FA}" srcOrd="2" destOrd="0" presId="urn:microsoft.com/office/officeart/2018/5/layout/IconCircleLabelList"/>
    <dgm:cxn modelId="{7A5E346B-CD42-40B9-B6D6-02DEE450E4AC}" type="presParOf" srcId="{208A2D21-887C-49C0-981B-5B55B056DD6C}" destId="{A6282457-4795-4A04-A806-E99B0E6DA840}" srcOrd="3" destOrd="0" presId="urn:microsoft.com/office/officeart/2018/5/layout/IconCircleLabelList"/>
    <dgm:cxn modelId="{B717671E-33C0-48AC-BEB8-311D82BAF880}" type="presParOf" srcId="{9824FC33-3968-484E-96C8-794AC236E4E2}" destId="{5869F1C7-87F0-4FD9-8342-EF2B9BC5203C}" srcOrd="5" destOrd="0" presId="urn:microsoft.com/office/officeart/2018/5/layout/IconCircleLabelList"/>
    <dgm:cxn modelId="{234AE118-967D-413B-87B2-32418D1CBC55}" type="presParOf" srcId="{9824FC33-3968-484E-96C8-794AC236E4E2}" destId="{D88EDE28-D65D-4334-AC89-89FC95BF7D88}" srcOrd="6" destOrd="0" presId="urn:microsoft.com/office/officeart/2018/5/layout/IconCircleLabelList"/>
    <dgm:cxn modelId="{B5C3CDBA-EB50-455C-8F5A-3EACA68E6B1E}" type="presParOf" srcId="{D88EDE28-D65D-4334-AC89-89FC95BF7D88}" destId="{9D1C9DFE-F37C-48B2-954C-F6F13E970D31}" srcOrd="0" destOrd="0" presId="urn:microsoft.com/office/officeart/2018/5/layout/IconCircleLabelList"/>
    <dgm:cxn modelId="{B5F46450-4496-4648-BC2F-15A120EA05EA}" type="presParOf" srcId="{D88EDE28-D65D-4334-AC89-89FC95BF7D88}" destId="{943E9FAA-6E70-4CFE-A523-FAF7A94051C4}" srcOrd="1" destOrd="0" presId="urn:microsoft.com/office/officeart/2018/5/layout/IconCircleLabelList"/>
    <dgm:cxn modelId="{A6721B50-D30D-4D94-91C2-8511FB23ADBF}" type="presParOf" srcId="{D88EDE28-D65D-4334-AC89-89FC95BF7D88}" destId="{5FCFC717-D1DE-44CA-AB60-35A4BE61E590}" srcOrd="2" destOrd="0" presId="urn:microsoft.com/office/officeart/2018/5/layout/IconCircleLabelList"/>
    <dgm:cxn modelId="{6AAA327F-2F39-49EB-9B60-3172AB741340}" type="presParOf" srcId="{D88EDE28-D65D-4334-AC89-89FC95BF7D88}" destId="{A7032A1B-8D93-455F-9446-A58004F9326D}" srcOrd="3" destOrd="0" presId="urn:microsoft.com/office/officeart/2018/5/layout/IconCircleLabelList"/>
    <dgm:cxn modelId="{39A1373C-465A-446A-A1D5-5305F557710F}" type="presParOf" srcId="{9824FC33-3968-484E-96C8-794AC236E4E2}" destId="{32FFF70D-F62F-449E-9600-3C37A7BC3A1D}" srcOrd="7" destOrd="0" presId="urn:microsoft.com/office/officeart/2018/5/layout/IconCircleLabelList"/>
    <dgm:cxn modelId="{CE4AC1E7-5E62-477B-96BD-33EFF4829C2E}" type="presParOf" srcId="{9824FC33-3968-484E-96C8-794AC236E4E2}" destId="{5AF24F11-F7F2-4E7E-AC82-CBB567E5C07A}" srcOrd="8" destOrd="0" presId="urn:microsoft.com/office/officeart/2018/5/layout/IconCircleLabelList"/>
    <dgm:cxn modelId="{1DE432D8-ABD4-43A6-97DD-DCC0293D0317}" type="presParOf" srcId="{5AF24F11-F7F2-4E7E-AC82-CBB567E5C07A}" destId="{8AF1E943-1CB7-43F2-A7AC-0F5E1C6407A4}" srcOrd="0" destOrd="0" presId="urn:microsoft.com/office/officeart/2018/5/layout/IconCircleLabelList"/>
    <dgm:cxn modelId="{E02230AF-767A-4BEB-8197-22C87F35A8FD}" type="presParOf" srcId="{5AF24F11-F7F2-4E7E-AC82-CBB567E5C07A}" destId="{B8AFFD02-5CF6-42DA-B1C8-2A7DFA9342CF}" srcOrd="1" destOrd="0" presId="urn:microsoft.com/office/officeart/2018/5/layout/IconCircleLabelList"/>
    <dgm:cxn modelId="{BDBCA52C-D009-4097-8904-6A55CA3484F5}" type="presParOf" srcId="{5AF24F11-F7F2-4E7E-AC82-CBB567E5C07A}" destId="{019F333E-2C7B-41A1-954F-8AC34B9132B0}" srcOrd="2" destOrd="0" presId="urn:microsoft.com/office/officeart/2018/5/layout/IconCircleLabelList"/>
    <dgm:cxn modelId="{CE3903E4-57A3-40C1-9982-BAF6F02B2C0B}" type="presParOf" srcId="{5AF24F11-F7F2-4E7E-AC82-CBB567E5C07A}" destId="{C7766502-0716-4340-A56E-79091E3C5D60}" srcOrd="3" destOrd="0" presId="urn:microsoft.com/office/officeart/2018/5/layout/IconCircleLabelList"/>
    <dgm:cxn modelId="{A4F447E5-B02C-4027-B4D9-9B870E4A1CCA}" type="presParOf" srcId="{9824FC33-3968-484E-96C8-794AC236E4E2}" destId="{D1E1E631-80CA-4EB0-A0D9-4351FB536916}" srcOrd="9" destOrd="0" presId="urn:microsoft.com/office/officeart/2018/5/layout/IconCircleLabelList"/>
    <dgm:cxn modelId="{1B520474-A4FF-4ABD-9292-14B658AF84BE}" type="presParOf" srcId="{9824FC33-3968-484E-96C8-794AC236E4E2}" destId="{D84741EC-C22A-4858-9235-EB62E127D08E}" srcOrd="10" destOrd="0" presId="urn:microsoft.com/office/officeart/2018/5/layout/IconCircleLabelList"/>
    <dgm:cxn modelId="{977F4307-A0F2-479F-B9B6-D1079658BADF}" type="presParOf" srcId="{D84741EC-C22A-4858-9235-EB62E127D08E}" destId="{34995B25-5ED8-433B-81B3-F32AE2566568}" srcOrd="0" destOrd="0" presId="urn:microsoft.com/office/officeart/2018/5/layout/IconCircleLabelList"/>
    <dgm:cxn modelId="{3EA1CC78-9E7B-4CBB-915A-2A69957A4F43}" type="presParOf" srcId="{D84741EC-C22A-4858-9235-EB62E127D08E}" destId="{360560B0-9C37-4C02-B104-9AE935AEC77E}" srcOrd="1" destOrd="0" presId="urn:microsoft.com/office/officeart/2018/5/layout/IconCircleLabelList"/>
    <dgm:cxn modelId="{58E1E861-2980-4BAE-A13D-18C1751E417F}" type="presParOf" srcId="{D84741EC-C22A-4858-9235-EB62E127D08E}" destId="{D644EF0E-2ED8-424C-ABFD-9706F34B63DA}" srcOrd="2" destOrd="0" presId="urn:microsoft.com/office/officeart/2018/5/layout/IconCircleLabelList"/>
    <dgm:cxn modelId="{2226F0FE-4F97-4E3A-ACAD-2FC4C0DD4821}" type="presParOf" srcId="{D84741EC-C22A-4858-9235-EB62E127D08E}" destId="{A95880DB-24A2-451D-8D63-B03D2EB721E4}"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331CD5C-26F9-4C13-AEC2-BCDBBA7A48DF}"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B58556A4-3CAA-4399-B780-52AC85DAEC6B}">
      <dgm:prSet/>
      <dgm:spPr/>
      <dgm:t>
        <a:bodyPr/>
        <a:lstStyle/>
        <a:p>
          <a:pPr>
            <a:defRPr cap="all"/>
          </a:pPr>
          <a:r>
            <a:rPr lang="en-US" dirty="0"/>
            <a:t>Effectiveness of Promotional Discounts</a:t>
          </a:r>
        </a:p>
      </dgm:t>
    </dgm:pt>
    <dgm:pt modelId="{1EEF4C77-A522-4482-8030-85352293452F}" type="parTrans" cxnId="{B7F48C75-AD60-47D0-A9EF-D19293E05006}">
      <dgm:prSet/>
      <dgm:spPr/>
      <dgm:t>
        <a:bodyPr/>
        <a:lstStyle/>
        <a:p>
          <a:endParaRPr lang="en-US"/>
        </a:p>
      </dgm:t>
    </dgm:pt>
    <dgm:pt modelId="{8C2F8D9C-77EC-4728-9DB9-07CA85D39B73}" type="sibTrans" cxnId="{B7F48C75-AD60-47D0-A9EF-D19293E05006}">
      <dgm:prSet/>
      <dgm:spPr/>
      <dgm:t>
        <a:bodyPr/>
        <a:lstStyle/>
        <a:p>
          <a:endParaRPr lang="en-US"/>
        </a:p>
      </dgm:t>
    </dgm:pt>
    <dgm:pt modelId="{ADDA5EE6-D827-4F96-8CBE-B5F8BF42324D}">
      <dgm:prSet/>
      <dgm:spPr/>
      <dgm:t>
        <a:bodyPr/>
        <a:lstStyle/>
        <a:p>
          <a:pPr>
            <a:defRPr cap="all"/>
          </a:pPr>
          <a:r>
            <a:rPr lang="en-US" dirty="0"/>
            <a:t>Optimizing Customer Acquisition and Retention</a:t>
          </a:r>
        </a:p>
      </dgm:t>
    </dgm:pt>
    <dgm:pt modelId="{5D7723EB-9FB4-4C4D-930C-F9AB3AE3E18A}" type="parTrans" cxnId="{D1CF36F9-8210-40D8-A358-3AAD15FFE089}">
      <dgm:prSet/>
      <dgm:spPr/>
      <dgm:t>
        <a:bodyPr/>
        <a:lstStyle/>
        <a:p>
          <a:endParaRPr lang="en-US"/>
        </a:p>
      </dgm:t>
    </dgm:pt>
    <dgm:pt modelId="{9A9F661A-D6A1-4759-8680-66921AFE956F}" type="sibTrans" cxnId="{D1CF36F9-8210-40D8-A358-3AAD15FFE089}">
      <dgm:prSet/>
      <dgm:spPr/>
      <dgm:t>
        <a:bodyPr/>
        <a:lstStyle/>
        <a:p>
          <a:endParaRPr lang="en-US"/>
        </a:p>
      </dgm:t>
    </dgm:pt>
    <dgm:pt modelId="{20E24922-F231-482B-9CD6-994A6EA3DA2D}">
      <dgm:prSet/>
      <dgm:spPr/>
      <dgm:t>
        <a:bodyPr/>
        <a:lstStyle/>
        <a:p>
          <a:pPr>
            <a:defRPr cap="all"/>
          </a:pPr>
          <a:r>
            <a:rPr lang="en-US" dirty="0"/>
            <a:t>Seasonal Product Sales and Inventory Management</a:t>
          </a:r>
        </a:p>
      </dgm:t>
    </dgm:pt>
    <dgm:pt modelId="{AC3B9C85-4F89-4BC8-B926-F69615ED5911}" type="parTrans" cxnId="{6639BA3B-4EBC-468E-96AD-9B25BF61452C}">
      <dgm:prSet/>
      <dgm:spPr/>
      <dgm:t>
        <a:bodyPr/>
        <a:lstStyle/>
        <a:p>
          <a:endParaRPr lang="en-US"/>
        </a:p>
      </dgm:t>
    </dgm:pt>
    <dgm:pt modelId="{B0D49A8A-55B6-4732-8AC6-07FA0D976CEE}" type="sibTrans" cxnId="{6639BA3B-4EBC-468E-96AD-9B25BF61452C}">
      <dgm:prSet/>
      <dgm:spPr/>
      <dgm:t>
        <a:bodyPr/>
        <a:lstStyle/>
        <a:p>
          <a:endParaRPr lang="en-US"/>
        </a:p>
      </dgm:t>
    </dgm:pt>
    <dgm:pt modelId="{1FF0C43B-7757-4528-AB79-451EF52D66AA}">
      <dgm:prSet/>
      <dgm:spPr/>
      <dgm:t>
        <a:bodyPr/>
        <a:lstStyle/>
        <a:p>
          <a:pPr>
            <a:defRPr cap="all"/>
          </a:pPr>
          <a:r>
            <a:rPr lang="en-US"/>
            <a:t>Negative profit issues</a:t>
          </a:r>
        </a:p>
      </dgm:t>
    </dgm:pt>
    <dgm:pt modelId="{834859DE-4073-48BE-B30E-B33DE3F1CA4F}" type="parTrans" cxnId="{95E066AA-8AC5-43E3-AD2B-08EA9619E750}">
      <dgm:prSet/>
      <dgm:spPr/>
      <dgm:t>
        <a:bodyPr/>
        <a:lstStyle/>
        <a:p>
          <a:endParaRPr lang="en-US"/>
        </a:p>
      </dgm:t>
    </dgm:pt>
    <dgm:pt modelId="{F098E7B8-61BD-4B6A-8C99-790E0ED17F0F}" type="sibTrans" cxnId="{95E066AA-8AC5-43E3-AD2B-08EA9619E750}">
      <dgm:prSet/>
      <dgm:spPr/>
      <dgm:t>
        <a:bodyPr/>
        <a:lstStyle/>
        <a:p>
          <a:endParaRPr lang="en-US"/>
        </a:p>
      </dgm:t>
    </dgm:pt>
    <dgm:pt modelId="{27151518-70B5-46F0-BEF6-FF751E00D658}" type="pres">
      <dgm:prSet presAssocID="{F331CD5C-26F9-4C13-AEC2-BCDBBA7A48DF}" presName="root" presStyleCnt="0">
        <dgm:presLayoutVars>
          <dgm:dir/>
          <dgm:resizeHandles val="exact"/>
        </dgm:presLayoutVars>
      </dgm:prSet>
      <dgm:spPr/>
    </dgm:pt>
    <dgm:pt modelId="{A9C86C7D-0D2B-41F8-9CE1-12774F30DEFF}" type="pres">
      <dgm:prSet presAssocID="{B58556A4-3CAA-4399-B780-52AC85DAEC6B}" presName="compNode" presStyleCnt="0"/>
      <dgm:spPr/>
    </dgm:pt>
    <dgm:pt modelId="{8F74144E-5A55-4023-9E99-C04407992D25}" type="pres">
      <dgm:prSet presAssocID="{B58556A4-3CAA-4399-B780-52AC85DAEC6B}" presName="iconBgRect" presStyleLbl="bgShp" presStyleIdx="0" presStyleCnt="4"/>
      <dgm:spPr/>
    </dgm:pt>
    <dgm:pt modelId="{05793D3B-7C26-4909-A3C2-C18E6F8821AB}" type="pres">
      <dgm:prSet presAssocID="{B58556A4-3CAA-4399-B780-52AC85DAEC6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标签"/>
        </a:ext>
      </dgm:extLst>
    </dgm:pt>
    <dgm:pt modelId="{248C8DF9-B6B9-4C32-BFA6-1BEA0CEE1AB3}" type="pres">
      <dgm:prSet presAssocID="{B58556A4-3CAA-4399-B780-52AC85DAEC6B}" presName="spaceRect" presStyleCnt="0"/>
      <dgm:spPr/>
    </dgm:pt>
    <dgm:pt modelId="{285090C6-0C2A-4BFB-BB3E-EC7C646C2B35}" type="pres">
      <dgm:prSet presAssocID="{B58556A4-3CAA-4399-B780-52AC85DAEC6B}" presName="textRect" presStyleLbl="revTx" presStyleIdx="0" presStyleCnt="4" custScaleY="200045">
        <dgm:presLayoutVars>
          <dgm:chMax val="1"/>
          <dgm:chPref val="1"/>
        </dgm:presLayoutVars>
      </dgm:prSet>
      <dgm:spPr/>
    </dgm:pt>
    <dgm:pt modelId="{C1E37BF2-807E-40D1-B793-A2A6F7B07197}" type="pres">
      <dgm:prSet presAssocID="{8C2F8D9C-77EC-4728-9DB9-07CA85D39B73}" presName="sibTrans" presStyleCnt="0"/>
      <dgm:spPr/>
    </dgm:pt>
    <dgm:pt modelId="{23AA3953-85E9-49A7-B602-66DD02824F87}" type="pres">
      <dgm:prSet presAssocID="{ADDA5EE6-D827-4F96-8CBE-B5F8BF42324D}" presName="compNode" presStyleCnt="0"/>
      <dgm:spPr/>
    </dgm:pt>
    <dgm:pt modelId="{91980E4A-2DFC-430E-A28B-323E59F06E29}" type="pres">
      <dgm:prSet presAssocID="{ADDA5EE6-D827-4F96-8CBE-B5F8BF42324D}" presName="iconBgRect" presStyleLbl="bgShp" presStyleIdx="1" presStyleCnt="4" custLinFactNeighborX="-2544" custLinFactNeighborY="14664"/>
      <dgm:spPr/>
    </dgm:pt>
    <dgm:pt modelId="{460B8DE8-3AFD-4285-AE13-BC0BD961BBAC}" type="pres">
      <dgm:prSet presAssocID="{ADDA5EE6-D827-4F96-8CBE-B5F8BF42324D}" presName="iconRect" presStyleLbl="node1" presStyleIdx="1" presStyleCnt="4" custLinFactNeighborX="-3993" custLinFactNeighborY="25929"/>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pward trend"/>
        </a:ext>
      </dgm:extLst>
    </dgm:pt>
    <dgm:pt modelId="{918FAF8C-2F3B-4963-9264-5F08D49F647E}" type="pres">
      <dgm:prSet presAssocID="{ADDA5EE6-D827-4F96-8CBE-B5F8BF42324D}" presName="spaceRect" presStyleCnt="0"/>
      <dgm:spPr/>
    </dgm:pt>
    <dgm:pt modelId="{9F95199F-7449-40A9-BEC6-E21A6D9D8A67}" type="pres">
      <dgm:prSet presAssocID="{ADDA5EE6-D827-4F96-8CBE-B5F8BF42324D}" presName="textRect" presStyleLbl="revTx" presStyleIdx="1" presStyleCnt="4" custScaleY="142894" custLinFactNeighborX="-280" custLinFactNeighborY="10724">
        <dgm:presLayoutVars>
          <dgm:chMax val="1"/>
          <dgm:chPref val="1"/>
        </dgm:presLayoutVars>
      </dgm:prSet>
      <dgm:spPr/>
    </dgm:pt>
    <dgm:pt modelId="{3E99A7B3-096E-495A-A0C5-29F96ACDC4C5}" type="pres">
      <dgm:prSet presAssocID="{9A9F661A-D6A1-4759-8680-66921AFE956F}" presName="sibTrans" presStyleCnt="0"/>
      <dgm:spPr/>
    </dgm:pt>
    <dgm:pt modelId="{46DA79FB-F56F-487A-97CE-284EB07D148D}" type="pres">
      <dgm:prSet presAssocID="{20E24922-F231-482B-9CD6-994A6EA3DA2D}" presName="compNode" presStyleCnt="0"/>
      <dgm:spPr/>
    </dgm:pt>
    <dgm:pt modelId="{5888DDDE-A672-4CCC-8D7C-E70DD1B46775}" type="pres">
      <dgm:prSet presAssocID="{20E24922-F231-482B-9CD6-994A6EA3DA2D}" presName="iconBgRect" presStyleLbl="bgShp" presStyleIdx="2" presStyleCnt="4" custLinFactNeighborY="-7246"/>
      <dgm:spPr/>
    </dgm:pt>
    <dgm:pt modelId="{4F0425F7-FE9A-4814-A022-5D9801C705E7}" type="pres">
      <dgm:prSet presAssocID="{20E24922-F231-482B-9CD6-994A6EA3DA2D}" presName="iconRect" presStyleLbl="node1" presStyleIdx="2" presStyleCnt="4" custLinFactNeighborY="-12629"/>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盒子"/>
        </a:ext>
      </dgm:extLst>
    </dgm:pt>
    <dgm:pt modelId="{1888EAAA-4323-4F68-A23F-40E2F9231C22}" type="pres">
      <dgm:prSet presAssocID="{20E24922-F231-482B-9CD6-994A6EA3DA2D}" presName="spaceRect" presStyleCnt="0"/>
      <dgm:spPr/>
    </dgm:pt>
    <dgm:pt modelId="{EFAF83F4-E800-4BA5-844D-525A9F61E4FB}" type="pres">
      <dgm:prSet presAssocID="{20E24922-F231-482B-9CD6-994A6EA3DA2D}" presName="textRect" presStyleLbl="revTx" presStyleIdx="2" presStyleCnt="4" custScaleY="193839">
        <dgm:presLayoutVars>
          <dgm:chMax val="1"/>
          <dgm:chPref val="1"/>
        </dgm:presLayoutVars>
      </dgm:prSet>
      <dgm:spPr/>
    </dgm:pt>
    <dgm:pt modelId="{CD15903E-AA71-408C-A7AF-529E2904ACA2}" type="pres">
      <dgm:prSet presAssocID="{B0D49A8A-55B6-4732-8AC6-07FA0D976CEE}" presName="sibTrans" presStyleCnt="0"/>
      <dgm:spPr/>
    </dgm:pt>
    <dgm:pt modelId="{CB4AFBC9-214C-461C-BA4E-8B706976AE9F}" type="pres">
      <dgm:prSet presAssocID="{1FF0C43B-7757-4528-AB79-451EF52D66AA}" presName="compNode" presStyleCnt="0"/>
      <dgm:spPr/>
    </dgm:pt>
    <dgm:pt modelId="{BE44BE40-ADB2-4E31-A5ED-2C8EE7829FB9}" type="pres">
      <dgm:prSet presAssocID="{1FF0C43B-7757-4528-AB79-451EF52D66AA}" presName="iconBgRect" presStyleLbl="bgShp" presStyleIdx="3" presStyleCnt="4" custLinFactNeighborX="458" custLinFactNeighborY="11914"/>
      <dgm:spPr/>
    </dgm:pt>
    <dgm:pt modelId="{65F55681-9A8E-46EA-B149-7EC201E66F26}" type="pres">
      <dgm:prSet presAssocID="{1FF0C43B-7757-4528-AB79-451EF52D66AA}" presName="iconRect" presStyleLbl="node1" presStyleIdx="3" presStyleCnt="4" custLinFactNeighborX="799" custLinFactNeighborY="1277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ownward trend"/>
        </a:ext>
      </dgm:extLst>
    </dgm:pt>
    <dgm:pt modelId="{FE76D4BB-D44C-454B-8F4F-E6AFE551F3BA}" type="pres">
      <dgm:prSet presAssocID="{1FF0C43B-7757-4528-AB79-451EF52D66AA}" presName="spaceRect" presStyleCnt="0"/>
      <dgm:spPr/>
    </dgm:pt>
    <dgm:pt modelId="{4328DE59-0AE1-468B-993D-BC28343F3B6B}" type="pres">
      <dgm:prSet presAssocID="{1FF0C43B-7757-4528-AB79-451EF52D66AA}" presName="textRect" presStyleLbl="revTx" presStyleIdx="3" presStyleCnt="4">
        <dgm:presLayoutVars>
          <dgm:chMax val="1"/>
          <dgm:chPref val="1"/>
        </dgm:presLayoutVars>
      </dgm:prSet>
      <dgm:spPr/>
    </dgm:pt>
  </dgm:ptLst>
  <dgm:cxnLst>
    <dgm:cxn modelId="{7A5C4A20-6954-44DA-B082-C3F69B402A44}" type="presOf" srcId="{1FF0C43B-7757-4528-AB79-451EF52D66AA}" destId="{4328DE59-0AE1-468B-993D-BC28343F3B6B}" srcOrd="0" destOrd="0" presId="urn:microsoft.com/office/officeart/2018/5/layout/IconCircleLabelList"/>
    <dgm:cxn modelId="{6639BA3B-4EBC-468E-96AD-9B25BF61452C}" srcId="{F331CD5C-26F9-4C13-AEC2-BCDBBA7A48DF}" destId="{20E24922-F231-482B-9CD6-994A6EA3DA2D}" srcOrd="2" destOrd="0" parTransId="{AC3B9C85-4F89-4BC8-B926-F69615ED5911}" sibTransId="{B0D49A8A-55B6-4732-8AC6-07FA0D976CEE}"/>
    <dgm:cxn modelId="{D72DFE3E-D108-44B9-ABC0-C4EC10692113}" type="presOf" srcId="{F331CD5C-26F9-4C13-AEC2-BCDBBA7A48DF}" destId="{27151518-70B5-46F0-BEF6-FF751E00D658}" srcOrd="0" destOrd="0" presId="urn:microsoft.com/office/officeart/2018/5/layout/IconCircleLabelList"/>
    <dgm:cxn modelId="{B7F48C75-AD60-47D0-A9EF-D19293E05006}" srcId="{F331CD5C-26F9-4C13-AEC2-BCDBBA7A48DF}" destId="{B58556A4-3CAA-4399-B780-52AC85DAEC6B}" srcOrd="0" destOrd="0" parTransId="{1EEF4C77-A522-4482-8030-85352293452F}" sibTransId="{8C2F8D9C-77EC-4728-9DB9-07CA85D39B73}"/>
    <dgm:cxn modelId="{53196F93-B60E-4B66-976B-C21E5A7F1DA2}" type="presOf" srcId="{B58556A4-3CAA-4399-B780-52AC85DAEC6B}" destId="{285090C6-0C2A-4BFB-BB3E-EC7C646C2B35}" srcOrd="0" destOrd="0" presId="urn:microsoft.com/office/officeart/2018/5/layout/IconCircleLabelList"/>
    <dgm:cxn modelId="{95E066AA-8AC5-43E3-AD2B-08EA9619E750}" srcId="{F331CD5C-26F9-4C13-AEC2-BCDBBA7A48DF}" destId="{1FF0C43B-7757-4528-AB79-451EF52D66AA}" srcOrd="3" destOrd="0" parTransId="{834859DE-4073-48BE-B30E-B33DE3F1CA4F}" sibTransId="{F098E7B8-61BD-4B6A-8C99-790E0ED17F0F}"/>
    <dgm:cxn modelId="{E01DD1C1-8CF1-4B1D-8F10-126301375274}" type="presOf" srcId="{20E24922-F231-482B-9CD6-994A6EA3DA2D}" destId="{EFAF83F4-E800-4BA5-844D-525A9F61E4FB}" srcOrd="0" destOrd="0" presId="urn:microsoft.com/office/officeart/2018/5/layout/IconCircleLabelList"/>
    <dgm:cxn modelId="{BDA072F3-3815-4E42-B0BE-0C2AC364A678}" type="presOf" srcId="{ADDA5EE6-D827-4F96-8CBE-B5F8BF42324D}" destId="{9F95199F-7449-40A9-BEC6-E21A6D9D8A67}" srcOrd="0" destOrd="0" presId="urn:microsoft.com/office/officeart/2018/5/layout/IconCircleLabelList"/>
    <dgm:cxn modelId="{D1CF36F9-8210-40D8-A358-3AAD15FFE089}" srcId="{F331CD5C-26F9-4C13-AEC2-BCDBBA7A48DF}" destId="{ADDA5EE6-D827-4F96-8CBE-B5F8BF42324D}" srcOrd="1" destOrd="0" parTransId="{5D7723EB-9FB4-4C4D-930C-F9AB3AE3E18A}" sibTransId="{9A9F661A-D6A1-4759-8680-66921AFE956F}"/>
    <dgm:cxn modelId="{48D8F465-37CA-40D5-8444-6F55A4B63165}" type="presParOf" srcId="{27151518-70B5-46F0-BEF6-FF751E00D658}" destId="{A9C86C7D-0D2B-41F8-9CE1-12774F30DEFF}" srcOrd="0" destOrd="0" presId="urn:microsoft.com/office/officeart/2018/5/layout/IconCircleLabelList"/>
    <dgm:cxn modelId="{DCFF8931-6102-44AA-B0AB-294E9458C791}" type="presParOf" srcId="{A9C86C7D-0D2B-41F8-9CE1-12774F30DEFF}" destId="{8F74144E-5A55-4023-9E99-C04407992D25}" srcOrd="0" destOrd="0" presId="urn:microsoft.com/office/officeart/2018/5/layout/IconCircleLabelList"/>
    <dgm:cxn modelId="{1D234233-281C-43D1-AC2A-3BAAF7CFD191}" type="presParOf" srcId="{A9C86C7D-0D2B-41F8-9CE1-12774F30DEFF}" destId="{05793D3B-7C26-4909-A3C2-C18E6F8821AB}" srcOrd="1" destOrd="0" presId="urn:microsoft.com/office/officeart/2018/5/layout/IconCircleLabelList"/>
    <dgm:cxn modelId="{D3E81090-B0FD-40CD-88C3-282DCEF4CBE4}" type="presParOf" srcId="{A9C86C7D-0D2B-41F8-9CE1-12774F30DEFF}" destId="{248C8DF9-B6B9-4C32-BFA6-1BEA0CEE1AB3}" srcOrd="2" destOrd="0" presId="urn:microsoft.com/office/officeart/2018/5/layout/IconCircleLabelList"/>
    <dgm:cxn modelId="{E0F75530-350B-4630-9D66-DD5752CBD001}" type="presParOf" srcId="{A9C86C7D-0D2B-41F8-9CE1-12774F30DEFF}" destId="{285090C6-0C2A-4BFB-BB3E-EC7C646C2B35}" srcOrd="3" destOrd="0" presId="urn:microsoft.com/office/officeart/2018/5/layout/IconCircleLabelList"/>
    <dgm:cxn modelId="{5F52243C-4C37-4B23-AD82-15648BFD6D84}" type="presParOf" srcId="{27151518-70B5-46F0-BEF6-FF751E00D658}" destId="{C1E37BF2-807E-40D1-B793-A2A6F7B07197}" srcOrd="1" destOrd="0" presId="urn:microsoft.com/office/officeart/2018/5/layout/IconCircleLabelList"/>
    <dgm:cxn modelId="{BCCA0868-8E4B-46B2-BB7F-0E9FA12EED87}" type="presParOf" srcId="{27151518-70B5-46F0-BEF6-FF751E00D658}" destId="{23AA3953-85E9-49A7-B602-66DD02824F87}" srcOrd="2" destOrd="0" presId="urn:microsoft.com/office/officeart/2018/5/layout/IconCircleLabelList"/>
    <dgm:cxn modelId="{A903154B-3208-4CA4-94B4-715ED809F479}" type="presParOf" srcId="{23AA3953-85E9-49A7-B602-66DD02824F87}" destId="{91980E4A-2DFC-430E-A28B-323E59F06E29}" srcOrd="0" destOrd="0" presId="urn:microsoft.com/office/officeart/2018/5/layout/IconCircleLabelList"/>
    <dgm:cxn modelId="{49EF3C0D-ACCF-4B6C-908B-B9B8D4CDEAE1}" type="presParOf" srcId="{23AA3953-85E9-49A7-B602-66DD02824F87}" destId="{460B8DE8-3AFD-4285-AE13-BC0BD961BBAC}" srcOrd="1" destOrd="0" presId="urn:microsoft.com/office/officeart/2018/5/layout/IconCircleLabelList"/>
    <dgm:cxn modelId="{8ABAD868-BA7B-4B54-A1A7-54ADE3013FF2}" type="presParOf" srcId="{23AA3953-85E9-49A7-B602-66DD02824F87}" destId="{918FAF8C-2F3B-4963-9264-5F08D49F647E}" srcOrd="2" destOrd="0" presId="urn:microsoft.com/office/officeart/2018/5/layout/IconCircleLabelList"/>
    <dgm:cxn modelId="{255579F6-717E-4FB0-A025-8113950FE622}" type="presParOf" srcId="{23AA3953-85E9-49A7-B602-66DD02824F87}" destId="{9F95199F-7449-40A9-BEC6-E21A6D9D8A67}" srcOrd="3" destOrd="0" presId="urn:microsoft.com/office/officeart/2018/5/layout/IconCircleLabelList"/>
    <dgm:cxn modelId="{F99BB155-303E-42DD-9FEA-68D0853D9B49}" type="presParOf" srcId="{27151518-70B5-46F0-BEF6-FF751E00D658}" destId="{3E99A7B3-096E-495A-A0C5-29F96ACDC4C5}" srcOrd="3" destOrd="0" presId="urn:microsoft.com/office/officeart/2018/5/layout/IconCircleLabelList"/>
    <dgm:cxn modelId="{36104883-3F84-45E7-9AFF-E3FBB8C34708}" type="presParOf" srcId="{27151518-70B5-46F0-BEF6-FF751E00D658}" destId="{46DA79FB-F56F-487A-97CE-284EB07D148D}" srcOrd="4" destOrd="0" presId="urn:microsoft.com/office/officeart/2018/5/layout/IconCircleLabelList"/>
    <dgm:cxn modelId="{8846CF56-0D7C-41B7-97F8-AD1F735434B4}" type="presParOf" srcId="{46DA79FB-F56F-487A-97CE-284EB07D148D}" destId="{5888DDDE-A672-4CCC-8D7C-E70DD1B46775}" srcOrd="0" destOrd="0" presId="urn:microsoft.com/office/officeart/2018/5/layout/IconCircleLabelList"/>
    <dgm:cxn modelId="{B937CD70-31A7-4F8D-BDC8-F390A5E3C7A6}" type="presParOf" srcId="{46DA79FB-F56F-487A-97CE-284EB07D148D}" destId="{4F0425F7-FE9A-4814-A022-5D9801C705E7}" srcOrd="1" destOrd="0" presId="urn:microsoft.com/office/officeart/2018/5/layout/IconCircleLabelList"/>
    <dgm:cxn modelId="{FAF26DFA-3FA5-4C6D-98AE-220A92F1A86B}" type="presParOf" srcId="{46DA79FB-F56F-487A-97CE-284EB07D148D}" destId="{1888EAAA-4323-4F68-A23F-40E2F9231C22}" srcOrd="2" destOrd="0" presId="urn:microsoft.com/office/officeart/2018/5/layout/IconCircleLabelList"/>
    <dgm:cxn modelId="{B6F1EF0B-8E3B-498C-9C37-758F0E5693C1}" type="presParOf" srcId="{46DA79FB-F56F-487A-97CE-284EB07D148D}" destId="{EFAF83F4-E800-4BA5-844D-525A9F61E4FB}" srcOrd="3" destOrd="0" presId="urn:microsoft.com/office/officeart/2018/5/layout/IconCircleLabelList"/>
    <dgm:cxn modelId="{1FABB6B1-2E5B-4799-87B8-FC5E2E124615}" type="presParOf" srcId="{27151518-70B5-46F0-BEF6-FF751E00D658}" destId="{CD15903E-AA71-408C-A7AF-529E2904ACA2}" srcOrd="5" destOrd="0" presId="urn:microsoft.com/office/officeart/2018/5/layout/IconCircleLabelList"/>
    <dgm:cxn modelId="{3E8EFF20-9310-4650-BEC3-2E73B19760D7}" type="presParOf" srcId="{27151518-70B5-46F0-BEF6-FF751E00D658}" destId="{CB4AFBC9-214C-461C-BA4E-8B706976AE9F}" srcOrd="6" destOrd="0" presId="urn:microsoft.com/office/officeart/2018/5/layout/IconCircleLabelList"/>
    <dgm:cxn modelId="{D5FF789D-3225-4FA5-ACC9-BBF1CE23F24A}" type="presParOf" srcId="{CB4AFBC9-214C-461C-BA4E-8B706976AE9F}" destId="{BE44BE40-ADB2-4E31-A5ED-2C8EE7829FB9}" srcOrd="0" destOrd="0" presId="urn:microsoft.com/office/officeart/2018/5/layout/IconCircleLabelList"/>
    <dgm:cxn modelId="{29600E34-C525-4E87-B3E3-A33F1B4A5A39}" type="presParOf" srcId="{CB4AFBC9-214C-461C-BA4E-8B706976AE9F}" destId="{65F55681-9A8E-46EA-B149-7EC201E66F26}" srcOrd="1" destOrd="0" presId="urn:microsoft.com/office/officeart/2018/5/layout/IconCircleLabelList"/>
    <dgm:cxn modelId="{EAEDBD4A-5942-4E38-A278-3D45377D6DB3}" type="presParOf" srcId="{CB4AFBC9-214C-461C-BA4E-8B706976AE9F}" destId="{FE76D4BB-D44C-454B-8F4F-E6AFE551F3BA}" srcOrd="2" destOrd="0" presId="urn:microsoft.com/office/officeart/2018/5/layout/IconCircleLabelList"/>
    <dgm:cxn modelId="{5760491F-C0C2-4FC5-9C57-14C0FE0B28AA}" type="presParOf" srcId="{CB4AFBC9-214C-461C-BA4E-8B706976AE9F}" destId="{4328DE59-0AE1-468B-993D-BC28343F3B6B}"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EAD740-E51C-4025-83F4-35B82D126227}">
      <dsp:nvSpPr>
        <dsp:cNvPr id="0" name=""/>
        <dsp:cNvSpPr/>
      </dsp:nvSpPr>
      <dsp:spPr>
        <a:xfrm>
          <a:off x="311379" y="1142964"/>
          <a:ext cx="969328" cy="96932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6D1DCF-9E1F-4721-9868-32347A6E830F}">
      <dsp:nvSpPr>
        <dsp:cNvPr id="0" name=""/>
        <dsp:cNvSpPr/>
      </dsp:nvSpPr>
      <dsp:spPr>
        <a:xfrm>
          <a:off x="517957" y="1349543"/>
          <a:ext cx="556171" cy="5561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91618C4-7861-4493-B338-CE1401B10572}">
      <dsp:nvSpPr>
        <dsp:cNvPr id="0" name=""/>
        <dsp:cNvSpPr/>
      </dsp:nvSpPr>
      <dsp:spPr>
        <a:xfrm>
          <a:off x="1512" y="2414215"/>
          <a:ext cx="1589062" cy="63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dirty="0"/>
            <a:t>Business </a:t>
          </a:r>
          <a:r>
            <a:rPr lang="en-US" sz="1400" kern="1200" dirty="0" err="1"/>
            <a:t>ProblemS</a:t>
          </a:r>
          <a:endParaRPr lang="en-US" sz="1400" kern="1200" dirty="0"/>
        </a:p>
      </dsp:txBody>
      <dsp:txXfrm>
        <a:off x="1512" y="2414215"/>
        <a:ext cx="1589062" cy="635625"/>
      </dsp:txXfrm>
    </dsp:sp>
    <dsp:sp modelId="{BFDF23E0-17B8-4BCF-9FC8-71D81959EB8C}">
      <dsp:nvSpPr>
        <dsp:cNvPr id="0" name=""/>
        <dsp:cNvSpPr/>
      </dsp:nvSpPr>
      <dsp:spPr>
        <a:xfrm>
          <a:off x="2178527" y="1142964"/>
          <a:ext cx="969328" cy="969328"/>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E57E71-F348-4DD9-BF79-784FE67B2706}">
      <dsp:nvSpPr>
        <dsp:cNvPr id="0" name=""/>
        <dsp:cNvSpPr/>
      </dsp:nvSpPr>
      <dsp:spPr>
        <a:xfrm>
          <a:off x="2385105" y="1349543"/>
          <a:ext cx="556171" cy="5561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9F4F0BD-5B63-4638-9983-D18039928A00}">
      <dsp:nvSpPr>
        <dsp:cNvPr id="0" name=""/>
        <dsp:cNvSpPr/>
      </dsp:nvSpPr>
      <dsp:spPr>
        <a:xfrm>
          <a:off x="1868660" y="2414215"/>
          <a:ext cx="1589062" cy="63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dirty="0"/>
            <a:t>Analytics &amp; Visuals</a:t>
          </a:r>
        </a:p>
      </dsp:txBody>
      <dsp:txXfrm>
        <a:off x="1868660" y="2414215"/>
        <a:ext cx="1589062" cy="635625"/>
      </dsp:txXfrm>
    </dsp:sp>
    <dsp:sp modelId="{2DCC66A6-2C55-47C8-B4FF-991DD03B3AAE}">
      <dsp:nvSpPr>
        <dsp:cNvPr id="0" name=""/>
        <dsp:cNvSpPr/>
      </dsp:nvSpPr>
      <dsp:spPr>
        <a:xfrm>
          <a:off x="4045676" y="1142964"/>
          <a:ext cx="969328" cy="969328"/>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AB8BAC-4109-41C5-89B5-B33213039559}">
      <dsp:nvSpPr>
        <dsp:cNvPr id="0" name=""/>
        <dsp:cNvSpPr/>
      </dsp:nvSpPr>
      <dsp:spPr>
        <a:xfrm>
          <a:off x="4252254" y="1349543"/>
          <a:ext cx="556171" cy="5561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6282457-4795-4A04-A806-E99B0E6DA840}">
      <dsp:nvSpPr>
        <dsp:cNvPr id="0" name=""/>
        <dsp:cNvSpPr/>
      </dsp:nvSpPr>
      <dsp:spPr>
        <a:xfrm>
          <a:off x="3735809" y="2414215"/>
          <a:ext cx="1589062" cy="63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dirty="0"/>
            <a:t>Synthesis of the Data</a:t>
          </a:r>
        </a:p>
      </dsp:txBody>
      <dsp:txXfrm>
        <a:off x="3735809" y="2414215"/>
        <a:ext cx="1589062" cy="635625"/>
      </dsp:txXfrm>
    </dsp:sp>
    <dsp:sp modelId="{9D1C9DFE-F37C-48B2-954C-F6F13E970D31}">
      <dsp:nvSpPr>
        <dsp:cNvPr id="0" name=""/>
        <dsp:cNvSpPr/>
      </dsp:nvSpPr>
      <dsp:spPr>
        <a:xfrm>
          <a:off x="5912824" y="1142964"/>
          <a:ext cx="969328" cy="969328"/>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3E9FAA-6E70-4CFE-A523-FAF7A94051C4}">
      <dsp:nvSpPr>
        <dsp:cNvPr id="0" name=""/>
        <dsp:cNvSpPr/>
      </dsp:nvSpPr>
      <dsp:spPr>
        <a:xfrm>
          <a:off x="6119402" y="1349543"/>
          <a:ext cx="556171" cy="5561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7032A1B-8D93-455F-9446-A58004F9326D}">
      <dsp:nvSpPr>
        <dsp:cNvPr id="0" name=""/>
        <dsp:cNvSpPr/>
      </dsp:nvSpPr>
      <dsp:spPr>
        <a:xfrm>
          <a:off x="5602957" y="2414215"/>
          <a:ext cx="1589062" cy="63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dirty="0"/>
            <a:t>Recommendations &amp; Findings</a:t>
          </a:r>
        </a:p>
      </dsp:txBody>
      <dsp:txXfrm>
        <a:off x="5602957" y="2414215"/>
        <a:ext cx="1589062" cy="635625"/>
      </dsp:txXfrm>
    </dsp:sp>
    <dsp:sp modelId="{8AF1E943-1CB7-43F2-A7AC-0F5E1C6407A4}">
      <dsp:nvSpPr>
        <dsp:cNvPr id="0" name=""/>
        <dsp:cNvSpPr/>
      </dsp:nvSpPr>
      <dsp:spPr>
        <a:xfrm>
          <a:off x="7779973" y="1142964"/>
          <a:ext cx="969328" cy="969328"/>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AFFD02-5CF6-42DA-B1C8-2A7DFA9342CF}">
      <dsp:nvSpPr>
        <dsp:cNvPr id="0" name=""/>
        <dsp:cNvSpPr/>
      </dsp:nvSpPr>
      <dsp:spPr>
        <a:xfrm>
          <a:off x="7986551" y="1349543"/>
          <a:ext cx="556171" cy="55617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7766502-0716-4340-A56E-79091E3C5D60}">
      <dsp:nvSpPr>
        <dsp:cNvPr id="0" name=""/>
        <dsp:cNvSpPr/>
      </dsp:nvSpPr>
      <dsp:spPr>
        <a:xfrm>
          <a:off x="7470105" y="2414215"/>
          <a:ext cx="1589062" cy="63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dirty="0"/>
            <a:t>Future Research</a:t>
          </a:r>
        </a:p>
      </dsp:txBody>
      <dsp:txXfrm>
        <a:off x="7470105" y="2414215"/>
        <a:ext cx="1589062" cy="635625"/>
      </dsp:txXfrm>
    </dsp:sp>
    <dsp:sp modelId="{34995B25-5ED8-433B-81B3-F32AE2566568}">
      <dsp:nvSpPr>
        <dsp:cNvPr id="0" name=""/>
        <dsp:cNvSpPr/>
      </dsp:nvSpPr>
      <dsp:spPr>
        <a:xfrm>
          <a:off x="9647121" y="1142964"/>
          <a:ext cx="969328" cy="96932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0560B0-9C37-4C02-B104-9AE935AEC77E}">
      <dsp:nvSpPr>
        <dsp:cNvPr id="0" name=""/>
        <dsp:cNvSpPr/>
      </dsp:nvSpPr>
      <dsp:spPr>
        <a:xfrm>
          <a:off x="9853699" y="1349543"/>
          <a:ext cx="556171" cy="55617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5880DB-24A2-451D-8D63-B03D2EB721E4}">
      <dsp:nvSpPr>
        <dsp:cNvPr id="0" name=""/>
        <dsp:cNvSpPr/>
      </dsp:nvSpPr>
      <dsp:spPr>
        <a:xfrm>
          <a:off x="9337254" y="2414215"/>
          <a:ext cx="1589062" cy="63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dirty="0"/>
            <a:t>Conclusion</a:t>
          </a:r>
        </a:p>
      </dsp:txBody>
      <dsp:txXfrm>
        <a:off x="9337254" y="2414215"/>
        <a:ext cx="1589062" cy="6356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74144E-5A55-4023-9E99-C04407992D25}">
      <dsp:nvSpPr>
        <dsp:cNvPr id="0" name=""/>
        <dsp:cNvSpPr/>
      </dsp:nvSpPr>
      <dsp:spPr>
        <a:xfrm>
          <a:off x="562927" y="608125"/>
          <a:ext cx="1445998" cy="144599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793D3B-7C26-4909-A3C2-C18E6F8821AB}">
      <dsp:nvSpPr>
        <dsp:cNvPr id="0" name=""/>
        <dsp:cNvSpPr/>
      </dsp:nvSpPr>
      <dsp:spPr>
        <a:xfrm>
          <a:off x="871091" y="916289"/>
          <a:ext cx="829671" cy="8296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5090C6-0C2A-4BFB-BB3E-EC7C646C2B35}">
      <dsp:nvSpPr>
        <dsp:cNvPr id="0" name=""/>
        <dsp:cNvSpPr/>
      </dsp:nvSpPr>
      <dsp:spPr>
        <a:xfrm>
          <a:off x="100682" y="2144355"/>
          <a:ext cx="2370489" cy="14403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dirty="0"/>
            <a:t>Effectiveness of Promotional Discounts</a:t>
          </a:r>
        </a:p>
      </dsp:txBody>
      <dsp:txXfrm>
        <a:off x="100682" y="2144355"/>
        <a:ext cx="2370489" cy="1440324"/>
      </dsp:txXfrm>
    </dsp:sp>
    <dsp:sp modelId="{91980E4A-2DFC-430E-A28B-323E59F06E29}">
      <dsp:nvSpPr>
        <dsp:cNvPr id="0" name=""/>
        <dsp:cNvSpPr/>
      </dsp:nvSpPr>
      <dsp:spPr>
        <a:xfrm>
          <a:off x="3311466" y="923038"/>
          <a:ext cx="1445998" cy="1445998"/>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0B8DE8-3AFD-4285-AE13-BC0BD961BBAC}">
      <dsp:nvSpPr>
        <dsp:cNvPr id="0" name=""/>
        <dsp:cNvSpPr/>
      </dsp:nvSpPr>
      <dsp:spPr>
        <a:xfrm>
          <a:off x="3623287" y="1234286"/>
          <a:ext cx="829671" cy="8296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F95199F-7449-40A9-BEC6-E21A6D9D8A67}">
      <dsp:nvSpPr>
        <dsp:cNvPr id="0" name=""/>
        <dsp:cNvSpPr/>
      </dsp:nvSpPr>
      <dsp:spPr>
        <a:xfrm>
          <a:off x="2879370" y="2530183"/>
          <a:ext cx="2370489" cy="10288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dirty="0"/>
            <a:t>Optimizing Customer Acquisition and Retention</a:t>
          </a:r>
        </a:p>
      </dsp:txBody>
      <dsp:txXfrm>
        <a:off x="2879370" y="2530183"/>
        <a:ext cx="2370489" cy="1028836"/>
      </dsp:txXfrm>
    </dsp:sp>
    <dsp:sp modelId="{5888DDDE-A672-4CCC-8D7C-E70DD1B46775}">
      <dsp:nvSpPr>
        <dsp:cNvPr id="0" name=""/>
        <dsp:cNvSpPr/>
      </dsp:nvSpPr>
      <dsp:spPr>
        <a:xfrm>
          <a:off x="6133577" y="514519"/>
          <a:ext cx="1445998" cy="1445998"/>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0425F7-FE9A-4814-A022-5D9801C705E7}">
      <dsp:nvSpPr>
        <dsp:cNvPr id="0" name=""/>
        <dsp:cNvSpPr/>
      </dsp:nvSpPr>
      <dsp:spPr>
        <a:xfrm>
          <a:off x="6441741" y="822681"/>
          <a:ext cx="829671" cy="8296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FAF83F4-E800-4BA5-844D-525A9F61E4FB}">
      <dsp:nvSpPr>
        <dsp:cNvPr id="0" name=""/>
        <dsp:cNvSpPr/>
      </dsp:nvSpPr>
      <dsp:spPr>
        <a:xfrm>
          <a:off x="5671332" y="2177867"/>
          <a:ext cx="2370489" cy="1395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dirty="0"/>
            <a:t>Seasonal Product Sales and Inventory Management</a:t>
          </a:r>
        </a:p>
      </dsp:txBody>
      <dsp:txXfrm>
        <a:off x="5671332" y="2177867"/>
        <a:ext cx="2370489" cy="1395640"/>
      </dsp:txXfrm>
    </dsp:sp>
    <dsp:sp modelId="{BE44BE40-ADB2-4E31-A5ED-2C8EE7829FB9}">
      <dsp:nvSpPr>
        <dsp:cNvPr id="0" name=""/>
        <dsp:cNvSpPr/>
      </dsp:nvSpPr>
      <dsp:spPr>
        <a:xfrm>
          <a:off x="8925525" y="960483"/>
          <a:ext cx="1445998" cy="1445998"/>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F55681-9A8E-46EA-B149-7EC201E66F26}">
      <dsp:nvSpPr>
        <dsp:cNvPr id="0" name=""/>
        <dsp:cNvSpPr/>
      </dsp:nvSpPr>
      <dsp:spPr>
        <a:xfrm>
          <a:off x="9233695" y="1202385"/>
          <a:ext cx="829671" cy="8296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328DE59-0AE1-468B-993D-BC28343F3B6B}">
      <dsp:nvSpPr>
        <dsp:cNvPr id="0" name=""/>
        <dsp:cNvSpPr/>
      </dsp:nvSpPr>
      <dsp:spPr>
        <a:xfrm>
          <a:off x="8456657"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Negative profit issues</a:t>
          </a:r>
        </a:p>
      </dsp:txBody>
      <dsp:txXfrm>
        <a:off x="8456657" y="2684598"/>
        <a:ext cx="2370489"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3616EAFA-5AA3-41A1-940B-427BC468407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77D291E0-A07D-4DC0-88CE-921FD57A6C0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9D7DACF-65B9-4A11-AA38-2929D4BDFF80}" type="datetimeFigureOut">
              <a:rPr lang="zh-CN" altLang="en-US" smtClean="0"/>
              <a:t>2023/8/22</a:t>
            </a:fld>
            <a:endParaRPr lang="zh-CN" altLang="en-US"/>
          </a:p>
        </p:txBody>
      </p:sp>
      <p:sp>
        <p:nvSpPr>
          <p:cNvPr id="4" name="页脚占位符 3">
            <a:extLst>
              <a:ext uri="{FF2B5EF4-FFF2-40B4-BE49-F238E27FC236}">
                <a16:creationId xmlns:a16="http://schemas.microsoft.com/office/drawing/2014/main" id="{04C026A3-13F2-4092-87D9-3A4830EB2CA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EEA4F5D8-F2B4-42BD-8F35-D8AB557492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9967340-364F-4190-A256-ECDE3C66DB57}" type="slidenum">
              <a:rPr lang="zh-CN" altLang="en-US" smtClean="0"/>
              <a:t>‹#›</a:t>
            </a:fld>
            <a:endParaRPr lang="zh-CN" altLang="en-US"/>
          </a:p>
        </p:txBody>
      </p:sp>
    </p:spTree>
    <p:extLst>
      <p:ext uri="{BB962C8B-B14F-4D97-AF65-F5344CB8AC3E}">
        <p14:creationId xmlns:p14="http://schemas.microsoft.com/office/powerpoint/2010/main" val="13898309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88DC98-FB92-4399-AB2B-DFBA5B1AB3A3}" type="datetimeFigureOut">
              <a:rPr lang="zh-CN" altLang="en-US"/>
              <a:t>2023/8/22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90CEC4-6D82-4D7D-8F3B-A65AF29BD6D8}" type="slidenum">
              <a:rPr/>
              <a:t>‹#›</a:t>
            </a:fld>
            <a:endParaRPr lang="zh-CN"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20504757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38604204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90CEC4-6D82-4D7D-8F3B-A65AF29BD6D8}" type="slidenum">
              <a:rPr lang="en-US" smtClean="0"/>
              <a:t>4</a:t>
            </a:fld>
            <a:endParaRPr lang="en-US" altLang="zh-CN"/>
          </a:p>
        </p:txBody>
      </p:sp>
    </p:spTree>
    <p:extLst>
      <p:ext uri="{BB962C8B-B14F-4D97-AF65-F5344CB8AC3E}">
        <p14:creationId xmlns:p14="http://schemas.microsoft.com/office/powerpoint/2010/main" val="15999767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_slides">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atalog_slides">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ssion_slides">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_slides">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nd_slides">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srcRect/>
          <a:stretch>
            <a:fillRect t="-9000" b="-9000"/>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ftr="0" dt="0"/>
  <p:txStyles>
    <p:titleStyle>
      <a:lvl1pPr algn="ctr" defTabSz="1219200"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mailto:xu.hanc@northeastern.edu" TargetMode="External"/><Relationship Id="rId7"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mailto:Ma.zihan1@northeastern.edu" TargetMode="External"/><Relationship Id="rId5" Type="http://schemas.openxmlformats.org/officeDocument/2006/relationships/hyperlink" Target="mailto:yin.pu@northeastern.edu" TargetMode="External"/><Relationship Id="rId4" Type="http://schemas.openxmlformats.org/officeDocument/2006/relationships/hyperlink" Target="mailto:wang.haoran4@northeastern.edu"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110965" y="2507207"/>
            <a:ext cx="9644804" cy="1778000"/>
          </a:xfrm>
          <a:prstGeom prst="rect">
            <a:avLst/>
          </a:prstGeom>
          <a:noFill/>
        </p:spPr>
        <p:txBody>
          <a:bodyPr wrap="square" lIns="121920" tIns="60960" rIns="121920" bIns="60960" rtlCol="0" anchor="b"/>
          <a:lstStyle/>
          <a:p>
            <a:pPr algn="ctr"/>
            <a:r>
              <a:rPr lang="en-US" sz="3735" dirty="0">
                <a:latin typeface="Calibri" panose="020F0502020204030204"/>
                <a:ea typeface="+mn-lt"/>
                <a:cs typeface="+mn-lt"/>
              </a:rPr>
              <a:t>Harnessing Data to Drive Growth:</a:t>
            </a:r>
            <a:endParaRPr lang="zh-CN" altLang="en-US" sz="3735" dirty="0">
              <a:latin typeface="Calibri" panose="020F0502020204030204"/>
              <a:ea typeface="+mn-lt"/>
              <a:cs typeface="+mn-lt"/>
            </a:endParaRPr>
          </a:p>
          <a:p>
            <a:pPr algn="ctr"/>
            <a:r>
              <a:rPr lang="en-US" sz="3735" dirty="0">
                <a:latin typeface="Calibri" panose="020F0502020204030204"/>
                <a:ea typeface="+mn-lt"/>
                <a:cs typeface="+mn-lt"/>
              </a:rPr>
              <a:t> An Analysis of Locally </a:t>
            </a:r>
            <a:r>
              <a:rPr lang="en-US" sz="3735" dirty="0" err="1">
                <a:latin typeface="Calibri" panose="020F0502020204030204"/>
                <a:ea typeface="+mn-lt"/>
                <a:cs typeface="+mn-lt"/>
              </a:rPr>
              <a:t>Inspired's</a:t>
            </a:r>
            <a:r>
              <a:rPr lang="en-US" sz="3735" dirty="0">
                <a:latin typeface="Calibri" panose="020F0502020204030204"/>
                <a:ea typeface="+mn-lt"/>
                <a:cs typeface="+mn-lt"/>
              </a:rPr>
              <a:t> Sales</a:t>
            </a:r>
            <a:endParaRPr lang="zh-CN" altLang="en-US" sz="3735" dirty="0">
              <a:latin typeface="Calibri" panose="020F0502020204030204"/>
              <a:ea typeface="+mn-lt"/>
              <a:cs typeface="+mn-lt"/>
            </a:endParaRPr>
          </a:p>
        </p:txBody>
      </p:sp>
      <p:sp>
        <p:nvSpPr>
          <p:cNvPr id="3" name="Text 1"/>
          <p:cNvSpPr/>
          <p:nvPr/>
        </p:nvSpPr>
        <p:spPr>
          <a:xfrm>
            <a:off x="2042585" y="1053557"/>
            <a:ext cx="8313420" cy="1003300"/>
          </a:xfrm>
          <a:prstGeom prst="rect">
            <a:avLst/>
          </a:prstGeom>
          <a:noFill/>
        </p:spPr>
        <p:txBody>
          <a:bodyPr wrap="square" lIns="121920" tIns="60960" rIns="121920" bIns="60960" rtlCol="0" anchor="t"/>
          <a:lstStyle/>
          <a:p>
            <a:pPr algn="ctr"/>
            <a:r>
              <a:rPr lang="en-US" sz="4250" b="1" dirty="0">
                <a:latin typeface="Calibri" panose="020F0502020204030204"/>
                <a:ea typeface="+mn-lt"/>
                <a:cs typeface="+mn-lt"/>
              </a:rPr>
              <a:t>ALY6080 </a:t>
            </a:r>
            <a:endParaRPr lang="zh-CN" altLang="en-US" sz="4250" b="1" dirty="0">
              <a:latin typeface="Calibri" panose="020F0502020204030204"/>
              <a:cs typeface="Calibri" panose="020F0502020204030204"/>
            </a:endParaRPr>
          </a:p>
          <a:p>
            <a:pPr algn="ctr"/>
            <a:r>
              <a:rPr lang="en-US" sz="4250" b="1" dirty="0">
                <a:latin typeface="Calibri" panose="020F0502020204030204"/>
                <a:ea typeface="+mn-lt"/>
                <a:cs typeface="+mn-lt"/>
              </a:rPr>
              <a:t>Final Presentation</a:t>
            </a:r>
            <a:endParaRPr lang="en-US" sz="4250" b="1" dirty="0">
              <a:latin typeface="Calibri" panose="020F0502020204030204"/>
              <a:ea typeface="Cambria" panose="02040503050406030204"/>
              <a:cs typeface="Times New Roman" panose="02020603050405020304"/>
            </a:endParaRPr>
          </a:p>
        </p:txBody>
      </p:sp>
      <p:sp>
        <p:nvSpPr>
          <p:cNvPr id="4" name="Text 2"/>
          <p:cNvSpPr/>
          <p:nvPr/>
        </p:nvSpPr>
        <p:spPr>
          <a:xfrm>
            <a:off x="3053070" y="4451352"/>
            <a:ext cx="6071881" cy="1766580"/>
          </a:xfrm>
          <a:prstGeom prst="rect">
            <a:avLst/>
          </a:prstGeom>
          <a:noFill/>
        </p:spPr>
        <p:txBody>
          <a:bodyPr wrap="square" lIns="121920" tIns="60960" rIns="121920" bIns="60960" rtlCol="0" anchor="t"/>
          <a:lstStyle/>
          <a:p>
            <a:pPr algn="ctr"/>
            <a:r>
              <a:rPr lang="en-US" sz="1600" dirty="0">
                <a:latin typeface="Calibri" panose="020F0502020204030204"/>
                <a:ea typeface="Noto Sans SC"/>
                <a:cs typeface="Noto Sans SC" pitchFamily="34" charset="-120"/>
              </a:rPr>
              <a:t>2023/08/22</a:t>
            </a:r>
          </a:p>
          <a:p>
            <a:pPr algn="ctr"/>
            <a:endParaRPr lang="en-US" sz="1600" dirty="0">
              <a:latin typeface="Calibri" panose="020F0502020204030204"/>
              <a:ea typeface="Noto Sans SC"/>
              <a:cs typeface="Noto Sans SC" pitchFamily="34" charset="-120"/>
            </a:endParaRPr>
          </a:p>
          <a:p>
            <a:pPr algn="ctr"/>
            <a:r>
              <a:rPr lang="en-US" sz="1600" b="1" dirty="0">
                <a:latin typeface="Calibri" panose="020F0502020204030204"/>
                <a:ea typeface="Noto Sans SC"/>
                <a:cs typeface="Noto Sans SC" pitchFamily="34" charset="-120"/>
              </a:rPr>
              <a:t>Team 2</a:t>
            </a:r>
            <a:endParaRPr lang="en-US" sz="1600" b="1" dirty="0">
              <a:latin typeface="Calibri" panose="020F0502020204030204"/>
              <a:ea typeface="Noto Sans SC"/>
              <a:cs typeface="Calibri" panose="020F0502020204030204"/>
            </a:endParaRPr>
          </a:p>
          <a:p>
            <a:pPr algn="ctr"/>
            <a:endParaRPr lang="en-US" sz="1600" b="1" dirty="0">
              <a:solidFill>
                <a:srgbClr val="383838"/>
              </a:solidFill>
              <a:latin typeface="Arial Nova"/>
              <a:ea typeface="Noto Sans SC"/>
              <a:cs typeface="+mn-lt"/>
            </a:endParaRPr>
          </a:p>
          <a:p>
            <a:pPr algn="ctr"/>
            <a:r>
              <a:rPr lang="en-US" sz="1600" dirty="0" err="1">
                <a:latin typeface="Calibri" panose="020F0502020204030204"/>
                <a:ea typeface="+mn-lt"/>
                <a:cs typeface="+mn-lt"/>
              </a:rPr>
              <a:t>Hanchen</a:t>
            </a:r>
            <a:r>
              <a:rPr lang="en-US" sz="1600" dirty="0">
                <a:latin typeface="Calibri" panose="020F0502020204030204"/>
                <a:ea typeface="+mn-lt"/>
                <a:cs typeface="+mn-lt"/>
              </a:rPr>
              <a:t> Xu                   </a:t>
            </a:r>
            <a:r>
              <a:rPr lang="en-US" sz="1600" dirty="0">
                <a:latin typeface="Calibri" panose="020F0502020204030204"/>
                <a:ea typeface="+mn-lt"/>
                <a:cs typeface="+mn-lt"/>
                <a:hlinkClick r:id="rId3"/>
              </a:rPr>
              <a:t>xu.hanc@northeastern.edu</a:t>
            </a:r>
            <a:r>
              <a:rPr lang="en-US" sz="1600" dirty="0">
                <a:latin typeface="Calibri" panose="020F0502020204030204"/>
                <a:ea typeface="+mn-lt"/>
                <a:cs typeface="+mn-lt"/>
              </a:rPr>
              <a:t> </a:t>
            </a:r>
            <a:endParaRPr lang="en-US" sz="3200" dirty="0">
              <a:latin typeface="Calibri" panose="020F0502020204030204"/>
              <a:cs typeface="Calibri" panose="020F0502020204030204"/>
            </a:endParaRPr>
          </a:p>
          <a:p>
            <a:pPr algn="ctr"/>
            <a:r>
              <a:rPr lang="en-US" sz="1600" dirty="0">
                <a:latin typeface="Calibri" panose="020F0502020204030204"/>
                <a:ea typeface="+mn-lt"/>
                <a:cs typeface="+mn-lt"/>
              </a:rPr>
              <a:t>Haoran Wang    </a:t>
            </a:r>
            <a:r>
              <a:rPr lang="en-US" sz="1600" dirty="0">
                <a:latin typeface="Calibri" panose="020F0502020204030204"/>
                <a:ea typeface="+mn-lt"/>
                <a:cs typeface="+mn-lt"/>
                <a:hlinkClick r:id="rId4"/>
              </a:rPr>
              <a:t>wang.haoran4@northeastern.edu</a:t>
            </a:r>
            <a:r>
              <a:rPr lang="en-US" sz="1600" dirty="0">
                <a:latin typeface="Calibri" panose="020F0502020204030204"/>
                <a:ea typeface="+mn-lt"/>
                <a:cs typeface="+mn-lt"/>
              </a:rPr>
              <a:t> </a:t>
            </a:r>
            <a:endParaRPr lang="en-US" sz="3200" dirty="0">
              <a:latin typeface="Calibri" panose="020F0502020204030204"/>
              <a:cs typeface="Calibri" panose="020F0502020204030204"/>
            </a:endParaRPr>
          </a:p>
          <a:p>
            <a:pPr algn="ctr"/>
            <a:r>
              <a:rPr lang="en-US" sz="1600" dirty="0" err="1">
                <a:latin typeface="Calibri" panose="020F0502020204030204"/>
                <a:ea typeface="+mn-lt"/>
                <a:cs typeface="+mn-lt"/>
              </a:rPr>
              <a:t>Puchang</a:t>
            </a:r>
            <a:r>
              <a:rPr lang="en-US" sz="1600" dirty="0">
                <a:latin typeface="Calibri" panose="020F0502020204030204"/>
                <a:ea typeface="+mn-lt"/>
                <a:cs typeface="+mn-lt"/>
              </a:rPr>
              <a:t> Yin                     </a:t>
            </a:r>
            <a:r>
              <a:rPr lang="en-US" sz="1600" dirty="0">
                <a:latin typeface="Calibri" panose="020F0502020204030204"/>
                <a:ea typeface="+mn-lt"/>
                <a:cs typeface="+mn-lt"/>
                <a:hlinkClick r:id="rId5"/>
              </a:rPr>
              <a:t>yin.pu@northeastern.edu</a:t>
            </a:r>
            <a:r>
              <a:rPr lang="en-US" sz="1600" dirty="0">
                <a:latin typeface="Calibri" panose="020F0502020204030204"/>
                <a:ea typeface="+mn-lt"/>
                <a:cs typeface="+mn-lt"/>
              </a:rPr>
              <a:t> </a:t>
            </a:r>
            <a:endParaRPr lang="en-US" sz="3200" dirty="0">
              <a:latin typeface="Calibri" panose="020F0502020204030204"/>
              <a:cs typeface="Calibri" panose="020F0502020204030204"/>
            </a:endParaRPr>
          </a:p>
          <a:p>
            <a:pPr algn="ctr"/>
            <a:r>
              <a:rPr lang="en-US" sz="1600" dirty="0">
                <a:latin typeface="Calibri" panose="020F0502020204030204"/>
                <a:ea typeface="+mn-lt"/>
                <a:cs typeface="+mn-lt"/>
              </a:rPr>
              <a:t>Zihan Ma                  </a:t>
            </a:r>
            <a:r>
              <a:rPr lang="en-US" sz="1600" dirty="0">
                <a:latin typeface="Calibri" panose="020F0502020204030204"/>
                <a:ea typeface="+mn-lt"/>
                <a:cs typeface="+mn-lt"/>
                <a:hlinkClick r:id="rId6"/>
              </a:rPr>
              <a:t>ma.zihan1@northeastern.edu</a:t>
            </a:r>
            <a:r>
              <a:rPr lang="en-US" sz="1600" dirty="0">
                <a:latin typeface="Calibri" panose="020F0502020204030204"/>
                <a:ea typeface="+mn-lt"/>
                <a:cs typeface="+mn-lt"/>
              </a:rPr>
              <a:t> </a:t>
            </a:r>
            <a:r>
              <a:rPr lang="en-US" sz="1600" dirty="0">
                <a:solidFill>
                  <a:srgbClr val="000000"/>
                </a:solidFill>
                <a:latin typeface="Calibri" panose="020F0502020204030204"/>
                <a:ea typeface="Noto Sans SC"/>
                <a:cs typeface="Calibri" panose="020F0502020204030204"/>
              </a:rPr>
              <a:t> </a:t>
            </a:r>
            <a:r>
              <a:rPr lang="en-US" sz="1600" dirty="0">
                <a:solidFill>
                  <a:srgbClr val="383838"/>
                </a:solidFill>
                <a:latin typeface="Calibri" panose="020F0502020204030204"/>
                <a:ea typeface="Noto Sans SC"/>
                <a:cs typeface="Noto Sans SC" pitchFamily="34" charset="-120"/>
              </a:rPr>
              <a:t>
</a:t>
            </a:r>
            <a:endParaRPr lang="en-US" sz="1600" dirty="0">
              <a:latin typeface="Calibri" panose="020F0502020204030204"/>
              <a:ea typeface="Noto Sans SC"/>
              <a:cs typeface="Calibri" panose="020F0502020204030204"/>
            </a:endParaRPr>
          </a:p>
        </p:txBody>
      </p:sp>
      <p:pic>
        <p:nvPicPr>
          <p:cNvPr id="5" name="图片 5" descr="形状&#10;&#10;已自动生成说明"/>
          <p:cNvPicPr>
            <a:picLocks noChangeAspect="1"/>
          </p:cNvPicPr>
          <p:nvPr/>
        </p:nvPicPr>
        <p:blipFill>
          <a:blip r:embed="rId7"/>
          <a:stretch>
            <a:fillRect/>
          </a:stretch>
        </p:blipFill>
        <p:spPr>
          <a:xfrm>
            <a:off x="9054674" y="155353"/>
            <a:ext cx="1300449" cy="1293459"/>
          </a:xfrm>
          <a:prstGeom prst="rect">
            <a:avLst/>
          </a:prstGeom>
        </p:spPr>
      </p:pic>
      <p:pic>
        <p:nvPicPr>
          <p:cNvPr id="6" name="图片 6" descr="徽标&#10;&#10;已自动生成说明"/>
          <p:cNvPicPr>
            <a:picLocks noChangeAspect="1"/>
          </p:cNvPicPr>
          <p:nvPr/>
        </p:nvPicPr>
        <p:blipFill>
          <a:blip r:embed="rId8"/>
          <a:stretch>
            <a:fillRect/>
          </a:stretch>
        </p:blipFill>
        <p:spPr>
          <a:xfrm>
            <a:off x="10535757" y="155315"/>
            <a:ext cx="1299984" cy="1291519"/>
          </a:xfrm>
          <a:prstGeom prst="rect">
            <a:avLst/>
          </a:prstGeom>
        </p:spPr>
      </p:pic>
      <p:sp>
        <p:nvSpPr>
          <p:cNvPr id="7" name="文本框 6">
            <a:extLst>
              <a:ext uri="{FF2B5EF4-FFF2-40B4-BE49-F238E27FC236}">
                <a16:creationId xmlns:a16="http://schemas.microsoft.com/office/drawing/2014/main" id="{DEA05ABF-0478-4A68-919D-086837366A7C}"/>
              </a:ext>
            </a:extLst>
          </p:cNvPr>
          <p:cNvSpPr txBox="1"/>
          <p:nvPr/>
        </p:nvSpPr>
        <p:spPr>
          <a:xfrm>
            <a:off x="5933367" y="6550223"/>
            <a:ext cx="311285" cy="307777"/>
          </a:xfrm>
          <a:prstGeom prst="rect">
            <a:avLst/>
          </a:prstGeom>
          <a:noFill/>
        </p:spPr>
        <p:txBody>
          <a:bodyPr wrap="square" rtlCol="0">
            <a:spAutoFit/>
          </a:bodyPr>
          <a:lstStyle/>
          <a:p>
            <a:pPr algn="ctr"/>
            <a:r>
              <a:rPr lang="en-US" altLang="zh-CN" sz="1400" dirty="0"/>
              <a:t>1</a:t>
            </a:r>
            <a:endParaRPr lang="zh-CN" altLang="en-US"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3640394" y="295337"/>
            <a:ext cx="10515600" cy="1325563"/>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3200" b="1" dirty="0">
                <a:cs typeface="Calibri" panose="020F0502020204030204"/>
              </a:rPr>
              <a:t>Seasonal Product Sales and</a:t>
            </a:r>
            <a:endParaRPr lang="zh-CN" altLang="en-US" sz="3200" b="1" dirty="0"/>
          </a:p>
          <a:p>
            <a:pPr marL="0" indent="0" algn="ctr">
              <a:buNone/>
            </a:pPr>
            <a:r>
              <a:rPr lang="en-US" altLang="zh-CN" sz="3200" b="1" dirty="0">
                <a:cs typeface="Calibri" panose="020F0502020204030204"/>
              </a:rPr>
              <a:t>    Inventory Management</a:t>
            </a:r>
          </a:p>
        </p:txBody>
      </p:sp>
      <p:sp>
        <p:nvSpPr>
          <p:cNvPr id="7" name="Content Placeholder 2"/>
          <p:cNvSpPr txBox="1"/>
          <p:nvPr/>
        </p:nvSpPr>
        <p:spPr>
          <a:xfrm>
            <a:off x="6639339" y="1139929"/>
            <a:ext cx="5159265" cy="571807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endParaRPr lang="en-US" sz="2400" dirty="0">
              <a:ea typeface="+mn-lt"/>
              <a:cs typeface="+mn-lt"/>
            </a:endParaRPr>
          </a:p>
          <a:p>
            <a:pPr>
              <a:buNone/>
            </a:pPr>
            <a:r>
              <a:rPr lang="en-US" sz="2400" dirty="0">
                <a:ea typeface="+mn-lt"/>
                <a:cs typeface="+mn-lt"/>
              </a:rPr>
              <a:t>Sales Patterns Insights:</a:t>
            </a:r>
            <a:endParaRPr lang="en-US" sz="2400" dirty="0">
              <a:cs typeface="Calibri" panose="020F0502020204030204"/>
            </a:endParaRPr>
          </a:p>
          <a:p>
            <a:pPr>
              <a:buNone/>
            </a:pPr>
            <a:r>
              <a:rPr lang="en-US" sz="2400" dirty="0">
                <a:ea typeface="+mn-lt"/>
                <a:cs typeface="+mn-lt"/>
              </a:rPr>
              <a:t>"Plant Bar (May 2023)" has a clear peak in May 2023, indicating a specific event or season influencing its sales.</a:t>
            </a:r>
            <a:endParaRPr lang="en-US" sz="2400" dirty="0">
              <a:cs typeface="Calibri" panose="020F0502020204030204"/>
            </a:endParaRPr>
          </a:p>
          <a:p>
            <a:pPr>
              <a:buNone/>
            </a:pPr>
            <a:r>
              <a:rPr lang="en-US" sz="2400" dirty="0">
                <a:ea typeface="+mn-lt"/>
                <a:cs typeface="+mn-lt"/>
              </a:rPr>
              <a:t>"The Fishermen, the Horse, and the Sea" shows consistent sales with sporadic peaks, suggesting occasional promotions or events.</a:t>
            </a:r>
            <a:endParaRPr lang="en-US" sz="2400" dirty="0">
              <a:cs typeface="Calibri" panose="020F0502020204030204"/>
            </a:endParaRPr>
          </a:p>
          <a:p>
            <a:pPr>
              <a:buNone/>
            </a:pPr>
            <a:r>
              <a:rPr lang="en-US" sz="2400" dirty="0">
                <a:ea typeface="+mn-lt"/>
                <a:cs typeface="+mn-lt"/>
              </a:rPr>
              <a:t>Products like "Miss Mary's - 4 Pack Gift Box" and "Gift Set - Cozy Night In" have distinct peak periods, emphasizing their seasonal nature.</a:t>
            </a:r>
            <a:endParaRPr lang="en-US" sz="2400" dirty="0">
              <a:cs typeface="Calibri" panose="020F0502020204030204"/>
            </a:endParaRPr>
          </a:p>
          <a:p>
            <a:pPr marL="0" indent="0">
              <a:buNone/>
            </a:pPr>
            <a:endParaRPr lang="en-US" dirty="0">
              <a:cs typeface="Calibri" panose="020F0502020204030204"/>
            </a:endParaRPr>
          </a:p>
          <a:p>
            <a:endParaRPr lang="en-US" dirty="0">
              <a:cs typeface="Calibri" panose="020F0502020204030204"/>
            </a:endParaRPr>
          </a:p>
        </p:txBody>
      </p:sp>
      <p:pic>
        <p:nvPicPr>
          <p:cNvPr id="2" name="图片 1" descr="图形用户界面&#10;&#10;已自动生成说明"/>
          <p:cNvPicPr>
            <a:picLocks noChangeAspect="1"/>
          </p:cNvPicPr>
          <p:nvPr/>
        </p:nvPicPr>
        <p:blipFill>
          <a:blip r:embed="rId2"/>
          <a:stretch>
            <a:fillRect/>
          </a:stretch>
        </p:blipFill>
        <p:spPr>
          <a:xfrm>
            <a:off x="226142" y="-2912"/>
            <a:ext cx="5852651" cy="6863824"/>
          </a:xfrm>
          <a:prstGeom prst="rect">
            <a:avLst/>
          </a:prstGeom>
        </p:spPr>
      </p:pic>
      <p:sp>
        <p:nvSpPr>
          <p:cNvPr id="6" name="文本框 5">
            <a:extLst>
              <a:ext uri="{FF2B5EF4-FFF2-40B4-BE49-F238E27FC236}">
                <a16:creationId xmlns:a16="http://schemas.microsoft.com/office/drawing/2014/main" id="{B0A82CA9-B216-47A0-AA3A-DE3BA4C9AE2F}"/>
              </a:ext>
            </a:extLst>
          </p:cNvPr>
          <p:cNvSpPr txBox="1"/>
          <p:nvPr/>
        </p:nvSpPr>
        <p:spPr>
          <a:xfrm>
            <a:off x="5933367" y="6550223"/>
            <a:ext cx="381294" cy="307777"/>
          </a:xfrm>
          <a:prstGeom prst="rect">
            <a:avLst/>
          </a:prstGeom>
          <a:noFill/>
        </p:spPr>
        <p:txBody>
          <a:bodyPr wrap="square" rtlCol="0">
            <a:spAutoFit/>
          </a:bodyPr>
          <a:lstStyle/>
          <a:p>
            <a:pPr algn="ctr"/>
            <a:r>
              <a:rPr lang="en-US" altLang="zh-CN" sz="1400" dirty="0"/>
              <a:t>10</a:t>
            </a:r>
            <a:endParaRPr lang="zh-CN" altLang="en-US" sz="1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838200" y="365125"/>
            <a:ext cx="10515600" cy="1325563"/>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90000"/>
              </a:lnSpc>
              <a:spcBef>
                <a:spcPts val="1000"/>
              </a:spcBef>
            </a:pPr>
            <a:r>
              <a:rPr lang="en-US" altLang="zh-CN" sz="4400" b="1" dirty="0">
                <a:ea typeface="等线" panose="02010600030101010101" pitchFamily="2" charset="-122"/>
                <a:cs typeface="Calibri" panose="020F0502020204030204"/>
              </a:rPr>
              <a:t>Negative profit issues</a:t>
            </a:r>
          </a:p>
        </p:txBody>
      </p:sp>
      <p:pic>
        <p:nvPicPr>
          <p:cNvPr id="7" name="图片 6" descr="图片包含 图表&#10;&#10;已自动生成说明"/>
          <p:cNvPicPr>
            <a:picLocks noChangeAspect="1"/>
          </p:cNvPicPr>
          <p:nvPr/>
        </p:nvPicPr>
        <p:blipFill>
          <a:blip r:embed="rId2"/>
          <a:stretch>
            <a:fillRect/>
          </a:stretch>
        </p:blipFill>
        <p:spPr>
          <a:xfrm>
            <a:off x="957533" y="2021302"/>
            <a:ext cx="6704162" cy="4320470"/>
          </a:xfrm>
          <a:prstGeom prst="rect">
            <a:avLst/>
          </a:prstGeom>
        </p:spPr>
      </p:pic>
      <p:sp>
        <p:nvSpPr>
          <p:cNvPr id="9" name="文本框 8"/>
          <p:cNvSpPr txBox="1"/>
          <p:nvPr/>
        </p:nvSpPr>
        <p:spPr>
          <a:xfrm>
            <a:off x="7919662" y="3089198"/>
            <a:ext cx="3174520"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buFont typeface="Arial" panose="020B0604020202020204" pitchFamily="34" charset="0"/>
              <a:buChar char="•"/>
            </a:pPr>
            <a:r>
              <a:rPr lang="zh-CN" altLang="en-US" dirty="0">
                <a:ea typeface="等线" panose="02010600030101010101" pitchFamily="2" charset="-122"/>
                <a:cs typeface="Calibri" panose="020F0502020204030204"/>
              </a:rPr>
              <a:t>All items in this graph need attention. </a:t>
            </a:r>
          </a:p>
          <a:p>
            <a:pPr marL="285750" indent="-285750">
              <a:buFont typeface="Arial" panose="020B0604020202020204" pitchFamily="34" charset="0"/>
              <a:buChar char="•"/>
            </a:pPr>
            <a:r>
              <a:rPr lang="zh-CN" altLang="en-US" dirty="0">
                <a:ea typeface="等线" panose="02010600030101010101" pitchFamily="2" charset="-122"/>
                <a:cs typeface="Calibri" panose="020F0502020204030204"/>
              </a:rPr>
              <a:t>Even without any discount, selling these items are losing money. </a:t>
            </a:r>
          </a:p>
          <a:p>
            <a:pPr marL="285750" indent="-285750">
              <a:buFont typeface="Arial" panose="020B0604020202020204" pitchFamily="34" charset="0"/>
              <a:buChar char="•"/>
            </a:pPr>
            <a:r>
              <a:rPr lang="zh-CN" dirty="0">
                <a:ea typeface="等线" panose="02010600030101010101" pitchFamily="2" charset="-122"/>
                <a:cs typeface="Calibri" panose="020F0502020204030204"/>
              </a:rPr>
              <a:t>Big Cock Candle Company - 8.5 oz Reed Diffuser</a:t>
            </a:r>
            <a:r>
              <a:rPr lang="zh-CN" altLang="en-US" dirty="0">
                <a:ea typeface="等线" panose="02010600030101010101" pitchFamily="2" charset="-122"/>
                <a:cs typeface="Calibri" panose="020F0502020204030204"/>
              </a:rPr>
              <a:t> is the biggest part in expense. </a:t>
            </a:r>
          </a:p>
        </p:txBody>
      </p:sp>
      <p:sp>
        <p:nvSpPr>
          <p:cNvPr id="6" name="文本框 5">
            <a:extLst>
              <a:ext uri="{FF2B5EF4-FFF2-40B4-BE49-F238E27FC236}">
                <a16:creationId xmlns:a16="http://schemas.microsoft.com/office/drawing/2014/main" id="{80790B2D-3949-4B91-A1AA-E9E65F4F5C11}"/>
              </a:ext>
            </a:extLst>
          </p:cNvPr>
          <p:cNvSpPr txBox="1"/>
          <p:nvPr/>
        </p:nvSpPr>
        <p:spPr>
          <a:xfrm>
            <a:off x="5933367" y="6550223"/>
            <a:ext cx="370156" cy="307777"/>
          </a:xfrm>
          <a:prstGeom prst="rect">
            <a:avLst/>
          </a:prstGeom>
          <a:noFill/>
        </p:spPr>
        <p:txBody>
          <a:bodyPr wrap="square" rtlCol="0">
            <a:spAutoFit/>
          </a:bodyPr>
          <a:lstStyle/>
          <a:p>
            <a:pPr algn="ctr"/>
            <a:r>
              <a:rPr lang="en-US" altLang="zh-CN" sz="1400" dirty="0"/>
              <a:t>11</a:t>
            </a:r>
            <a:endParaRPr lang="zh-CN" altLang="en-US" sz="1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999771" y="1186405"/>
            <a:ext cx="4803493" cy="1495063"/>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endParaRPr lang="zh-CN" altLang="en-US"/>
          </a:p>
        </p:txBody>
      </p:sp>
      <p:pic>
        <p:nvPicPr>
          <p:cNvPr id="2" name="图片 1" descr="图片包含 图表&#10;&#10;已自动生成说明"/>
          <p:cNvPicPr>
            <a:picLocks noChangeAspect="1"/>
          </p:cNvPicPr>
          <p:nvPr/>
        </p:nvPicPr>
        <p:blipFill>
          <a:blip r:embed="rId2"/>
          <a:stretch>
            <a:fillRect/>
          </a:stretch>
        </p:blipFill>
        <p:spPr>
          <a:xfrm>
            <a:off x="892834" y="1660863"/>
            <a:ext cx="6783237" cy="4327030"/>
          </a:xfrm>
          <a:prstGeom prst="rect">
            <a:avLst/>
          </a:prstGeom>
        </p:spPr>
      </p:pic>
      <p:sp>
        <p:nvSpPr>
          <p:cNvPr id="4" name="文本框 3"/>
          <p:cNvSpPr txBox="1"/>
          <p:nvPr/>
        </p:nvSpPr>
        <p:spPr>
          <a:xfrm>
            <a:off x="8035712" y="2378824"/>
            <a:ext cx="3174520"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buFont typeface="Arial" panose="020B0604020202020204" pitchFamily="34" charset="0"/>
              <a:buChar char="•"/>
            </a:pPr>
            <a:r>
              <a:rPr lang="zh-CN" altLang="en-US" dirty="0">
                <a:ea typeface="等线" panose="02010600030101010101" pitchFamily="2" charset="-122"/>
                <a:cs typeface="Calibri" panose="020F0502020204030204"/>
              </a:rPr>
              <a:t>"Big Cock Candle Company - 8.5 oz Reed Diffuser" costs the most (more than $300)as a gift. </a:t>
            </a:r>
          </a:p>
          <a:p>
            <a:pPr marL="285750" indent="-285750">
              <a:buFont typeface="Arial" panose="020B0604020202020204" pitchFamily="34" charset="0"/>
              <a:buChar char="•"/>
            </a:pPr>
            <a:r>
              <a:rPr lang="zh-CN" altLang="en-US" dirty="0">
                <a:ea typeface="等线" panose="02010600030101010101" pitchFamily="2" charset="-122"/>
                <a:cs typeface="Calibri" panose="020F0502020204030204"/>
              </a:rPr>
              <a:t>Most dates with negative profits are because of sending gifts but not selling enough items. </a:t>
            </a:r>
          </a:p>
        </p:txBody>
      </p:sp>
      <p:sp>
        <p:nvSpPr>
          <p:cNvPr id="8" name="文本框 7"/>
          <p:cNvSpPr txBox="1"/>
          <p:nvPr/>
        </p:nvSpPr>
        <p:spPr>
          <a:xfrm>
            <a:off x="2180563" y="666504"/>
            <a:ext cx="4842370" cy="75713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nSpc>
                <a:spcPct val="90000"/>
              </a:lnSpc>
              <a:spcBef>
                <a:spcPts val="1000"/>
              </a:spcBef>
            </a:pPr>
            <a:r>
              <a:rPr lang="en-US" altLang="zh-CN" sz="2800" dirty="0">
                <a:ea typeface="等线" panose="02010600030101010101" pitchFamily="2" charset="-122"/>
                <a:cs typeface="Calibri" panose="020F0502020204030204"/>
              </a:rPr>
              <a:t>Negative profit issues (cont.)</a:t>
            </a:r>
          </a:p>
          <a:p>
            <a:pPr algn="l"/>
            <a:endParaRPr lang="zh-CN" altLang="en-US" dirty="0">
              <a:ea typeface="等线" panose="02010600030101010101" pitchFamily="2" charset="-122"/>
              <a:cs typeface="Calibri" panose="020F0502020204030204"/>
            </a:endParaRPr>
          </a:p>
        </p:txBody>
      </p:sp>
      <p:sp>
        <p:nvSpPr>
          <p:cNvPr id="7" name="文本框 6">
            <a:extLst>
              <a:ext uri="{FF2B5EF4-FFF2-40B4-BE49-F238E27FC236}">
                <a16:creationId xmlns:a16="http://schemas.microsoft.com/office/drawing/2014/main" id="{9DD5E580-B0E7-4BB3-9791-09171D40F7DB}"/>
              </a:ext>
            </a:extLst>
          </p:cNvPr>
          <p:cNvSpPr txBox="1"/>
          <p:nvPr/>
        </p:nvSpPr>
        <p:spPr>
          <a:xfrm>
            <a:off x="5933367" y="6550223"/>
            <a:ext cx="402582" cy="307777"/>
          </a:xfrm>
          <a:prstGeom prst="rect">
            <a:avLst/>
          </a:prstGeom>
          <a:noFill/>
        </p:spPr>
        <p:txBody>
          <a:bodyPr wrap="square" rtlCol="0">
            <a:spAutoFit/>
          </a:bodyPr>
          <a:lstStyle/>
          <a:p>
            <a:pPr algn="ctr"/>
            <a:r>
              <a:rPr lang="en-US" altLang="zh-CN" sz="1400" dirty="0"/>
              <a:t>12</a:t>
            </a:r>
            <a:endParaRPr lang="zh-CN" altLang="en-US" sz="1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999771" y="1186405"/>
            <a:ext cx="4803493" cy="1495063"/>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endParaRPr lang="zh-CN" altLang="en-US"/>
          </a:p>
        </p:txBody>
      </p:sp>
      <p:sp>
        <p:nvSpPr>
          <p:cNvPr id="5" name="Title 1"/>
          <p:cNvSpPr txBox="1"/>
          <p:nvPr/>
        </p:nvSpPr>
        <p:spPr>
          <a:xfrm>
            <a:off x="838200" y="365125"/>
            <a:ext cx="10515600" cy="1325563"/>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a:cs typeface="Calibri Light" panose="020F0302020204030204"/>
              </a:rPr>
              <a:t>Recommendations &amp; Findings</a:t>
            </a:r>
          </a:p>
          <a:p>
            <a:endParaRPr lang="en-US" b="1">
              <a:cs typeface="Calibri Light" panose="020F0302020204030204"/>
            </a:endParaRPr>
          </a:p>
        </p:txBody>
      </p:sp>
      <p:sp>
        <p:nvSpPr>
          <p:cNvPr id="7" name="Content Placeholder 2"/>
          <p:cNvSpPr txBox="1"/>
          <p:nvPr/>
        </p:nvSpPr>
        <p:spPr>
          <a:xfrm>
            <a:off x="838200" y="1825625"/>
            <a:ext cx="10515600" cy="4351338"/>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a:ea typeface="+mn-lt"/>
                <a:cs typeface="+mn-lt"/>
              </a:rPr>
              <a:t>Revenue Analysis:</a:t>
            </a:r>
            <a:r>
              <a:rPr lang="en-US" sz="1800">
                <a:ea typeface="+mn-lt"/>
                <a:cs typeface="+mn-lt"/>
              </a:rPr>
              <a:t> We should continue to capitalize on the high sales during the holiday season, perhaps by offering special deals or products during this time. </a:t>
            </a:r>
            <a:endParaRPr lang="en-US" sz="1800">
              <a:cs typeface="Calibri" panose="020F0502020204030204"/>
            </a:endParaRPr>
          </a:p>
          <a:p>
            <a:r>
              <a:rPr lang="en-US" sz="1800" b="1">
                <a:ea typeface="+mn-lt"/>
                <a:cs typeface="+mn-lt"/>
              </a:rPr>
              <a:t>Reward program:</a:t>
            </a:r>
            <a:r>
              <a:rPr lang="en-US" sz="1800">
                <a:ea typeface="+mn-lt"/>
                <a:cs typeface="+mn-lt"/>
              </a:rPr>
              <a:t> Instead of a one-size-fits-all approach, consider tiered rewards where customers who spend more or shop more frequently get better rewards. Example: Silver, Gold, Platinum tiers with increasing benefits.</a:t>
            </a:r>
            <a:endParaRPr lang="en-US" sz="1800">
              <a:cs typeface="Calibri" panose="020F0502020204030204"/>
            </a:endParaRPr>
          </a:p>
          <a:p>
            <a:r>
              <a:rPr lang="en-US" sz="1800" b="1">
                <a:ea typeface="+mn-lt"/>
                <a:cs typeface="+mn-lt"/>
              </a:rPr>
              <a:t>Customer Retention:</a:t>
            </a:r>
            <a:r>
              <a:rPr lang="en-US" sz="1800">
                <a:ea typeface="+mn-lt"/>
                <a:cs typeface="+mn-lt"/>
              </a:rPr>
              <a:t> We have a good number of repeat customers. However, efforts could be made to increase customer retention, such as by introducing loyalty programs or personalized marketing.</a:t>
            </a:r>
            <a:endParaRPr lang="en-US" sz="1800">
              <a:cs typeface="Calibri" panose="020F0502020204030204"/>
            </a:endParaRPr>
          </a:p>
          <a:p>
            <a:r>
              <a:rPr lang="en-US" sz="1800" b="1">
                <a:ea typeface="+mn-lt"/>
                <a:cs typeface="+mn-lt"/>
              </a:rPr>
              <a:t>Seasonal products:</a:t>
            </a:r>
            <a:r>
              <a:rPr lang="en-US" sz="1800">
                <a:ea typeface="+mn-lt"/>
                <a:cs typeface="+mn-lt"/>
              </a:rPr>
              <a:t> Plan promotions and discounts around the peak sales periods for these products to maximize revenue. Stock up on inventory before the peak season to cater to the increased demand. Bundle seasonal products with complementary items to encourage increased sales.</a:t>
            </a:r>
            <a:endParaRPr lang="en-US" sz="1800">
              <a:cs typeface="Calibri" panose="020F0502020204030204"/>
            </a:endParaRPr>
          </a:p>
          <a:p>
            <a:r>
              <a:rPr lang="en-US" sz="1800" b="1">
                <a:ea typeface="+mn-lt"/>
                <a:cs typeface="+mn-lt"/>
              </a:rPr>
              <a:t>Marketing Effectiveness:</a:t>
            </a:r>
            <a:r>
              <a:rPr lang="en-US" sz="1800">
                <a:ea typeface="+mn-lt"/>
                <a:cs typeface="+mn-lt"/>
              </a:rPr>
              <a:t> The marketing efforts appear to be effective, as customers who accept marketing contribute significantly more to sales. We could consider ways to encourage more customers to opt into marketing.</a:t>
            </a:r>
            <a:endParaRPr lang="en-US" sz="1800">
              <a:cs typeface="Calibri" panose="020F0502020204030204"/>
            </a:endParaRPr>
          </a:p>
          <a:p>
            <a:endParaRPr lang="en-US" sz="1800">
              <a:cs typeface="Calibri" panose="020F0502020204030204"/>
            </a:endParaRPr>
          </a:p>
          <a:p>
            <a:endParaRPr lang="en-US" sz="1800">
              <a:cs typeface="Calibri" panose="020F0502020204030204"/>
            </a:endParaRPr>
          </a:p>
        </p:txBody>
      </p:sp>
      <p:sp>
        <p:nvSpPr>
          <p:cNvPr id="6" name="文本框 5">
            <a:extLst>
              <a:ext uri="{FF2B5EF4-FFF2-40B4-BE49-F238E27FC236}">
                <a16:creationId xmlns:a16="http://schemas.microsoft.com/office/drawing/2014/main" id="{876C8D36-A6DE-4FDF-A955-DE1B8D7733DC}"/>
              </a:ext>
            </a:extLst>
          </p:cNvPr>
          <p:cNvSpPr txBox="1"/>
          <p:nvPr/>
        </p:nvSpPr>
        <p:spPr>
          <a:xfrm>
            <a:off x="5933367" y="6550223"/>
            <a:ext cx="376642" cy="307777"/>
          </a:xfrm>
          <a:prstGeom prst="rect">
            <a:avLst/>
          </a:prstGeom>
          <a:noFill/>
        </p:spPr>
        <p:txBody>
          <a:bodyPr wrap="square" rtlCol="0">
            <a:spAutoFit/>
          </a:bodyPr>
          <a:lstStyle/>
          <a:p>
            <a:pPr algn="ctr"/>
            <a:r>
              <a:rPr lang="en-US" altLang="zh-CN" sz="1400" dirty="0"/>
              <a:t>13</a:t>
            </a:r>
            <a:endParaRPr lang="zh-CN" altLang="en-US" sz="1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999771" y="1186405"/>
            <a:ext cx="4803493" cy="1495063"/>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endParaRPr lang="zh-CN" altLang="en-US"/>
          </a:p>
        </p:txBody>
      </p:sp>
      <p:sp>
        <p:nvSpPr>
          <p:cNvPr id="5" name="Title 1"/>
          <p:cNvSpPr txBox="1"/>
          <p:nvPr/>
        </p:nvSpPr>
        <p:spPr>
          <a:xfrm>
            <a:off x="838200" y="365125"/>
            <a:ext cx="10515600" cy="1325563"/>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a:t>Future Research</a:t>
            </a:r>
            <a:endParaRPr lang="en-US"/>
          </a:p>
          <a:p>
            <a:endParaRPr lang="en-US" b="1">
              <a:cs typeface="Calibri Light" panose="020F0302020204030204"/>
            </a:endParaRPr>
          </a:p>
        </p:txBody>
      </p:sp>
      <p:sp>
        <p:nvSpPr>
          <p:cNvPr id="7" name="Content Placeholder 2"/>
          <p:cNvSpPr txBox="1"/>
          <p:nvPr/>
        </p:nvSpPr>
        <p:spPr>
          <a:xfrm>
            <a:off x="838200" y="1825625"/>
            <a:ext cx="10515600"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a:cs typeface="Calibri" panose="020F0502020204030204"/>
              </a:rPr>
              <a:t>Promotional Strategy:</a:t>
            </a:r>
            <a:r>
              <a:rPr lang="en-US" sz="2400">
                <a:cs typeface="Calibri" panose="020F0502020204030204"/>
              </a:rPr>
              <a:t> Examine the long-term effects of promotional discounts on customer loyalty and overall profitability.</a:t>
            </a:r>
          </a:p>
          <a:p>
            <a:r>
              <a:rPr lang="en-US" sz="2400" b="1">
                <a:cs typeface="Calibri" panose="020F0502020204030204"/>
              </a:rPr>
              <a:t>Customer Segmentation:</a:t>
            </a:r>
            <a:r>
              <a:rPr lang="en-US" sz="2400">
                <a:cs typeface="Calibri" panose="020F0502020204030204"/>
              </a:rPr>
              <a:t> Use advanced clustering techniques to segment the customer base and tailor marketing strategies accordingly.</a:t>
            </a:r>
          </a:p>
          <a:p>
            <a:r>
              <a:rPr lang="en-US" sz="2400" b="1">
                <a:cs typeface="Calibri" panose="020F0502020204030204"/>
              </a:rPr>
              <a:t>Inventory Management:</a:t>
            </a:r>
            <a:r>
              <a:rPr lang="en-US" sz="2400">
                <a:cs typeface="Calibri" panose="020F0502020204030204"/>
              </a:rPr>
              <a:t> Develop predictive models to forecast demand for products, especially seasonal ones, to optimize inventory levels.</a:t>
            </a:r>
          </a:p>
          <a:p>
            <a:r>
              <a:rPr lang="en-US" sz="2400" b="1">
                <a:cs typeface="Calibri" panose="020F0502020204030204"/>
              </a:rPr>
              <a:t>Profitability Analysis:</a:t>
            </a:r>
            <a:r>
              <a:rPr lang="en-US" sz="2400">
                <a:cs typeface="Calibri" panose="020F0502020204030204"/>
              </a:rPr>
              <a:t> Dive deeper into the cost structure of products to identify potential areas for cost savings.</a:t>
            </a:r>
          </a:p>
          <a:p>
            <a:endParaRPr lang="en-US">
              <a:cs typeface="Calibri" panose="020F0502020204030204"/>
            </a:endParaRPr>
          </a:p>
          <a:p>
            <a:endParaRPr lang="en-US">
              <a:cs typeface="Calibri" panose="020F0502020204030204"/>
            </a:endParaRPr>
          </a:p>
        </p:txBody>
      </p:sp>
      <p:sp>
        <p:nvSpPr>
          <p:cNvPr id="6" name="文本框 5">
            <a:extLst>
              <a:ext uri="{FF2B5EF4-FFF2-40B4-BE49-F238E27FC236}">
                <a16:creationId xmlns:a16="http://schemas.microsoft.com/office/drawing/2014/main" id="{7B86AC31-CEDD-4390-B674-D67CAE3E29C4}"/>
              </a:ext>
            </a:extLst>
          </p:cNvPr>
          <p:cNvSpPr txBox="1"/>
          <p:nvPr/>
        </p:nvSpPr>
        <p:spPr>
          <a:xfrm>
            <a:off x="5933367" y="6550223"/>
            <a:ext cx="383127" cy="307777"/>
          </a:xfrm>
          <a:prstGeom prst="rect">
            <a:avLst/>
          </a:prstGeom>
          <a:noFill/>
        </p:spPr>
        <p:txBody>
          <a:bodyPr wrap="square" rtlCol="0">
            <a:spAutoFit/>
          </a:bodyPr>
          <a:lstStyle/>
          <a:p>
            <a:pPr algn="ctr"/>
            <a:r>
              <a:rPr lang="en-US" altLang="zh-CN" sz="1400" dirty="0"/>
              <a:t>14</a:t>
            </a:r>
            <a:endParaRPr lang="zh-CN" altLang="en-US" sz="1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999771" y="1186405"/>
            <a:ext cx="4803493" cy="1495063"/>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endParaRPr lang="zh-CN" altLang="en-US"/>
          </a:p>
        </p:txBody>
      </p:sp>
      <p:sp>
        <p:nvSpPr>
          <p:cNvPr id="5" name="Title 1"/>
          <p:cNvSpPr txBox="1"/>
          <p:nvPr/>
        </p:nvSpPr>
        <p:spPr>
          <a:xfrm>
            <a:off x="838200" y="365125"/>
            <a:ext cx="10515600" cy="1325563"/>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a:cs typeface="Calibri Light" panose="020F0302020204030204"/>
              </a:rPr>
              <a:t>Conclusion</a:t>
            </a:r>
          </a:p>
          <a:p>
            <a:endParaRPr lang="en-US" b="1">
              <a:cs typeface="Calibri Light" panose="020F0302020204030204"/>
            </a:endParaRPr>
          </a:p>
        </p:txBody>
      </p:sp>
      <p:sp>
        <p:nvSpPr>
          <p:cNvPr id="7" name="Content Placeholder 2"/>
          <p:cNvSpPr txBox="1"/>
          <p:nvPr/>
        </p:nvSpPr>
        <p:spPr>
          <a:xfrm>
            <a:off x="1149220" y="1856727"/>
            <a:ext cx="10515600"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ea typeface="+mn-lt"/>
                <a:cs typeface="+mn-lt"/>
              </a:rPr>
              <a:t>Through data analysis, Locally Inspired can further capitalize on holiday sales, enhance customer loyalty, amplify marketing engagement, and harness future research in customer satisfaction and product trends to drive informed decisions.</a:t>
            </a:r>
            <a:endParaRPr lang="zh-CN" altLang="en-US"/>
          </a:p>
          <a:p>
            <a:endParaRPr lang="en-US">
              <a:cs typeface="Calibri" panose="020F0502020204030204"/>
            </a:endParaRPr>
          </a:p>
          <a:p>
            <a:endParaRPr lang="en-US"/>
          </a:p>
          <a:p>
            <a:endParaRPr lang="en-US">
              <a:cs typeface="Calibri" panose="020F0502020204030204"/>
            </a:endParaRPr>
          </a:p>
        </p:txBody>
      </p:sp>
      <p:sp>
        <p:nvSpPr>
          <p:cNvPr id="6" name="文本框 5">
            <a:extLst>
              <a:ext uri="{FF2B5EF4-FFF2-40B4-BE49-F238E27FC236}">
                <a16:creationId xmlns:a16="http://schemas.microsoft.com/office/drawing/2014/main" id="{59833F94-E685-460F-B0FB-FB7FF970D7E9}"/>
              </a:ext>
            </a:extLst>
          </p:cNvPr>
          <p:cNvSpPr txBox="1"/>
          <p:nvPr/>
        </p:nvSpPr>
        <p:spPr>
          <a:xfrm>
            <a:off x="5933367" y="6550223"/>
            <a:ext cx="402582" cy="307777"/>
          </a:xfrm>
          <a:prstGeom prst="rect">
            <a:avLst/>
          </a:prstGeom>
          <a:noFill/>
        </p:spPr>
        <p:txBody>
          <a:bodyPr wrap="square" rtlCol="0">
            <a:spAutoFit/>
          </a:bodyPr>
          <a:lstStyle/>
          <a:p>
            <a:pPr algn="ctr"/>
            <a:r>
              <a:rPr lang="en-US" altLang="zh-CN" sz="1400" dirty="0"/>
              <a:t>15</a:t>
            </a:r>
            <a:endParaRPr lang="zh-CN" altLang="en-US" sz="1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文本框 1"/>
          <p:cNvSpPr txBox="1"/>
          <p:nvPr/>
        </p:nvSpPr>
        <p:spPr>
          <a:xfrm>
            <a:off x="1028700" y="1967266"/>
            <a:ext cx="2628900" cy="2547257"/>
          </a:xfrm>
          <a:prstGeom prst="rect">
            <a:avLst/>
          </a:prstGeom>
          <a:noFill/>
        </p:spPr>
        <p:txBody>
          <a:bodyPr rot="0" spcFirstLastPara="0" vertOverflow="overflow" horzOverflow="overflow" vert="horz" lIns="91440" tIns="45720" rIns="91440" bIns="45720" numCol="1" spcCol="0" rtlCol="0" fromWordArt="0" anchor="ctr" anchorCtr="0" forceAA="0" compatLnSpc="1">
            <a:normAutofit/>
          </a:bodyPr>
          <a:lstStyle/>
          <a:p>
            <a:pPr algn="ctr">
              <a:lnSpc>
                <a:spcPct val="90000"/>
              </a:lnSpc>
              <a:spcBef>
                <a:spcPct val="0"/>
              </a:spcBef>
              <a:spcAft>
                <a:spcPts val="600"/>
              </a:spcAft>
            </a:pPr>
            <a:r>
              <a:rPr lang="en-US" altLang="zh-CN" sz="3600" kern="1200">
                <a:solidFill>
                  <a:srgbClr val="FFFFFF"/>
                </a:solidFill>
                <a:latin typeface="+mj-lt"/>
                <a:ea typeface="+mj-ea"/>
                <a:cs typeface="+mj-cs"/>
              </a:rPr>
              <a:t>Thank You</a:t>
            </a:r>
          </a:p>
        </p:txBody>
      </p:sp>
      <p:pic>
        <p:nvPicPr>
          <p:cNvPr id="4" name="Picture 3" descr="Aerial view of a highway near the ocean">
            <a:extLst>
              <a:ext uri="{FF2B5EF4-FFF2-40B4-BE49-F238E27FC236}">
                <a16:creationId xmlns:a16="http://schemas.microsoft.com/office/drawing/2014/main" id="{99D95F07-52FE-A332-E0E2-E1576ABF94C0}"/>
              </a:ext>
            </a:extLst>
          </p:cNvPr>
          <p:cNvPicPr>
            <a:picLocks noChangeAspect="1"/>
          </p:cNvPicPr>
          <p:nvPr/>
        </p:nvPicPr>
        <p:blipFill>
          <a:blip r:embed="rId2"/>
          <a:stretch>
            <a:fillRect/>
          </a:stretch>
        </p:blipFill>
        <p:spPr>
          <a:xfrm>
            <a:off x="4777316" y="886728"/>
            <a:ext cx="6780700" cy="5082214"/>
          </a:xfrm>
          <a:prstGeom prst="rect">
            <a:avLst/>
          </a:prstGeom>
        </p:spPr>
      </p:pic>
      <p:sp>
        <p:nvSpPr>
          <p:cNvPr id="5" name="文本框 4">
            <a:extLst>
              <a:ext uri="{FF2B5EF4-FFF2-40B4-BE49-F238E27FC236}">
                <a16:creationId xmlns:a16="http://schemas.microsoft.com/office/drawing/2014/main" id="{45CE5EB3-EAB4-40F0-AD4C-DE0E37FC2BAE}"/>
              </a:ext>
            </a:extLst>
          </p:cNvPr>
          <p:cNvSpPr txBox="1"/>
          <p:nvPr/>
        </p:nvSpPr>
        <p:spPr>
          <a:xfrm>
            <a:off x="5933367" y="6550223"/>
            <a:ext cx="376642" cy="307777"/>
          </a:xfrm>
          <a:prstGeom prst="rect">
            <a:avLst/>
          </a:prstGeom>
          <a:noFill/>
        </p:spPr>
        <p:txBody>
          <a:bodyPr wrap="square" rtlCol="0">
            <a:spAutoFit/>
          </a:bodyPr>
          <a:lstStyle/>
          <a:p>
            <a:pPr algn="ctr"/>
            <a:r>
              <a:rPr lang="en-US" altLang="zh-CN" sz="1400" dirty="0"/>
              <a:t>16</a:t>
            </a:r>
            <a:endParaRPr lang="zh-CN" altLang="en-US" sz="1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838200" y="365125"/>
            <a:ext cx="10515600" cy="1325563"/>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a:cs typeface="Calibri Light" panose="020F0302020204030204"/>
              </a:rPr>
              <a:t>References</a:t>
            </a:r>
          </a:p>
        </p:txBody>
      </p:sp>
      <p:sp>
        <p:nvSpPr>
          <p:cNvPr id="7" name="Content Placeholder 2"/>
          <p:cNvSpPr txBox="1"/>
          <p:nvPr/>
        </p:nvSpPr>
        <p:spPr>
          <a:xfrm>
            <a:off x="885825" y="1644650"/>
            <a:ext cx="10515600"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a:cs typeface="Calibri" panose="020F0502020204030204"/>
              </a:rPr>
              <a:t>Locally Inspired. (2022). Locally Inspired WI. https://locallyinspiredwi.com/ </a:t>
            </a:r>
            <a:br>
              <a:rPr lang="en-US" sz="2400">
                <a:cs typeface="Calibri" panose="020F0502020204030204"/>
              </a:rPr>
            </a:br>
            <a:r>
              <a:rPr lang="en-US" sz="2400">
                <a:cs typeface="Calibri" panose="020F0502020204030204"/>
              </a:rPr>
              <a:t> </a:t>
            </a:r>
          </a:p>
          <a:p>
            <a:r>
              <a:rPr lang="en-US" sz="2400" err="1">
                <a:cs typeface="Calibri" panose="020F0502020204030204"/>
              </a:rPr>
              <a:t>Kusumadewi</a:t>
            </a:r>
            <a:r>
              <a:rPr lang="en-US" sz="2400">
                <a:cs typeface="Calibri" panose="020F0502020204030204"/>
              </a:rPr>
              <a:t>, S., &amp; Hartati, S. (2019). Predictive analytics to predict customer behavior: A behavior informatics and analytics approach. 2019 International Conference of Artificial Intelligence and Information Technology (ICAIIT). </a:t>
            </a:r>
            <a:br>
              <a:rPr lang="en-US" sz="2400">
                <a:cs typeface="Calibri" panose="020F0502020204030204"/>
              </a:rPr>
            </a:br>
            <a:r>
              <a:rPr lang="en-US" sz="2400">
                <a:cs typeface="Calibri" panose="020F0502020204030204"/>
              </a:rPr>
              <a:t> </a:t>
            </a:r>
          </a:p>
          <a:p>
            <a:r>
              <a:rPr lang="en-US" sz="2400">
                <a:cs typeface="Calibri" panose="020F0502020204030204"/>
              </a:rPr>
              <a:t>McKinsey &amp; Company. (n.d.). Marketing &amp; Sales Big Data, Analytics, and the Future of Marketing. McKinsey &amp; Company. Retrieved from https://www.mckinsey.com/~/media/McKinsey/Business%20Functions/Marketing%20and%20Sales/Our%20Insights/EBook%20Big%20data%20analytics%20and%20the%20future%20of%20marketing%20sales/Big-Data-eBook.ashx </a:t>
            </a:r>
          </a:p>
          <a:p>
            <a:endParaRPr lang="en-US" sz="1200">
              <a:cs typeface="Calibri" panose="020F0502020204030204"/>
            </a:endParaRPr>
          </a:p>
        </p:txBody>
      </p:sp>
      <p:sp>
        <p:nvSpPr>
          <p:cNvPr id="4" name="文本框 3">
            <a:extLst>
              <a:ext uri="{FF2B5EF4-FFF2-40B4-BE49-F238E27FC236}">
                <a16:creationId xmlns:a16="http://schemas.microsoft.com/office/drawing/2014/main" id="{AF6E8BBF-C419-46D7-AA7F-8FA62B101EEF}"/>
              </a:ext>
            </a:extLst>
          </p:cNvPr>
          <p:cNvSpPr txBox="1"/>
          <p:nvPr/>
        </p:nvSpPr>
        <p:spPr>
          <a:xfrm>
            <a:off x="5933367" y="6550223"/>
            <a:ext cx="402582" cy="307777"/>
          </a:xfrm>
          <a:prstGeom prst="rect">
            <a:avLst/>
          </a:prstGeom>
          <a:noFill/>
        </p:spPr>
        <p:txBody>
          <a:bodyPr wrap="square" rtlCol="0">
            <a:spAutoFit/>
          </a:bodyPr>
          <a:lstStyle/>
          <a:p>
            <a:pPr algn="ctr"/>
            <a:r>
              <a:rPr lang="en-US" altLang="zh-CN" sz="1400" dirty="0"/>
              <a:t>17</a:t>
            </a:r>
            <a:endParaRPr lang="zh-CN" altLang="en-US"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2">
            <a:extLst>
              <a:ext uri="{FF2B5EF4-FFF2-40B4-BE49-F238E27FC236}">
                <a16:creationId xmlns:a16="http://schemas.microsoft.com/office/drawing/2014/main" id="{2A17D9E5-60C5-40E2-9CA3-B3E58C73C707}"/>
              </a:ext>
            </a:extLst>
          </p:cNvPr>
          <p:cNvGraphicFramePr/>
          <p:nvPr>
            <p:extLst>
              <p:ext uri="{D42A27DB-BD31-4B8C-83A1-F6EECF244321}">
                <p14:modId xmlns:p14="http://schemas.microsoft.com/office/powerpoint/2010/main" val="3435050706"/>
              </p:ext>
            </p:extLst>
          </p:nvPr>
        </p:nvGraphicFramePr>
        <p:xfrm>
          <a:off x="632085" y="2112752"/>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itle 1">
            <a:extLst>
              <a:ext uri="{FF2B5EF4-FFF2-40B4-BE49-F238E27FC236}">
                <a16:creationId xmlns:a16="http://schemas.microsoft.com/office/drawing/2014/main" id="{73F440E3-B3C5-4D10-AFCC-2BFE4480558D}"/>
              </a:ext>
            </a:extLst>
          </p:cNvPr>
          <p:cNvSpPr txBox="1"/>
          <p:nvPr/>
        </p:nvSpPr>
        <p:spPr>
          <a:xfrm>
            <a:off x="2069745" y="1235023"/>
            <a:ext cx="8052507" cy="8777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4000" b="1" kern="1200" dirty="0">
                <a:latin typeface="+mj-lt"/>
                <a:ea typeface="+mj-ea"/>
                <a:cs typeface="+mj-cs"/>
              </a:rPr>
              <a:t>Executive Summary</a:t>
            </a:r>
          </a:p>
          <a:p>
            <a:pPr algn="ctr">
              <a:spcAft>
                <a:spcPts val="600"/>
              </a:spcAft>
            </a:pPr>
            <a:endParaRPr lang="en-US" sz="4000" b="1" kern="1200" dirty="0">
              <a:latin typeface="+mj-lt"/>
              <a:ea typeface="+mj-ea"/>
              <a:cs typeface="+mj-cs"/>
            </a:endParaRPr>
          </a:p>
        </p:txBody>
      </p:sp>
      <p:sp>
        <p:nvSpPr>
          <p:cNvPr id="9" name="文本框 8">
            <a:extLst>
              <a:ext uri="{FF2B5EF4-FFF2-40B4-BE49-F238E27FC236}">
                <a16:creationId xmlns:a16="http://schemas.microsoft.com/office/drawing/2014/main" id="{8487B8EF-B75D-4512-B72A-2467BC3FD733}"/>
              </a:ext>
            </a:extLst>
          </p:cNvPr>
          <p:cNvSpPr txBox="1"/>
          <p:nvPr/>
        </p:nvSpPr>
        <p:spPr>
          <a:xfrm>
            <a:off x="5933367" y="6550223"/>
            <a:ext cx="311285" cy="307777"/>
          </a:xfrm>
          <a:prstGeom prst="rect">
            <a:avLst/>
          </a:prstGeom>
          <a:noFill/>
        </p:spPr>
        <p:txBody>
          <a:bodyPr wrap="square" rtlCol="0">
            <a:spAutoFit/>
          </a:bodyPr>
          <a:lstStyle/>
          <a:p>
            <a:pPr algn="ctr"/>
            <a:r>
              <a:rPr lang="en-US" altLang="zh-CN" sz="1400" dirty="0"/>
              <a:t>2</a:t>
            </a:r>
            <a:endParaRPr lang="zh-CN" altLang="en-US" sz="1400" dirty="0"/>
          </a:p>
        </p:txBody>
      </p:sp>
    </p:spTree>
    <p:extLst>
      <p:ext uri="{BB962C8B-B14F-4D97-AF65-F5344CB8AC3E}">
        <p14:creationId xmlns:p14="http://schemas.microsoft.com/office/powerpoint/2010/main" val="2856116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3F440E3-B3C5-4D10-AFCC-2BFE4480558D}"/>
              </a:ext>
            </a:extLst>
          </p:cNvPr>
          <p:cNvSpPr txBox="1"/>
          <p:nvPr/>
        </p:nvSpPr>
        <p:spPr>
          <a:xfrm>
            <a:off x="2069745" y="1235023"/>
            <a:ext cx="8052507" cy="8777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altLang="zh-CN" sz="4000" b="1" kern="1200" dirty="0">
                <a:latin typeface="+mj-lt"/>
                <a:ea typeface="+mj-ea"/>
                <a:cs typeface="+mj-cs"/>
              </a:rPr>
              <a:t>Business Problems</a:t>
            </a:r>
          </a:p>
          <a:p>
            <a:pPr algn="ctr">
              <a:spcAft>
                <a:spcPts val="600"/>
              </a:spcAft>
            </a:pPr>
            <a:endParaRPr lang="en-US" sz="4000" b="1" kern="1200" dirty="0">
              <a:latin typeface="+mj-lt"/>
              <a:ea typeface="+mj-ea"/>
              <a:cs typeface="+mj-cs"/>
            </a:endParaRPr>
          </a:p>
        </p:txBody>
      </p:sp>
      <p:graphicFrame>
        <p:nvGraphicFramePr>
          <p:cNvPr id="4" name="Content Placeholder 2">
            <a:extLst>
              <a:ext uri="{FF2B5EF4-FFF2-40B4-BE49-F238E27FC236}">
                <a16:creationId xmlns:a16="http://schemas.microsoft.com/office/drawing/2014/main" id="{3E5847F1-ED93-4DF0-A25D-A21190088301}"/>
              </a:ext>
            </a:extLst>
          </p:cNvPr>
          <p:cNvGraphicFramePr/>
          <p:nvPr>
            <p:extLst>
              <p:ext uri="{D42A27DB-BD31-4B8C-83A1-F6EECF244321}">
                <p14:modId xmlns:p14="http://schemas.microsoft.com/office/powerpoint/2010/main" val="917843933"/>
              </p:ext>
            </p:extLst>
          </p:nvPr>
        </p:nvGraphicFramePr>
        <p:xfrm>
          <a:off x="632083" y="2258353"/>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文本框 4">
            <a:extLst>
              <a:ext uri="{FF2B5EF4-FFF2-40B4-BE49-F238E27FC236}">
                <a16:creationId xmlns:a16="http://schemas.microsoft.com/office/drawing/2014/main" id="{35A9AD3C-5FD6-4E56-AA12-202312A2D61A}"/>
              </a:ext>
            </a:extLst>
          </p:cNvPr>
          <p:cNvSpPr txBox="1"/>
          <p:nvPr/>
        </p:nvSpPr>
        <p:spPr>
          <a:xfrm>
            <a:off x="5933367" y="6550223"/>
            <a:ext cx="311285" cy="307777"/>
          </a:xfrm>
          <a:prstGeom prst="rect">
            <a:avLst/>
          </a:prstGeom>
          <a:noFill/>
        </p:spPr>
        <p:txBody>
          <a:bodyPr wrap="square" rtlCol="0">
            <a:spAutoFit/>
          </a:bodyPr>
          <a:lstStyle/>
          <a:p>
            <a:pPr algn="ctr"/>
            <a:r>
              <a:rPr lang="en-US" altLang="zh-CN" sz="1400" dirty="0"/>
              <a:t>3</a:t>
            </a:r>
            <a:endParaRPr lang="zh-CN" altLang="en-US" sz="1400" dirty="0"/>
          </a:p>
        </p:txBody>
      </p:sp>
    </p:spTree>
    <p:extLst>
      <p:ext uri="{BB962C8B-B14F-4D97-AF65-F5344CB8AC3E}">
        <p14:creationId xmlns:p14="http://schemas.microsoft.com/office/powerpoint/2010/main" val="3739523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999771" y="1186405"/>
            <a:ext cx="4803493" cy="1495063"/>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endParaRPr lang="zh-CN" altLang="en-US"/>
          </a:p>
        </p:txBody>
      </p:sp>
      <p:sp>
        <p:nvSpPr>
          <p:cNvPr id="5" name="Title 1"/>
          <p:cNvSpPr txBox="1"/>
          <p:nvPr/>
        </p:nvSpPr>
        <p:spPr>
          <a:xfrm>
            <a:off x="838200" y="365125"/>
            <a:ext cx="10515600" cy="1325563"/>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a:cs typeface="Calibri Light" panose="020F0302020204030204"/>
              </a:rPr>
              <a:t>Main Data Cleaning Process</a:t>
            </a:r>
            <a:endParaRPr lang="en-US"/>
          </a:p>
          <a:p>
            <a:pPr algn="ctr"/>
            <a:endParaRPr lang="en-US" b="1">
              <a:cs typeface="Calibri Light" panose="020F0302020204030204"/>
            </a:endParaRPr>
          </a:p>
        </p:txBody>
      </p:sp>
      <p:sp>
        <p:nvSpPr>
          <p:cNvPr id="7" name="Content Placeholder 2"/>
          <p:cNvSpPr txBox="1"/>
          <p:nvPr/>
        </p:nvSpPr>
        <p:spPr>
          <a:xfrm>
            <a:off x="838200" y="1825625"/>
            <a:ext cx="10515600" cy="4724598"/>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cs typeface="Calibri" panose="020F0502020204030204"/>
              </a:rPr>
              <a:t>Step 1: Remove all columns that have NAs for every row.</a:t>
            </a:r>
          </a:p>
          <a:p>
            <a:r>
              <a:rPr lang="en-US" sz="2000" dirty="0">
                <a:cs typeface="Calibri" panose="020F0502020204030204"/>
              </a:rPr>
              <a:t>Step 2: Added code to choose either remove columns that have no effects on the problems we want to solve (Tax, ID, Phone number. Etc.) or keep them.</a:t>
            </a:r>
          </a:p>
          <a:p>
            <a:r>
              <a:rPr lang="en-US" sz="2000" dirty="0">
                <a:cs typeface="Calibri" panose="020F0502020204030204"/>
              </a:rPr>
              <a:t>Step 3: Randomly separate 30% of the data for faster graph building.</a:t>
            </a:r>
          </a:p>
          <a:p>
            <a:pPr lvl="1"/>
            <a:r>
              <a:rPr lang="en-US" sz="2000" dirty="0">
                <a:cs typeface="Calibri" panose="020F0502020204030204"/>
              </a:rPr>
              <a:t>The whole dataset will need a few minutes for graphing without separating.</a:t>
            </a:r>
          </a:p>
          <a:p>
            <a:r>
              <a:rPr lang="en-US" sz="2000" dirty="0">
                <a:cs typeface="Calibri" panose="020F0502020204030204"/>
              </a:rPr>
              <a:t>Step 4: In the Financial Status and Fulfillment Status column. Select records that are paid and fulfilled.</a:t>
            </a:r>
          </a:p>
          <a:p>
            <a:pPr lvl="1"/>
            <a:r>
              <a:rPr lang="en-US" sz="2000" dirty="0">
                <a:cs typeface="Calibri" panose="020F0502020204030204"/>
              </a:rPr>
              <a:t>This step removed about 45% of records that are not related to our topic.</a:t>
            </a:r>
          </a:p>
          <a:p>
            <a:r>
              <a:rPr lang="en-US" sz="2000" dirty="0">
                <a:cs typeface="Calibri" panose="020F0502020204030204"/>
              </a:rPr>
              <a:t>Step 5: Remove rows that have most columns missing, also the columns have only one unique value</a:t>
            </a:r>
            <a:r>
              <a:rPr lang="en-US" sz="2000">
                <a:cs typeface="Calibri" panose="020F0502020204030204"/>
              </a:rPr>
              <a:t>. </a:t>
            </a:r>
          </a:p>
          <a:p>
            <a:r>
              <a:rPr lang="en-US" sz="2000">
                <a:cs typeface="Calibri" panose="020F0502020204030204"/>
              </a:rPr>
              <a:t>Step </a:t>
            </a:r>
            <a:r>
              <a:rPr lang="en-US" sz="2000" dirty="0">
                <a:cs typeface="Calibri" panose="020F0502020204030204"/>
              </a:rPr>
              <a:t>6: Separate the dataset into two: online orders and shop orders.</a:t>
            </a:r>
          </a:p>
          <a:p>
            <a:r>
              <a:rPr lang="en-US" sz="2000" dirty="0">
                <a:cs typeface="Calibri" panose="020F0502020204030204"/>
              </a:rPr>
              <a:t>Step 7: Apply the same steps to the whole dataset. The processed dataset is used for the project.</a:t>
            </a:r>
          </a:p>
          <a:p>
            <a:r>
              <a:rPr lang="en-US" sz="2000" dirty="0">
                <a:cs typeface="Calibri" panose="020F0502020204030204"/>
              </a:rPr>
              <a:t>Step 8: Monthly inventory can be combined into the processed dataset using the SKU column.</a:t>
            </a:r>
          </a:p>
          <a:p>
            <a:endParaRPr lang="en-US" dirty="0">
              <a:cs typeface="Calibri" panose="020F0502020204030204"/>
            </a:endParaRPr>
          </a:p>
        </p:txBody>
      </p:sp>
      <p:sp>
        <p:nvSpPr>
          <p:cNvPr id="6" name="文本框 5">
            <a:extLst>
              <a:ext uri="{FF2B5EF4-FFF2-40B4-BE49-F238E27FC236}">
                <a16:creationId xmlns:a16="http://schemas.microsoft.com/office/drawing/2014/main" id="{377C0628-4002-40AE-9F0D-E5C11F39278C}"/>
              </a:ext>
            </a:extLst>
          </p:cNvPr>
          <p:cNvSpPr txBox="1"/>
          <p:nvPr/>
        </p:nvSpPr>
        <p:spPr>
          <a:xfrm>
            <a:off x="5933367" y="6550223"/>
            <a:ext cx="311285" cy="307777"/>
          </a:xfrm>
          <a:prstGeom prst="rect">
            <a:avLst/>
          </a:prstGeom>
          <a:noFill/>
        </p:spPr>
        <p:txBody>
          <a:bodyPr wrap="square" rtlCol="0">
            <a:spAutoFit/>
          </a:bodyPr>
          <a:lstStyle/>
          <a:p>
            <a:pPr algn="ctr"/>
            <a:r>
              <a:rPr lang="en-US" altLang="zh-CN" sz="1400" dirty="0"/>
              <a:t>4</a:t>
            </a:r>
            <a:endParaRPr lang="zh-CN" altLang="en-US"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586468" y="256268"/>
            <a:ext cx="11733439" cy="686028"/>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cs typeface="Calibri Light" panose="020F0302020204030204"/>
              </a:rPr>
              <a:t>Missing Value Situation Before/After Data cleaning </a:t>
            </a:r>
            <a:endParaRPr lang="en-US" sz="4000" dirty="0"/>
          </a:p>
          <a:p>
            <a:pPr algn="ctr"/>
            <a:endParaRPr lang="en-US" sz="4000" b="1" dirty="0">
              <a:cs typeface="Calibri Light" panose="020F0302020204030204"/>
            </a:endParaRPr>
          </a:p>
        </p:txBody>
      </p:sp>
      <p:sp>
        <p:nvSpPr>
          <p:cNvPr id="7" name="Content Placeholder 2"/>
          <p:cNvSpPr txBox="1"/>
          <p:nvPr/>
        </p:nvSpPr>
        <p:spPr>
          <a:xfrm>
            <a:off x="1180753" y="1181438"/>
            <a:ext cx="10127797" cy="441141"/>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cs typeface="Calibri" panose="020F0502020204030204"/>
              </a:rPr>
              <a:t>The dataset before cleaning. It is sorted by missing data patterns.</a:t>
            </a:r>
          </a:p>
          <a:p>
            <a:endParaRPr lang="en-US" sz="2400" dirty="0">
              <a:cs typeface="Calibri" panose="020F0502020204030204"/>
            </a:endParaRPr>
          </a:p>
        </p:txBody>
      </p:sp>
      <p:pic>
        <p:nvPicPr>
          <p:cNvPr id="2" name="Picture 1"/>
          <p:cNvPicPr>
            <a:picLocks noChangeAspect="1"/>
          </p:cNvPicPr>
          <p:nvPr/>
        </p:nvPicPr>
        <p:blipFill>
          <a:blip r:embed="rId2"/>
          <a:stretch>
            <a:fillRect/>
          </a:stretch>
        </p:blipFill>
        <p:spPr>
          <a:xfrm>
            <a:off x="1329273" y="1658277"/>
            <a:ext cx="9208187" cy="4943455"/>
          </a:xfrm>
          <a:prstGeom prst="rect">
            <a:avLst/>
          </a:prstGeom>
        </p:spPr>
      </p:pic>
      <p:sp>
        <p:nvSpPr>
          <p:cNvPr id="6" name="文本框 5">
            <a:extLst>
              <a:ext uri="{FF2B5EF4-FFF2-40B4-BE49-F238E27FC236}">
                <a16:creationId xmlns:a16="http://schemas.microsoft.com/office/drawing/2014/main" id="{420E8335-EDA0-487E-A4A7-07C9202EBEFB}"/>
              </a:ext>
            </a:extLst>
          </p:cNvPr>
          <p:cNvSpPr txBox="1"/>
          <p:nvPr/>
        </p:nvSpPr>
        <p:spPr>
          <a:xfrm>
            <a:off x="5933367" y="6550223"/>
            <a:ext cx="311285" cy="307777"/>
          </a:xfrm>
          <a:prstGeom prst="rect">
            <a:avLst/>
          </a:prstGeom>
          <a:noFill/>
        </p:spPr>
        <p:txBody>
          <a:bodyPr wrap="square" rtlCol="0">
            <a:spAutoFit/>
          </a:bodyPr>
          <a:lstStyle/>
          <a:p>
            <a:pPr algn="ctr"/>
            <a:r>
              <a:rPr lang="en-US" altLang="zh-CN" sz="1400" dirty="0"/>
              <a:t>5</a:t>
            </a:r>
            <a:endParaRPr lang="zh-CN" altLang="en-US"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613683" y="256268"/>
            <a:ext cx="11740242" cy="1325563"/>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cs typeface="Calibri Light" panose="020F0302020204030204"/>
              </a:rPr>
              <a:t>Missing Value Situation Before/After Data cleaning </a:t>
            </a:r>
            <a:endParaRPr lang="en-US" sz="4000" dirty="0"/>
          </a:p>
          <a:p>
            <a:pPr algn="ctr"/>
            <a:endParaRPr lang="en-US" sz="4000" b="1" dirty="0">
              <a:cs typeface="Calibri Light" panose="020F0302020204030204"/>
            </a:endParaRPr>
          </a:p>
        </p:txBody>
      </p:sp>
      <p:sp>
        <p:nvSpPr>
          <p:cNvPr id="7" name="Content Placeholder 2"/>
          <p:cNvSpPr txBox="1"/>
          <p:nvPr/>
        </p:nvSpPr>
        <p:spPr>
          <a:xfrm>
            <a:off x="2180126" y="992911"/>
            <a:ext cx="10515600" cy="1037999"/>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cs typeface="Calibri" panose="020F0502020204030204"/>
              </a:rPr>
              <a:t>The final data set which used to build visualizations.</a:t>
            </a:r>
          </a:p>
          <a:p>
            <a:r>
              <a:rPr lang="en-US" sz="2000" dirty="0">
                <a:cs typeface="Calibri" panose="020F0502020204030204"/>
              </a:rPr>
              <a:t>The dataset is mostly cleaned at the moment.</a:t>
            </a:r>
          </a:p>
          <a:p>
            <a:r>
              <a:rPr lang="en-US" sz="2000" dirty="0">
                <a:cs typeface="Calibri" panose="020F0502020204030204"/>
              </a:rPr>
              <a:t>Most black(Missing) here is because it includes the online sales data.</a:t>
            </a:r>
            <a:br>
              <a:rPr lang="en-US" sz="1050" dirty="0">
                <a:cs typeface="Calibri" panose="020F0502020204030204"/>
              </a:rPr>
            </a:br>
            <a:r>
              <a:rPr lang="en-US" sz="1050" dirty="0">
                <a:cs typeface="Calibri" panose="020F0502020204030204"/>
              </a:rPr>
              <a:t> </a:t>
            </a:r>
            <a:br>
              <a:rPr lang="en-US" sz="1050" dirty="0">
                <a:cs typeface="Calibri" panose="020F0502020204030204"/>
              </a:rPr>
            </a:br>
            <a:endParaRPr lang="en-US" sz="1050" dirty="0">
              <a:cs typeface="Calibri" panose="020F0502020204030204"/>
            </a:endParaRPr>
          </a:p>
          <a:p>
            <a:endParaRPr lang="en-US" sz="1050" dirty="0">
              <a:cs typeface="Calibri" panose="020F0502020204030204"/>
            </a:endParaRPr>
          </a:p>
          <a:p>
            <a:endParaRPr lang="en-US" sz="1050" dirty="0">
              <a:cs typeface="Calibri" panose="020F0502020204030204"/>
            </a:endParaRPr>
          </a:p>
        </p:txBody>
      </p:sp>
      <p:pic>
        <p:nvPicPr>
          <p:cNvPr id="2" name="Picture 1" descr="A graph of missing and present&#10;&#10;Description automatically generated"/>
          <p:cNvPicPr>
            <a:picLocks noChangeAspect="1"/>
          </p:cNvPicPr>
          <p:nvPr/>
        </p:nvPicPr>
        <p:blipFill>
          <a:blip r:embed="rId2"/>
          <a:stretch>
            <a:fillRect/>
          </a:stretch>
        </p:blipFill>
        <p:spPr>
          <a:xfrm>
            <a:off x="1506964" y="2157409"/>
            <a:ext cx="8852806" cy="4392814"/>
          </a:xfrm>
          <a:prstGeom prst="rect">
            <a:avLst/>
          </a:prstGeom>
        </p:spPr>
      </p:pic>
      <p:sp>
        <p:nvSpPr>
          <p:cNvPr id="6" name="文本框 5">
            <a:extLst>
              <a:ext uri="{FF2B5EF4-FFF2-40B4-BE49-F238E27FC236}">
                <a16:creationId xmlns:a16="http://schemas.microsoft.com/office/drawing/2014/main" id="{C0EFDD88-EDD9-4572-8819-9684ACB58807}"/>
              </a:ext>
            </a:extLst>
          </p:cNvPr>
          <p:cNvSpPr txBox="1"/>
          <p:nvPr/>
        </p:nvSpPr>
        <p:spPr>
          <a:xfrm>
            <a:off x="5933367" y="6550223"/>
            <a:ext cx="311285" cy="307777"/>
          </a:xfrm>
          <a:prstGeom prst="rect">
            <a:avLst/>
          </a:prstGeom>
          <a:noFill/>
        </p:spPr>
        <p:txBody>
          <a:bodyPr wrap="square" rtlCol="0">
            <a:spAutoFit/>
          </a:bodyPr>
          <a:lstStyle/>
          <a:p>
            <a:pPr algn="ctr"/>
            <a:r>
              <a:rPr lang="en-US" altLang="zh-CN" sz="1400" dirty="0"/>
              <a:t>6</a:t>
            </a:r>
            <a:endParaRPr lang="zh-CN" altLang="en-US"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图表, 折线图&#10;&#10;已自动生成说明"/>
          <p:cNvPicPr>
            <a:picLocks noChangeAspect="1"/>
          </p:cNvPicPr>
          <p:nvPr/>
        </p:nvPicPr>
        <p:blipFill>
          <a:blip r:embed="rId2"/>
          <a:stretch>
            <a:fillRect/>
          </a:stretch>
        </p:blipFill>
        <p:spPr>
          <a:xfrm>
            <a:off x="1374916" y="1456433"/>
            <a:ext cx="9117364" cy="4242266"/>
          </a:xfrm>
          <a:prstGeom prst="rect">
            <a:avLst/>
          </a:prstGeom>
        </p:spPr>
      </p:pic>
      <p:sp>
        <p:nvSpPr>
          <p:cNvPr id="4" name="Title 1"/>
          <p:cNvSpPr txBox="1"/>
          <p:nvPr/>
        </p:nvSpPr>
        <p:spPr>
          <a:xfrm>
            <a:off x="986852" y="382843"/>
            <a:ext cx="10515600" cy="1325563"/>
          </a:xfrm>
          <a:prstGeom prst="rect">
            <a:avLst/>
          </a:prstGeom>
        </p:spPr>
        <p:txBody>
          <a:bodyPr lIns="91440" tIns="45720" rIns="91440" bIns="45720" anchor="t"/>
          <a:lstStyle>
            <a:defPPr>
              <a:defRPr lang="en-US"/>
            </a:defPPr>
            <a:lvl1pPr algn="ctr">
              <a:lnSpc>
                <a:spcPct val="90000"/>
              </a:lnSpc>
              <a:spcBef>
                <a:spcPct val="0"/>
              </a:spcBef>
              <a:buNone/>
              <a:defRPr sz="4000" b="1">
                <a:latin typeface="+mj-lt"/>
                <a:ea typeface="+mj-ea"/>
                <a:cs typeface="Calibri Light" panose="020F0302020204030204"/>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Effectiveness of Promotional Discounts</a:t>
            </a:r>
          </a:p>
          <a:p>
            <a:endParaRPr lang="en-US" altLang="zh-CN" dirty="0"/>
          </a:p>
        </p:txBody>
      </p:sp>
      <p:sp>
        <p:nvSpPr>
          <p:cNvPr id="6" name="文本框 5"/>
          <p:cNvSpPr txBox="1"/>
          <p:nvPr/>
        </p:nvSpPr>
        <p:spPr>
          <a:xfrm>
            <a:off x="1420973" y="5728606"/>
            <a:ext cx="934810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a:ea typeface="+mn-lt"/>
                <a:cs typeface="+mn-lt"/>
              </a:rPr>
              <a:t>Here's the line chart showcasing Monthly Sales &amp; Introduction of the Rewards Program. The red dashed line indicates the introduction of the rewards program in June 2022, allowing for a visual comparison of sales before and after its implementation.</a:t>
            </a:r>
            <a:endParaRPr lang="zh-CN" altLang="en-US">
              <a:ea typeface="+mn-lt"/>
              <a:cs typeface="+mn-lt"/>
            </a:endParaRPr>
          </a:p>
        </p:txBody>
      </p:sp>
      <p:sp>
        <p:nvSpPr>
          <p:cNvPr id="7" name="文本框 6">
            <a:extLst>
              <a:ext uri="{FF2B5EF4-FFF2-40B4-BE49-F238E27FC236}">
                <a16:creationId xmlns:a16="http://schemas.microsoft.com/office/drawing/2014/main" id="{20323072-E251-4B6B-ACC2-21FC89A1D568}"/>
              </a:ext>
            </a:extLst>
          </p:cNvPr>
          <p:cNvSpPr txBox="1"/>
          <p:nvPr/>
        </p:nvSpPr>
        <p:spPr>
          <a:xfrm>
            <a:off x="5933367" y="6550223"/>
            <a:ext cx="311285" cy="307777"/>
          </a:xfrm>
          <a:prstGeom prst="rect">
            <a:avLst/>
          </a:prstGeom>
          <a:noFill/>
        </p:spPr>
        <p:txBody>
          <a:bodyPr wrap="square" rtlCol="0">
            <a:spAutoFit/>
          </a:bodyPr>
          <a:lstStyle/>
          <a:p>
            <a:pPr algn="ctr"/>
            <a:r>
              <a:rPr lang="en-US" altLang="zh-CN" sz="1400" dirty="0"/>
              <a:t>7</a:t>
            </a:r>
            <a:endParaRPr lang="zh-CN" altLang="en-US"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p:nvPr/>
        </p:nvSpPr>
        <p:spPr>
          <a:xfrm>
            <a:off x="1830744" y="712172"/>
            <a:ext cx="6619875" cy="398463"/>
          </a:xfrm>
          <a:prstGeom prst="rect">
            <a:avLst/>
          </a:prstGeom>
        </p:spPr>
        <p:txBody>
          <a:bodyPr vert="horz" lIns="91440" tIns="45720" rIns="91440" bIns="45720" rtlCol="0" anchor="t">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800" dirty="0">
                <a:cs typeface="Calibri" panose="020F0502020204030204"/>
              </a:rPr>
              <a:t>Effectiveness of Promotional Discounts (cont.)</a:t>
            </a:r>
          </a:p>
          <a:p>
            <a:pPr marL="0" indent="0">
              <a:buNone/>
            </a:pPr>
            <a:endParaRPr lang="en-US" dirty="0">
              <a:cs typeface="Calibri" panose="020F0502020204030204"/>
            </a:endParaRPr>
          </a:p>
        </p:txBody>
      </p:sp>
      <p:pic>
        <p:nvPicPr>
          <p:cNvPr id="2" name="图片 1" descr="图表, 条形图&#10;&#10;已自动生成说明"/>
          <p:cNvPicPr>
            <a:picLocks noChangeAspect="1"/>
          </p:cNvPicPr>
          <p:nvPr/>
        </p:nvPicPr>
        <p:blipFill>
          <a:blip r:embed="rId2"/>
          <a:stretch>
            <a:fillRect/>
          </a:stretch>
        </p:blipFill>
        <p:spPr>
          <a:xfrm>
            <a:off x="781297" y="1499347"/>
            <a:ext cx="7137069" cy="4271725"/>
          </a:xfrm>
          <a:prstGeom prst="rect">
            <a:avLst/>
          </a:prstGeom>
        </p:spPr>
      </p:pic>
      <p:sp>
        <p:nvSpPr>
          <p:cNvPr id="4" name="文本框 3"/>
          <p:cNvSpPr txBox="1"/>
          <p:nvPr/>
        </p:nvSpPr>
        <p:spPr>
          <a:xfrm>
            <a:off x="8134350" y="1619250"/>
            <a:ext cx="3505200"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buFont typeface="Arial" panose="020B0604020202020204"/>
              <a:buChar char="•"/>
            </a:pPr>
            <a:r>
              <a:rPr lang="en-US" altLang="zh-CN">
                <a:ea typeface="+mn-lt"/>
                <a:cs typeface="+mn-lt"/>
              </a:rPr>
              <a:t>First Half vs. Second Half: There's a noticeable increase in monthly gross profit after June 2022. Specifically, the average monthly profit before June stood at approximately $48,402.45, while it rose to around $90,515.23 after June.</a:t>
            </a:r>
            <a:endParaRPr lang="zh-CN" altLang="en-US">
              <a:ea typeface="+mn-lt"/>
              <a:cs typeface="+mn-lt"/>
            </a:endParaRPr>
          </a:p>
          <a:p>
            <a:pPr marL="285750" indent="-285750">
              <a:buFont typeface="Arial" panose="020B0604020202020204"/>
              <a:buChar char="•"/>
            </a:pPr>
            <a:endParaRPr lang="en-US" altLang="zh-CN">
              <a:ea typeface="+mn-lt"/>
              <a:cs typeface="+mn-lt"/>
            </a:endParaRPr>
          </a:p>
          <a:p>
            <a:pPr marL="285750" indent="-285750">
              <a:buFont typeface="Arial" panose="020B0604020202020204"/>
              <a:buChar char="•"/>
            </a:pPr>
            <a:r>
              <a:rPr lang="en-US" altLang="zh-CN">
                <a:ea typeface="+mn-lt"/>
                <a:cs typeface="+mn-lt"/>
              </a:rPr>
              <a:t>Ascending Trend: The chart indicates an upward trajectory in gross profit as the year progresses.</a:t>
            </a:r>
            <a:endParaRPr lang="zh-CN" altLang="en-US">
              <a:ea typeface="+mn-lt"/>
              <a:cs typeface="+mn-lt"/>
            </a:endParaRPr>
          </a:p>
          <a:p>
            <a:pPr algn="l"/>
            <a:endParaRPr lang="zh-CN" altLang="en-US">
              <a:ea typeface="等线" panose="02010600030101010101" pitchFamily="2" charset="-122"/>
              <a:cs typeface="Calibri" panose="020F0502020204030204"/>
            </a:endParaRPr>
          </a:p>
        </p:txBody>
      </p:sp>
      <p:sp>
        <p:nvSpPr>
          <p:cNvPr id="6" name="文本框 5"/>
          <p:cNvSpPr txBox="1"/>
          <p:nvPr/>
        </p:nvSpPr>
        <p:spPr>
          <a:xfrm>
            <a:off x="1143000" y="5924550"/>
            <a:ext cx="65055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buFont typeface="Arial" panose="020B0604020202020204"/>
              <a:buChar char="•"/>
            </a:pPr>
            <a:r>
              <a:rPr lang="en-US" altLang="zh-CN">
                <a:ea typeface="+mn-lt"/>
                <a:cs typeface="+mn-lt"/>
              </a:rPr>
              <a:t>Comparative Monthly Gross Profit Before and After June 2022</a:t>
            </a:r>
            <a:endParaRPr lang="zh-CN" altLang="en-US">
              <a:ea typeface="+mn-lt"/>
              <a:cs typeface="+mn-lt"/>
            </a:endParaRPr>
          </a:p>
        </p:txBody>
      </p:sp>
      <p:sp>
        <p:nvSpPr>
          <p:cNvPr id="8" name="文本框 7">
            <a:extLst>
              <a:ext uri="{FF2B5EF4-FFF2-40B4-BE49-F238E27FC236}">
                <a16:creationId xmlns:a16="http://schemas.microsoft.com/office/drawing/2014/main" id="{33D78519-2FF0-4A74-AE3E-944FE3FC935A}"/>
              </a:ext>
            </a:extLst>
          </p:cNvPr>
          <p:cNvSpPr txBox="1"/>
          <p:nvPr/>
        </p:nvSpPr>
        <p:spPr>
          <a:xfrm>
            <a:off x="5933367" y="6550223"/>
            <a:ext cx="311285" cy="307777"/>
          </a:xfrm>
          <a:prstGeom prst="rect">
            <a:avLst/>
          </a:prstGeom>
          <a:noFill/>
        </p:spPr>
        <p:txBody>
          <a:bodyPr wrap="square" rtlCol="0">
            <a:spAutoFit/>
          </a:bodyPr>
          <a:lstStyle/>
          <a:p>
            <a:pPr algn="ctr"/>
            <a:r>
              <a:rPr lang="en-US" altLang="zh-CN" sz="1400" dirty="0"/>
              <a:t>8</a:t>
            </a:r>
            <a:endParaRPr lang="zh-CN" altLang="en-US"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838200" y="566163"/>
            <a:ext cx="10986406" cy="1325563"/>
          </a:xfrm>
          <a:prstGeom prst="rect">
            <a:avLst/>
          </a:prstGeom>
        </p:spPr>
        <p:txBody>
          <a:bodyPr lIns="91440" tIns="45720" rIns="91440" bIns="45720" anchor="t"/>
          <a:lstStyle>
            <a:defPPr>
              <a:defRPr lang="en-US"/>
            </a:defPPr>
            <a:lvl1pPr>
              <a:lnSpc>
                <a:spcPct val="90000"/>
              </a:lnSpc>
              <a:spcBef>
                <a:spcPts val="1000"/>
              </a:spcBef>
              <a:defRPr sz="4400">
                <a:cs typeface="Calibri" panose="020F0502020204030204"/>
              </a:defRPr>
            </a:lvl1pPr>
          </a:lstStyle>
          <a:p>
            <a:pPr algn="ctr"/>
            <a:r>
              <a:rPr lang="en-US" altLang="zh-CN" sz="3600" dirty="0"/>
              <a:t>Optimizing Customer Acquisition and Retention</a:t>
            </a:r>
          </a:p>
        </p:txBody>
      </p:sp>
      <p:pic>
        <p:nvPicPr>
          <p:cNvPr id="2" name="图片 1" descr="图表, 条形图, 直方图&#10;&#10;已自动生成说明"/>
          <p:cNvPicPr>
            <a:picLocks noChangeAspect="1"/>
          </p:cNvPicPr>
          <p:nvPr/>
        </p:nvPicPr>
        <p:blipFill>
          <a:blip r:embed="rId2"/>
          <a:stretch>
            <a:fillRect/>
          </a:stretch>
        </p:blipFill>
        <p:spPr>
          <a:xfrm>
            <a:off x="453628" y="1776001"/>
            <a:ext cx="6683751" cy="3090107"/>
          </a:xfrm>
          <a:prstGeom prst="rect">
            <a:avLst/>
          </a:prstGeom>
        </p:spPr>
      </p:pic>
      <p:sp>
        <p:nvSpPr>
          <p:cNvPr id="4" name="文本框 3"/>
          <p:cNvSpPr txBox="1"/>
          <p:nvPr/>
        </p:nvSpPr>
        <p:spPr>
          <a:xfrm>
            <a:off x="501952" y="5175275"/>
            <a:ext cx="6645469"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zh-CN">
                <a:ea typeface="+mn-lt"/>
                <a:cs typeface="+mn-lt"/>
              </a:rPr>
              <a:t>Here's the stacked bar chart comparing the number of New vs. Repeat Customers Each Month. The blue bars represent new customers, while the green bars indicate repeat customers.</a:t>
            </a:r>
            <a:endParaRPr lang="zh-CN"/>
          </a:p>
        </p:txBody>
      </p:sp>
      <p:sp>
        <p:nvSpPr>
          <p:cNvPr id="6" name="文本框 5"/>
          <p:cNvSpPr txBox="1"/>
          <p:nvPr/>
        </p:nvSpPr>
        <p:spPr>
          <a:xfrm>
            <a:off x="7281765" y="5312617"/>
            <a:ext cx="454284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altLang="zh-CN" dirty="0">
                <a:ea typeface="+mn-lt"/>
                <a:cs typeface="+mn-lt"/>
              </a:rPr>
              <a:t>Here's the pie chart showcasing the impact on repeat customers before and after June 2022.</a:t>
            </a:r>
            <a:endParaRPr lang="zh-CN" altLang="en-US" dirty="0">
              <a:ea typeface="+mn-lt"/>
              <a:cs typeface="+mn-lt"/>
            </a:endParaRPr>
          </a:p>
        </p:txBody>
      </p:sp>
      <p:pic>
        <p:nvPicPr>
          <p:cNvPr id="8" name="图片 7" descr="图表, 饼图&#10;&#10;已自动生成说明"/>
          <p:cNvPicPr>
            <a:picLocks noChangeAspect="1"/>
          </p:cNvPicPr>
          <p:nvPr/>
        </p:nvPicPr>
        <p:blipFill>
          <a:blip r:embed="rId3"/>
          <a:stretch>
            <a:fillRect/>
          </a:stretch>
        </p:blipFill>
        <p:spPr>
          <a:xfrm>
            <a:off x="7212563" y="1776210"/>
            <a:ext cx="4865914" cy="3087866"/>
          </a:xfrm>
          <a:prstGeom prst="rect">
            <a:avLst/>
          </a:prstGeom>
        </p:spPr>
      </p:pic>
      <p:sp>
        <p:nvSpPr>
          <p:cNvPr id="9" name="文本框 8">
            <a:extLst>
              <a:ext uri="{FF2B5EF4-FFF2-40B4-BE49-F238E27FC236}">
                <a16:creationId xmlns:a16="http://schemas.microsoft.com/office/drawing/2014/main" id="{30C383B2-566B-4ECD-BC20-3A274EE4921E}"/>
              </a:ext>
            </a:extLst>
          </p:cNvPr>
          <p:cNvSpPr txBox="1"/>
          <p:nvPr/>
        </p:nvSpPr>
        <p:spPr>
          <a:xfrm>
            <a:off x="5933367" y="6550223"/>
            <a:ext cx="311285" cy="307777"/>
          </a:xfrm>
          <a:prstGeom prst="rect">
            <a:avLst/>
          </a:prstGeom>
          <a:noFill/>
        </p:spPr>
        <p:txBody>
          <a:bodyPr wrap="square" rtlCol="0">
            <a:spAutoFit/>
          </a:bodyPr>
          <a:lstStyle/>
          <a:p>
            <a:pPr algn="ctr"/>
            <a:r>
              <a:rPr lang="en-US" altLang="zh-CN" sz="1400" dirty="0"/>
              <a:t>9</a:t>
            </a:r>
            <a:endParaRPr lang="zh-CN" altLang="en-US" sz="1400"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GRjMmZhNjgyYTkyZWNjNDhjZTEyOGVkYzQ0ZDg5NzkifQ=="/>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808178C3FDE4D4C8CF926CC21357781" ma:contentTypeVersion="3" ma:contentTypeDescription="Create a new document." ma:contentTypeScope="" ma:versionID="1bb8f68d2f49a579f5e0a69c2b180433">
  <xsd:schema xmlns:xsd="http://www.w3.org/2001/XMLSchema" xmlns:xs="http://www.w3.org/2001/XMLSchema" xmlns:p="http://schemas.microsoft.com/office/2006/metadata/properties" xmlns:ns2="6c200b9c-d806-48e5-94d8-7783e1c6be2a" targetNamespace="http://schemas.microsoft.com/office/2006/metadata/properties" ma:root="true" ma:fieldsID="00d347253161b01e7a76ba3790ec6463" ns2:_="">
    <xsd:import namespace="6c200b9c-d806-48e5-94d8-7783e1c6be2a"/>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c200b9c-d806-48e5-94d8-7783e1c6be2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0349685-7922-4DE6-9F8E-BF89D8A9B748}">
  <ds:schemaRefs/>
</ds:datastoreItem>
</file>

<file path=customXml/itemProps2.xml><?xml version="1.0" encoding="utf-8"?>
<ds:datastoreItem xmlns:ds="http://schemas.openxmlformats.org/officeDocument/2006/customXml" ds:itemID="{9FBB228D-FD62-402C-B611-70E230C16804}">
  <ds:schemaRefs/>
</ds:datastoreItem>
</file>

<file path=customXml/itemProps3.xml><?xml version="1.0" encoding="utf-8"?>
<ds:datastoreItem xmlns:ds="http://schemas.openxmlformats.org/officeDocument/2006/customXml" ds:itemID="{20A742CA-5250-4AC8-B07A-412940AA1700}">
  <ds:schemaRefs>
    <ds:schemaRef ds:uri="6c200b9c-d806-48e5-94d8-7783e1c6be2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101</TotalTime>
  <Words>1497</Words>
  <Application>Microsoft Office PowerPoint</Application>
  <PresentationFormat>Widescreen</PresentationFormat>
  <Paragraphs>105</Paragraphs>
  <Slides>17</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等线</vt:lpstr>
      <vt:lpstr>Arial</vt:lpstr>
      <vt:lpstr>Arial Nova</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MSN 2017</cp:lastModifiedBy>
  <cp:revision>32</cp:revision>
  <dcterms:created xsi:type="dcterms:W3CDTF">2013-07-15T20:26:00Z</dcterms:created>
  <dcterms:modified xsi:type="dcterms:W3CDTF">2023-08-23T03:28:31Z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0x0101000808178C3FDE4D4C8CF926CC21357781</vt:lpwstr>
  </property>
  <property fmtid="{D5CDD505-2E9C-101B-9397-08002B2CF9AE}" pid="3" name="ICV">
    <vt:lpwstr>B90CBB51431F4BE6B2C3103B8DF7C400_12</vt:lpwstr>
  </property>
  <property fmtid="{D5CDD505-2E9C-101B-9397-08002B2CF9AE}" pid="4" name="KSOProductBuildVer">
    <vt:lpwstr>2052-12.1.0.15120</vt:lpwstr>
  </property>
</Properties>
</file>