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261" r:id="rId6"/>
    <p:sldId id="263" r:id="rId7"/>
    <p:sldId id="287" r:id="rId8"/>
    <p:sldId id="288" r:id="rId9"/>
    <p:sldId id="269" r:id="rId10"/>
    <p:sldId id="284" r:id="rId11"/>
    <p:sldId id="282" r:id="rId12"/>
    <p:sldId id="285" r:id="rId13"/>
    <p:sldId id="286" r:id="rId14"/>
    <p:sldId id="283" r:id="rId15"/>
    <p:sldId id="273" r:id="rId16"/>
    <p:sldId id="275" r:id="rId17"/>
    <p:sldId id="277" r:id="rId18"/>
    <p:sldId id="278" r:id="rId19"/>
    <p:sldId id="281" r:id="rId20"/>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AB0104-F4D7-4A76-B072-0905788DFB77}" v="35" dt="2023-08-07T00:54:37.081"/>
    <p1510:client id="{53FA539C-B8FD-4ED7-9282-0D3CE75AB0BE}" v="66" dt="2023-08-06T21:38:54.509"/>
    <p1510:client id="{615CCC8B-77BB-461C-9424-10F2050EBB6D}" v="28" dt="2023-08-07T00:13:01.288"/>
    <p1510:client id="{6CE8641F-FDEC-4959-BF8C-A3442E3B93B2}" v="20" dt="2023-08-06T23:36:04.289"/>
    <p1510:client id="{78D5C905-9C22-48C2-9A3D-0184C45CF0C1}" v="2" dt="2023-08-06T22:38:07.820"/>
    <p1510:client id="{7F268E66-68C1-43C5-A46E-AE661ACA9317}" v="399" dt="2023-08-06T22:24:52.495"/>
    <p1510:client id="{85ACFBD3-72C4-4CB1-87DE-E63015394081}" v="10" dt="2023-08-06T21:18:20.230"/>
    <p1510:client id="{929431C3-1614-42AA-9709-5E7666280E0A}" v="37" dt="2023-08-06T21:17:24.899"/>
    <p1510:client id="{95A7EA9F-D786-4ADA-A9D1-9572BD8C0E8C}" v="16" dt="2023-08-06T21:23:08.820"/>
    <p1510:client id="{A5DE7051-A5D6-4A23-9205-2CADF723D9D7}" v="593" dt="2023-08-06T23:29:44.075"/>
    <p1510:client id="{A805FECB-35F7-445B-89DC-49BAA3BF66D6}" v="16" dt="2023-08-07T00:54:30.674"/>
    <p1510:client id="{C9EF9F05-22B6-452E-9DFE-667972138201}" v="20" dt="2023-08-06T22:05:03.155"/>
    <p1510:client id="{D4316409-0F26-4175-BF76-CFE38F23BC2A}" v="5" dt="2023-08-06T22:17:35.936"/>
    <p1510:client id="{DE365FE0-2241-49D4-97F3-FF06200073A5}" v="1" dt="2023-08-06T23:47:17.595"/>
    <p1510:client id="{F3546711-9B20-4908-88E6-DF08E412AC0B}" v="1" dt="2023-08-06T23:25:14.9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1" d="100"/>
          <a:sy n="121" d="100"/>
        </p:scale>
        <p:origin x="351"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22885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2913063" y="0"/>
            <a:ext cx="2228850" cy="458788"/>
          </a:xfrm>
          <a:prstGeom prst="rect">
            <a:avLst/>
          </a:prstGeom>
        </p:spPr>
        <p:txBody>
          <a:bodyPr vert="horz" lIns="91440" tIns="45720" rIns="91440" bIns="45720" rtlCol="0"/>
          <a:lstStyle>
            <a:lvl1pPr algn="r">
              <a:defRPr sz="1200"/>
            </a:lvl1pPr>
          </a:lstStyle>
          <a:p>
            <a:fld id="{5462E9E4-A075-4F78-87BA-41B8950C38D0}" type="datetimeFigureOut">
              <a:t>2023/8/26</a:t>
            </a:fld>
            <a:endParaRPr lang="zh-CN" altLang="en-US"/>
          </a:p>
        </p:txBody>
      </p:sp>
      <p:sp>
        <p:nvSpPr>
          <p:cNvPr id="4" name="幻灯片图像占位符 3"/>
          <p:cNvSpPr>
            <a:spLocks noGrp="1" noRot="1" noChangeAspect="1"/>
          </p:cNvSpPr>
          <p:nvPr>
            <p:ph type="sldImg" idx="2"/>
          </p:nvPr>
        </p:nvSpPr>
        <p:spPr>
          <a:xfrm>
            <a:off x="-17145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514350" y="4400550"/>
            <a:ext cx="41148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22885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2913063" y="8685213"/>
            <a:ext cx="2228850" cy="458787"/>
          </a:xfrm>
          <a:prstGeom prst="rect">
            <a:avLst/>
          </a:prstGeom>
        </p:spPr>
        <p:txBody>
          <a:bodyPr vert="horz" lIns="91440" tIns="45720" rIns="91440" bIns="45720" rtlCol="0" anchor="b"/>
          <a:lstStyle>
            <a:lvl1pPr algn="r">
              <a:defRPr sz="1200"/>
            </a:lvl1pPr>
          </a:lstStyle>
          <a:p>
            <a:fld id="{9A5B9D95-9B02-4A94-8E10-30D81878EEAD}" type="slidenum">
              <a:t>‹#›</a:t>
            </a:fld>
            <a:endParaRPr lang="zh-CN" altLang="en-US"/>
          </a:p>
        </p:txBody>
      </p:sp>
    </p:spTree>
    <p:extLst>
      <p:ext uri="{BB962C8B-B14F-4D97-AF65-F5344CB8AC3E}">
        <p14:creationId xmlns:p14="http://schemas.microsoft.com/office/powerpoint/2010/main" val="1821616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764372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591618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118148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387151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467258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966882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950039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srcRect/>
          <a:stretch>
            <a:fillRect t="-9000" b="-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zihan1@northeastern.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mckinsey.com/~/media/McKinsey/Business%20Functions/Marketing%20and%20Sales/Our%20Insights/EBook%20Big%20data%20analytics%20and%20the%20future%20of%20marketing%20sales/Big-Data-eBook.ashx" TargetMode="External"/><Relationship Id="rId2" Type="http://schemas.openxmlformats.org/officeDocument/2006/relationships/hyperlink" Target="https://locallyinspiredwi.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44550" y="1901825"/>
            <a:ext cx="7233603" cy="1333500"/>
          </a:xfrm>
          <a:prstGeom prst="rect">
            <a:avLst/>
          </a:prstGeom>
          <a:noFill/>
          <a:ln/>
        </p:spPr>
        <p:txBody>
          <a:bodyPr wrap="square" lIns="91440" tIns="45720" rIns="91440" bIns="45720" rtlCol="0" anchor="b"/>
          <a:lstStyle/>
          <a:p>
            <a:pPr algn="ctr"/>
            <a:r>
              <a:rPr lang="en-US" sz="2800">
                <a:latin typeface="Calibri"/>
                <a:ea typeface="+mn-lt"/>
                <a:cs typeface="+mn-lt"/>
              </a:rPr>
              <a:t>Harnessing Data to Drive Growth:</a:t>
            </a:r>
            <a:endParaRPr lang="zh-CN" altLang="en-US" sz="2800">
              <a:latin typeface="Calibri"/>
              <a:ea typeface="+mn-lt"/>
              <a:cs typeface="+mn-lt"/>
            </a:endParaRPr>
          </a:p>
          <a:p>
            <a:pPr algn="ctr"/>
            <a:r>
              <a:rPr lang="en-US" sz="2800">
                <a:latin typeface="Calibri"/>
                <a:ea typeface="+mn-lt"/>
                <a:cs typeface="+mn-lt"/>
              </a:rPr>
              <a:t> An Analysis of Locally </a:t>
            </a:r>
            <a:r>
              <a:rPr lang="en-US" sz="2800" err="1">
                <a:latin typeface="Calibri"/>
                <a:ea typeface="+mn-lt"/>
                <a:cs typeface="+mn-lt"/>
              </a:rPr>
              <a:t>Inspired's</a:t>
            </a:r>
            <a:r>
              <a:rPr lang="en-US" sz="2800">
                <a:latin typeface="Calibri"/>
                <a:ea typeface="+mn-lt"/>
                <a:cs typeface="+mn-lt"/>
              </a:rPr>
              <a:t> Sales</a:t>
            </a:r>
            <a:endParaRPr lang="zh-CN" altLang="en-US" sz="2800">
              <a:latin typeface="Calibri"/>
              <a:ea typeface="+mn-lt"/>
              <a:cs typeface="+mn-lt"/>
            </a:endParaRPr>
          </a:p>
        </p:txBody>
      </p:sp>
      <p:sp>
        <p:nvSpPr>
          <p:cNvPr id="3" name="Text 1"/>
          <p:cNvSpPr/>
          <p:nvPr/>
        </p:nvSpPr>
        <p:spPr>
          <a:xfrm>
            <a:off x="1531938" y="790167"/>
            <a:ext cx="6235065" cy="752475"/>
          </a:xfrm>
          <a:prstGeom prst="rect">
            <a:avLst/>
          </a:prstGeom>
          <a:noFill/>
          <a:ln/>
        </p:spPr>
        <p:txBody>
          <a:bodyPr wrap="square" lIns="91440" tIns="45720" rIns="91440" bIns="45720" rtlCol="0" anchor="t"/>
          <a:lstStyle/>
          <a:p>
            <a:pPr algn="ctr"/>
            <a:r>
              <a:rPr lang="en-US" sz="3200" b="1" dirty="0">
                <a:latin typeface="Calibri"/>
                <a:ea typeface="+mn-lt"/>
                <a:cs typeface="+mn-lt"/>
              </a:rPr>
              <a:t>ALY6080 </a:t>
            </a:r>
            <a:endParaRPr lang="zh-CN" altLang="en-US" b="1" dirty="0">
              <a:latin typeface="Calibri"/>
              <a:cs typeface="Calibri"/>
            </a:endParaRPr>
          </a:p>
          <a:p>
            <a:pPr algn="ctr"/>
            <a:r>
              <a:rPr lang="en-US" sz="3200" b="1" dirty="0">
                <a:latin typeface="Calibri"/>
                <a:ea typeface="+mn-lt"/>
                <a:cs typeface="+mn-lt"/>
              </a:rPr>
              <a:t>Individual Draft Presentation</a:t>
            </a:r>
            <a:endParaRPr lang="en-US" b="1" dirty="0">
              <a:latin typeface="Calibri"/>
              <a:ea typeface="Cambria"/>
              <a:cs typeface="Times New Roman"/>
            </a:endParaRPr>
          </a:p>
        </p:txBody>
      </p:sp>
      <p:sp>
        <p:nvSpPr>
          <p:cNvPr id="4" name="Text 2"/>
          <p:cNvSpPr/>
          <p:nvPr/>
        </p:nvSpPr>
        <p:spPr>
          <a:xfrm>
            <a:off x="2289802" y="3814763"/>
            <a:ext cx="4553911" cy="1134436"/>
          </a:xfrm>
          <a:prstGeom prst="rect">
            <a:avLst/>
          </a:prstGeom>
          <a:noFill/>
          <a:ln/>
        </p:spPr>
        <p:txBody>
          <a:bodyPr wrap="square" lIns="91440" tIns="45720" rIns="91440" bIns="45720" rtlCol="0" anchor="t"/>
          <a:lstStyle/>
          <a:p>
            <a:pPr algn="ctr"/>
            <a:r>
              <a:rPr lang="en-US" sz="1200" b="1" dirty="0">
                <a:latin typeface="Calibri"/>
                <a:ea typeface="Noto Sans SC"/>
                <a:cs typeface="Noto Sans SC" pitchFamily="34" charset="-120"/>
              </a:rPr>
              <a:t>Team 2</a:t>
            </a:r>
            <a:endParaRPr lang="en-US" sz="1200" b="1" dirty="0">
              <a:latin typeface="Calibri"/>
              <a:ea typeface="Noto Sans SC"/>
              <a:cs typeface="Calibri" panose="020F0502020204030204"/>
            </a:endParaRPr>
          </a:p>
          <a:p>
            <a:pPr algn="ctr"/>
            <a:endParaRPr lang="en-US" sz="1200" b="1" dirty="0">
              <a:solidFill>
                <a:srgbClr val="383838"/>
              </a:solidFill>
              <a:latin typeface="Arial Nova"/>
              <a:ea typeface="Noto Sans SC"/>
              <a:cs typeface="+mn-lt"/>
            </a:endParaRPr>
          </a:p>
          <a:p>
            <a:pPr algn="ctr"/>
            <a:r>
              <a:rPr lang="en-US" sz="1200" dirty="0">
                <a:latin typeface="Calibri"/>
                <a:ea typeface="+mn-lt"/>
                <a:cs typeface="+mn-lt"/>
              </a:rPr>
              <a:t>Zihan Ma                  </a:t>
            </a:r>
            <a:r>
              <a:rPr lang="en-US" sz="1200" dirty="0">
                <a:latin typeface="Calibri"/>
                <a:ea typeface="+mn-lt"/>
                <a:cs typeface="+mn-lt"/>
                <a:hlinkClick r:id="rId3"/>
              </a:rPr>
              <a:t>ma.zihan1@northeastern.edu</a:t>
            </a:r>
            <a:r>
              <a:rPr lang="en-US" sz="1200" dirty="0">
                <a:latin typeface="Calibri"/>
                <a:ea typeface="+mn-lt"/>
                <a:cs typeface="+mn-lt"/>
              </a:rPr>
              <a:t> </a:t>
            </a:r>
            <a:r>
              <a:rPr lang="en-US" sz="1200" dirty="0">
                <a:solidFill>
                  <a:srgbClr val="000000"/>
                </a:solidFill>
                <a:latin typeface="Calibri"/>
                <a:ea typeface="Noto Sans SC"/>
                <a:cs typeface="Calibri"/>
              </a:rPr>
              <a:t> </a:t>
            </a:r>
            <a:r>
              <a:rPr lang="en-US" sz="1200" dirty="0">
                <a:solidFill>
                  <a:srgbClr val="383838"/>
                </a:solidFill>
                <a:latin typeface="Calibri"/>
                <a:ea typeface="Noto Sans SC"/>
                <a:cs typeface="Noto Sans SC" pitchFamily="34" charset="-120"/>
              </a:rPr>
              <a:t>
</a:t>
            </a:r>
            <a:endParaRPr lang="en-US" sz="1200" dirty="0">
              <a:latin typeface="Calibri"/>
              <a:ea typeface="Noto Sans SC"/>
              <a:cs typeface="Calibri"/>
            </a:endParaRPr>
          </a:p>
        </p:txBody>
      </p:sp>
      <p:pic>
        <p:nvPicPr>
          <p:cNvPr id="5" name="图片 5" descr="形状&#10;&#10;已自动生成说明">
            <a:extLst>
              <a:ext uri="{FF2B5EF4-FFF2-40B4-BE49-F238E27FC236}">
                <a16:creationId xmlns:a16="http://schemas.microsoft.com/office/drawing/2014/main" id="{BAF899A1-C4BD-07FA-966A-A861C6C17294}"/>
              </a:ext>
            </a:extLst>
          </p:cNvPr>
          <p:cNvPicPr>
            <a:picLocks noChangeAspect="1"/>
          </p:cNvPicPr>
          <p:nvPr/>
        </p:nvPicPr>
        <p:blipFill>
          <a:blip r:embed="rId4"/>
          <a:stretch>
            <a:fillRect/>
          </a:stretch>
        </p:blipFill>
        <p:spPr>
          <a:xfrm>
            <a:off x="6791005" y="116515"/>
            <a:ext cx="975337" cy="970094"/>
          </a:xfrm>
          <a:prstGeom prst="rect">
            <a:avLst/>
          </a:prstGeom>
        </p:spPr>
      </p:pic>
      <p:pic>
        <p:nvPicPr>
          <p:cNvPr id="6" name="图片 6" descr="徽标&#10;&#10;已自动生成说明">
            <a:extLst>
              <a:ext uri="{FF2B5EF4-FFF2-40B4-BE49-F238E27FC236}">
                <a16:creationId xmlns:a16="http://schemas.microsoft.com/office/drawing/2014/main" id="{B743E2C9-5F9B-DF18-DBA5-B869505B131E}"/>
              </a:ext>
            </a:extLst>
          </p:cNvPr>
          <p:cNvPicPr>
            <a:picLocks noChangeAspect="1"/>
          </p:cNvPicPr>
          <p:nvPr/>
        </p:nvPicPr>
        <p:blipFill>
          <a:blip r:embed="rId5"/>
          <a:stretch>
            <a:fillRect/>
          </a:stretch>
        </p:blipFill>
        <p:spPr>
          <a:xfrm>
            <a:off x="7901818" y="116486"/>
            <a:ext cx="974988" cy="9686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143"/>
          </a:xfrm>
          <a:prstGeom prst="rect">
            <a:avLst/>
          </a:prstGeom>
          <a:solidFill>
            <a:srgbClr val="646464"/>
          </a:solidFill>
          <a:ln/>
        </p:spPr>
        <p:txBody>
          <a:bodyPr/>
          <a:lstStyle/>
          <a:p>
            <a:endParaRPr lang="en-US"/>
          </a:p>
        </p:txBody>
      </p:sp>
      <p:sp>
        <p:nvSpPr>
          <p:cNvPr id="3" name="Text 1"/>
          <p:cNvSpPr/>
          <p:nvPr/>
        </p:nvSpPr>
        <p:spPr>
          <a:xfrm>
            <a:off x="1055615" y="228600"/>
            <a:ext cx="7806690" cy="552450"/>
          </a:xfrm>
          <a:prstGeom prst="rect">
            <a:avLst/>
          </a:prstGeom>
          <a:noFill/>
          <a:ln/>
        </p:spPr>
        <p:txBody>
          <a:bodyPr wrap="square" lIns="91440" tIns="45720" rIns="91440" bIns="45720" rtlCol="0" anchor="ctr"/>
          <a:lstStyle/>
          <a:p>
            <a:pPr marL="0" indent="0">
              <a:buNone/>
            </a:pPr>
            <a:r>
              <a:rPr lang="en-US" sz="2050" b="1" dirty="0">
                <a:latin typeface="Calibri"/>
                <a:ea typeface="Noto Sans SC"/>
                <a:cs typeface="Calibri"/>
              </a:rPr>
              <a:t>Few More Codes Used During Data Cleaning</a:t>
            </a:r>
            <a:endParaRPr lang="en-US" sz="2050" dirty="0">
              <a:latin typeface="Calibri"/>
              <a:ea typeface="Noto Sans SC"/>
              <a:cs typeface="Calibri"/>
            </a:endParaRPr>
          </a:p>
        </p:txBody>
      </p:sp>
      <p:sp>
        <p:nvSpPr>
          <p:cNvPr id="4" name="Text 2"/>
          <p:cNvSpPr/>
          <p:nvPr/>
        </p:nvSpPr>
        <p:spPr>
          <a:xfrm>
            <a:off x="1273970" y="950530"/>
            <a:ext cx="7039605" cy="1372962"/>
          </a:xfrm>
          <a:prstGeom prst="rect">
            <a:avLst/>
          </a:prstGeom>
          <a:noFill/>
          <a:ln/>
        </p:spPr>
        <p:txBody>
          <a:bodyPr wrap="square" lIns="91440" tIns="45720" rIns="91440" bIns="45720" rtlCol="0" anchor="t"/>
          <a:lstStyle/>
          <a:p>
            <a:pPr algn="l">
              <a:lnSpc>
                <a:spcPct val="150000"/>
              </a:lnSpc>
              <a:buSzPct val="100000"/>
            </a:pPr>
            <a:r>
              <a:rPr lang="en-US" sz="1500" dirty="0">
                <a:latin typeface="Calibri"/>
                <a:ea typeface="Noto Sans SC"/>
                <a:cs typeface="Calibri"/>
              </a:rPr>
              <a:t>A code block that can be easily edited to view the rows we are trying to delete. </a:t>
            </a:r>
          </a:p>
        </p:txBody>
      </p:sp>
      <p:sp>
        <p:nvSpPr>
          <p:cNvPr id="8" name="Text 2">
            <a:extLst>
              <a:ext uri="{FF2B5EF4-FFF2-40B4-BE49-F238E27FC236}">
                <a16:creationId xmlns:a16="http://schemas.microsoft.com/office/drawing/2014/main" id="{E631B028-D4F8-576F-1912-23E5A8DFAF7C}"/>
              </a:ext>
            </a:extLst>
          </p:cNvPr>
          <p:cNvSpPr/>
          <p:nvPr/>
        </p:nvSpPr>
        <p:spPr>
          <a:xfrm>
            <a:off x="1273970" y="2595036"/>
            <a:ext cx="3012956" cy="2401150"/>
          </a:xfrm>
          <a:prstGeom prst="rect">
            <a:avLst/>
          </a:prstGeom>
          <a:noFill/>
          <a:ln/>
        </p:spPr>
        <p:txBody>
          <a:bodyPr wrap="square" lIns="91440" tIns="45720" rIns="91440" bIns="45720" rtlCol="0" anchor="t"/>
          <a:lstStyle/>
          <a:p>
            <a:pPr algn="l">
              <a:lnSpc>
                <a:spcPct val="150000"/>
              </a:lnSpc>
              <a:buSzPct val="100000"/>
            </a:pPr>
            <a:r>
              <a:rPr lang="en-US" sz="1500" dirty="0">
                <a:latin typeface="Calibri"/>
                <a:ea typeface="Noto Sans SC"/>
                <a:cs typeface="Calibri"/>
              </a:rPr>
              <a:t>Many simple graphs for showing how some numerical data is distributed during data cleaning.</a:t>
            </a:r>
          </a:p>
        </p:txBody>
      </p:sp>
      <p:pic>
        <p:nvPicPr>
          <p:cNvPr id="10" name="Picture 9">
            <a:extLst>
              <a:ext uri="{FF2B5EF4-FFF2-40B4-BE49-F238E27FC236}">
                <a16:creationId xmlns:a16="http://schemas.microsoft.com/office/drawing/2014/main" id="{44AEDA7E-6D0A-E94A-8623-4B0C6F570CF8}"/>
              </a:ext>
            </a:extLst>
          </p:cNvPr>
          <p:cNvPicPr>
            <a:picLocks noChangeAspect="1"/>
          </p:cNvPicPr>
          <p:nvPr/>
        </p:nvPicPr>
        <p:blipFill>
          <a:blip r:embed="rId3"/>
          <a:stretch>
            <a:fillRect/>
          </a:stretch>
        </p:blipFill>
        <p:spPr>
          <a:xfrm>
            <a:off x="1297787" y="1565136"/>
            <a:ext cx="6735115" cy="304843"/>
          </a:xfrm>
          <a:prstGeom prst="rect">
            <a:avLst/>
          </a:prstGeom>
        </p:spPr>
      </p:pic>
      <p:pic>
        <p:nvPicPr>
          <p:cNvPr id="12" name="Picture 11">
            <a:extLst>
              <a:ext uri="{FF2B5EF4-FFF2-40B4-BE49-F238E27FC236}">
                <a16:creationId xmlns:a16="http://schemas.microsoft.com/office/drawing/2014/main" id="{1D53DBBC-7DBF-D445-32CC-55D3FCEB3372}"/>
              </a:ext>
            </a:extLst>
          </p:cNvPr>
          <p:cNvPicPr>
            <a:picLocks noChangeAspect="1"/>
          </p:cNvPicPr>
          <p:nvPr/>
        </p:nvPicPr>
        <p:blipFill>
          <a:blip r:embed="rId4"/>
          <a:stretch>
            <a:fillRect/>
          </a:stretch>
        </p:blipFill>
        <p:spPr>
          <a:xfrm>
            <a:off x="4564546" y="2150666"/>
            <a:ext cx="3833630" cy="2509750"/>
          </a:xfrm>
          <a:prstGeom prst="rect">
            <a:avLst/>
          </a:prstGeom>
        </p:spPr>
      </p:pic>
    </p:spTree>
    <p:extLst>
      <p:ext uri="{BB962C8B-B14F-4D97-AF65-F5344CB8AC3E}">
        <p14:creationId xmlns:p14="http://schemas.microsoft.com/office/powerpoint/2010/main" val="267853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143"/>
          </a:xfrm>
          <a:prstGeom prst="rect">
            <a:avLst/>
          </a:prstGeom>
          <a:solidFill>
            <a:srgbClr val="646464"/>
          </a:solidFill>
          <a:ln/>
        </p:spPr>
        <p:txBody>
          <a:bodyPr/>
          <a:lstStyle/>
          <a:p>
            <a:endParaRPr lang="en-US"/>
          </a:p>
        </p:txBody>
      </p:sp>
      <p:sp>
        <p:nvSpPr>
          <p:cNvPr id="3" name="Text 1"/>
          <p:cNvSpPr/>
          <p:nvPr/>
        </p:nvSpPr>
        <p:spPr>
          <a:xfrm>
            <a:off x="1055615" y="228600"/>
            <a:ext cx="7806690" cy="552450"/>
          </a:xfrm>
          <a:prstGeom prst="rect">
            <a:avLst/>
          </a:prstGeom>
          <a:noFill/>
          <a:ln/>
        </p:spPr>
        <p:txBody>
          <a:bodyPr wrap="square" lIns="91440" tIns="45720" rIns="91440" bIns="45720" rtlCol="0" anchor="ctr"/>
          <a:lstStyle/>
          <a:p>
            <a:pPr marL="0" indent="0">
              <a:buNone/>
            </a:pPr>
            <a:r>
              <a:rPr lang="en-US" sz="2050" b="1" dirty="0">
                <a:latin typeface="Calibri"/>
                <a:ea typeface="Noto Sans SC"/>
                <a:cs typeface="Noto Sans SC" pitchFamily="34" charset="-120"/>
              </a:rPr>
              <a:t>Dataset Use to Build Model</a:t>
            </a:r>
            <a:endParaRPr lang="en-US" sz="2050" dirty="0">
              <a:latin typeface="Calibri"/>
              <a:ea typeface="Noto Sans SC"/>
              <a:cs typeface="Calibri"/>
            </a:endParaRPr>
          </a:p>
        </p:txBody>
      </p:sp>
      <p:sp>
        <p:nvSpPr>
          <p:cNvPr id="4" name="Text 2"/>
          <p:cNvSpPr/>
          <p:nvPr/>
        </p:nvSpPr>
        <p:spPr>
          <a:xfrm>
            <a:off x="438539" y="1304924"/>
            <a:ext cx="3079101" cy="3432883"/>
          </a:xfrm>
          <a:prstGeom prst="rect">
            <a:avLst/>
          </a:prstGeom>
          <a:noFill/>
          <a:ln/>
        </p:spPr>
        <p:txBody>
          <a:bodyPr wrap="square" lIns="91440" tIns="45720" rIns="91440" bIns="45720" rtlCol="0" anchor="t"/>
          <a:lstStyle/>
          <a:p>
            <a:pPr algn="l">
              <a:lnSpc>
                <a:spcPct val="150000"/>
              </a:lnSpc>
              <a:buSzPct val="100000"/>
            </a:pPr>
            <a:r>
              <a:rPr lang="en-US" sz="1500" dirty="0">
                <a:latin typeface="Calibri"/>
                <a:ea typeface="Noto Sans SC"/>
                <a:cs typeface="Calibri"/>
              </a:rPr>
              <a:t>Notice that this is far from the final dataset used for modeling. Few columns will be added/removed/edited during the model testing depending on the performance.</a:t>
            </a:r>
          </a:p>
        </p:txBody>
      </p:sp>
      <p:pic>
        <p:nvPicPr>
          <p:cNvPr id="7" name="Picture 6">
            <a:extLst>
              <a:ext uri="{FF2B5EF4-FFF2-40B4-BE49-F238E27FC236}">
                <a16:creationId xmlns:a16="http://schemas.microsoft.com/office/drawing/2014/main" id="{496B57DC-8267-992D-AF1E-16690856D3A6}"/>
              </a:ext>
            </a:extLst>
          </p:cNvPr>
          <p:cNvPicPr>
            <a:picLocks noChangeAspect="1"/>
          </p:cNvPicPr>
          <p:nvPr/>
        </p:nvPicPr>
        <p:blipFill>
          <a:blip r:embed="rId3"/>
          <a:stretch>
            <a:fillRect/>
          </a:stretch>
        </p:blipFill>
        <p:spPr>
          <a:xfrm>
            <a:off x="3302116" y="1202871"/>
            <a:ext cx="5515001" cy="3432883"/>
          </a:xfrm>
          <a:prstGeom prst="rect">
            <a:avLst/>
          </a:prstGeom>
        </p:spPr>
      </p:pic>
    </p:spTree>
    <p:extLst>
      <p:ext uri="{BB962C8B-B14F-4D97-AF65-F5344CB8AC3E}">
        <p14:creationId xmlns:p14="http://schemas.microsoft.com/office/powerpoint/2010/main" val="1878903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762000" y="781050"/>
            <a:ext cx="7806690" cy="2143"/>
          </a:xfrm>
          <a:prstGeom prst="rect">
            <a:avLst/>
          </a:prstGeom>
          <a:solidFill>
            <a:srgbClr val="646464"/>
          </a:solidFill>
          <a:ln/>
        </p:spPr>
        <p:txBody>
          <a:bodyPr/>
          <a:lstStyle/>
          <a:p>
            <a:endParaRPr lang="en-US"/>
          </a:p>
        </p:txBody>
      </p:sp>
      <p:sp>
        <p:nvSpPr>
          <p:cNvPr id="3" name="Text 1"/>
          <p:cNvSpPr/>
          <p:nvPr/>
        </p:nvSpPr>
        <p:spPr>
          <a:xfrm>
            <a:off x="877350" y="228600"/>
            <a:ext cx="8268083" cy="552450"/>
          </a:xfrm>
          <a:prstGeom prst="rect">
            <a:avLst/>
          </a:prstGeom>
          <a:noFill/>
          <a:ln/>
        </p:spPr>
        <p:txBody>
          <a:bodyPr wrap="square" lIns="91440" tIns="45720" rIns="91440" bIns="45720" rtlCol="0" anchor="ctr"/>
          <a:lstStyle/>
          <a:p>
            <a:r>
              <a:rPr lang="en-US" b="1">
                <a:ea typeface="+mn-lt"/>
                <a:cs typeface="+mn-lt"/>
              </a:rPr>
              <a:t>Recommendations and Findings: Data-Driven Recommendations for Business Growth</a:t>
            </a:r>
            <a:endParaRPr lang="zh-CN" altLang="en-US">
              <a:ea typeface="等线"/>
              <a:cs typeface="Calibri" panose="020F0502020204030204"/>
            </a:endParaRPr>
          </a:p>
        </p:txBody>
      </p:sp>
      <p:sp>
        <p:nvSpPr>
          <p:cNvPr id="4" name="Text 2"/>
          <p:cNvSpPr/>
          <p:nvPr/>
        </p:nvSpPr>
        <p:spPr>
          <a:xfrm>
            <a:off x="762000" y="1231521"/>
            <a:ext cx="7715250" cy="3307358"/>
          </a:xfrm>
          <a:prstGeom prst="rect">
            <a:avLst/>
          </a:prstGeom>
          <a:noFill/>
          <a:ln/>
        </p:spPr>
        <p:txBody>
          <a:bodyPr wrap="square" lIns="91440" tIns="45720" rIns="91440" bIns="45720" rtlCol="0" anchor="t"/>
          <a:lstStyle/>
          <a:p>
            <a:pPr marL="285750" indent="-285750">
              <a:lnSpc>
                <a:spcPct val="150000"/>
              </a:lnSpc>
              <a:buSzPct val="100000"/>
              <a:buFont typeface="Arial"/>
              <a:buChar char="•"/>
            </a:pPr>
            <a:r>
              <a:rPr lang="en-US" sz="1400">
                <a:ea typeface="+mn-lt"/>
                <a:cs typeface="+mn-lt"/>
              </a:rPr>
              <a:t>Revenue Analysis: We should continue to capitalize on the high sales during the holiday season, perhaps by offering special deals or products during this time.</a:t>
            </a:r>
            <a:endParaRPr lang="en-US" sz="1400">
              <a:solidFill>
                <a:srgbClr val="000000"/>
              </a:solidFill>
              <a:latin typeface="Calibri"/>
              <a:ea typeface="Noto Sans SC" pitchFamily="34" charset="-122"/>
              <a:cs typeface="Calibri"/>
            </a:endParaRPr>
          </a:p>
          <a:p>
            <a:pPr marL="285750" indent="-285750">
              <a:lnSpc>
                <a:spcPct val="150000"/>
              </a:lnSpc>
              <a:buSzPct val="100000"/>
              <a:buFont typeface="Arial"/>
              <a:buChar char="•"/>
            </a:pPr>
            <a:endParaRPr lang="en-US">
              <a:cs typeface="Calibri"/>
            </a:endParaRPr>
          </a:p>
          <a:p>
            <a:pPr marL="285750" indent="-285750">
              <a:lnSpc>
                <a:spcPct val="150000"/>
              </a:lnSpc>
              <a:buSzPct val="100000"/>
              <a:buFont typeface="Arial"/>
              <a:buChar char="•"/>
            </a:pPr>
            <a:r>
              <a:rPr lang="en-US" sz="1400">
                <a:ea typeface="+mn-lt"/>
                <a:cs typeface="+mn-lt"/>
              </a:rPr>
              <a:t>Customer Retention: We have a good number of repeat customers. However, efforts could be made to increase customer retention, such as by introducing loyalty programs or personalized marketing.</a:t>
            </a:r>
            <a:endParaRPr lang="en-US" sz="1400">
              <a:cs typeface="Calibri"/>
            </a:endParaRPr>
          </a:p>
          <a:p>
            <a:pPr marL="285750" indent="-285750">
              <a:lnSpc>
                <a:spcPct val="150000"/>
              </a:lnSpc>
              <a:buSzPct val="100000"/>
              <a:buFont typeface="Arial"/>
              <a:buChar char="•"/>
            </a:pPr>
            <a:endParaRPr lang="en-US">
              <a:cs typeface="Calibri"/>
            </a:endParaRPr>
          </a:p>
          <a:p>
            <a:pPr marL="285750" indent="-285750">
              <a:lnSpc>
                <a:spcPct val="150000"/>
              </a:lnSpc>
              <a:buSzPct val="100000"/>
              <a:buFont typeface="Arial"/>
              <a:buChar char="•"/>
            </a:pPr>
            <a:r>
              <a:rPr lang="en-US" sz="1400">
                <a:ea typeface="+mn-lt"/>
                <a:cs typeface="+mn-lt"/>
              </a:rPr>
              <a:t>Marketing Effectiveness: The marketing efforts appear to be effective, as customers who accept marketing contribute significantly more to sales. We could consider ways to encourage more customers to opt into marketing.</a:t>
            </a:r>
            <a:endParaRPr lang="en-US" sz="1400">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Shape 0"/>
          <p:cNvSpPr/>
          <p:nvPr/>
        </p:nvSpPr>
        <p:spPr>
          <a:xfrm>
            <a:off x="762000" y="781050"/>
            <a:ext cx="7806690" cy="2143"/>
          </a:xfrm>
          <a:prstGeom prst="rect">
            <a:avLst/>
          </a:prstGeom>
          <a:solidFill>
            <a:srgbClr val="646464"/>
          </a:solidFill>
          <a:ln/>
        </p:spPr>
        <p:txBody>
          <a:bodyPr/>
          <a:lstStyle/>
          <a:p>
            <a:endParaRPr lang="en-US"/>
          </a:p>
        </p:txBody>
      </p:sp>
      <p:sp>
        <p:nvSpPr>
          <p:cNvPr id="3" name="Text 1"/>
          <p:cNvSpPr/>
          <p:nvPr/>
        </p:nvSpPr>
        <p:spPr>
          <a:xfrm>
            <a:off x="1081830" y="228600"/>
            <a:ext cx="7806690" cy="552450"/>
          </a:xfrm>
          <a:prstGeom prst="rect">
            <a:avLst/>
          </a:prstGeom>
          <a:noFill/>
          <a:ln/>
        </p:spPr>
        <p:txBody>
          <a:bodyPr wrap="square" lIns="91440" tIns="45720" rIns="91440" bIns="45720" rtlCol="0" anchor="ctr"/>
          <a:lstStyle/>
          <a:p>
            <a:r>
              <a:rPr lang="en-US" sz="2050" b="1">
                <a:ea typeface="+mn-lt"/>
                <a:cs typeface="+mn-lt"/>
              </a:rPr>
              <a:t>Future Research: Looking Ahead - Areas for Future Research</a:t>
            </a:r>
            <a:endParaRPr lang="zh-CN" altLang="en-US" b="1">
              <a:ea typeface="等线"/>
              <a:cs typeface="Calibri"/>
            </a:endParaRPr>
          </a:p>
        </p:txBody>
      </p:sp>
      <p:sp>
        <p:nvSpPr>
          <p:cNvPr id="4" name="Text 2"/>
          <p:cNvSpPr/>
          <p:nvPr/>
        </p:nvSpPr>
        <p:spPr>
          <a:xfrm>
            <a:off x="762000" y="1252494"/>
            <a:ext cx="7715250" cy="3223469"/>
          </a:xfrm>
          <a:prstGeom prst="rect">
            <a:avLst/>
          </a:prstGeom>
          <a:noFill/>
          <a:ln/>
        </p:spPr>
        <p:txBody>
          <a:bodyPr wrap="square" lIns="91440" tIns="45720" rIns="91440" bIns="45720" rtlCol="0" anchor="t"/>
          <a:lstStyle/>
          <a:p>
            <a:pPr marL="285750" indent="-285750">
              <a:lnSpc>
                <a:spcPct val="150000"/>
              </a:lnSpc>
              <a:buSzPct val="100000"/>
              <a:buFont typeface="Arial"/>
              <a:buChar char="•"/>
            </a:pPr>
            <a:r>
              <a:rPr lang="en-US" sz="1500">
                <a:ea typeface="+mn-lt"/>
                <a:cs typeface="+mn-lt"/>
              </a:rPr>
              <a:t>Customer Satisfaction: Implementing customer satisfaction surveys could provide valuable feedback to improve products and services.</a:t>
            </a:r>
            <a:endParaRPr lang="en-US" sz="1500">
              <a:solidFill>
                <a:srgbClr val="000000"/>
              </a:solidFill>
              <a:latin typeface="Calibri"/>
              <a:ea typeface="Noto Sans SC" pitchFamily="34" charset="-122"/>
              <a:cs typeface="Calibri"/>
            </a:endParaRPr>
          </a:p>
          <a:p>
            <a:pPr marL="285750" indent="-285750">
              <a:lnSpc>
                <a:spcPct val="150000"/>
              </a:lnSpc>
              <a:buSzPct val="100000"/>
              <a:buFont typeface="Arial"/>
              <a:buChar char="•"/>
            </a:pPr>
            <a:endParaRPr lang="en-US">
              <a:cs typeface="Calibri" panose="020F0502020204030204"/>
            </a:endParaRPr>
          </a:p>
          <a:p>
            <a:pPr marL="285750" indent="-285750">
              <a:lnSpc>
                <a:spcPct val="150000"/>
              </a:lnSpc>
              <a:buSzPct val="100000"/>
              <a:buFont typeface="Arial"/>
              <a:buChar char="•"/>
            </a:pPr>
            <a:r>
              <a:rPr lang="en-US" sz="1500">
                <a:ea typeface="+mn-lt"/>
                <a:cs typeface="+mn-lt"/>
              </a:rPr>
              <a:t>Product Popularity: Analyzing the popularity of different products could help the store optimize its product range and marketing efforts.</a:t>
            </a:r>
            <a:endParaRPr lang="en-US">
              <a:cs typeface="Calibri" panose="020F0502020204030204"/>
            </a:endParaRPr>
          </a:p>
          <a:p>
            <a:pPr marL="285750" indent="-285750">
              <a:lnSpc>
                <a:spcPct val="150000"/>
              </a:lnSpc>
              <a:buSzPct val="100000"/>
              <a:buFont typeface="Arial"/>
              <a:buChar char="•"/>
            </a:pPr>
            <a:endParaRPr lang="en-US">
              <a:cs typeface="Calibri" panose="020F0502020204030204"/>
            </a:endParaRPr>
          </a:p>
          <a:p>
            <a:pPr marL="285750" indent="-285750">
              <a:lnSpc>
                <a:spcPct val="150000"/>
              </a:lnSpc>
              <a:buSzPct val="100000"/>
              <a:buFont typeface="Arial"/>
              <a:buChar char="•"/>
            </a:pPr>
            <a:r>
              <a:rPr lang="en-US" sz="1500">
                <a:ea typeface="+mn-lt"/>
                <a:cs typeface="+mn-lt"/>
              </a:rPr>
              <a:t>Seasonal Trends: Further analysis could be done on seasonal trends to optimize sales during different times of the year.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Shape 0"/>
          <p:cNvSpPr/>
          <p:nvPr/>
        </p:nvSpPr>
        <p:spPr>
          <a:xfrm>
            <a:off x="762000" y="781050"/>
            <a:ext cx="7806690" cy="2143"/>
          </a:xfrm>
          <a:prstGeom prst="rect">
            <a:avLst/>
          </a:prstGeom>
          <a:solidFill>
            <a:srgbClr val="646464"/>
          </a:solidFill>
          <a:ln/>
        </p:spPr>
        <p:txBody>
          <a:bodyPr/>
          <a:lstStyle/>
          <a:p>
            <a:endParaRPr lang="en-US"/>
          </a:p>
        </p:txBody>
      </p:sp>
      <p:sp>
        <p:nvSpPr>
          <p:cNvPr id="3" name="Text 1"/>
          <p:cNvSpPr/>
          <p:nvPr/>
        </p:nvSpPr>
        <p:spPr>
          <a:xfrm>
            <a:off x="1071344" y="233843"/>
            <a:ext cx="7806690" cy="552450"/>
          </a:xfrm>
          <a:prstGeom prst="rect">
            <a:avLst/>
          </a:prstGeom>
          <a:noFill/>
          <a:ln/>
        </p:spPr>
        <p:txBody>
          <a:bodyPr wrap="square" lIns="91440" tIns="45720" rIns="91440" bIns="45720" rtlCol="0" anchor="ctr"/>
          <a:lstStyle/>
          <a:p>
            <a:pPr marL="0" indent="0">
              <a:buNone/>
            </a:pPr>
            <a:r>
              <a:rPr lang="en-US" sz="2400" b="1">
                <a:latin typeface="Calibri"/>
                <a:ea typeface="Noto Sans SC"/>
                <a:cs typeface="Noto Sans SC" pitchFamily="34" charset="-120"/>
              </a:rPr>
              <a:t>Conclusion</a:t>
            </a:r>
            <a:endParaRPr lang="en-US" sz="2400">
              <a:latin typeface="Calibri"/>
              <a:ea typeface="Noto Sans SC"/>
              <a:cs typeface="Calibri"/>
            </a:endParaRPr>
          </a:p>
        </p:txBody>
      </p:sp>
      <p:sp>
        <p:nvSpPr>
          <p:cNvPr id="4" name="Text 2"/>
          <p:cNvSpPr/>
          <p:nvPr/>
        </p:nvSpPr>
        <p:spPr>
          <a:xfrm>
            <a:off x="762000" y="1304925"/>
            <a:ext cx="7715250" cy="1371600"/>
          </a:xfrm>
          <a:prstGeom prst="rect">
            <a:avLst/>
          </a:prstGeom>
          <a:noFill/>
          <a:ln/>
        </p:spPr>
        <p:txBody>
          <a:bodyPr wrap="square" lIns="91440" tIns="45720" rIns="91440" bIns="45720" rtlCol="0" anchor="t"/>
          <a:lstStyle/>
          <a:p>
            <a:pPr marL="342900" indent="-342900" algn="l">
              <a:lnSpc>
                <a:spcPct val="150000"/>
              </a:lnSpc>
              <a:buSzPct val="100000"/>
              <a:buChar char="•"/>
            </a:pPr>
            <a:endParaRPr lang="en-US" sz="1500">
              <a:solidFill>
                <a:srgbClr val="383838"/>
              </a:solidFill>
              <a:latin typeface="Noto Sans SC"/>
              <a:ea typeface="Noto Sans SC"/>
            </a:endParaRPr>
          </a:p>
        </p:txBody>
      </p:sp>
      <p:sp>
        <p:nvSpPr>
          <p:cNvPr id="5" name="TextBox 4">
            <a:extLst>
              <a:ext uri="{FF2B5EF4-FFF2-40B4-BE49-F238E27FC236}">
                <a16:creationId xmlns:a16="http://schemas.microsoft.com/office/drawing/2014/main" id="{FC058632-10C2-97C5-C6CF-DE8D1A82F178}"/>
              </a:ext>
            </a:extLst>
          </p:cNvPr>
          <p:cNvSpPr txBox="1"/>
          <p:nvPr/>
        </p:nvSpPr>
        <p:spPr>
          <a:xfrm>
            <a:off x="975014" y="1676111"/>
            <a:ext cx="670040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Through data analysis, Locally Inspired can further capitalize on holiday sales, enhance customer loyalty, amplify marketing engagement, and harness future research in customer satisfaction and product trends to drive informed decisions.</a:t>
            </a:r>
          </a:p>
        </p:txBody>
      </p:sp>
      <p:pic>
        <p:nvPicPr>
          <p:cNvPr id="6" name="图片 6" descr="文本, 白板&#10;&#10;已自动生成说明">
            <a:extLst>
              <a:ext uri="{FF2B5EF4-FFF2-40B4-BE49-F238E27FC236}">
                <a16:creationId xmlns:a16="http://schemas.microsoft.com/office/drawing/2014/main" id="{AD416EFA-3C82-2DD7-9525-44255150D82C}"/>
              </a:ext>
            </a:extLst>
          </p:cNvPr>
          <p:cNvPicPr>
            <a:picLocks noChangeAspect="1"/>
          </p:cNvPicPr>
          <p:nvPr/>
        </p:nvPicPr>
        <p:blipFill>
          <a:blip r:embed="rId3"/>
          <a:stretch>
            <a:fillRect/>
          </a:stretch>
        </p:blipFill>
        <p:spPr>
          <a:xfrm>
            <a:off x="171450" y="3502025"/>
            <a:ext cx="2743200" cy="1543050"/>
          </a:xfrm>
          <a:prstGeom prst="ellipse">
            <a:avLst/>
          </a:prstGeom>
          <a:ln>
            <a:noFill/>
          </a:ln>
          <a:effectLst>
            <a:softEdge rad="11250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2871788" y="1614488"/>
            <a:ext cx="3395663" cy="552450"/>
          </a:xfrm>
          <a:prstGeom prst="rect">
            <a:avLst/>
          </a:prstGeom>
          <a:noFill/>
          <a:ln/>
        </p:spPr>
        <p:txBody>
          <a:bodyPr wrap="square" lIns="91440" tIns="45720" rIns="91440" bIns="45720" rtlCol="0" anchor="t"/>
          <a:lstStyle/>
          <a:p>
            <a:pPr marL="0" indent="0" algn="ctr">
              <a:buNone/>
            </a:pPr>
            <a:r>
              <a:rPr lang="en-US" sz="2400" b="1">
                <a:latin typeface="Calibri"/>
                <a:ea typeface="Noto Sans SC"/>
                <a:cs typeface="Noto Sans SC" pitchFamily="34" charset="-120"/>
              </a:rPr>
              <a:t>THE END</a:t>
            </a:r>
            <a:endParaRPr lang="en-US" sz="2400" b="1">
              <a:latin typeface="Calibri"/>
              <a:ea typeface="Noto Sans SC"/>
              <a:cs typeface="Calibri"/>
            </a:endParaRPr>
          </a:p>
        </p:txBody>
      </p:sp>
      <p:sp>
        <p:nvSpPr>
          <p:cNvPr id="3" name="Text 1"/>
          <p:cNvSpPr/>
          <p:nvPr/>
        </p:nvSpPr>
        <p:spPr>
          <a:xfrm>
            <a:off x="2871788" y="2057400"/>
            <a:ext cx="3395663" cy="1033463"/>
          </a:xfrm>
          <a:prstGeom prst="rect">
            <a:avLst/>
          </a:prstGeom>
          <a:noFill/>
          <a:ln/>
        </p:spPr>
        <p:txBody>
          <a:bodyPr wrap="square" lIns="91440" tIns="45720" rIns="91440" bIns="45720" rtlCol="0" anchor="t"/>
          <a:lstStyle/>
          <a:p>
            <a:pPr marL="0" indent="0" algn="ctr">
              <a:buNone/>
            </a:pPr>
            <a:r>
              <a:rPr lang="en-US" sz="4500" b="1">
                <a:latin typeface="Calibri"/>
                <a:ea typeface="Noto Sans SC"/>
                <a:cs typeface="Noto Sans SC" pitchFamily="34" charset="-120"/>
              </a:rPr>
              <a:t>THANKS</a:t>
            </a:r>
            <a:endParaRPr lang="en-US" sz="4500">
              <a:latin typeface="Calibri"/>
              <a:ea typeface="Noto Sans SC"/>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84CD81-91E4-33F8-B242-E7E513E3CB9D}"/>
              </a:ext>
            </a:extLst>
          </p:cNvPr>
          <p:cNvSpPr txBox="1"/>
          <p:nvPr/>
        </p:nvSpPr>
        <p:spPr>
          <a:xfrm>
            <a:off x="1008863" y="1490356"/>
            <a:ext cx="7470571" cy="27853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000">
                <a:ea typeface="等线"/>
                <a:cs typeface="Calibri"/>
              </a:rPr>
              <a:t>References:</a:t>
            </a:r>
            <a:br>
              <a:rPr lang="zh-CN" altLang="en-US" sz="2000" dirty="0">
                <a:ea typeface="等线"/>
                <a:cs typeface="Calibri"/>
              </a:rPr>
            </a:br>
            <a:endParaRPr lang="zh-CN" altLang="en-US" sz="2000">
              <a:ea typeface="等线" panose="02010600030101010101" pitchFamily="2" charset="-122"/>
              <a:cs typeface="Calibri"/>
            </a:endParaRPr>
          </a:p>
          <a:p>
            <a:r>
              <a:rPr lang="en-US" altLang="zh-CN" sz="1100" dirty="0">
                <a:ea typeface="+mn-lt"/>
                <a:cs typeface="+mn-lt"/>
              </a:rPr>
              <a:t>Locally</a:t>
            </a:r>
            <a:r>
              <a:rPr lang="zh-CN" altLang="en-US" sz="1100" dirty="0">
                <a:ea typeface="+mn-lt"/>
                <a:cs typeface="+mn-lt"/>
              </a:rPr>
              <a:t> </a:t>
            </a:r>
            <a:r>
              <a:rPr lang="en-US" altLang="zh-CN" sz="1100" dirty="0">
                <a:ea typeface="+mn-lt"/>
                <a:cs typeface="+mn-lt"/>
              </a:rPr>
              <a:t>Inspired.</a:t>
            </a:r>
            <a:r>
              <a:rPr lang="zh-CN" altLang="en-US" sz="1100" dirty="0">
                <a:ea typeface="+mn-lt"/>
                <a:cs typeface="+mn-lt"/>
              </a:rPr>
              <a:t> </a:t>
            </a:r>
            <a:r>
              <a:rPr lang="en-US" altLang="zh-CN" sz="1100" dirty="0">
                <a:ea typeface="+mn-lt"/>
                <a:cs typeface="+mn-lt"/>
              </a:rPr>
              <a:t>(2022).</a:t>
            </a:r>
            <a:r>
              <a:rPr lang="zh-CN" altLang="en-US" sz="1100" dirty="0">
                <a:ea typeface="+mn-lt"/>
                <a:cs typeface="+mn-lt"/>
              </a:rPr>
              <a:t> </a:t>
            </a:r>
            <a:r>
              <a:rPr lang="en-US" altLang="zh-CN" sz="1100" dirty="0">
                <a:ea typeface="+mn-lt"/>
                <a:cs typeface="+mn-lt"/>
              </a:rPr>
              <a:t>Locally</a:t>
            </a:r>
            <a:r>
              <a:rPr lang="zh-CN" altLang="en-US" sz="1100" dirty="0">
                <a:ea typeface="+mn-lt"/>
                <a:cs typeface="+mn-lt"/>
              </a:rPr>
              <a:t> </a:t>
            </a:r>
            <a:r>
              <a:rPr lang="en-US" altLang="zh-CN" sz="1100" dirty="0">
                <a:ea typeface="+mn-lt"/>
                <a:cs typeface="+mn-lt"/>
              </a:rPr>
              <a:t>Inspired</a:t>
            </a:r>
            <a:r>
              <a:rPr lang="zh-CN" altLang="en-US" sz="1100" dirty="0">
                <a:ea typeface="+mn-lt"/>
                <a:cs typeface="+mn-lt"/>
              </a:rPr>
              <a:t> </a:t>
            </a:r>
            <a:r>
              <a:rPr lang="en-US" altLang="zh-CN" sz="1100" dirty="0">
                <a:ea typeface="+mn-lt"/>
                <a:cs typeface="+mn-lt"/>
              </a:rPr>
              <a:t>WI.</a:t>
            </a:r>
            <a:r>
              <a:rPr lang="zh-CN" altLang="en-US" sz="1100" dirty="0">
                <a:ea typeface="+mn-lt"/>
                <a:cs typeface="+mn-lt"/>
              </a:rPr>
              <a:t> </a:t>
            </a:r>
            <a:r>
              <a:rPr lang="en-US" altLang="zh-CN" sz="1100" dirty="0">
                <a:ea typeface="+mn-lt"/>
                <a:cs typeface="+mn-lt"/>
                <a:hlinkClick r:id="rId2"/>
              </a:rPr>
              <a:t>https://locallyinspiredwi.com/</a:t>
            </a:r>
            <a:r>
              <a:rPr lang="zh-CN" sz="1100" dirty="0">
                <a:ea typeface="+mn-lt"/>
                <a:cs typeface="+mn-lt"/>
              </a:rPr>
              <a:t> </a:t>
            </a:r>
            <a:br>
              <a:rPr lang="zh-CN" altLang="en-US" sz="1100" dirty="0">
                <a:ea typeface="+mn-lt"/>
                <a:cs typeface="+mn-lt"/>
              </a:rPr>
            </a:br>
            <a:endParaRPr lang="zh-CN" sz="1100" dirty="0">
              <a:ea typeface="+mn-lt"/>
              <a:cs typeface="+mn-lt"/>
            </a:endParaRPr>
          </a:p>
          <a:p>
            <a:r>
              <a:rPr lang="zh-CN" sz="1100">
                <a:latin typeface="Calibri"/>
                <a:ea typeface="等线"/>
                <a:cs typeface="Calibri"/>
              </a:rPr>
              <a:t>Kusumadewi, S., &amp; Hartati, S. (2019). Predictive analytics to predict customer behavior: A behavior informatics and analytics approach. 2019 International Conference of Artificial Intelligence and Information Technology (ICAIIT).</a:t>
            </a:r>
            <a:r>
              <a:rPr lang="zh-CN" altLang="en-US" sz="1100">
                <a:latin typeface="Calibri"/>
                <a:ea typeface="等线"/>
                <a:cs typeface="Calibri"/>
              </a:rPr>
              <a:t> </a:t>
            </a:r>
            <a:br>
              <a:rPr lang="zh-CN" altLang="en-US" sz="1100" dirty="0">
                <a:latin typeface="Calibri"/>
                <a:ea typeface="等线"/>
                <a:cs typeface="Calibri"/>
              </a:rPr>
            </a:br>
            <a:endParaRPr lang="zh-CN" altLang="en-US" sz="1100" dirty="0">
              <a:latin typeface="Calibri"/>
              <a:ea typeface="等线"/>
              <a:cs typeface="Calibri"/>
            </a:endParaRPr>
          </a:p>
          <a:p>
            <a:r>
              <a:rPr lang="zh-CN" altLang="en-US" sz="1100">
                <a:latin typeface="Calibri"/>
                <a:ea typeface="等线"/>
                <a:cs typeface="Calibri"/>
              </a:rPr>
              <a:t>McKinsey &amp; Company. (n.d.). Marketing &amp; Sales Big Data, Analytics, and the Future of Marketing. McKinsey &amp; Company. Retrieved from </a:t>
            </a:r>
            <a:r>
              <a:rPr lang="zh-CN" altLang="en-US" sz="1100" dirty="0">
                <a:latin typeface="Calibri"/>
                <a:ea typeface="等线"/>
                <a:cs typeface="Calibri"/>
                <a:hlinkClick r:id="rId3"/>
              </a:rPr>
              <a:t>https://www.mckinsey.com/~/media/McKinsey/Business%20Functions/Marketing%20and%20Sales/Our%20Insights/EBook%20Big%20data%20analytics%20and%20the%20future%20of%20marketing%20sales/Big-Data-eBook.ashx</a:t>
            </a:r>
            <a:r>
              <a:rPr lang="zh-CN" altLang="en-US" sz="1100" dirty="0">
                <a:latin typeface="Calibri"/>
                <a:ea typeface="等线"/>
                <a:cs typeface="Calibri"/>
              </a:rPr>
              <a:t> </a:t>
            </a:r>
          </a:p>
          <a:p>
            <a:pPr marL="285750">
              <a:buFont typeface="Arial"/>
              <a:buChar char="•"/>
            </a:pPr>
            <a:endParaRPr lang="zh-CN">
              <a:latin typeface="等线"/>
              <a:ea typeface="等线"/>
              <a:cs typeface="Calibri"/>
            </a:endParaRPr>
          </a:p>
          <a:p>
            <a:endParaRPr lang="zh-CN" altLang="en-US">
              <a:ea typeface="等线"/>
              <a:cs typeface="Calibri"/>
            </a:endParaRPr>
          </a:p>
        </p:txBody>
      </p:sp>
    </p:spTree>
    <p:extLst>
      <p:ext uri="{BB962C8B-B14F-4D97-AF65-F5344CB8AC3E}">
        <p14:creationId xmlns:p14="http://schemas.microsoft.com/office/powerpoint/2010/main" val="274862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762000" y="781050"/>
            <a:ext cx="7806690" cy="2143"/>
          </a:xfrm>
          <a:prstGeom prst="rect">
            <a:avLst/>
          </a:prstGeom>
          <a:solidFill>
            <a:srgbClr val="646464"/>
          </a:solidFill>
          <a:ln/>
        </p:spPr>
        <p:txBody>
          <a:bodyPr/>
          <a:lstStyle/>
          <a:p>
            <a:endParaRPr lang="en-US"/>
          </a:p>
        </p:txBody>
      </p:sp>
      <p:sp>
        <p:nvSpPr>
          <p:cNvPr id="3" name="Text 1"/>
          <p:cNvSpPr/>
          <p:nvPr/>
        </p:nvSpPr>
        <p:spPr>
          <a:xfrm>
            <a:off x="1043497" y="229707"/>
            <a:ext cx="7806690" cy="552450"/>
          </a:xfrm>
          <a:prstGeom prst="rect">
            <a:avLst/>
          </a:prstGeom>
          <a:noFill/>
          <a:ln/>
        </p:spPr>
        <p:txBody>
          <a:bodyPr wrap="square" lIns="91440" tIns="45720" rIns="91440" bIns="45720" rtlCol="0" anchor="ctr"/>
          <a:lstStyle/>
          <a:p>
            <a:r>
              <a:rPr lang="en-US" sz="2400" b="1">
                <a:ea typeface="+mn-lt"/>
                <a:cs typeface="+mn-lt"/>
              </a:rPr>
              <a:t>Executive Summary - Key Insights from Sales Data</a:t>
            </a:r>
            <a:endParaRPr lang="zh-CN" altLang="en-US" sz="2400" b="1">
              <a:ea typeface="等线"/>
              <a:cs typeface="Calibri"/>
            </a:endParaRPr>
          </a:p>
        </p:txBody>
      </p:sp>
      <p:sp>
        <p:nvSpPr>
          <p:cNvPr id="4" name="Text 2"/>
          <p:cNvSpPr/>
          <p:nvPr/>
        </p:nvSpPr>
        <p:spPr>
          <a:xfrm>
            <a:off x="762000" y="1304925"/>
            <a:ext cx="7715250" cy="1371600"/>
          </a:xfrm>
          <a:prstGeom prst="rect">
            <a:avLst/>
          </a:prstGeom>
          <a:noFill/>
          <a:ln/>
        </p:spPr>
        <p:txBody>
          <a:bodyPr wrap="square" lIns="91440" tIns="45720" rIns="91440" bIns="45720" rtlCol="0" anchor="t"/>
          <a:lstStyle/>
          <a:p>
            <a:pPr marL="342900" indent="-342900">
              <a:lnSpc>
                <a:spcPct val="150000"/>
              </a:lnSpc>
              <a:buSzPct val="100000"/>
              <a:buChar char="•"/>
            </a:pPr>
            <a:r>
              <a:rPr lang="en-US" sz="2400" dirty="0">
                <a:latin typeface="Calibri"/>
                <a:ea typeface="Noto Sans SC"/>
                <a:cs typeface="Noto Sans SC" pitchFamily="34" charset="-120"/>
              </a:rPr>
              <a:t>A brief overview of the presentation </a:t>
            </a:r>
          </a:p>
          <a:p>
            <a:pPr marL="342900" indent="-342900">
              <a:lnSpc>
                <a:spcPct val="150000"/>
              </a:lnSpc>
              <a:buSzPct val="100000"/>
              <a:buChar char="•"/>
            </a:pPr>
            <a:r>
              <a:rPr lang="en-US" sz="2400" dirty="0">
                <a:latin typeface="Calibri"/>
                <a:ea typeface="Noto Sans SC"/>
                <a:cs typeface="Calibri"/>
              </a:rPr>
              <a:t>My individual works in the XN project </a:t>
            </a:r>
          </a:p>
          <a:p>
            <a:pPr marL="342900" indent="-342900" algn="l">
              <a:lnSpc>
                <a:spcPct val="150000"/>
              </a:lnSpc>
              <a:buSzPct val="100000"/>
              <a:buChar char="•"/>
            </a:pPr>
            <a:r>
              <a:rPr lang="en-US" sz="2400" dirty="0">
                <a:latin typeface="Calibri"/>
                <a:ea typeface="Noto Sans SC"/>
                <a:cs typeface="Noto Sans SC" pitchFamily="34" charset="-120"/>
              </a:rPr>
              <a:t>Key findings from the data analysis</a:t>
            </a:r>
            <a:endParaRPr lang="en-US" sz="2400" dirty="0">
              <a:latin typeface="Calibri"/>
              <a:ea typeface="Noto Sans SC"/>
              <a:cs typeface="Calibri"/>
            </a:endParaRPr>
          </a:p>
          <a:p>
            <a:pPr marL="342900" indent="-342900" algn="l">
              <a:lnSpc>
                <a:spcPct val="150000"/>
              </a:lnSpc>
              <a:buSzPct val="100000"/>
              <a:buChar char="•"/>
            </a:pPr>
            <a:r>
              <a:rPr lang="en-US" sz="2400" dirty="0">
                <a:latin typeface="Calibri"/>
                <a:ea typeface="Noto Sans SC"/>
                <a:cs typeface="Noto Sans SC" pitchFamily="34" charset="-120"/>
              </a:rPr>
              <a:t>Recommendations based on the findings</a:t>
            </a:r>
            <a:endParaRPr lang="en-US" sz="2400" dirty="0">
              <a:latin typeface="Calibri"/>
              <a:ea typeface="Noto Sans SC"/>
              <a:cs typeface="Calibri"/>
            </a:endParaRPr>
          </a:p>
        </p:txBody>
      </p:sp>
      <p:pic>
        <p:nvPicPr>
          <p:cNvPr id="5" name="图片 5" descr="文本&#10;&#10;已自动生成说明">
            <a:extLst>
              <a:ext uri="{FF2B5EF4-FFF2-40B4-BE49-F238E27FC236}">
                <a16:creationId xmlns:a16="http://schemas.microsoft.com/office/drawing/2014/main" id="{240E9791-A1AA-E0DD-0505-0929CB08CCB9}"/>
              </a:ext>
            </a:extLst>
          </p:cNvPr>
          <p:cNvPicPr>
            <a:picLocks noChangeAspect="1"/>
          </p:cNvPicPr>
          <p:nvPr/>
        </p:nvPicPr>
        <p:blipFill>
          <a:blip r:embed="rId3"/>
          <a:stretch>
            <a:fillRect/>
          </a:stretch>
        </p:blipFill>
        <p:spPr>
          <a:xfrm>
            <a:off x="6093604" y="2841057"/>
            <a:ext cx="2937294" cy="2222078"/>
          </a:xfrm>
          <a:prstGeom prst="ellipse">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762000" y="781050"/>
            <a:ext cx="7806690" cy="2143"/>
          </a:xfrm>
          <a:prstGeom prst="rect">
            <a:avLst/>
          </a:prstGeom>
          <a:solidFill>
            <a:srgbClr val="646464"/>
          </a:solidFill>
          <a:ln/>
        </p:spPr>
        <p:txBody>
          <a:bodyPr/>
          <a:lstStyle/>
          <a:p>
            <a:endParaRPr lang="en-US"/>
          </a:p>
        </p:txBody>
      </p:sp>
      <p:sp>
        <p:nvSpPr>
          <p:cNvPr id="3" name="Text 1"/>
          <p:cNvSpPr/>
          <p:nvPr/>
        </p:nvSpPr>
        <p:spPr>
          <a:xfrm>
            <a:off x="666750" y="279400"/>
            <a:ext cx="8219440" cy="552450"/>
          </a:xfrm>
          <a:prstGeom prst="rect">
            <a:avLst/>
          </a:prstGeom>
          <a:noFill/>
          <a:ln/>
        </p:spPr>
        <p:txBody>
          <a:bodyPr wrap="square" lIns="91440" tIns="45720" rIns="91440" bIns="45720" rtlCol="0" anchor="ctr"/>
          <a:lstStyle/>
          <a:p>
            <a:r>
              <a:rPr lang="en-US" sz="2400" b="1">
                <a:latin typeface="Calibri"/>
                <a:ea typeface="Noto Sans SC"/>
                <a:cs typeface="Noto Sans SC" pitchFamily="34" charset="-120"/>
              </a:rPr>
              <a:t>Business Issues - </a:t>
            </a:r>
            <a:r>
              <a:rPr lang="en-US" altLang="zh-CN" sz="2400" b="1">
                <a:ea typeface="+mn-lt"/>
                <a:cs typeface="+mn-lt"/>
              </a:rPr>
              <a:t>Identifying Business Challenges through Data</a:t>
            </a:r>
            <a:endParaRPr lang="en-US" sz="2400" b="1">
              <a:latin typeface="Calibri"/>
              <a:cs typeface="Calibri"/>
            </a:endParaRPr>
          </a:p>
        </p:txBody>
      </p:sp>
      <p:sp>
        <p:nvSpPr>
          <p:cNvPr id="4" name="Text 2"/>
          <p:cNvSpPr/>
          <p:nvPr/>
        </p:nvSpPr>
        <p:spPr>
          <a:xfrm>
            <a:off x="762000" y="1304925"/>
            <a:ext cx="7715250" cy="3067050"/>
          </a:xfrm>
          <a:prstGeom prst="rect">
            <a:avLst/>
          </a:prstGeom>
          <a:noFill/>
          <a:ln/>
        </p:spPr>
        <p:txBody>
          <a:bodyPr wrap="square" lIns="91440" tIns="45720" rIns="91440" bIns="45720" rtlCol="0" anchor="t"/>
          <a:lstStyle/>
          <a:p>
            <a:pPr marL="342900" indent="-342900" algn="l">
              <a:lnSpc>
                <a:spcPct val="150000"/>
              </a:lnSpc>
              <a:buSzPct val="100000"/>
              <a:buChar char="•"/>
            </a:pPr>
            <a:r>
              <a:rPr lang="en-US" sz="1450">
                <a:latin typeface="Calibri"/>
                <a:ea typeface="Noto Sans SC"/>
                <a:cs typeface="Noto Sans SC" pitchFamily="34" charset="-120"/>
              </a:rPr>
              <a:t>Revenue Analysis: Understanding the overall revenue and identifying any potential issues such as a decline in sales.</a:t>
            </a:r>
            <a:endParaRPr lang="en-US" sz="1450">
              <a:latin typeface="Calibri"/>
              <a:ea typeface="Noto Sans SC"/>
              <a:cs typeface="Calibri"/>
            </a:endParaRPr>
          </a:p>
          <a:p>
            <a:pPr marL="342900" indent="-342900" algn="l">
              <a:lnSpc>
                <a:spcPct val="150000"/>
              </a:lnSpc>
              <a:buSzPct val="100000"/>
              <a:buChar char="•"/>
            </a:pPr>
            <a:r>
              <a:rPr lang="en-US" sz="1450">
                <a:latin typeface="Calibri"/>
                <a:ea typeface="Noto Sans SC"/>
                <a:cs typeface="Noto Sans SC" pitchFamily="34" charset="-120"/>
              </a:rPr>
              <a:t>Customer Retention: Analyzing the repeat customers vs. new customers.</a:t>
            </a:r>
            <a:endParaRPr lang="en-US" sz="1450">
              <a:latin typeface="Calibri"/>
              <a:ea typeface="Noto Sans SC"/>
              <a:cs typeface="Calibri"/>
            </a:endParaRPr>
          </a:p>
          <a:p>
            <a:pPr marL="342900" indent="-342900" algn="l">
              <a:lnSpc>
                <a:spcPct val="150000"/>
              </a:lnSpc>
              <a:buSzPct val="100000"/>
              <a:buChar char="•"/>
            </a:pPr>
            <a:r>
              <a:rPr lang="en-US" sz="1450">
                <a:latin typeface="Calibri"/>
                <a:ea typeface="Noto Sans SC"/>
                <a:cs typeface="Noto Sans SC" pitchFamily="34" charset="-120"/>
              </a:rPr>
              <a:t>Effectiveness of Marketing: Investigating the proportion of customers who have opted for marketing content and their contribution to overall sales.</a:t>
            </a:r>
            <a:endParaRPr lang="en-US" sz="1450">
              <a:latin typeface="Calibri"/>
              <a:ea typeface="Noto Sans SC"/>
              <a:cs typeface="Calibri"/>
            </a:endParaRPr>
          </a:p>
          <a:p>
            <a:pPr algn="l">
              <a:lnSpc>
                <a:spcPct val="150000"/>
              </a:lnSpc>
              <a:buSzPct val="100000"/>
            </a:pPr>
            <a:endParaRPr lang="en-US" sz="1450">
              <a:latin typeface="Calibri"/>
              <a:ea typeface="Noto Sans SC"/>
              <a:cs typeface="Calibri"/>
            </a:endParaRPr>
          </a:p>
        </p:txBody>
      </p:sp>
      <p:pic>
        <p:nvPicPr>
          <p:cNvPr id="5" name="图片 5">
            <a:extLst>
              <a:ext uri="{FF2B5EF4-FFF2-40B4-BE49-F238E27FC236}">
                <a16:creationId xmlns:a16="http://schemas.microsoft.com/office/drawing/2014/main" id="{9405488B-EF1C-F98F-EB2A-4F971166EBCD}"/>
              </a:ext>
            </a:extLst>
          </p:cNvPr>
          <p:cNvPicPr>
            <a:picLocks noChangeAspect="1"/>
          </p:cNvPicPr>
          <p:nvPr/>
        </p:nvPicPr>
        <p:blipFill>
          <a:blip r:embed="rId3"/>
          <a:stretch>
            <a:fillRect/>
          </a:stretch>
        </p:blipFill>
        <p:spPr>
          <a:xfrm>
            <a:off x="5418862" y="3098724"/>
            <a:ext cx="3630998" cy="2045161"/>
          </a:xfrm>
          <a:prstGeom prst="ellipse">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143"/>
          </a:xfrm>
          <a:prstGeom prst="rect">
            <a:avLst/>
          </a:prstGeom>
          <a:solidFill>
            <a:srgbClr val="646464"/>
          </a:solidFill>
          <a:ln/>
        </p:spPr>
        <p:txBody>
          <a:bodyPr/>
          <a:lstStyle/>
          <a:p>
            <a:endParaRPr lang="en-US"/>
          </a:p>
        </p:txBody>
      </p:sp>
      <p:sp>
        <p:nvSpPr>
          <p:cNvPr id="3" name="Text 1"/>
          <p:cNvSpPr/>
          <p:nvPr/>
        </p:nvSpPr>
        <p:spPr>
          <a:xfrm>
            <a:off x="1114620" y="256790"/>
            <a:ext cx="7454070" cy="552450"/>
          </a:xfrm>
          <a:prstGeom prst="rect">
            <a:avLst/>
          </a:prstGeom>
          <a:noFill/>
          <a:ln/>
        </p:spPr>
        <p:txBody>
          <a:bodyPr wrap="square" lIns="91440" tIns="45720" rIns="91440" bIns="45720" rtlCol="0" anchor="ctr"/>
          <a:lstStyle/>
          <a:p>
            <a:r>
              <a:rPr lang="en-US" sz="2400" b="1" dirty="0">
                <a:latin typeface="Calibri"/>
                <a:ea typeface="Noto Sans SC"/>
                <a:cs typeface="Noto Sans SC" pitchFamily="34" charset="-120"/>
              </a:rPr>
              <a:t>My Individual Works In XN Project</a:t>
            </a:r>
            <a:endParaRPr lang="en-US" sz="2400" b="1" dirty="0">
              <a:latin typeface="Calibri"/>
              <a:cs typeface="Calibri"/>
            </a:endParaRPr>
          </a:p>
        </p:txBody>
      </p:sp>
      <p:sp>
        <p:nvSpPr>
          <p:cNvPr id="4" name="Text 2"/>
          <p:cNvSpPr/>
          <p:nvPr/>
        </p:nvSpPr>
        <p:spPr>
          <a:xfrm>
            <a:off x="762000" y="1304925"/>
            <a:ext cx="7715250" cy="3067050"/>
          </a:xfrm>
          <a:prstGeom prst="rect">
            <a:avLst/>
          </a:prstGeom>
          <a:noFill/>
          <a:ln/>
        </p:spPr>
        <p:txBody>
          <a:bodyPr wrap="square" lIns="91440" tIns="45720" rIns="91440" bIns="45720" rtlCol="0" anchor="t"/>
          <a:lstStyle/>
          <a:p>
            <a:pPr marL="342900" indent="-342900" algn="l">
              <a:lnSpc>
                <a:spcPct val="150000"/>
              </a:lnSpc>
              <a:buSzPct val="100000"/>
              <a:buChar char="•"/>
            </a:pPr>
            <a:r>
              <a:rPr lang="en-US" sz="1450" dirty="0">
                <a:latin typeface="Calibri"/>
                <a:ea typeface="Noto Sans SC"/>
                <a:cs typeface="Noto Sans SC" pitchFamily="34" charset="-120"/>
              </a:rPr>
              <a:t>Cleaning the data with </a:t>
            </a:r>
            <a:r>
              <a:rPr lang="en-US" sz="1450" dirty="0" err="1">
                <a:latin typeface="Calibri"/>
                <a:ea typeface="Noto Sans SC"/>
                <a:cs typeface="Noto Sans SC" pitchFamily="34" charset="-120"/>
              </a:rPr>
              <a:t>Puchang</a:t>
            </a:r>
            <a:r>
              <a:rPr lang="en-US" sz="1450" dirty="0">
                <a:latin typeface="Calibri"/>
                <a:ea typeface="Noto Sans SC"/>
                <a:cs typeface="Noto Sans SC" pitchFamily="34" charset="-120"/>
              </a:rPr>
              <a:t> Yin and </a:t>
            </a:r>
            <a:r>
              <a:rPr lang="en-US" sz="1450" dirty="0" err="1">
                <a:latin typeface="Calibri"/>
                <a:ea typeface="Noto Sans SC"/>
                <a:cs typeface="Noto Sans SC" pitchFamily="34" charset="-120"/>
              </a:rPr>
              <a:t>Haoran</a:t>
            </a:r>
            <a:r>
              <a:rPr lang="en-US" sz="1450" dirty="0">
                <a:latin typeface="Calibri"/>
                <a:ea typeface="Noto Sans SC"/>
                <a:cs typeface="Noto Sans SC" pitchFamily="34" charset="-120"/>
              </a:rPr>
              <a:t> Wang.</a:t>
            </a:r>
          </a:p>
          <a:p>
            <a:pPr marL="800100" lvl="1" indent="-342900">
              <a:lnSpc>
                <a:spcPct val="150000"/>
              </a:lnSpc>
              <a:buSzPct val="100000"/>
              <a:buChar char="•"/>
            </a:pPr>
            <a:r>
              <a:rPr lang="en-US" sz="1450" dirty="0">
                <a:latin typeface="Calibri"/>
                <a:ea typeface="Noto Sans SC"/>
                <a:cs typeface="Noto Sans SC" pitchFamily="34" charset="-120"/>
              </a:rPr>
              <a:t>Notice that the cleaning process done by my team member is not included in the following slides, such as joining two datasets together and some code to fill the missing value or create new columns based on existing columns.</a:t>
            </a:r>
          </a:p>
          <a:p>
            <a:pPr marL="800100" lvl="1" indent="-342900">
              <a:lnSpc>
                <a:spcPct val="150000"/>
              </a:lnSpc>
              <a:buSzPct val="100000"/>
              <a:buChar char="•"/>
            </a:pPr>
            <a:r>
              <a:rPr lang="en-US" sz="1450" dirty="0">
                <a:latin typeface="Calibri"/>
                <a:ea typeface="Noto Sans SC"/>
                <a:cs typeface="Noto Sans SC" pitchFamily="34" charset="-120"/>
              </a:rPr>
              <a:t>A script tan can process different datasets that are close to the sponsor given. </a:t>
            </a:r>
          </a:p>
          <a:p>
            <a:pPr marL="342900" indent="-342900" algn="l">
              <a:lnSpc>
                <a:spcPct val="150000"/>
              </a:lnSpc>
              <a:buSzPct val="100000"/>
              <a:buChar char="•"/>
            </a:pPr>
            <a:r>
              <a:rPr lang="en-US" sz="1450" dirty="0">
                <a:latin typeface="Calibri"/>
                <a:ea typeface="Noto Sans SC"/>
                <a:cs typeface="Noto Sans SC" pitchFamily="34" charset="-120"/>
              </a:rPr>
              <a:t>  Produce some graphs in the EDA section.</a:t>
            </a:r>
          </a:p>
          <a:p>
            <a:pPr marL="800100" lvl="1" indent="-342900">
              <a:lnSpc>
                <a:spcPct val="150000"/>
              </a:lnSpc>
              <a:buSzPct val="100000"/>
              <a:buChar char="•"/>
            </a:pPr>
            <a:r>
              <a:rPr lang="en-US" sz="1450" dirty="0">
                <a:latin typeface="Calibri"/>
                <a:ea typeface="Noto Sans SC"/>
                <a:cs typeface="Calibri"/>
              </a:rPr>
              <a:t>Which we didn’t include in the presentation.</a:t>
            </a:r>
          </a:p>
          <a:p>
            <a:pPr algn="l">
              <a:lnSpc>
                <a:spcPct val="150000"/>
              </a:lnSpc>
              <a:buSzPct val="100000"/>
            </a:pPr>
            <a:endParaRPr lang="en-US" sz="1450" dirty="0">
              <a:latin typeface="Calibri"/>
              <a:ea typeface="Noto Sans SC"/>
              <a:cs typeface="Calibri"/>
            </a:endParaRPr>
          </a:p>
        </p:txBody>
      </p:sp>
      <p:pic>
        <p:nvPicPr>
          <p:cNvPr id="5" name="图片 5">
            <a:extLst>
              <a:ext uri="{FF2B5EF4-FFF2-40B4-BE49-F238E27FC236}">
                <a16:creationId xmlns:a16="http://schemas.microsoft.com/office/drawing/2014/main" id="{9405488B-EF1C-F98F-EB2A-4F971166EBCD}"/>
              </a:ext>
            </a:extLst>
          </p:cNvPr>
          <p:cNvPicPr>
            <a:picLocks noChangeAspect="1"/>
          </p:cNvPicPr>
          <p:nvPr/>
        </p:nvPicPr>
        <p:blipFill>
          <a:blip r:embed="rId3"/>
          <a:stretch>
            <a:fillRect/>
          </a:stretch>
        </p:blipFill>
        <p:spPr>
          <a:xfrm>
            <a:off x="5418862" y="3098724"/>
            <a:ext cx="3630998" cy="2045161"/>
          </a:xfrm>
          <a:prstGeom prst="ellipse">
            <a:avLst/>
          </a:prstGeom>
          <a:ln>
            <a:noFill/>
          </a:ln>
          <a:effectLst>
            <a:softEdge rad="112500"/>
          </a:effectLst>
        </p:spPr>
      </p:pic>
    </p:spTree>
    <p:extLst>
      <p:ext uri="{BB962C8B-B14F-4D97-AF65-F5344CB8AC3E}">
        <p14:creationId xmlns:p14="http://schemas.microsoft.com/office/powerpoint/2010/main" val="3530721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143"/>
          </a:xfrm>
          <a:prstGeom prst="rect">
            <a:avLst/>
          </a:prstGeom>
          <a:solidFill>
            <a:srgbClr val="646464"/>
          </a:solidFill>
          <a:ln/>
        </p:spPr>
        <p:txBody>
          <a:bodyPr/>
          <a:lstStyle/>
          <a:p>
            <a:endParaRPr lang="en-US"/>
          </a:p>
        </p:txBody>
      </p:sp>
      <p:sp>
        <p:nvSpPr>
          <p:cNvPr id="3" name="Text 1"/>
          <p:cNvSpPr/>
          <p:nvPr/>
        </p:nvSpPr>
        <p:spPr>
          <a:xfrm>
            <a:off x="1055615" y="228600"/>
            <a:ext cx="7806690" cy="552450"/>
          </a:xfrm>
          <a:prstGeom prst="rect">
            <a:avLst/>
          </a:prstGeom>
          <a:noFill/>
          <a:ln/>
        </p:spPr>
        <p:txBody>
          <a:bodyPr wrap="square" lIns="91440" tIns="45720" rIns="91440" bIns="45720" rtlCol="0" anchor="ctr"/>
          <a:lstStyle/>
          <a:p>
            <a:pPr marL="0" indent="0">
              <a:buNone/>
            </a:pPr>
            <a:r>
              <a:rPr lang="en-US" sz="2050" b="1" dirty="0">
                <a:latin typeface="Calibri"/>
                <a:ea typeface="Noto Sans SC"/>
                <a:cs typeface="Calibri"/>
              </a:rPr>
              <a:t>Main Data Cleaning Process</a:t>
            </a:r>
          </a:p>
        </p:txBody>
      </p:sp>
      <p:sp>
        <p:nvSpPr>
          <p:cNvPr id="4" name="Text 2"/>
          <p:cNvSpPr/>
          <p:nvPr/>
        </p:nvSpPr>
        <p:spPr>
          <a:xfrm>
            <a:off x="541175" y="1149227"/>
            <a:ext cx="8321129" cy="4015857"/>
          </a:xfrm>
          <a:prstGeom prst="rect">
            <a:avLst/>
          </a:prstGeom>
          <a:noFill/>
          <a:ln/>
        </p:spPr>
        <p:txBody>
          <a:bodyPr wrap="square" lIns="91440" tIns="45720" rIns="91440" bIns="45720" rtlCol="0" anchor="t"/>
          <a:lstStyle/>
          <a:p>
            <a:pPr marL="342900" indent="-342900" algn="l">
              <a:lnSpc>
                <a:spcPct val="150000"/>
              </a:lnSpc>
              <a:buSzPct val="100000"/>
              <a:buChar char="•"/>
            </a:pPr>
            <a:r>
              <a:rPr lang="en-US" sz="1500" dirty="0">
                <a:latin typeface="Calibri"/>
                <a:ea typeface="Noto Sans SC"/>
                <a:cs typeface="Noto Sans SC" pitchFamily="34" charset="-120"/>
              </a:rPr>
              <a:t>Step 1: </a:t>
            </a:r>
            <a:r>
              <a:rPr lang="en-US" sz="1500" dirty="0">
                <a:latin typeface="Calibri"/>
                <a:ea typeface="Noto Sans SC"/>
                <a:cs typeface="Calibri"/>
              </a:rPr>
              <a:t>Remove all columns that have NAs for every row</a:t>
            </a:r>
          </a:p>
          <a:p>
            <a:pPr marL="342900" indent="-342900">
              <a:lnSpc>
                <a:spcPct val="150000"/>
              </a:lnSpc>
              <a:buSzPct val="100000"/>
              <a:buChar char="•"/>
            </a:pPr>
            <a:r>
              <a:rPr lang="en-US" sz="1500" dirty="0">
                <a:latin typeface="Calibri"/>
                <a:ea typeface="Noto Sans SC"/>
                <a:cs typeface="Calibri"/>
              </a:rPr>
              <a:t>Step 2: Added code to choose either remove columns that have no effects on the problems we want to solve (Tax, ID, Phone number. Etc.) or keep them.</a:t>
            </a:r>
          </a:p>
          <a:p>
            <a:pPr marL="342900" indent="-342900">
              <a:lnSpc>
                <a:spcPct val="150000"/>
              </a:lnSpc>
              <a:buSzPct val="100000"/>
              <a:buChar char="•"/>
            </a:pPr>
            <a:r>
              <a:rPr lang="en-US" sz="1500" dirty="0">
                <a:latin typeface="Calibri"/>
                <a:ea typeface="Noto Sans SC"/>
                <a:cs typeface="Calibri"/>
              </a:rPr>
              <a:t>Step 3: Randomly separate 30% of the data for faster graph building</a:t>
            </a:r>
          </a:p>
          <a:p>
            <a:pPr marL="800100" lvl="1" indent="-342900">
              <a:lnSpc>
                <a:spcPct val="150000"/>
              </a:lnSpc>
              <a:buSzPct val="100000"/>
              <a:buChar char="•"/>
            </a:pPr>
            <a:r>
              <a:rPr lang="en-US" sz="1500" dirty="0">
                <a:latin typeface="Calibri"/>
                <a:ea typeface="Noto Sans SC"/>
                <a:cs typeface="Calibri"/>
              </a:rPr>
              <a:t>The whole dataset will need a few minutes for graphing without separate</a:t>
            </a:r>
          </a:p>
          <a:p>
            <a:pPr marL="342900" indent="-342900">
              <a:lnSpc>
                <a:spcPct val="150000"/>
              </a:lnSpc>
              <a:buSzPct val="100000"/>
              <a:buChar char="•"/>
            </a:pPr>
            <a:r>
              <a:rPr lang="en-US" sz="1500" dirty="0">
                <a:latin typeface="Calibri"/>
                <a:ea typeface="Noto Sans SC"/>
                <a:cs typeface="Calibri"/>
              </a:rPr>
              <a:t>Step 4: In the Financial Status and Fulfillment Status column. Select records that are paid and fulfilled.</a:t>
            </a:r>
          </a:p>
          <a:p>
            <a:pPr marL="800100" lvl="1" indent="-342900">
              <a:lnSpc>
                <a:spcPct val="150000"/>
              </a:lnSpc>
              <a:buSzPct val="100000"/>
              <a:buChar char="•"/>
            </a:pPr>
            <a:r>
              <a:rPr lang="en-US" sz="1500" dirty="0">
                <a:latin typeface="Calibri"/>
                <a:ea typeface="Noto Sans SC"/>
                <a:cs typeface="Calibri"/>
              </a:rPr>
              <a:t>This step removed about 45% of records that are unpaid/refunded/unfulfilled</a:t>
            </a:r>
          </a:p>
          <a:p>
            <a:pPr marL="342900" indent="-342900">
              <a:lnSpc>
                <a:spcPct val="150000"/>
              </a:lnSpc>
              <a:buSzPct val="100000"/>
              <a:buChar char="•"/>
            </a:pPr>
            <a:r>
              <a:rPr lang="en-US" sz="1500" dirty="0">
                <a:latin typeface="Calibri"/>
                <a:ea typeface="Noto Sans SC"/>
                <a:cs typeface="Calibri"/>
              </a:rPr>
              <a:t>Step 5: Remove rows that have most columns missing (Around 2% of data)</a:t>
            </a:r>
          </a:p>
          <a:p>
            <a:pPr marL="342900" indent="-342900">
              <a:lnSpc>
                <a:spcPct val="150000"/>
              </a:lnSpc>
              <a:buSzPct val="100000"/>
              <a:buFontTx/>
              <a:buChar char="•"/>
            </a:pPr>
            <a:r>
              <a:rPr lang="en-US" sz="1500" dirty="0">
                <a:latin typeface="Calibri"/>
                <a:ea typeface="Noto Sans SC"/>
                <a:cs typeface="Calibri"/>
              </a:rPr>
              <a:t>Step 6: Separate the dataset into two, which are online orders and orders at the shop</a:t>
            </a:r>
          </a:p>
          <a:p>
            <a:pPr marL="342900" indent="-342900">
              <a:lnSpc>
                <a:spcPct val="150000"/>
              </a:lnSpc>
              <a:buSzPct val="100000"/>
              <a:buFontTx/>
              <a:buChar char="•"/>
            </a:pPr>
            <a:r>
              <a:rPr lang="en-US" sz="1500" dirty="0">
                <a:latin typeface="Calibri"/>
                <a:ea typeface="Noto Sans SC"/>
                <a:cs typeface="Calibri"/>
              </a:rPr>
              <a:t>Step 7: Apply the same steps to the whole dataset. The processed dataset is used for the project</a:t>
            </a:r>
          </a:p>
          <a:p>
            <a:pPr marL="342900" indent="-342900">
              <a:lnSpc>
                <a:spcPct val="150000"/>
              </a:lnSpc>
              <a:buSzPct val="100000"/>
              <a:buChar char="•"/>
            </a:pPr>
            <a:endParaRPr lang="en-US" sz="1500" dirty="0">
              <a:latin typeface="Calibri"/>
              <a:ea typeface="Noto Sans SC"/>
              <a:cs typeface="Calibri"/>
            </a:endParaRPr>
          </a:p>
          <a:p>
            <a:pPr marL="342900" indent="-342900">
              <a:lnSpc>
                <a:spcPct val="150000"/>
              </a:lnSpc>
              <a:buSzPct val="100000"/>
              <a:buChar char="•"/>
            </a:pPr>
            <a:endParaRPr lang="en-US" sz="1500" dirty="0">
              <a:latin typeface="Calibri"/>
              <a:ea typeface="Noto Sans SC"/>
              <a:cs typeface="Calibri"/>
            </a:endParaRPr>
          </a:p>
        </p:txBody>
      </p:sp>
    </p:spTree>
    <p:extLst>
      <p:ext uri="{BB962C8B-B14F-4D97-AF65-F5344CB8AC3E}">
        <p14:creationId xmlns:p14="http://schemas.microsoft.com/office/powerpoint/2010/main" val="1204641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762000" y="781050"/>
            <a:ext cx="7806690" cy="2143"/>
          </a:xfrm>
          <a:prstGeom prst="rect">
            <a:avLst/>
          </a:prstGeom>
          <a:solidFill>
            <a:srgbClr val="646464"/>
          </a:solidFill>
          <a:ln/>
        </p:spPr>
        <p:txBody>
          <a:bodyPr/>
          <a:lstStyle/>
          <a:p>
            <a:endParaRPr lang="en-US"/>
          </a:p>
        </p:txBody>
      </p:sp>
      <p:sp>
        <p:nvSpPr>
          <p:cNvPr id="3" name="Text 1"/>
          <p:cNvSpPr/>
          <p:nvPr/>
        </p:nvSpPr>
        <p:spPr>
          <a:xfrm>
            <a:off x="1055615" y="228600"/>
            <a:ext cx="7806690" cy="552450"/>
          </a:xfrm>
          <a:prstGeom prst="rect">
            <a:avLst/>
          </a:prstGeom>
          <a:noFill/>
          <a:ln/>
        </p:spPr>
        <p:txBody>
          <a:bodyPr wrap="square" lIns="91440" tIns="45720" rIns="91440" bIns="45720" rtlCol="0" anchor="ctr"/>
          <a:lstStyle/>
          <a:p>
            <a:pPr marL="0" indent="0">
              <a:buNone/>
            </a:pPr>
            <a:r>
              <a:rPr lang="en-US" sz="2050" b="1" dirty="0">
                <a:latin typeface="Calibri"/>
                <a:ea typeface="Noto Sans SC"/>
                <a:cs typeface="Calibri"/>
              </a:rPr>
              <a:t>Main Data Cleaning Process </a:t>
            </a:r>
            <a:r>
              <a:rPr lang="zh-CN" altLang="en-US" sz="2050" b="1" dirty="0">
                <a:latin typeface="Calibri"/>
                <a:ea typeface="Noto Sans SC"/>
                <a:cs typeface="Calibri"/>
              </a:rPr>
              <a:t>（</a:t>
            </a:r>
            <a:r>
              <a:rPr lang="en-US" altLang="zh-CN" sz="2050" b="1" dirty="0">
                <a:latin typeface="Calibri"/>
                <a:ea typeface="Noto Sans SC"/>
                <a:cs typeface="Calibri"/>
              </a:rPr>
              <a:t>Reworked</a:t>
            </a:r>
            <a:r>
              <a:rPr lang="zh-CN" altLang="en-US" sz="2050" b="1" dirty="0">
                <a:latin typeface="Calibri"/>
                <a:ea typeface="Noto Sans SC"/>
                <a:cs typeface="Calibri"/>
              </a:rPr>
              <a:t>）</a:t>
            </a:r>
            <a:endParaRPr lang="en-US" sz="2050" b="1" dirty="0">
              <a:latin typeface="Calibri"/>
              <a:ea typeface="Noto Sans SC"/>
              <a:cs typeface="Calibri"/>
            </a:endParaRPr>
          </a:p>
        </p:txBody>
      </p:sp>
      <p:sp>
        <p:nvSpPr>
          <p:cNvPr id="4" name="Text 2"/>
          <p:cNvSpPr/>
          <p:nvPr/>
        </p:nvSpPr>
        <p:spPr>
          <a:xfrm>
            <a:off x="541175" y="1149227"/>
            <a:ext cx="8321129" cy="4015857"/>
          </a:xfrm>
          <a:prstGeom prst="rect">
            <a:avLst/>
          </a:prstGeom>
          <a:noFill/>
          <a:ln/>
        </p:spPr>
        <p:txBody>
          <a:bodyPr wrap="square" lIns="91440" tIns="45720" rIns="91440" bIns="45720" rtlCol="0" anchor="t"/>
          <a:lstStyle/>
          <a:p>
            <a:pPr marL="342900" indent="-342900" algn="l">
              <a:lnSpc>
                <a:spcPct val="150000"/>
              </a:lnSpc>
              <a:buSzPct val="100000"/>
              <a:buChar char="•"/>
            </a:pPr>
            <a:r>
              <a:rPr lang="en-US" sz="1500" dirty="0">
                <a:latin typeface="Calibri"/>
                <a:ea typeface="Noto Sans SC"/>
                <a:cs typeface="Noto Sans SC" pitchFamily="34" charset="-120"/>
              </a:rPr>
              <a:t>Added R script running instruction.</a:t>
            </a:r>
          </a:p>
          <a:p>
            <a:pPr marL="342900" indent="-342900" algn="l">
              <a:lnSpc>
                <a:spcPct val="150000"/>
              </a:lnSpc>
              <a:buSzPct val="100000"/>
              <a:buChar char="•"/>
            </a:pPr>
            <a:r>
              <a:rPr lang="en-US" sz="1500" dirty="0">
                <a:latin typeface="Calibri"/>
                <a:ea typeface="Noto Sans SC"/>
                <a:cs typeface="Calibri"/>
              </a:rPr>
              <a:t>Add a section that installs all needed libraries.</a:t>
            </a:r>
          </a:p>
          <a:p>
            <a:pPr marL="342900" indent="-342900" algn="l">
              <a:lnSpc>
                <a:spcPct val="150000"/>
              </a:lnSpc>
              <a:buSzPct val="100000"/>
              <a:buChar char="•"/>
            </a:pPr>
            <a:r>
              <a:rPr lang="en-US" sz="1500" dirty="0" err="1">
                <a:latin typeface="Calibri"/>
                <a:ea typeface="Noto Sans SC"/>
                <a:cs typeface="Calibri"/>
              </a:rPr>
              <a:t>Separite</a:t>
            </a:r>
            <a:r>
              <a:rPr lang="en-US" sz="1500" dirty="0">
                <a:latin typeface="Calibri"/>
                <a:ea typeface="Noto Sans SC"/>
                <a:cs typeface="Calibri"/>
              </a:rPr>
              <a:t> every part of the data processing process for more accessible add-remove code parts.</a:t>
            </a:r>
          </a:p>
          <a:p>
            <a:pPr marL="342900" indent="-342900" algn="l">
              <a:lnSpc>
                <a:spcPct val="150000"/>
              </a:lnSpc>
              <a:buSzPct val="100000"/>
              <a:buChar char="•"/>
            </a:pPr>
            <a:r>
              <a:rPr lang="en-US" sz="1500" dirty="0">
                <a:latin typeface="Calibri"/>
                <a:ea typeface="Noto Sans SC"/>
                <a:cs typeface="Calibri"/>
              </a:rPr>
              <a:t>Reduce the code that points to specific column names. </a:t>
            </a:r>
          </a:p>
          <a:p>
            <a:pPr marL="342900" indent="-342900" algn="l">
              <a:lnSpc>
                <a:spcPct val="150000"/>
              </a:lnSpc>
              <a:buSzPct val="100000"/>
              <a:buChar char="•"/>
            </a:pPr>
            <a:r>
              <a:rPr lang="en-US" sz="1500" dirty="0">
                <a:latin typeface="Calibri"/>
                <a:ea typeface="Noto Sans SC"/>
                <a:cs typeface="Calibri"/>
              </a:rPr>
              <a:t> Output two datasets that are cleaned for easier graphing or machine learning.</a:t>
            </a:r>
          </a:p>
          <a:p>
            <a:pPr marL="342900" indent="-342900" algn="l">
              <a:lnSpc>
                <a:spcPct val="150000"/>
              </a:lnSpc>
              <a:buSzPct val="100000"/>
              <a:buChar char="•"/>
            </a:pPr>
            <a:endParaRPr lang="en-US" sz="1500" dirty="0">
              <a:latin typeface="Calibri"/>
              <a:ea typeface="Noto Sans SC"/>
              <a:cs typeface="Calibri"/>
            </a:endParaRPr>
          </a:p>
          <a:p>
            <a:pPr marL="342900" indent="-342900" algn="l">
              <a:lnSpc>
                <a:spcPct val="150000"/>
              </a:lnSpc>
              <a:buSzPct val="100000"/>
              <a:buChar char="•"/>
            </a:pPr>
            <a:endParaRPr lang="en-US" sz="1500" dirty="0">
              <a:latin typeface="Calibri"/>
              <a:ea typeface="Noto Sans SC"/>
              <a:cs typeface="Calibri"/>
            </a:endParaRPr>
          </a:p>
          <a:p>
            <a:pPr marL="342900" indent="-342900" algn="l">
              <a:lnSpc>
                <a:spcPct val="150000"/>
              </a:lnSpc>
              <a:buSzPct val="100000"/>
              <a:buChar char="•"/>
            </a:pPr>
            <a:endParaRPr lang="en-US" sz="1500" dirty="0">
              <a:latin typeface="Calibri"/>
              <a:ea typeface="Noto Sans SC"/>
              <a:cs typeface="Calibri"/>
            </a:endParaRPr>
          </a:p>
          <a:p>
            <a:pPr marL="342900" indent="-342900">
              <a:lnSpc>
                <a:spcPct val="150000"/>
              </a:lnSpc>
              <a:buSzPct val="100000"/>
              <a:buChar char="•"/>
            </a:pPr>
            <a:endParaRPr lang="en-US" sz="1500" dirty="0">
              <a:latin typeface="Calibri"/>
              <a:ea typeface="Noto Sans SC"/>
              <a:cs typeface="Calibri"/>
            </a:endParaRPr>
          </a:p>
          <a:p>
            <a:pPr marL="342900" indent="-342900">
              <a:lnSpc>
                <a:spcPct val="150000"/>
              </a:lnSpc>
              <a:buSzPct val="100000"/>
              <a:buChar char="•"/>
            </a:pPr>
            <a:endParaRPr lang="en-US" sz="1500" dirty="0">
              <a:latin typeface="Calibri"/>
              <a:ea typeface="Noto Sans SC"/>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143"/>
          </a:xfrm>
          <a:prstGeom prst="rect">
            <a:avLst/>
          </a:prstGeom>
          <a:solidFill>
            <a:srgbClr val="646464"/>
          </a:solidFill>
          <a:ln/>
        </p:spPr>
        <p:txBody>
          <a:bodyPr/>
          <a:lstStyle/>
          <a:p>
            <a:endParaRPr lang="en-US"/>
          </a:p>
        </p:txBody>
      </p:sp>
      <p:sp>
        <p:nvSpPr>
          <p:cNvPr id="3" name="Text 1"/>
          <p:cNvSpPr/>
          <p:nvPr/>
        </p:nvSpPr>
        <p:spPr>
          <a:xfrm>
            <a:off x="1055615" y="228600"/>
            <a:ext cx="7806690" cy="552450"/>
          </a:xfrm>
          <a:prstGeom prst="rect">
            <a:avLst/>
          </a:prstGeom>
          <a:noFill/>
          <a:ln/>
        </p:spPr>
        <p:txBody>
          <a:bodyPr wrap="square" lIns="91440" tIns="45720" rIns="91440" bIns="45720" rtlCol="0" anchor="ctr"/>
          <a:lstStyle/>
          <a:p>
            <a:pPr marL="0" indent="0">
              <a:buNone/>
            </a:pPr>
            <a:r>
              <a:rPr lang="en-US" sz="2050" b="1" dirty="0">
                <a:latin typeface="Calibri"/>
                <a:ea typeface="Noto Sans SC"/>
                <a:cs typeface="Calibri"/>
              </a:rPr>
              <a:t>Missing Value Situation Before/After Data cleaning </a:t>
            </a:r>
            <a:endParaRPr lang="en-US" sz="2050" dirty="0">
              <a:latin typeface="Calibri"/>
              <a:ea typeface="Noto Sans SC"/>
              <a:cs typeface="Calibri"/>
            </a:endParaRPr>
          </a:p>
        </p:txBody>
      </p:sp>
      <p:sp>
        <p:nvSpPr>
          <p:cNvPr id="8" name="Text 2">
            <a:extLst>
              <a:ext uri="{FF2B5EF4-FFF2-40B4-BE49-F238E27FC236}">
                <a16:creationId xmlns:a16="http://schemas.microsoft.com/office/drawing/2014/main" id="{9D1C689A-903B-1675-18CB-0444BF3F101B}"/>
              </a:ext>
            </a:extLst>
          </p:cNvPr>
          <p:cNvSpPr/>
          <p:nvPr/>
        </p:nvSpPr>
        <p:spPr>
          <a:xfrm>
            <a:off x="1402702" y="749708"/>
            <a:ext cx="6979298" cy="525178"/>
          </a:xfrm>
          <a:prstGeom prst="rect">
            <a:avLst/>
          </a:prstGeom>
          <a:noFill/>
          <a:ln/>
        </p:spPr>
        <p:txBody>
          <a:bodyPr wrap="square" lIns="91440" tIns="45720" rIns="91440" bIns="45720" rtlCol="0" anchor="t"/>
          <a:lstStyle/>
          <a:p>
            <a:pPr algn="l">
              <a:lnSpc>
                <a:spcPct val="150000"/>
              </a:lnSpc>
              <a:buSzPct val="100000"/>
            </a:pPr>
            <a:r>
              <a:rPr lang="en-US" sz="1500" dirty="0">
                <a:latin typeface="Calibri"/>
                <a:ea typeface="Noto Sans SC"/>
                <a:cs typeface="Calibri"/>
              </a:rPr>
              <a:t>The dataset before cleaning. It is sorted by missing data pattern.</a:t>
            </a:r>
          </a:p>
        </p:txBody>
      </p:sp>
      <p:pic>
        <p:nvPicPr>
          <p:cNvPr id="4" name="Picture 3">
            <a:extLst>
              <a:ext uri="{FF2B5EF4-FFF2-40B4-BE49-F238E27FC236}">
                <a16:creationId xmlns:a16="http://schemas.microsoft.com/office/drawing/2014/main" id="{971C5966-B0B9-1A8B-507A-37437F6E3E6C}"/>
              </a:ext>
            </a:extLst>
          </p:cNvPr>
          <p:cNvPicPr>
            <a:picLocks noChangeAspect="1"/>
          </p:cNvPicPr>
          <p:nvPr/>
        </p:nvPicPr>
        <p:blipFill>
          <a:blip r:embed="rId3"/>
          <a:stretch>
            <a:fillRect/>
          </a:stretch>
        </p:blipFill>
        <p:spPr>
          <a:xfrm>
            <a:off x="917471" y="1225177"/>
            <a:ext cx="7309057" cy="3918323"/>
          </a:xfrm>
          <a:prstGeom prst="rect">
            <a:avLst/>
          </a:prstGeom>
        </p:spPr>
      </p:pic>
    </p:spTree>
    <p:extLst>
      <p:ext uri="{BB962C8B-B14F-4D97-AF65-F5344CB8AC3E}">
        <p14:creationId xmlns:p14="http://schemas.microsoft.com/office/powerpoint/2010/main" val="4235315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143"/>
          </a:xfrm>
          <a:prstGeom prst="rect">
            <a:avLst/>
          </a:prstGeom>
          <a:solidFill>
            <a:srgbClr val="646464"/>
          </a:solidFill>
          <a:ln/>
        </p:spPr>
        <p:txBody>
          <a:bodyPr/>
          <a:lstStyle/>
          <a:p>
            <a:endParaRPr lang="en-US"/>
          </a:p>
        </p:txBody>
      </p:sp>
      <p:sp>
        <p:nvSpPr>
          <p:cNvPr id="3" name="Text 1"/>
          <p:cNvSpPr/>
          <p:nvPr/>
        </p:nvSpPr>
        <p:spPr>
          <a:xfrm>
            <a:off x="1055615" y="228600"/>
            <a:ext cx="7806690" cy="552450"/>
          </a:xfrm>
          <a:prstGeom prst="rect">
            <a:avLst/>
          </a:prstGeom>
          <a:noFill/>
          <a:ln/>
        </p:spPr>
        <p:txBody>
          <a:bodyPr wrap="square" lIns="91440" tIns="45720" rIns="91440" bIns="45720" rtlCol="0" anchor="ctr"/>
          <a:lstStyle/>
          <a:p>
            <a:pPr marL="0" indent="0">
              <a:buNone/>
            </a:pPr>
            <a:r>
              <a:rPr lang="en-US" sz="2050" b="1" dirty="0">
                <a:latin typeface="Calibri"/>
                <a:ea typeface="Noto Sans SC"/>
                <a:cs typeface="Calibri"/>
              </a:rPr>
              <a:t>Missing Value Situation Before/After Data cleaning </a:t>
            </a:r>
            <a:endParaRPr lang="en-US" sz="2050" dirty="0">
              <a:latin typeface="Calibri"/>
              <a:ea typeface="Noto Sans SC"/>
              <a:cs typeface="Calibri"/>
            </a:endParaRPr>
          </a:p>
        </p:txBody>
      </p:sp>
      <p:pic>
        <p:nvPicPr>
          <p:cNvPr id="7" name="Picture 6">
            <a:extLst>
              <a:ext uri="{FF2B5EF4-FFF2-40B4-BE49-F238E27FC236}">
                <a16:creationId xmlns:a16="http://schemas.microsoft.com/office/drawing/2014/main" id="{2B4214EB-1740-E000-32E4-48D1A3C3E0B2}"/>
              </a:ext>
            </a:extLst>
          </p:cNvPr>
          <p:cNvPicPr>
            <a:picLocks noChangeAspect="1"/>
          </p:cNvPicPr>
          <p:nvPr/>
        </p:nvPicPr>
        <p:blipFill>
          <a:blip r:embed="rId3"/>
          <a:stretch>
            <a:fillRect/>
          </a:stretch>
        </p:blipFill>
        <p:spPr>
          <a:xfrm>
            <a:off x="1055615" y="1686103"/>
            <a:ext cx="6979298" cy="3457397"/>
          </a:xfrm>
          <a:prstGeom prst="rect">
            <a:avLst/>
          </a:prstGeom>
        </p:spPr>
      </p:pic>
      <p:sp>
        <p:nvSpPr>
          <p:cNvPr id="8" name="Text 2">
            <a:extLst>
              <a:ext uri="{FF2B5EF4-FFF2-40B4-BE49-F238E27FC236}">
                <a16:creationId xmlns:a16="http://schemas.microsoft.com/office/drawing/2014/main" id="{9D1C689A-903B-1675-18CB-0444BF3F101B}"/>
              </a:ext>
            </a:extLst>
          </p:cNvPr>
          <p:cNvSpPr/>
          <p:nvPr/>
        </p:nvSpPr>
        <p:spPr>
          <a:xfrm>
            <a:off x="1387259" y="632541"/>
            <a:ext cx="6979298" cy="3432883"/>
          </a:xfrm>
          <a:prstGeom prst="rect">
            <a:avLst/>
          </a:prstGeom>
          <a:noFill/>
          <a:ln/>
        </p:spPr>
        <p:txBody>
          <a:bodyPr wrap="square" lIns="91440" tIns="45720" rIns="91440" bIns="45720" rtlCol="0" anchor="t"/>
          <a:lstStyle/>
          <a:p>
            <a:pPr algn="l">
              <a:lnSpc>
                <a:spcPct val="150000"/>
              </a:lnSpc>
              <a:buSzPct val="100000"/>
            </a:pPr>
            <a:r>
              <a:rPr lang="en-US" sz="1500" dirty="0">
                <a:latin typeface="Calibri"/>
                <a:ea typeface="Noto Sans SC"/>
                <a:cs typeface="Calibri"/>
              </a:rPr>
              <a:t>The final data set which used to build visualization for the sponsor.</a:t>
            </a:r>
            <a:br>
              <a:rPr lang="en-US" sz="1500" dirty="0">
                <a:latin typeface="Calibri"/>
                <a:ea typeface="Noto Sans SC"/>
                <a:cs typeface="Calibri"/>
              </a:rPr>
            </a:br>
            <a:r>
              <a:rPr lang="en-US" sz="1500" dirty="0">
                <a:latin typeface="Calibri"/>
                <a:ea typeface="Noto Sans SC"/>
                <a:cs typeface="Calibri"/>
              </a:rPr>
              <a:t>The dataset is mostly cleaned at the moment.</a:t>
            </a:r>
            <a:br>
              <a:rPr lang="en-US" sz="1500" dirty="0">
                <a:latin typeface="Calibri"/>
                <a:ea typeface="Noto Sans SC"/>
                <a:cs typeface="Calibri"/>
              </a:rPr>
            </a:br>
            <a:r>
              <a:rPr lang="en-US" sz="1500" dirty="0">
                <a:latin typeface="Calibri"/>
                <a:ea typeface="Noto Sans SC"/>
                <a:cs typeface="Calibri"/>
              </a:rPr>
              <a:t>Most black(Missing) here is because it includes the online sales data.</a:t>
            </a:r>
          </a:p>
        </p:txBody>
      </p:sp>
    </p:spTree>
    <p:extLst>
      <p:ext uri="{BB962C8B-B14F-4D97-AF65-F5344CB8AC3E}">
        <p14:creationId xmlns:p14="http://schemas.microsoft.com/office/powerpoint/2010/main" val="34311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143"/>
          </a:xfrm>
          <a:prstGeom prst="rect">
            <a:avLst/>
          </a:prstGeom>
          <a:solidFill>
            <a:srgbClr val="646464"/>
          </a:solidFill>
          <a:ln/>
        </p:spPr>
        <p:txBody>
          <a:bodyPr/>
          <a:lstStyle/>
          <a:p>
            <a:endParaRPr lang="en-US"/>
          </a:p>
        </p:txBody>
      </p:sp>
      <p:sp>
        <p:nvSpPr>
          <p:cNvPr id="3" name="Text 1"/>
          <p:cNvSpPr/>
          <p:nvPr/>
        </p:nvSpPr>
        <p:spPr>
          <a:xfrm>
            <a:off x="1055615" y="228600"/>
            <a:ext cx="7806690" cy="552450"/>
          </a:xfrm>
          <a:prstGeom prst="rect">
            <a:avLst/>
          </a:prstGeom>
          <a:noFill/>
          <a:ln/>
        </p:spPr>
        <p:txBody>
          <a:bodyPr wrap="square" lIns="91440" tIns="45720" rIns="91440" bIns="45720" rtlCol="0" anchor="ctr"/>
          <a:lstStyle/>
          <a:p>
            <a:pPr marL="0" indent="0">
              <a:buNone/>
            </a:pPr>
            <a:r>
              <a:rPr lang="en-US" sz="2050" b="1" dirty="0">
                <a:latin typeface="Calibri"/>
                <a:ea typeface="Noto Sans SC"/>
                <a:cs typeface="Calibri"/>
              </a:rPr>
              <a:t>Identify Yes/No Columns For Better Understand To The Dataset</a:t>
            </a:r>
            <a:endParaRPr lang="en-US" sz="2050" dirty="0">
              <a:latin typeface="Calibri"/>
              <a:ea typeface="Noto Sans SC"/>
              <a:cs typeface="Calibri"/>
            </a:endParaRPr>
          </a:p>
        </p:txBody>
      </p:sp>
      <p:sp>
        <p:nvSpPr>
          <p:cNvPr id="8" name="Text 2">
            <a:extLst>
              <a:ext uri="{FF2B5EF4-FFF2-40B4-BE49-F238E27FC236}">
                <a16:creationId xmlns:a16="http://schemas.microsoft.com/office/drawing/2014/main" id="{9D1C689A-903B-1675-18CB-0444BF3F101B}"/>
              </a:ext>
            </a:extLst>
          </p:cNvPr>
          <p:cNvSpPr/>
          <p:nvPr/>
        </p:nvSpPr>
        <p:spPr>
          <a:xfrm>
            <a:off x="908179" y="1206908"/>
            <a:ext cx="3663821" cy="3155542"/>
          </a:xfrm>
          <a:prstGeom prst="rect">
            <a:avLst/>
          </a:prstGeom>
          <a:noFill/>
          <a:ln/>
        </p:spPr>
        <p:txBody>
          <a:bodyPr wrap="square" lIns="91440" tIns="45720" rIns="91440" bIns="45720" rtlCol="0" anchor="t"/>
          <a:lstStyle/>
          <a:p>
            <a:pPr marL="285750" indent="-285750" algn="l">
              <a:lnSpc>
                <a:spcPct val="150000"/>
              </a:lnSpc>
              <a:buSzPct val="100000"/>
              <a:buFont typeface="Arial" panose="020B0604020202020204" pitchFamily="34" charset="0"/>
              <a:buChar char="•"/>
            </a:pPr>
            <a:r>
              <a:rPr lang="en-US" sz="1500" dirty="0">
                <a:latin typeface="Calibri"/>
                <a:ea typeface="Noto Sans SC"/>
                <a:cs typeface="Calibri"/>
              </a:rPr>
              <a:t>Every column that has less than 7 unique values has been printed out, followed by each unique value’s amount.</a:t>
            </a:r>
          </a:p>
          <a:p>
            <a:pPr marL="285750" indent="-285750" algn="l">
              <a:lnSpc>
                <a:spcPct val="150000"/>
              </a:lnSpc>
              <a:buSzPct val="100000"/>
              <a:buFont typeface="Arial" panose="020B0604020202020204" pitchFamily="34" charset="0"/>
              <a:buChar char="•"/>
            </a:pPr>
            <a:r>
              <a:rPr lang="en-US" sz="1500" dirty="0">
                <a:latin typeface="Calibri"/>
                <a:ea typeface="Noto Sans SC"/>
                <a:cs typeface="Calibri"/>
              </a:rPr>
              <a:t>Some columns here can be transformed into numerical columns to enhance the model.</a:t>
            </a:r>
          </a:p>
          <a:p>
            <a:pPr marL="285750" indent="-285750" algn="l">
              <a:lnSpc>
                <a:spcPct val="150000"/>
              </a:lnSpc>
              <a:buSzPct val="100000"/>
              <a:buFont typeface="Arial" panose="020B0604020202020204" pitchFamily="34" charset="0"/>
              <a:buChar char="•"/>
            </a:pPr>
            <a:r>
              <a:rPr lang="en-US" sz="1500" dirty="0">
                <a:latin typeface="Calibri"/>
                <a:ea typeface="Noto Sans SC"/>
                <a:cs typeface="Calibri"/>
              </a:rPr>
              <a:t>This step and Visdat missing data graph have been used at every step during data cleaning for the guide to the next step.</a:t>
            </a:r>
          </a:p>
        </p:txBody>
      </p:sp>
      <p:pic>
        <p:nvPicPr>
          <p:cNvPr id="6" name="Picture 5">
            <a:extLst>
              <a:ext uri="{FF2B5EF4-FFF2-40B4-BE49-F238E27FC236}">
                <a16:creationId xmlns:a16="http://schemas.microsoft.com/office/drawing/2014/main" id="{0D685A3E-8AC5-9786-852E-EE322A8D126D}"/>
              </a:ext>
            </a:extLst>
          </p:cNvPr>
          <p:cNvPicPr>
            <a:picLocks noChangeAspect="1"/>
          </p:cNvPicPr>
          <p:nvPr/>
        </p:nvPicPr>
        <p:blipFill>
          <a:blip r:embed="rId3"/>
          <a:stretch>
            <a:fillRect/>
          </a:stretch>
        </p:blipFill>
        <p:spPr>
          <a:xfrm>
            <a:off x="4889884" y="845628"/>
            <a:ext cx="2997593" cy="4069272"/>
          </a:xfrm>
          <a:prstGeom prst="rect">
            <a:avLst/>
          </a:prstGeom>
        </p:spPr>
      </p:pic>
    </p:spTree>
    <p:extLst>
      <p:ext uri="{BB962C8B-B14F-4D97-AF65-F5344CB8AC3E}">
        <p14:creationId xmlns:p14="http://schemas.microsoft.com/office/powerpoint/2010/main" val="1853253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08178C3FDE4D4C8CF926CC21357781" ma:contentTypeVersion="3" ma:contentTypeDescription="Create a new document." ma:contentTypeScope="" ma:versionID="1bb8f68d2f49a579f5e0a69c2b180433">
  <xsd:schema xmlns:xsd="http://www.w3.org/2001/XMLSchema" xmlns:xs="http://www.w3.org/2001/XMLSchema" xmlns:p="http://schemas.microsoft.com/office/2006/metadata/properties" xmlns:ns2="6c200b9c-d806-48e5-94d8-7783e1c6be2a" targetNamespace="http://schemas.microsoft.com/office/2006/metadata/properties" ma:root="true" ma:fieldsID="00d347253161b01e7a76ba3790ec6463" ns2:_="">
    <xsd:import namespace="6c200b9c-d806-48e5-94d8-7783e1c6be2a"/>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200b9c-d806-48e5-94d8-7783e1c6be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86411E-7128-4EE0-8C24-F588B7F04E2D}">
  <ds:schemaRefs>
    <ds:schemaRef ds:uri="http://schemas.microsoft.com/sharepoint/v3/contenttype/forms"/>
  </ds:schemaRefs>
</ds:datastoreItem>
</file>

<file path=customXml/itemProps2.xml><?xml version="1.0" encoding="utf-8"?>
<ds:datastoreItem xmlns:ds="http://schemas.openxmlformats.org/officeDocument/2006/customXml" ds:itemID="{441C6797-3935-47DA-A699-2BEBCD696CC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AE0E176-F11B-4BD0-BA10-2241FD16EEFD}">
  <ds:schemaRefs>
    <ds:schemaRef ds:uri="6c200b9c-d806-48e5-94d8-7783e1c6be2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1834</TotalTime>
  <Words>1040</Words>
  <Application>Microsoft Office PowerPoint</Application>
  <PresentationFormat>全屏显示(16:9)</PresentationFormat>
  <Paragraphs>89</Paragraphs>
  <Slides>16</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Noto Sans SC</vt:lpstr>
      <vt:lpstr>等线</vt:lpstr>
      <vt:lpstr>Arial</vt:lpstr>
      <vt:lpstr>Arial Nova</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Mid-Term Presentation</dc:subject>
  <dc:creator>Team 2</dc:creator>
  <cp:lastModifiedBy>MSN 2017</cp:lastModifiedBy>
  <cp:revision>27</cp:revision>
  <dcterms:created xsi:type="dcterms:W3CDTF">2023-08-06T21:12:11Z</dcterms:created>
  <dcterms:modified xsi:type="dcterms:W3CDTF">2023-08-28T03:51:05Z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0x0101000808178C3FDE4D4C8CF926CC21357781</vt:lpwstr>
  </property>
</Properties>
</file>