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 id="2147483657"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Encode Sans" pitchFamily="2" charset="77"/>
      <p:regular r:id="rId18"/>
      <p:bold r:id="rId19"/>
    </p:embeddedFont>
    <p:embeddedFont>
      <p:font typeface="Encode Sans Condensed Thin" pitchFamily="2" charset="77"/>
      <p:bold r:id="rId20"/>
    </p:embeddedFont>
    <p:embeddedFont>
      <p:font typeface="Open Sans" panose="020B0306030504020204" pitchFamily="34" charset="0"/>
      <p:regular r:id="rId21"/>
      <p:bold r:id="rId22"/>
      <p:italic r:id="rId23"/>
      <p:boldItalic r:id="rId24"/>
    </p:embeddedFont>
    <p:embeddedFont>
      <p:font typeface="Open Sans Light" panose="020B03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68610"/>
  </p:normalViewPr>
  <p:slideViewPr>
    <p:cSldViewPr snapToGrid="0">
      <p:cViewPr varScale="1">
        <p:scale>
          <a:sx n="105" d="100"/>
          <a:sy n="105" d="100"/>
        </p:scale>
        <p:origin x="2456" y="200"/>
      </p:cViewPr>
      <p:guideLst>
        <p:guide orient="horz" pos="2488"/>
        <p:guide pos="4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dirty="0"/>
          </a:p>
        </p:txBody>
      </p:sp>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3a0bb14ab_4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3a0bb14ab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900"/>
              </a:spcBef>
              <a:spcAft>
                <a:spcPts val="0"/>
              </a:spcAft>
              <a:buSzPts val="1100"/>
              <a:buChar char="-"/>
            </a:pPr>
            <a:r>
              <a:rPr lang="en-US" dirty="0"/>
              <a:t>In many ways, what is happening in our current pandemic of COVID-19 is repeating history.</a:t>
            </a:r>
            <a:endParaRPr dirty="0"/>
          </a:p>
          <a:p>
            <a:pPr marL="457200" lvl="0" indent="-298450" algn="l" rtl="0">
              <a:spcBef>
                <a:spcPts val="0"/>
              </a:spcBef>
              <a:spcAft>
                <a:spcPts val="0"/>
              </a:spcAft>
              <a:buSzPts val="1100"/>
              <a:buChar char="-"/>
            </a:pPr>
            <a:r>
              <a:rPr lang="en-US" dirty="0"/>
              <a:t>There are three main historical themes that connect to today: role of the government, </a:t>
            </a:r>
            <a:r>
              <a:rPr lang="en-US" dirty="0">
                <a:solidFill>
                  <a:schemeClr val="dk1"/>
                </a:solidFill>
              </a:rPr>
              <a:t>the role of media, </a:t>
            </a:r>
            <a:r>
              <a:rPr lang="en-US" dirty="0"/>
              <a:t>and the policies’ effect on marginalized populations</a:t>
            </a:r>
            <a:endParaRPr dirty="0"/>
          </a:p>
          <a:p>
            <a:pPr marL="457200" lvl="0" indent="-298450" algn="l" rtl="0">
              <a:spcBef>
                <a:spcPts val="0"/>
              </a:spcBef>
              <a:spcAft>
                <a:spcPts val="0"/>
              </a:spcAft>
              <a:buSzPts val="1100"/>
              <a:buChar char="-"/>
            </a:pPr>
            <a:r>
              <a:rPr lang="en-US" dirty="0"/>
              <a:t>The role of the government:</a:t>
            </a:r>
            <a:endParaRPr dirty="0"/>
          </a:p>
          <a:p>
            <a:pPr marL="914400" lvl="1" indent="-298450" algn="l" rtl="0">
              <a:spcBef>
                <a:spcPts val="0"/>
              </a:spcBef>
              <a:spcAft>
                <a:spcPts val="0"/>
              </a:spcAft>
              <a:buSzPts val="1100"/>
              <a:buChar char="-"/>
            </a:pPr>
            <a:r>
              <a:rPr lang="en-US" dirty="0"/>
              <a:t>Most would agree that the response to COVID-19 in the U.S. and in many other countries has been pretty bad, in many ways because we have not had clear communication or an embrace of the most up-to-date science by our leaders -- public trust has been eroded</a:t>
            </a:r>
            <a:endParaRPr dirty="0"/>
          </a:p>
          <a:p>
            <a:pPr marL="914400" lvl="1" indent="-298450" algn="l" rtl="0">
              <a:spcBef>
                <a:spcPts val="0"/>
              </a:spcBef>
              <a:spcAft>
                <a:spcPts val="0"/>
              </a:spcAft>
              <a:buSzPts val="1100"/>
              <a:buChar char="-"/>
            </a:pPr>
            <a:r>
              <a:rPr lang="en-US" dirty="0"/>
              <a:t>Political unity is key: </a:t>
            </a:r>
            <a:r>
              <a:rPr lang="en-US" dirty="0">
                <a:solidFill>
                  <a:schemeClr val="dk1"/>
                </a:solidFill>
              </a:rPr>
              <a:t>during a Cholera outbreak, there were political and social uprisings in response to quarantine measures because of already simmering tensions in Europe</a:t>
            </a:r>
            <a:endParaRPr dirty="0"/>
          </a:p>
          <a:p>
            <a:pPr marL="914400" lvl="1" indent="-298450" algn="l" rtl="0">
              <a:spcBef>
                <a:spcPts val="0"/>
              </a:spcBef>
              <a:spcAft>
                <a:spcPts val="0"/>
              </a:spcAft>
              <a:buSzPts val="1100"/>
              <a:buChar char="-"/>
            </a:pPr>
            <a:r>
              <a:rPr lang="en-US" dirty="0"/>
              <a:t>In the U.S. at least, we know that leaders did not want to cause panic, so they did not embrace scientifically sound policy or communication</a:t>
            </a:r>
            <a:endParaRPr dirty="0"/>
          </a:p>
          <a:p>
            <a:pPr marL="1371600" lvl="2" indent="-298450" algn="l" rtl="0">
              <a:spcBef>
                <a:spcPts val="0"/>
              </a:spcBef>
              <a:spcAft>
                <a:spcPts val="0"/>
              </a:spcAft>
              <a:buSzPts val="1100"/>
              <a:buChar char="-"/>
            </a:pPr>
            <a:r>
              <a:rPr lang="en-US" dirty="0"/>
              <a:t>This was experienced as well during Cholera outbreaks in late nineteenth century. Health officials did not want to stop doing quarantines, even though there was doubt about whether they were effective measures to take against Cholera</a:t>
            </a:r>
            <a:endParaRPr dirty="0"/>
          </a:p>
          <a:p>
            <a:pPr marL="457200" lvl="0" indent="-298450" algn="l" rtl="0">
              <a:spcBef>
                <a:spcPts val="0"/>
              </a:spcBef>
              <a:spcAft>
                <a:spcPts val="0"/>
              </a:spcAft>
              <a:buSzPts val="1100"/>
              <a:buChar char="-"/>
            </a:pPr>
            <a:r>
              <a:rPr lang="en-US" dirty="0"/>
              <a:t>The role of the media:</a:t>
            </a:r>
            <a:endParaRPr dirty="0"/>
          </a:p>
          <a:p>
            <a:pPr marL="914400" lvl="1" indent="-298450" algn="l" rtl="0">
              <a:spcBef>
                <a:spcPts val="0"/>
              </a:spcBef>
              <a:spcAft>
                <a:spcPts val="0"/>
              </a:spcAft>
              <a:buSzPts val="1100"/>
              <a:buChar char="-"/>
            </a:pPr>
            <a:r>
              <a:rPr lang="en-US" dirty="0"/>
              <a:t>Consistency in messaging is key; otherwise it causes confusion and more panic, which can also lead to public backlash. Related to unity in leaders and health officials’ strategies.</a:t>
            </a:r>
            <a:endParaRPr dirty="0"/>
          </a:p>
          <a:p>
            <a:pPr marL="914400" lvl="1" indent="-298450" algn="l" rtl="0">
              <a:spcBef>
                <a:spcPts val="0"/>
              </a:spcBef>
              <a:spcAft>
                <a:spcPts val="0"/>
              </a:spcAft>
              <a:buSzPts val="1100"/>
              <a:buChar char="-"/>
            </a:pPr>
            <a:r>
              <a:rPr lang="en-US" dirty="0"/>
              <a:t>Consider the differences in messaging about the science of SARS-CoV-2 and COVID-19 that you get between news outlets like NPR and New York Times versus Fox News. In fact, in the past, governments have attempted to censor the media in their reporting of outbreaks like influenza in 1918.</a:t>
            </a:r>
            <a:endParaRPr dirty="0"/>
          </a:p>
          <a:p>
            <a:pPr marL="457200" lvl="0" indent="-298450" algn="l" rtl="0">
              <a:spcBef>
                <a:spcPts val="0"/>
              </a:spcBef>
              <a:spcAft>
                <a:spcPts val="0"/>
              </a:spcAft>
              <a:buSzPts val="1100"/>
              <a:buChar char="-"/>
            </a:pPr>
            <a:r>
              <a:rPr lang="en-US" dirty="0"/>
              <a:t>Effect of policies on marginalized groups</a:t>
            </a:r>
            <a:endParaRPr dirty="0"/>
          </a:p>
          <a:p>
            <a:pPr marL="914400" lvl="1" indent="-298450" algn="l" rtl="0">
              <a:spcBef>
                <a:spcPts val="0"/>
              </a:spcBef>
              <a:spcAft>
                <a:spcPts val="0"/>
              </a:spcAft>
              <a:buSzPts val="1100"/>
              <a:buChar char="-"/>
            </a:pPr>
            <a:r>
              <a:rPr lang="en-US" dirty="0"/>
              <a:t>For both plague and cholera, the poorest in society were stigmatized, scapegoated and restrictions were placed on their movement, more than others</a:t>
            </a:r>
            <a:endParaRPr dirty="0"/>
          </a:p>
          <a:p>
            <a:pPr marL="914400" lvl="1" indent="-298450" algn="l" rtl="0">
              <a:spcBef>
                <a:spcPts val="0"/>
              </a:spcBef>
              <a:spcAft>
                <a:spcPts val="0"/>
              </a:spcAft>
              <a:buSzPts val="1100"/>
              <a:buChar char="-"/>
            </a:pPr>
            <a:r>
              <a:rPr lang="en-US" dirty="0"/>
              <a:t>In our current pandemic, our policies like social distancing and limiting in-person gatherings to prevent COVID-19 directly impact those who do not have the ability to social distance or work from home, like essential workers.</a:t>
            </a:r>
            <a:endParaRPr dirty="0"/>
          </a:p>
          <a:p>
            <a:pPr marL="914400" lvl="1" indent="-298450" algn="l" rtl="0">
              <a:spcBef>
                <a:spcPts val="0"/>
              </a:spcBef>
              <a:spcAft>
                <a:spcPts val="0"/>
              </a:spcAft>
              <a:buSzPts val="1100"/>
              <a:buChar char="-"/>
            </a:pPr>
            <a:r>
              <a:rPr lang="en-US" dirty="0"/>
              <a:t>COVID-19 has hit African-American and Latino communities particularly hard, and government inaction continues to endanger these communities.</a:t>
            </a:r>
            <a:endParaRPr dirty="0"/>
          </a:p>
        </p:txBody>
      </p:sp>
    </p:spTree>
    <p:extLst>
      <p:ext uri="{BB962C8B-B14F-4D97-AF65-F5344CB8AC3E}">
        <p14:creationId xmlns:p14="http://schemas.microsoft.com/office/powerpoint/2010/main" val="65870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cbcc48c6f_2_2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cbcc48c6f_2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900"/>
              </a:spcBef>
              <a:spcAft>
                <a:spcPts val="900"/>
              </a:spcAft>
              <a:buClr>
                <a:srgbClr val="000000"/>
              </a:buClr>
              <a:buSzPts val="1100"/>
              <a:buFont typeface="Arial"/>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a0bb14ab_4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a0bb14ab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900"/>
              </a:spcBef>
              <a:spcAft>
                <a:spcPts val="900"/>
              </a:spcAft>
              <a:buClr>
                <a:srgbClr val="000000"/>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dfc4e3d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dfc4e3d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3a0bb14ab_4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3a0bb14ab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900"/>
              </a:spcBef>
              <a:spcAft>
                <a:spcPts val="900"/>
              </a:spcAft>
              <a:buClr>
                <a:srgbClr val="000000"/>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3a0bb14ab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3a0bb14a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900"/>
              </a:spcBef>
              <a:spcAft>
                <a:spcPts val="900"/>
              </a:spcAft>
              <a:buClr>
                <a:srgbClr val="000000"/>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3a0bb14ab_4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3a0bb14ab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rgbClr val="000000"/>
              </a:buClr>
              <a:buSzPts val="1100"/>
              <a:buFont typeface="Arial"/>
              <a:buNone/>
            </a:pPr>
            <a:r>
              <a:rPr lang="en-US" dirty="0"/>
              <a:t>WWI ended in 1918</a:t>
            </a:r>
            <a:endParaRPr dirty="0"/>
          </a:p>
          <a:p>
            <a:pPr marL="0" lvl="0" indent="0" algn="l" rtl="0">
              <a:spcBef>
                <a:spcPts val="900"/>
              </a:spcBef>
              <a:spcAft>
                <a:spcPts val="900"/>
              </a:spcAft>
              <a:buClr>
                <a:srgbClr val="000000"/>
              </a:buClr>
              <a:buSzPts val="1100"/>
              <a:buFont typeface="Arial"/>
              <a:buNone/>
            </a:pPr>
            <a:r>
              <a:rPr lang="en-US" dirty="0"/>
              <a:t>Vaccines for virus and antimicrobial drugs for other complications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ac8a7b5d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ac8a7b5d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Clr>
                <a:srgbClr val="000000"/>
              </a:buClr>
              <a:buSzPts val="1100"/>
              <a:buFont typeface="Arial"/>
              <a:buNone/>
            </a:pPr>
            <a:r>
              <a:rPr lang="en-US" dirty="0"/>
              <a:t>Severe acute respiratory syndrome outbreak (~800/8000)</a:t>
            </a:r>
            <a:endParaRPr dirty="0"/>
          </a:p>
          <a:p>
            <a:pPr marL="0" lvl="0" indent="0" algn="l" rtl="0">
              <a:spcBef>
                <a:spcPts val="900"/>
              </a:spcBef>
              <a:spcAft>
                <a:spcPts val="0"/>
              </a:spcAft>
              <a:buClr>
                <a:srgbClr val="000000"/>
              </a:buClr>
              <a:buSzPts val="1100"/>
              <a:buFont typeface="Arial"/>
              <a:buNone/>
            </a:pPr>
            <a:r>
              <a:rPr lang="en-US" dirty="0"/>
              <a:t>Caused by coronavirus (RNA virus)</a:t>
            </a:r>
            <a:endParaRPr dirty="0"/>
          </a:p>
          <a:p>
            <a:pPr marL="0" lvl="0" indent="0" algn="l" rtl="0">
              <a:spcBef>
                <a:spcPts val="900"/>
              </a:spcBef>
              <a:spcAft>
                <a:spcPts val="0"/>
              </a:spcAft>
              <a:buClr>
                <a:srgbClr val="000000"/>
              </a:buClr>
              <a:buSzPts val="1100"/>
              <a:buFont typeface="Arial"/>
              <a:buNone/>
            </a:pPr>
            <a:r>
              <a:rPr lang="en-US" dirty="0"/>
              <a:t>2-7 day incubation period</a:t>
            </a:r>
            <a:endParaRPr dirty="0"/>
          </a:p>
          <a:p>
            <a:pPr marL="0" lvl="0" indent="0" algn="l" rtl="0">
              <a:spcBef>
                <a:spcPts val="900"/>
              </a:spcBef>
              <a:spcAft>
                <a:spcPts val="900"/>
              </a:spcAft>
              <a:buClr>
                <a:srgbClr val="000000"/>
              </a:buClr>
              <a:buSzPts val="1100"/>
              <a:buFont typeface="Arial"/>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3a0bb14ab_4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3a0bb14ab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900"/>
              </a:spcBef>
              <a:spcAft>
                <a:spcPts val="0"/>
              </a:spcAft>
              <a:buSzPts val="1100"/>
              <a:buChar char="-"/>
            </a:pPr>
            <a:r>
              <a:rPr lang="en-US" dirty="0"/>
              <a:t>In many ways, what is happening in our current pandemic of COVID-19 is repeating history.</a:t>
            </a:r>
            <a:endParaRPr dirty="0"/>
          </a:p>
          <a:p>
            <a:pPr marL="457200" lvl="0" indent="-298450" algn="l" rtl="0">
              <a:spcBef>
                <a:spcPts val="0"/>
              </a:spcBef>
              <a:spcAft>
                <a:spcPts val="0"/>
              </a:spcAft>
              <a:buSzPts val="1100"/>
              <a:buChar char="-"/>
            </a:pPr>
            <a:r>
              <a:rPr lang="en-US" dirty="0"/>
              <a:t>There are three main historical themes that connect to today: role of the government, </a:t>
            </a:r>
            <a:r>
              <a:rPr lang="en-US" dirty="0">
                <a:solidFill>
                  <a:schemeClr val="dk1"/>
                </a:solidFill>
              </a:rPr>
              <a:t>the role of media, </a:t>
            </a:r>
            <a:r>
              <a:rPr lang="en-US" dirty="0"/>
              <a:t>and the policies’ effect on marginalized populations</a:t>
            </a:r>
            <a:endParaRPr dirty="0"/>
          </a:p>
          <a:p>
            <a:pPr marL="457200" lvl="0" indent="-298450" algn="l" rtl="0">
              <a:spcBef>
                <a:spcPts val="0"/>
              </a:spcBef>
              <a:spcAft>
                <a:spcPts val="0"/>
              </a:spcAft>
              <a:buSzPts val="1100"/>
              <a:buChar char="-"/>
            </a:pPr>
            <a:r>
              <a:rPr lang="en-US" dirty="0"/>
              <a:t>The role of the government:</a:t>
            </a:r>
            <a:endParaRPr dirty="0"/>
          </a:p>
          <a:p>
            <a:pPr marL="914400" lvl="1" indent="-298450" algn="l" rtl="0">
              <a:spcBef>
                <a:spcPts val="0"/>
              </a:spcBef>
              <a:spcAft>
                <a:spcPts val="0"/>
              </a:spcAft>
              <a:buSzPts val="1100"/>
              <a:buChar char="-"/>
            </a:pPr>
            <a:r>
              <a:rPr lang="en-US" dirty="0"/>
              <a:t>Most would agree that the response to COVID-19 in the U.S. and in many other countries has been pretty bad, in many ways because we have not had clear communication or an embrace of the most up-to-date science by our leaders -- public trust has been eroded</a:t>
            </a:r>
            <a:endParaRPr dirty="0"/>
          </a:p>
          <a:p>
            <a:pPr marL="914400" lvl="1" indent="-298450" algn="l" rtl="0">
              <a:spcBef>
                <a:spcPts val="0"/>
              </a:spcBef>
              <a:spcAft>
                <a:spcPts val="0"/>
              </a:spcAft>
              <a:buSzPts val="1100"/>
              <a:buChar char="-"/>
            </a:pPr>
            <a:r>
              <a:rPr lang="en-US" dirty="0"/>
              <a:t>Political unity is key: </a:t>
            </a:r>
            <a:r>
              <a:rPr lang="en-US" dirty="0">
                <a:solidFill>
                  <a:schemeClr val="dk1"/>
                </a:solidFill>
              </a:rPr>
              <a:t>during a Cholera outbreak, there were political and social uprisings in response to quarantine measures because of already simmering tensions in Europe</a:t>
            </a:r>
            <a:endParaRPr dirty="0"/>
          </a:p>
          <a:p>
            <a:pPr marL="914400" lvl="1" indent="-298450" algn="l" rtl="0">
              <a:spcBef>
                <a:spcPts val="0"/>
              </a:spcBef>
              <a:spcAft>
                <a:spcPts val="0"/>
              </a:spcAft>
              <a:buSzPts val="1100"/>
              <a:buChar char="-"/>
            </a:pPr>
            <a:r>
              <a:rPr lang="en-US" dirty="0"/>
              <a:t>In the U.S. at least, we know that leaders did not want to cause panic, so they did not embrace scientifically sound policy or communication</a:t>
            </a:r>
            <a:endParaRPr dirty="0"/>
          </a:p>
          <a:p>
            <a:pPr marL="1371600" lvl="2" indent="-298450" algn="l" rtl="0">
              <a:spcBef>
                <a:spcPts val="0"/>
              </a:spcBef>
              <a:spcAft>
                <a:spcPts val="0"/>
              </a:spcAft>
              <a:buSzPts val="1100"/>
              <a:buChar char="-"/>
            </a:pPr>
            <a:r>
              <a:rPr lang="en-US" dirty="0"/>
              <a:t>This was experienced as well during Cholera outbreaks in late nineteenth century. Health officials did not want to stop doing quarantines, even though there was doubt about whether they were effective measures to take against Cholera</a:t>
            </a:r>
            <a:endParaRPr dirty="0"/>
          </a:p>
          <a:p>
            <a:pPr marL="457200" lvl="0" indent="-298450" algn="l" rtl="0">
              <a:spcBef>
                <a:spcPts val="0"/>
              </a:spcBef>
              <a:spcAft>
                <a:spcPts val="0"/>
              </a:spcAft>
              <a:buSzPts val="1100"/>
              <a:buChar char="-"/>
            </a:pPr>
            <a:r>
              <a:rPr lang="en-US" dirty="0"/>
              <a:t>The role of the media:</a:t>
            </a:r>
            <a:endParaRPr dirty="0"/>
          </a:p>
          <a:p>
            <a:pPr marL="914400" lvl="1" indent="-298450" algn="l" rtl="0">
              <a:spcBef>
                <a:spcPts val="0"/>
              </a:spcBef>
              <a:spcAft>
                <a:spcPts val="0"/>
              </a:spcAft>
              <a:buSzPts val="1100"/>
              <a:buChar char="-"/>
            </a:pPr>
            <a:r>
              <a:rPr lang="en-US" dirty="0"/>
              <a:t>Consistency in messaging is key; otherwise it causes confusion and more panic, which can also lead to public backlash. Related to unity in leaders and health officials’ strategies.</a:t>
            </a:r>
            <a:endParaRPr dirty="0"/>
          </a:p>
          <a:p>
            <a:pPr marL="914400" lvl="1" indent="-298450" algn="l" rtl="0">
              <a:spcBef>
                <a:spcPts val="0"/>
              </a:spcBef>
              <a:spcAft>
                <a:spcPts val="0"/>
              </a:spcAft>
              <a:buSzPts val="1100"/>
              <a:buChar char="-"/>
            </a:pPr>
            <a:r>
              <a:rPr lang="en-US" dirty="0"/>
              <a:t>Consider the differences in messaging about the science of SARS-CoV-2 and COVID-19 that you get between news outlets like NPR and New York Times versus Fox News. In fact, in the past, governments have attempted to censor the media in their reporting of outbreaks like influenza in 1918.</a:t>
            </a:r>
            <a:endParaRPr dirty="0"/>
          </a:p>
          <a:p>
            <a:pPr marL="457200" lvl="0" indent="-298450" algn="l" rtl="0">
              <a:spcBef>
                <a:spcPts val="0"/>
              </a:spcBef>
              <a:spcAft>
                <a:spcPts val="0"/>
              </a:spcAft>
              <a:buSzPts val="1100"/>
              <a:buChar char="-"/>
            </a:pPr>
            <a:r>
              <a:rPr lang="en-US" dirty="0"/>
              <a:t>Effect of policies on marginalized groups</a:t>
            </a:r>
            <a:endParaRPr dirty="0"/>
          </a:p>
          <a:p>
            <a:pPr marL="914400" lvl="1" indent="-298450" algn="l" rtl="0">
              <a:spcBef>
                <a:spcPts val="0"/>
              </a:spcBef>
              <a:spcAft>
                <a:spcPts val="0"/>
              </a:spcAft>
              <a:buSzPts val="1100"/>
              <a:buChar char="-"/>
            </a:pPr>
            <a:r>
              <a:rPr lang="en-US" dirty="0"/>
              <a:t>For both plague and cholera, the poorest in society were stigmatized, scapegoated and restrictions were placed on their movement, more than others</a:t>
            </a:r>
            <a:endParaRPr dirty="0"/>
          </a:p>
          <a:p>
            <a:pPr marL="914400" lvl="1" indent="-298450" algn="l" rtl="0">
              <a:spcBef>
                <a:spcPts val="0"/>
              </a:spcBef>
              <a:spcAft>
                <a:spcPts val="0"/>
              </a:spcAft>
              <a:buSzPts val="1100"/>
              <a:buChar char="-"/>
            </a:pPr>
            <a:r>
              <a:rPr lang="en-US" dirty="0"/>
              <a:t>In our current pandemic, our policies like social distancing and limiting in-person gatherings to prevent COVID-19 directly impact those who do not have the ability to social distance or work from home, like essential workers.</a:t>
            </a:r>
            <a:endParaRPr dirty="0"/>
          </a:p>
          <a:p>
            <a:pPr marL="914400" lvl="1" indent="-298450" algn="l" rtl="0">
              <a:spcBef>
                <a:spcPts val="0"/>
              </a:spcBef>
              <a:spcAft>
                <a:spcPts val="0"/>
              </a:spcAft>
              <a:buSzPts val="1100"/>
              <a:buChar char="-"/>
            </a:pPr>
            <a:r>
              <a:rPr lang="en-US" dirty="0"/>
              <a:t>COVID-19 has hit African-American and Latino communities particularly hard, and government inaction continues to endanger these communities.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rgbClr val="4B2E83"/>
        </a:solidFill>
        <a:effectLst/>
      </p:bgPr>
    </p:bg>
    <p:spTree>
      <p:nvGrpSpPr>
        <p:cNvPr id="1" name="Shape 6"/>
        <p:cNvGrpSpPr/>
        <p:nvPr/>
      </p:nvGrpSpPr>
      <p:grpSpPr>
        <a:xfrm>
          <a:off x="0" y="0"/>
          <a:ext cx="0" cy="0"/>
          <a:chOff x="0" y="0"/>
          <a:chExt cx="0" cy="0"/>
        </a:xfrm>
      </p:grpSpPr>
      <p:pic>
        <p:nvPicPr>
          <p:cNvPr id="7" name="Google Shape;7;p2" descr="UW_W Logo_White.png"/>
          <p:cNvPicPr preferRelativeResize="0"/>
          <p:nvPr/>
        </p:nvPicPr>
        <p:blipFill rotWithShape="1">
          <a:blip r:embed="rId2">
            <a:alphaModFix/>
          </a:blip>
          <a:srcRect/>
          <a:stretch/>
        </p:blipFill>
        <p:spPr>
          <a:xfrm>
            <a:off x="7445815" y="5945854"/>
            <a:ext cx="1371600" cy="923544"/>
          </a:xfrm>
          <a:prstGeom prst="rect">
            <a:avLst/>
          </a:prstGeom>
          <a:noFill/>
          <a:ln>
            <a:noFill/>
          </a:ln>
        </p:spPr>
      </p:pic>
      <p:pic>
        <p:nvPicPr>
          <p:cNvPr id="8" name="Google Shape;8;p2"/>
          <p:cNvPicPr preferRelativeResize="0"/>
          <p:nvPr/>
        </p:nvPicPr>
        <p:blipFill rotWithShape="1">
          <a:blip r:embed="rId3">
            <a:alphaModFix/>
          </a:blip>
          <a:srcRect/>
          <a:stretch/>
        </p:blipFill>
        <p:spPr>
          <a:xfrm>
            <a:off x="677334" y="6354234"/>
            <a:ext cx="2540000" cy="266700"/>
          </a:xfrm>
          <a:prstGeom prst="rect">
            <a:avLst/>
          </a:prstGeom>
          <a:noFill/>
          <a:ln>
            <a:noFill/>
          </a:ln>
        </p:spPr>
      </p:pic>
      <p:pic>
        <p:nvPicPr>
          <p:cNvPr id="9" name="Google Shape;9;p2" descr="Bar_RtAngle_7502_RGB.png"/>
          <p:cNvPicPr preferRelativeResize="0"/>
          <p:nvPr/>
        </p:nvPicPr>
        <p:blipFill rotWithShape="1">
          <a:blip r:embed="rId4">
            <a:alphaModFix/>
          </a:blip>
          <a:srcRect/>
          <a:stretch/>
        </p:blipFill>
        <p:spPr>
          <a:xfrm>
            <a:off x="813587" y="4006085"/>
            <a:ext cx="2284303" cy="112770"/>
          </a:xfrm>
          <a:prstGeom prst="rect">
            <a:avLst/>
          </a:prstGeom>
          <a:noFill/>
          <a:ln>
            <a:noFill/>
          </a:ln>
        </p:spPr>
      </p:pic>
      <p:sp>
        <p:nvSpPr>
          <p:cNvPr id="10" name="Google Shape;10;p2"/>
          <p:cNvSpPr txBox="1">
            <a:spLocks noGrp="1"/>
          </p:cNvSpPr>
          <p:nvPr>
            <p:ph type="title"/>
          </p:nvPr>
        </p:nvSpPr>
        <p:spPr>
          <a:xfrm>
            <a:off x="671757" y="1179824"/>
            <a:ext cx="6972300" cy="264175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5000"/>
              <a:buFont typeface="Encode Sans Condensed Thin"/>
              <a:buNone/>
              <a:defRPr sz="5000" b="1" i="0" u="none" strike="noStrike" cap="none">
                <a:solidFill>
                  <a:schemeClr val="lt2"/>
                </a:solidFill>
                <a:latin typeface="Encode Sans Condensed Thin"/>
                <a:ea typeface="Encode Sans Condensed Thin"/>
                <a:cs typeface="Encode Sans Condensed Thin"/>
                <a:sym typeface="Encode Sans Condensed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11"/>
        <p:cNvGrpSpPr/>
        <p:nvPr/>
      </p:nvGrpSpPr>
      <p:grpSpPr>
        <a:xfrm>
          <a:off x="0" y="0"/>
          <a:ext cx="0" cy="0"/>
          <a:chOff x="0" y="0"/>
          <a:chExt cx="0" cy="0"/>
        </a:xfrm>
      </p:grpSpPr>
      <p:sp>
        <p:nvSpPr>
          <p:cNvPr id="12" name="Google Shape;12;p3"/>
          <p:cNvSpPr txBox="1">
            <a:spLocks noGrp="1"/>
          </p:cNvSpPr>
          <p:nvPr>
            <p:ph type="body" idx="1"/>
          </p:nvPr>
        </p:nvSpPr>
        <p:spPr>
          <a:xfrm>
            <a:off x="659305" y="2320239"/>
            <a:ext cx="8197114" cy="3810086"/>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FFFF"/>
              </a:buClr>
              <a:buSzPts val="2400"/>
              <a:buFont typeface="Merriweather Sans"/>
              <a:buChar char="&gt;"/>
              <a:defRPr sz="2400" b="1" i="0" u="none" strike="noStrike" cap="none">
                <a:solidFill>
                  <a:srgbClr val="FFFFFF"/>
                </a:solidFill>
                <a:latin typeface="Open Sans"/>
                <a:ea typeface="Open Sans"/>
                <a:cs typeface="Open Sans"/>
                <a:sym typeface="Open Sans"/>
              </a:defRPr>
            </a:lvl1pPr>
            <a:lvl2pPr marL="914400" marR="0" lvl="1" indent="-355600" algn="l" rtl="0">
              <a:spcBef>
                <a:spcPts val="400"/>
              </a:spcBef>
              <a:spcAft>
                <a:spcPts val="0"/>
              </a:spcAft>
              <a:buClr>
                <a:srgbClr val="FFFFFF"/>
              </a:buClr>
              <a:buSzPts val="2000"/>
              <a:buFont typeface="Arial"/>
              <a:buChar char="–"/>
              <a:defRPr sz="2000" b="1" i="0" u="none" strike="noStrike" cap="none">
                <a:solidFill>
                  <a:srgbClr val="FFFFFF"/>
                </a:solidFill>
                <a:latin typeface="Open Sans"/>
                <a:ea typeface="Open Sans"/>
                <a:cs typeface="Open Sans"/>
                <a:sym typeface="Open Sans"/>
              </a:defRPr>
            </a:lvl2pPr>
            <a:lvl3pPr marL="1371600" marR="0" lvl="2" indent="-342900" algn="l" rtl="0">
              <a:spcBef>
                <a:spcPts val="360"/>
              </a:spcBef>
              <a:spcAft>
                <a:spcPts val="0"/>
              </a:spcAft>
              <a:buClr>
                <a:srgbClr val="FFFFFF"/>
              </a:buClr>
              <a:buSzPts val="1800"/>
              <a:buFont typeface="Merriweather Sans"/>
              <a:buChar char="&gt;"/>
              <a:defRPr sz="1800" b="1" i="0" u="none" strike="noStrike" cap="none">
                <a:solidFill>
                  <a:srgbClr val="FFFFFF"/>
                </a:solidFill>
                <a:latin typeface="Open Sans"/>
                <a:ea typeface="Open Sans"/>
                <a:cs typeface="Open Sans"/>
                <a:sym typeface="Open Sans"/>
              </a:defRPr>
            </a:lvl3pPr>
            <a:lvl4pPr marL="1828800" marR="0" lvl="3" indent="-330200" algn="l" rtl="0">
              <a:spcBef>
                <a:spcPts val="320"/>
              </a:spcBef>
              <a:spcAft>
                <a:spcPts val="0"/>
              </a:spcAft>
              <a:buClr>
                <a:srgbClr val="FFFFFF"/>
              </a:buClr>
              <a:buSzPts val="1600"/>
              <a:buFont typeface="Arial"/>
              <a:buChar char="–"/>
              <a:defRPr sz="1600" b="1" i="0" u="none" strike="noStrike" cap="none">
                <a:solidFill>
                  <a:srgbClr val="FFFFFF"/>
                </a:solidFill>
                <a:latin typeface="Open Sans"/>
                <a:ea typeface="Open Sans"/>
                <a:cs typeface="Open Sans"/>
                <a:sym typeface="Open Sans"/>
              </a:defRPr>
            </a:lvl4pPr>
            <a:lvl5pPr marL="2286000" marR="0" lvl="4" indent="-317500" algn="l" rtl="0">
              <a:spcBef>
                <a:spcPts val="280"/>
              </a:spcBef>
              <a:spcAft>
                <a:spcPts val="0"/>
              </a:spcAft>
              <a:buClr>
                <a:srgbClr val="FFFFFF"/>
              </a:buClr>
              <a:buSzPts val="1400"/>
              <a:buFont typeface="Merriweather Sans"/>
              <a:buChar char="&gt;"/>
              <a:defRPr sz="1400" b="1" i="0" u="none" strike="noStrike" cap="none">
                <a:solidFill>
                  <a:srgbClr val="FFFFFF"/>
                </a:solidFill>
                <a:latin typeface="Open Sans"/>
                <a:ea typeface="Open Sans"/>
                <a:cs typeface="Open Sans"/>
                <a:sym typeface="Open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3" name="Google Shape;13;p3"/>
          <p:cNvSpPr txBox="1">
            <a:spLocks noGrp="1"/>
          </p:cNvSpPr>
          <p:nvPr>
            <p:ph type="body" idx="2"/>
          </p:nvPr>
        </p:nvSpPr>
        <p:spPr>
          <a:xfrm>
            <a:off x="671757" y="1730667"/>
            <a:ext cx="8184662" cy="41117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228600" algn="l" rtl="0">
              <a:spcBef>
                <a:spcPts val="560"/>
              </a:spcBef>
              <a:spcAft>
                <a:spcPts val="0"/>
              </a:spcAft>
              <a:buClr>
                <a:srgbClr val="E8D3A2"/>
              </a:buClr>
              <a:buSzPts val="2800"/>
              <a:buFont typeface="Arial"/>
              <a:buNone/>
              <a:defRPr sz="2800" b="0" i="0" u="none" strike="noStrike" cap="none">
                <a:solidFill>
                  <a:srgbClr val="E8D3A2"/>
                </a:solidFill>
                <a:latin typeface="Encode Sans Condensed Thin"/>
                <a:ea typeface="Encode Sans Condensed Thin"/>
                <a:cs typeface="Encode Sans Condensed Thin"/>
                <a:sym typeface="Encode Sans Condensed Thin"/>
              </a:defRPr>
            </a:lvl2pPr>
            <a:lvl3pPr marL="1371600" marR="0" lvl="2" indent="-228600" algn="l" rtl="0">
              <a:spcBef>
                <a:spcPts val="480"/>
              </a:spcBef>
              <a:spcAft>
                <a:spcPts val="0"/>
              </a:spcAft>
              <a:buClr>
                <a:srgbClr val="E8D3A2"/>
              </a:buClr>
              <a:buSzPts val="2400"/>
              <a:buFont typeface="Arial"/>
              <a:buNone/>
              <a:defRPr sz="2400" b="0" i="0" u="none" strike="noStrike" cap="none">
                <a:solidFill>
                  <a:srgbClr val="E8D3A2"/>
                </a:solidFill>
                <a:latin typeface="Encode Sans Condensed Thin"/>
                <a:ea typeface="Encode Sans Condensed Thin"/>
                <a:cs typeface="Encode Sans Condensed Thin"/>
                <a:sym typeface="Encode Sans Condensed Thin"/>
              </a:defRPr>
            </a:lvl3pPr>
            <a:lvl4pPr marL="1828800" marR="0" lvl="3" indent="-228600" algn="l" rtl="0">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4pPr>
            <a:lvl5pPr marL="2286000" marR="0" lvl="4" indent="-228600" algn="l" rtl="0">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4" name="Google Shape;14;p3"/>
          <p:cNvPicPr preferRelativeResize="0"/>
          <p:nvPr/>
        </p:nvPicPr>
        <p:blipFill rotWithShape="1">
          <a:blip r:embed="rId2">
            <a:alphaModFix/>
          </a:blip>
          <a:srcRect/>
          <a:stretch/>
        </p:blipFill>
        <p:spPr>
          <a:xfrm>
            <a:off x="6248401" y="6354234"/>
            <a:ext cx="2540000" cy="266700"/>
          </a:xfrm>
          <a:prstGeom prst="rect">
            <a:avLst/>
          </a:prstGeom>
          <a:noFill/>
          <a:ln>
            <a:noFill/>
          </a:ln>
        </p:spPr>
      </p:pic>
      <p:pic>
        <p:nvPicPr>
          <p:cNvPr id="15" name="Google Shape;15;p3" descr="Bar_RtAngle_7502_RGB.png"/>
          <p:cNvPicPr preferRelativeResize="0"/>
          <p:nvPr/>
        </p:nvPicPr>
        <p:blipFill rotWithShape="1">
          <a:blip r:embed="rId3">
            <a:alphaModFix/>
          </a:blip>
          <a:srcRect/>
          <a:stretch/>
        </p:blipFill>
        <p:spPr>
          <a:xfrm>
            <a:off x="784225" y="1437805"/>
            <a:ext cx="1358184" cy="67050"/>
          </a:xfrm>
          <a:prstGeom prst="rect">
            <a:avLst/>
          </a:prstGeom>
          <a:noFill/>
          <a:ln>
            <a:noFill/>
          </a:ln>
        </p:spPr>
      </p:pic>
      <p:sp>
        <p:nvSpPr>
          <p:cNvPr id="16" name="Google Shape;16;p3"/>
          <p:cNvSpPr txBox="1">
            <a:spLocks noGrp="1"/>
          </p:cNvSpPr>
          <p:nvPr>
            <p:ph type="title"/>
          </p:nvPr>
        </p:nvSpPr>
        <p:spPr>
          <a:xfrm>
            <a:off x="671757" y="365069"/>
            <a:ext cx="8184662" cy="9984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3000"/>
              <a:buFont typeface="Encode Sans Condensed Thin"/>
              <a:buNone/>
              <a:defRPr sz="3000" b="1" i="0" u="none" strike="noStrike" cap="none">
                <a:solidFill>
                  <a:schemeClr val="lt2"/>
                </a:solidFill>
                <a:latin typeface="Encode Sans Condensed Thin"/>
                <a:ea typeface="Encode Sans Condensed Thin"/>
                <a:cs typeface="Encode Sans Condensed Thin"/>
                <a:sym typeface="Encode Sans Condensed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 Content">
  <p:cSld name="Header + Content">
    <p:bg>
      <p:bgPr>
        <a:solidFill>
          <a:srgbClr val="4B2E83"/>
        </a:solidFill>
        <a:effectLst/>
      </p:bgPr>
    </p:bg>
    <p:spTree>
      <p:nvGrpSpPr>
        <p:cNvPr id="1" name="Shape 17"/>
        <p:cNvGrpSpPr/>
        <p:nvPr/>
      </p:nvGrpSpPr>
      <p:grpSpPr>
        <a:xfrm>
          <a:off x="0" y="0"/>
          <a:ext cx="0" cy="0"/>
          <a:chOff x="0" y="0"/>
          <a:chExt cx="0" cy="0"/>
        </a:xfrm>
      </p:grpSpPr>
      <p:pic>
        <p:nvPicPr>
          <p:cNvPr id="18" name="Google Shape;18;p4" descr="UW_W Logo_White.png"/>
          <p:cNvPicPr preferRelativeResize="0"/>
          <p:nvPr/>
        </p:nvPicPr>
        <p:blipFill rotWithShape="1">
          <a:blip r:embed="rId2">
            <a:alphaModFix/>
          </a:blip>
          <a:srcRect/>
          <a:stretch/>
        </p:blipFill>
        <p:spPr>
          <a:xfrm>
            <a:off x="7445815" y="5945854"/>
            <a:ext cx="1371600" cy="923544"/>
          </a:xfrm>
          <a:prstGeom prst="rect">
            <a:avLst/>
          </a:prstGeom>
          <a:noFill/>
          <a:ln>
            <a:noFill/>
          </a:ln>
        </p:spPr>
      </p:pic>
      <p:sp>
        <p:nvSpPr>
          <p:cNvPr id="19" name="Google Shape;19;p4"/>
          <p:cNvSpPr txBox="1">
            <a:spLocks noGrp="1"/>
          </p:cNvSpPr>
          <p:nvPr>
            <p:ph type="body" idx="1"/>
          </p:nvPr>
        </p:nvSpPr>
        <p:spPr>
          <a:xfrm>
            <a:off x="659305" y="1736725"/>
            <a:ext cx="8076956" cy="4015497"/>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FFFFFF"/>
              </a:buClr>
              <a:buSzPts val="2400"/>
              <a:buFont typeface="Merriweather Sans"/>
              <a:buChar char="&gt;"/>
              <a:defRPr sz="2400" b="1" i="0" u="none" strike="noStrike" cap="none">
                <a:solidFill>
                  <a:srgbClr val="FFFFFF"/>
                </a:solidFill>
                <a:latin typeface="Open Sans"/>
                <a:ea typeface="Open Sans"/>
                <a:cs typeface="Open Sans"/>
                <a:sym typeface="Open Sans"/>
              </a:defRPr>
            </a:lvl1pPr>
            <a:lvl2pPr marL="914400" marR="0" lvl="1" indent="-355600" algn="l" rtl="0">
              <a:spcBef>
                <a:spcPts val="400"/>
              </a:spcBef>
              <a:spcAft>
                <a:spcPts val="0"/>
              </a:spcAft>
              <a:buClr>
                <a:srgbClr val="FFFFFF"/>
              </a:buClr>
              <a:buSzPts val="2000"/>
              <a:buFont typeface="Arial"/>
              <a:buChar char="–"/>
              <a:defRPr sz="2000" b="1" i="0" u="none" strike="noStrike" cap="none">
                <a:solidFill>
                  <a:srgbClr val="FFFFFF"/>
                </a:solidFill>
                <a:latin typeface="Open Sans"/>
                <a:ea typeface="Open Sans"/>
                <a:cs typeface="Open Sans"/>
                <a:sym typeface="Open Sans"/>
              </a:defRPr>
            </a:lvl2pPr>
            <a:lvl3pPr marL="1371600" marR="0" lvl="2" indent="-342900" algn="l" rtl="0">
              <a:spcBef>
                <a:spcPts val="360"/>
              </a:spcBef>
              <a:spcAft>
                <a:spcPts val="0"/>
              </a:spcAft>
              <a:buClr>
                <a:srgbClr val="FFFFFF"/>
              </a:buClr>
              <a:buSzPts val="1800"/>
              <a:buFont typeface="Merriweather Sans"/>
              <a:buChar char="&gt;"/>
              <a:defRPr sz="1800" b="1" i="0" u="none" strike="noStrike" cap="none">
                <a:solidFill>
                  <a:srgbClr val="FFFFFF"/>
                </a:solidFill>
                <a:latin typeface="Open Sans"/>
                <a:ea typeface="Open Sans"/>
                <a:cs typeface="Open Sans"/>
                <a:sym typeface="Open Sans"/>
              </a:defRPr>
            </a:lvl3pPr>
            <a:lvl4pPr marL="1828800" marR="0" lvl="3" indent="-330200" algn="l" rtl="0">
              <a:spcBef>
                <a:spcPts val="320"/>
              </a:spcBef>
              <a:spcAft>
                <a:spcPts val="0"/>
              </a:spcAft>
              <a:buClr>
                <a:srgbClr val="FFFFFF"/>
              </a:buClr>
              <a:buSzPts val="1600"/>
              <a:buFont typeface="Arial"/>
              <a:buChar char="–"/>
              <a:defRPr sz="1600" b="1" i="0" u="none" strike="noStrike" cap="none">
                <a:solidFill>
                  <a:srgbClr val="FFFFFF"/>
                </a:solidFill>
                <a:latin typeface="Open Sans"/>
                <a:ea typeface="Open Sans"/>
                <a:cs typeface="Open Sans"/>
                <a:sym typeface="Open Sans"/>
              </a:defRPr>
            </a:lvl4pPr>
            <a:lvl5pPr marL="2286000" marR="0" lvl="4" indent="-317500" algn="l" rtl="0">
              <a:spcBef>
                <a:spcPts val="280"/>
              </a:spcBef>
              <a:spcAft>
                <a:spcPts val="0"/>
              </a:spcAft>
              <a:buClr>
                <a:srgbClr val="FFFFFF"/>
              </a:buClr>
              <a:buSzPts val="1400"/>
              <a:buFont typeface="Merriweather Sans"/>
              <a:buChar char="&gt;"/>
              <a:defRPr sz="1400" b="1" i="0" u="none" strike="noStrike" cap="none">
                <a:solidFill>
                  <a:srgbClr val="FFFFFF"/>
                </a:solidFill>
                <a:latin typeface="Open Sans"/>
                <a:ea typeface="Open Sans"/>
                <a:cs typeface="Open Sans"/>
                <a:sym typeface="Open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Google Shape;20;p4" descr="Bar_RtAngle_7502_RGB.png"/>
          <p:cNvPicPr preferRelativeResize="0"/>
          <p:nvPr/>
        </p:nvPicPr>
        <p:blipFill rotWithShape="1">
          <a:blip r:embed="rId3">
            <a:alphaModFix/>
          </a:blip>
          <a:srcRect/>
          <a:stretch/>
        </p:blipFill>
        <p:spPr>
          <a:xfrm>
            <a:off x="784225" y="1437805"/>
            <a:ext cx="1358184" cy="67050"/>
          </a:xfrm>
          <a:prstGeom prst="rect">
            <a:avLst/>
          </a:prstGeom>
          <a:noFill/>
          <a:ln>
            <a:noFill/>
          </a:ln>
        </p:spPr>
      </p:pic>
      <p:sp>
        <p:nvSpPr>
          <p:cNvPr id="21" name="Google Shape;21;p4"/>
          <p:cNvSpPr txBox="1">
            <a:spLocks noGrp="1"/>
          </p:cNvSpPr>
          <p:nvPr>
            <p:ph type="title"/>
          </p:nvPr>
        </p:nvSpPr>
        <p:spPr>
          <a:xfrm>
            <a:off x="671756" y="371511"/>
            <a:ext cx="8064505" cy="99199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3000"/>
              <a:buFont typeface="Encode Sans Condensed Thin"/>
              <a:buNone/>
              <a:defRPr sz="3000" b="1" i="0" u="none" strike="noStrike" cap="none">
                <a:solidFill>
                  <a:schemeClr val="lt2"/>
                </a:solidFill>
                <a:latin typeface="Encode Sans Condensed Thin"/>
                <a:ea typeface="Encode Sans Condensed Thin"/>
                <a:cs typeface="Encode Sans Condensed Thin"/>
                <a:sym typeface="Encode Sans Condensed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 Graphic">
  <p:cSld name="Header + Graphic">
    <p:bg>
      <p:bgPr>
        <a:solidFill>
          <a:srgbClr val="4B2E83"/>
        </a:solidFill>
        <a:effectLst/>
      </p:bgPr>
    </p:bg>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6248401" y="6354234"/>
            <a:ext cx="2540000" cy="266700"/>
          </a:xfrm>
          <a:prstGeom prst="rect">
            <a:avLst/>
          </a:prstGeom>
          <a:noFill/>
          <a:ln>
            <a:noFill/>
          </a:ln>
        </p:spPr>
      </p:pic>
      <p:sp>
        <p:nvSpPr>
          <p:cNvPr id="24" name="Google Shape;24;p5"/>
          <p:cNvSpPr>
            <a:spLocks noGrp="1"/>
          </p:cNvSpPr>
          <p:nvPr>
            <p:ph type="chart" idx="2"/>
          </p:nvPr>
        </p:nvSpPr>
        <p:spPr>
          <a:xfrm>
            <a:off x="766763" y="1736725"/>
            <a:ext cx="8021637" cy="44323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rgbClr val="FFFFFF"/>
              </a:buClr>
              <a:buSzPts val="2400"/>
              <a:buFont typeface="Arial"/>
              <a:buNone/>
              <a:defRPr sz="2400" b="0" i="1" u="none" strike="noStrike" cap="none">
                <a:solidFill>
                  <a:srgbClr val="FFFFFF"/>
                </a:solidFill>
                <a:latin typeface="Open Sans Light"/>
                <a:ea typeface="Open Sans Light"/>
                <a:cs typeface="Open Sans Light"/>
                <a:sym typeface="Open Sans Light"/>
              </a:defRPr>
            </a:lvl1pPr>
            <a:lvl2pPr marR="0" lvl="1" algn="l" rtl="0">
              <a:spcBef>
                <a:spcPts val="56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2pPr>
            <a:lvl3pPr marR="0" lvl="2" algn="l" rtl="0">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R="0" lvl="3"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R="0" lvl="4"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9pPr>
          </a:lstStyle>
          <a:p>
            <a:endParaRPr dirty="0"/>
          </a:p>
        </p:txBody>
      </p:sp>
      <p:pic>
        <p:nvPicPr>
          <p:cNvPr id="25" name="Google Shape;25;p5" descr="Bar_RtAngle_7502_RGB.png"/>
          <p:cNvPicPr preferRelativeResize="0"/>
          <p:nvPr/>
        </p:nvPicPr>
        <p:blipFill rotWithShape="1">
          <a:blip r:embed="rId3">
            <a:alphaModFix/>
          </a:blip>
          <a:srcRect/>
          <a:stretch/>
        </p:blipFill>
        <p:spPr>
          <a:xfrm>
            <a:off x="784225" y="1437805"/>
            <a:ext cx="1358184" cy="67050"/>
          </a:xfrm>
          <a:prstGeom prst="rect">
            <a:avLst/>
          </a:prstGeom>
          <a:noFill/>
          <a:ln>
            <a:noFill/>
          </a:ln>
        </p:spPr>
      </p:pic>
      <p:sp>
        <p:nvSpPr>
          <p:cNvPr id="26" name="Google Shape;26;p5"/>
          <p:cNvSpPr txBox="1">
            <a:spLocks noGrp="1"/>
          </p:cNvSpPr>
          <p:nvPr>
            <p:ph type="title"/>
          </p:nvPr>
        </p:nvSpPr>
        <p:spPr>
          <a:xfrm>
            <a:off x="671756" y="371511"/>
            <a:ext cx="8116644" cy="99199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2"/>
              </a:buClr>
              <a:buSzPts val="3000"/>
              <a:buFont typeface="Encode Sans Condensed Thin"/>
              <a:buNone/>
              <a:defRPr sz="3000" b="1" i="0" u="none" strike="noStrike" cap="none">
                <a:solidFill>
                  <a:schemeClr val="lt2"/>
                </a:solidFill>
                <a:latin typeface="Encode Sans Condensed Thin"/>
                <a:ea typeface="Encode Sans Condensed Thin"/>
                <a:cs typeface="Encode Sans Condensed Thin"/>
                <a:sym typeface="Encode Sans Condensed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er + Content">
  <p:cSld name="Header + Conten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659305" y="1736725"/>
            <a:ext cx="8196300" cy="40155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4B2E83"/>
              </a:buClr>
              <a:buSzPts val="2400"/>
              <a:buFont typeface="Merriweather Sans"/>
              <a:buChar char="&gt;"/>
              <a:defRPr sz="2400" b="1" i="0" u="none" strike="noStrike" cap="none">
                <a:solidFill>
                  <a:srgbClr val="4B2E83"/>
                </a:solidFill>
                <a:latin typeface="Open Sans"/>
                <a:ea typeface="Open Sans"/>
                <a:cs typeface="Open Sans"/>
                <a:sym typeface="Open Sans"/>
              </a:defRPr>
            </a:lvl1pPr>
            <a:lvl2pPr marL="914400" marR="0" lvl="1" indent="-355600" algn="l" rtl="0">
              <a:spcBef>
                <a:spcPts val="400"/>
              </a:spcBef>
              <a:spcAft>
                <a:spcPts val="0"/>
              </a:spcAft>
              <a:buClr>
                <a:srgbClr val="4B2E83"/>
              </a:buClr>
              <a:buSzPts val="2000"/>
              <a:buFont typeface="Arial"/>
              <a:buChar char="–"/>
              <a:defRPr sz="2000" b="1" i="0" u="none" strike="noStrike" cap="none">
                <a:solidFill>
                  <a:srgbClr val="4B2E83"/>
                </a:solidFill>
                <a:latin typeface="Open Sans"/>
                <a:ea typeface="Open Sans"/>
                <a:cs typeface="Open Sans"/>
                <a:sym typeface="Open Sans"/>
              </a:defRPr>
            </a:lvl2pPr>
            <a:lvl3pPr marL="1371600" marR="0" lvl="2" indent="-342900" algn="l" rtl="0">
              <a:spcBef>
                <a:spcPts val="360"/>
              </a:spcBef>
              <a:spcAft>
                <a:spcPts val="0"/>
              </a:spcAft>
              <a:buClr>
                <a:srgbClr val="4B2E83"/>
              </a:buClr>
              <a:buSzPts val="1800"/>
              <a:buFont typeface="Merriweather Sans"/>
              <a:buChar char="&gt;"/>
              <a:defRPr sz="1800" b="1" i="0" u="none" strike="noStrike" cap="none">
                <a:solidFill>
                  <a:srgbClr val="4B2E83"/>
                </a:solidFill>
                <a:latin typeface="Open Sans"/>
                <a:ea typeface="Open Sans"/>
                <a:cs typeface="Open Sans"/>
                <a:sym typeface="Open Sans"/>
              </a:defRPr>
            </a:lvl3pPr>
            <a:lvl4pPr marL="1828800" marR="0" lvl="3" indent="-330200" algn="l" rtl="0">
              <a:spcBef>
                <a:spcPts val="320"/>
              </a:spcBef>
              <a:spcAft>
                <a:spcPts val="0"/>
              </a:spcAft>
              <a:buClr>
                <a:srgbClr val="4B2E83"/>
              </a:buClr>
              <a:buSzPts val="1600"/>
              <a:buFont typeface="Arial"/>
              <a:buChar char="–"/>
              <a:defRPr sz="1600" b="1" i="0" u="none" strike="noStrike" cap="none">
                <a:solidFill>
                  <a:srgbClr val="4B2E83"/>
                </a:solidFill>
                <a:latin typeface="Open Sans"/>
                <a:ea typeface="Open Sans"/>
                <a:cs typeface="Open Sans"/>
                <a:sym typeface="Open Sans"/>
              </a:defRPr>
            </a:lvl4pPr>
            <a:lvl5pPr marL="2286000" marR="0" lvl="4" indent="-317500" algn="l" rtl="0">
              <a:spcBef>
                <a:spcPts val="280"/>
              </a:spcBef>
              <a:spcAft>
                <a:spcPts val="0"/>
              </a:spcAft>
              <a:buClr>
                <a:srgbClr val="4B2E83"/>
              </a:buClr>
              <a:buSzPts val="1400"/>
              <a:buFont typeface="Merriweather Sans"/>
              <a:buChar char="&gt;"/>
              <a:defRPr sz="1400" b="1" i="0" u="none" strike="noStrike" cap="none">
                <a:solidFill>
                  <a:srgbClr val="4B2E83"/>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30" name="Google Shape;30;p7" descr="W Logo_Purple_2685_HEX.png"/>
          <p:cNvPicPr preferRelativeResize="0"/>
          <p:nvPr/>
        </p:nvPicPr>
        <p:blipFill rotWithShape="1">
          <a:blip r:embed="rId2">
            <a:alphaModFix/>
          </a:blip>
          <a:srcRect/>
          <a:stretch/>
        </p:blipFill>
        <p:spPr>
          <a:xfrm>
            <a:off x="7448139" y="5949410"/>
            <a:ext cx="1371600" cy="923544"/>
          </a:xfrm>
          <a:prstGeom prst="rect">
            <a:avLst/>
          </a:prstGeom>
          <a:noFill/>
          <a:ln>
            <a:noFill/>
          </a:ln>
        </p:spPr>
      </p:pic>
      <p:pic>
        <p:nvPicPr>
          <p:cNvPr id="31" name="Google Shape;31;p7" descr="Bar_RtAngle_7502_RGB.png"/>
          <p:cNvPicPr preferRelativeResize="0"/>
          <p:nvPr/>
        </p:nvPicPr>
        <p:blipFill rotWithShape="1">
          <a:blip r:embed="rId3">
            <a:alphaModFix/>
          </a:blip>
          <a:srcRect/>
          <a:stretch/>
        </p:blipFill>
        <p:spPr>
          <a:xfrm>
            <a:off x="784225" y="1437805"/>
            <a:ext cx="1358183" cy="67050"/>
          </a:xfrm>
          <a:prstGeom prst="rect">
            <a:avLst/>
          </a:prstGeom>
          <a:noFill/>
          <a:ln>
            <a:noFill/>
          </a:ln>
        </p:spPr>
      </p:pic>
      <p:sp>
        <p:nvSpPr>
          <p:cNvPr id="32" name="Google Shape;32;p7"/>
          <p:cNvSpPr txBox="1">
            <a:spLocks noGrp="1"/>
          </p:cNvSpPr>
          <p:nvPr>
            <p:ph type="title"/>
          </p:nvPr>
        </p:nvSpPr>
        <p:spPr>
          <a:xfrm>
            <a:off x="671756" y="371511"/>
            <a:ext cx="8183700" cy="992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Condensed Thin"/>
              <a:buNone/>
              <a:defRPr sz="3000" b="1" i="0" u="none" strike="noStrike" cap="none">
                <a:solidFill>
                  <a:schemeClr val="dk1"/>
                </a:solidFill>
                <a:latin typeface="Encode Sans Condensed Thin"/>
                <a:ea typeface="Encode Sans Condensed Thin"/>
                <a:cs typeface="Encode Sans Condensed Thin"/>
                <a:sym typeface="Encode Sans Condensed Thi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
        <p:cNvGrpSpPr/>
        <p:nvPr/>
      </p:nvGrpSpPr>
      <p:grpSpPr>
        <a:xfrm>
          <a:off x="0" y="0"/>
          <a:ext cx="0" cy="0"/>
          <a:chOff x="0" y="0"/>
          <a:chExt cx="0" cy="0"/>
        </a:xfrm>
      </p:grpSpPr>
      <p:pic>
        <p:nvPicPr>
          <p:cNvPr id="34" name="Google Shape;34;p8" descr="W Logo_Purple_2685_HEX.png"/>
          <p:cNvPicPr preferRelativeResize="0"/>
          <p:nvPr/>
        </p:nvPicPr>
        <p:blipFill rotWithShape="1">
          <a:blip r:embed="rId2">
            <a:alphaModFix/>
          </a:blip>
          <a:srcRect/>
          <a:stretch/>
        </p:blipFill>
        <p:spPr>
          <a:xfrm>
            <a:off x="7448139" y="5949410"/>
            <a:ext cx="1371600" cy="923544"/>
          </a:xfrm>
          <a:prstGeom prst="rect">
            <a:avLst/>
          </a:prstGeom>
          <a:noFill/>
          <a:ln>
            <a:noFill/>
          </a:ln>
        </p:spPr>
      </p:pic>
      <p:pic>
        <p:nvPicPr>
          <p:cNvPr id="35" name="Google Shape;35;p8" descr="Wordmark_center_Purple_HEX.png"/>
          <p:cNvPicPr preferRelativeResize="0"/>
          <p:nvPr/>
        </p:nvPicPr>
        <p:blipFill rotWithShape="1">
          <a:blip r:embed="rId3">
            <a:alphaModFix/>
          </a:blip>
          <a:srcRect/>
          <a:stretch/>
        </p:blipFill>
        <p:spPr>
          <a:xfrm>
            <a:off x="792039" y="6487457"/>
            <a:ext cx="2425296" cy="163374"/>
          </a:xfrm>
          <a:prstGeom prst="rect">
            <a:avLst/>
          </a:prstGeom>
          <a:noFill/>
          <a:ln>
            <a:noFill/>
          </a:ln>
        </p:spPr>
      </p:pic>
      <p:pic>
        <p:nvPicPr>
          <p:cNvPr id="36" name="Google Shape;36;p8" descr="Bar_RtAngle_7502_RGB.png"/>
          <p:cNvPicPr preferRelativeResize="0"/>
          <p:nvPr/>
        </p:nvPicPr>
        <p:blipFill rotWithShape="1">
          <a:blip r:embed="rId4">
            <a:alphaModFix/>
          </a:blip>
          <a:srcRect/>
          <a:stretch/>
        </p:blipFill>
        <p:spPr>
          <a:xfrm>
            <a:off x="813587" y="4006085"/>
            <a:ext cx="2284305" cy="112770"/>
          </a:xfrm>
          <a:prstGeom prst="rect">
            <a:avLst/>
          </a:prstGeom>
          <a:noFill/>
          <a:ln>
            <a:noFill/>
          </a:ln>
        </p:spPr>
      </p:pic>
      <p:sp>
        <p:nvSpPr>
          <p:cNvPr id="37" name="Google Shape;37;p8"/>
          <p:cNvSpPr txBox="1">
            <a:spLocks noGrp="1"/>
          </p:cNvSpPr>
          <p:nvPr>
            <p:ph type="title"/>
          </p:nvPr>
        </p:nvSpPr>
        <p:spPr>
          <a:xfrm>
            <a:off x="671757" y="1167124"/>
            <a:ext cx="6972300" cy="26418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4B2E83"/>
              </a:buClr>
              <a:buSzPts val="5000"/>
              <a:buFont typeface="Encode Sans Condensed Thin"/>
              <a:buNone/>
              <a:defRPr sz="5000" b="1" i="0" u="none" strike="noStrike" cap="none">
                <a:solidFill>
                  <a:srgbClr val="4B2E83"/>
                </a:solidFill>
                <a:latin typeface="Encode Sans Condensed Thin"/>
                <a:ea typeface="Encode Sans Condensed Thin"/>
                <a:cs typeface="Encode Sans Condensed Thin"/>
                <a:sym typeface="Encode Sans Condensed Thi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er + Subheader + Content">
  <p:cSld name="Header + Subheader + Content">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659305" y="2320239"/>
            <a:ext cx="8197200" cy="38100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4B2E83"/>
              </a:buClr>
              <a:buSzPts val="2400"/>
              <a:buFont typeface="Merriweather Sans"/>
              <a:buChar char="&gt;"/>
              <a:defRPr sz="2400" b="1" i="0" u="none" strike="noStrike" cap="none">
                <a:solidFill>
                  <a:srgbClr val="4B2E83"/>
                </a:solidFill>
                <a:latin typeface="Open Sans"/>
                <a:ea typeface="Open Sans"/>
                <a:cs typeface="Open Sans"/>
                <a:sym typeface="Open Sans"/>
              </a:defRPr>
            </a:lvl1pPr>
            <a:lvl2pPr marL="914400" marR="0" lvl="1" indent="-355600" algn="l" rtl="0">
              <a:spcBef>
                <a:spcPts val="400"/>
              </a:spcBef>
              <a:spcAft>
                <a:spcPts val="0"/>
              </a:spcAft>
              <a:buClr>
                <a:srgbClr val="4B2E83"/>
              </a:buClr>
              <a:buSzPts val="2000"/>
              <a:buFont typeface="Arial"/>
              <a:buChar char="–"/>
              <a:defRPr sz="2000" b="1" i="0" u="none" strike="noStrike" cap="none">
                <a:solidFill>
                  <a:srgbClr val="4B2E83"/>
                </a:solidFill>
                <a:latin typeface="Open Sans"/>
                <a:ea typeface="Open Sans"/>
                <a:cs typeface="Open Sans"/>
                <a:sym typeface="Open Sans"/>
              </a:defRPr>
            </a:lvl2pPr>
            <a:lvl3pPr marL="1371600" marR="0" lvl="2" indent="-342900" algn="l" rtl="0">
              <a:spcBef>
                <a:spcPts val="360"/>
              </a:spcBef>
              <a:spcAft>
                <a:spcPts val="0"/>
              </a:spcAft>
              <a:buClr>
                <a:srgbClr val="4B2E83"/>
              </a:buClr>
              <a:buSzPts val="1800"/>
              <a:buFont typeface="Merriweather Sans"/>
              <a:buChar char="&gt;"/>
              <a:defRPr sz="1800" b="1" i="0" u="none" strike="noStrike" cap="none">
                <a:solidFill>
                  <a:srgbClr val="4B2E83"/>
                </a:solidFill>
                <a:latin typeface="Open Sans"/>
                <a:ea typeface="Open Sans"/>
                <a:cs typeface="Open Sans"/>
                <a:sym typeface="Open Sans"/>
              </a:defRPr>
            </a:lvl3pPr>
            <a:lvl4pPr marL="1828800" marR="0" lvl="3" indent="-330200" algn="l" rtl="0">
              <a:spcBef>
                <a:spcPts val="320"/>
              </a:spcBef>
              <a:spcAft>
                <a:spcPts val="0"/>
              </a:spcAft>
              <a:buClr>
                <a:srgbClr val="4B2E83"/>
              </a:buClr>
              <a:buSzPts val="1600"/>
              <a:buFont typeface="Arial"/>
              <a:buChar char="–"/>
              <a:defRPr sz="1600" b="1" i="0" u="none" strike="noStrike" cap="none">
                <a:solidFill>
                  <a:srgbClr val="4B2E83"/>
                </a:solidFill>
                <a:latin typeface="Open Sans"/>
                <a:ea typeface="Open Sans"/>
                <a:cs typeface="Open Sans"/>
                <a:sym typeface="Open Sans"/>
              </a:defRPr>
            </a:lvl4pPr>
            <a:lvl5pPr marL="2286000" marR="0" lvl="4" indent="-317500" algn="l" rtl="0">
              <a:spcBef>
                <a:spcPts val="280"/>
              </a:spcBef>
              <a:spcAft>
                <a:spcPts val="0"/>
              </a:spcAft>
              <a:buClr>
                <a:srgbClr val="4B2E83"/>
              </a:buClr>
              <a:buSzPts val="1400"/>
              <a:buFont typeface="Merriweather Sans"/>
              <a:buChar char="&gt;"/>
              <a:defRPr sz="1400" b="1" i="0" u="none" strike="noStrike" cap="none">
                <a:solidFill>
                  <a:srgbClr val="4B2E83"/>
                </a:solidFill>
                <a:latin typeface="Open Sans"/>
                <a:ea typeface="Open Sans"/>
                <a:cs typeface="Open Sans"/>
                <a:sym typeface="Open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 name="Google Shape;40;p9"/>
          <p:cNvSpPr txBox="1">
            <a:spLocks noGrp="1"/>
          </p:cNvSpPr>
          <p:nvPr>
            <p:ph type="body" idx="2"/>
          </p:nvPr>
        </p:nvSpPr>
        <p:spPr>
          <a:xfrm>
            <a:off x="671757" y="1730667"/>
            <a:ext cx="8184600" cy="41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480"/>
              </a:spcBef>
              <a:spcAft>
                <a:spcPts val="0"/>
              </a:spcAft>
              <a:buClr>
                <a:srgbClr val="4B2E83"/>
              </a:buClr>
              <a:buSzPts val="2400"/>
              <a:buFont typeface="Arial"/>
              <a:buNone/>
              <a:defRPr sz="2400" b="0" i="0" u="none" strike="noStrike" cap="none">
                <a:solidFill>
                  <a:srgbClr val="4B2E83"/>
                </a:solidFill>
                <a:latin typeface="Arial"/>
                <a:ea typeface="Arial"/>
                <a:cs typeface="Arial"/>
                <a:sym typeface="Arial"/>
              </a:defRPr>
            </a:lvl1pPr>
            <a:lvl2pPr marL="914400" marR="0" lvl="1" indent="-228600" algn="l" rtl="0">
              <a:spcBef>
                <a:spcPts val="560"/>
              </a:spcBef>
              <a:spcAft>
                <a:spcPts val="0"/>
              </a:spcAft>
              <a:buClr>
                <a:srgbClr val="E8D3A2"/>
              </a:buClr>
              <a:buSzPts val="2800"/>
              <a:buFont typeface="Arial"/>
              <a:buNone/>
              <a:defRPr sz="2800" b="0" i="0" u="none" strike="noStrike" cap="none">
                <a:solidFill>
                  <a:srgbClr val="E8D3A2"/>
                </a:solidFill>
                <a:latin typeface="Encode Sans Condensed Thin"/>
                <a:ea typeface="Encode Sans Condensed Thin"/>
                <a:cs typeface="Encode Sans Condensed Thin"/>
                <a:sym typeface="Encode Sans Condensed Thin"/>
              </a:defRPr>
            </a:lvl2pPr>
            <a:lvl3pPr marL="1371600" marR="0" lvl="2" indent="-228600" algn="l" rtl="0">
              <a:spcBef>
                <a:spcPts val="480"/>
              </a:spcBef>
              <a:spcAft>
                <a:spcPts val="0"/>
              </a:spcAft>
              <a:buClr>
                <a:srgbClr val="E8D3A2"/>
              </a:buClr>
              <a:buSzPts val="2400"/>
              <a:buFont typeface="Arial"/>
              <a:buNone/>
              <a:defRPr sz="2400" b="0" i="0" u="none" strike="noStrike" cap="none">
                <a:solidFill>
                  <a:srgbClr val="E8D3A2"/>
                </a:solidFill>
                <a:latin typeface="Encode Sans Condensed Thin"/>
                <a:ea typeface="Encode Sans Condensed Thin"/>
                <a:cs typeface="Encode Sans Condensed Thin"/>
                <a:sym typeface="Encode Sans Condensed Thin"/>
              </a:defRPr>
            </a:lvl3pPr>
            <a:lvl4pPr marL="1828800" marR="0" lvl="3" indent="-228600" algn="l" rtl="0">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4pPr>
            <a:lvl5pPr marL="2286000" marR="0" lvl="4" indent="-228600" algn="l" rtl="0">
              <a:spcBef>
                <a:spcPts val="400"/>
              </a:spcBef>
              <a:spcAft>
                <a:spcPts val="0"/>
              </a:spcAft>
              <a:buClr>
                <a:srgbClr val="E8D3A2"/>
              </a:buClr>
              <a:buSzPts val="2000"/>
              <a:buFont typeface="Arial"/>
              <a:buNone/>
              <a:defRPr sz="2000" b="0" i="0" u="none" strike="noStrike" cap="none">
                <a:solidFill>
                  <a:srgbClr val="E8D3A2"/>
                </a:solidFill>
                <a:latin typeface="Encode Sans Condensed Thin"/>
                <a:ea typeface="Encode Sans Condensed Thin"/>
                <a:cs typeface="Encode Sans Condensed Thin"/>
                <a:sym typeface="Encode Sans Condensed Th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1" name="Google Shape;41;p9" descr="Wordmark_center_Purple_HEX.png"/>
          <p:cNvPicPr preferRelativeResize="0"/>
          <p:nvPr/>
        </p:nvPicPr>
        <p:blipFill rotWithShape="1">
          <a:blip r:embed="rId2">
            <a:alphaModFix/>
          </a:blip>
          <a:srcRect/>
          <a:stretch/>
        </p:blipFill>
        <p:spPr>
          <a:xfrm>
            <a:off x="6382155" y="6487457"/>
            <a:ext cx="2425296" cy="163374"/>
          </a:xfrm>
          <a:prstGeom prst="rect">
            <a:avLst/>
          </a:prstGeom>
          <a:noFill/>
          <a:ln>
            <a:noFill/>
          </a:ln>
        </p:spPr>
      </p:pic>
      <p:pic>
        <p:nvPicPr>
          <p:cNvPr id="42" name="Google Shape;42;p9" descr="Bar_RtAngle_7502_RGB.png"/>
          <p:cNvPicPr preferRelativeResize="0"/>
          <p:nvPr/>
        </p:nvPicPr>
        <p:blipFill rotWithShape="1">
          <a:blip r:embed="rId3">
            <a:alphaModFix/>
          </a:blip>
          <a:srcRect/>
          <a:stretch/>
        </p:blipFill>
        <p:spPr>
          <a:xfrm>
            <a:off x="784225" y="1437805"/>
            <a:ext cx="1358183" cy="67050"/>
          </a:xfrm>
          <a:prstGeom prst="rect">
            <a:avLst/>
          </a:prstGeom>
          <a:noFill/>
          <a:ln>
            <a:noFill/>
          </a:ln>
        </p:spPr>
      </p:pic>
      <p:sp>
        <p:nvSpPr>
          <p:cNvPr id="43" name="Google Shape;43;p9"/>
          <p:cNvSpPr txBox="1">
            <a:spLocks noGrp="1"/>
          </p:cNvSpPr>
          <p:nvPr>
            <p:ph type="title"/>
          </p:nvPr>
        </p:nvSpPr>
        <p:spPr>
          <a:xfrm>
            <a:off x="671756" y="371511"/>
            <a:ext cx="8184600" cy="992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4B2E83"/>
              </a:buClr>
              <a:buSzPts val="3000"/>
              <a:buFont typeface="Encode Sans Condensed Thin"/>
              <a:buNone/>
              <a:defRPr sz="3000" b="1" i="0" u="none" strike="noStrike" cap="none">
                <a:solidFill>
                  <a:srgbClr val="4B2E83"/>
                </a:solidFill>
                <a:latin typeface="Encode Sans Condensed Thin"/>
                <a:ea typeface="Encode Sans Condensed Thin"/>
                <a:cs typeface="Encode Sans Condensed Thin"/>
                <a:sym typeface="Encode Sans Condensed Thi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er + Graphic">
  <p:cSld name="Header + Graphic">
    <p:spTree>
      <p:nvGrpSpPr>
        <p:cNvPr id="1" name="Shape 44"/>
        <p:cNvGrpSpPr/>
        <p:nvPr/>
      </p:nvGrpSpPr>
      <p:grpSpPr>
        <a:xfrm>
          <a:off x="0" y="0"/>
          <a:ext cx="0" cy="0"/>
          <a:chOff x="0" y="0"/>
          <a:chExt cx="0" cy="0"/>
        </a:xfrm>
      </p:grpSpPr>
      <p:sp>
        <p:nvSpPr>
          <p:cNvPr id="45" name="Google Shape;45;p10"/>
          <p:cNvSpPr>
            <a:spLocks noGrp="1"/>
          </p:cNvSpPr>
          <p:nvPr>
            <p:ph type="chart" idx="2"/>
          </p:nvPr>
        </p:nvSpPr>
        <p:spPr>
          <a:xfrm>
            <a:off x="766763" y="1736725"/>
            <a:ext cx="8021700" cy="44322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rgbClr val="999999"/>
              </a:buClr>
              <a:buSzPts val="2400"/>
              <a:buFont typeface="Arial"/>
              <a:buNone/>
              <a:defRPr sz="2400" b="0" i="1" u="none" strike="noStrike" cap="none">
                <a:solidFill>
                  <a:srgbClr val="999999"/>
                </a:solidFill>
                <a:latin typeface="Open Sans Light"/>
                <a:ea typeface="Open Sans Light"/>
                <a:cs typeface="Open Sans Light"/>
                <a:sym typeface="Open Sans Light"/>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pic>
        <p:nvPicPr>
          <p:cNvPr id="46" name="Google Shape;46;p10" descr="Wordmark_center_Purple_HEX.png"/>
          <p:cNvPicPr preferRelativeResize="0"/>
          <p:nvPr/>
        </p:nvPicPr>
        <p:blipFill rotWithShape="1">
          <a:blip r:embed="rId2">
            <a:alphaModFix/>
          </a:blip>
          <a:srcRect/>
          <a:stretch/>
        </p:blipFill>
        <p:spPr>
          <a:xfrm>
            <a:off x="6363105" y="6487457"/>
            <a:ext cx="2425296" cy="163374"/>
          </a:xfrm>
          <a:prstGeom prst="rect">
            <a:avLst/>
          </a:prstGeom>
          <a:noFill/>
          <a:ln>
            <a:noFill/>
          </a:ln>
        </p:spPr>
      </p:pic>
      <p:pic>
        <p:nvPicPr>
          <p:cNvPr id="47" name="Google Shape;47;p10" descr="Bar_RtAngle_7502_RGB.png"/>
          <p:cNvPicPr preferRelativeResize="0"/>
          <p:nvPr/>
        </p:nvPicPr>
        <p:blipFill rotWithShape="1">
          <a:blip r:embed="rId3">
            <a:alphaModFix/>
          </a:blip>
          <a:srcRect/>
          <a:stretch/>
        </p:blipFill>
        <p:spPr>
          <a:xfrm>
            <a:off x="784225" y="1437805"/>
            <a:ext cx="1358183" cy="67050"/>
          </a:xfrm>
          <a:prstGeom prst="rect">
            <a:avLst/>
          </a:prstGeom>
          <a:noFill/>
          <a:ln>
            <a:noFill/>
          </a:ln>
        </p:spPr>
      </p:pic>
      <p:sp>
        <p:nvSpPr>
          <p:cNvPr id="48" name="Google Shape;48;p10"/>
          <p:cNvSpPr txBox="1">
            <a:spLocks noGrp="1"/>
          </p:cNvSpPr>
          <p:nvPr>
            <p:ph type="title"/>
          </p:nvPr>
        </p:nvSpPr>
        <p:spPr>
          <a:xfrm>
            <a:off x="671756" y="371511"/>
            <a:ext cx="8116500" cy="9921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3000"/>
              <a:buFont typeface="Encode Sans Condensed Thin"/>
              <a:buNone/>
              <a:defRPr sz="3000" b="1" i="0" u="none" strike="noStrike" cap="none">
                <a:solidFill>
                  <a:schemeClr val="dk1"/>
                </a:solidFill>
                <a:latin typeface="Encode Sans Condensed Thin"/>
                <a:ea typeface="Encode Sans Condensed Thin"/>
                <a:cs typeface="Encode Sans Condensed Thin"/>
                <a:sym typeface="Encode Sans Condensed Thi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2E83"/>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671750" y="1535625"/>
            <a:ext cx="6972300" cy="1661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5000"/>
              <a:buFont typeface="Encode Sans Condensed Thin"/>
              <a:buNone/>
            </a:pPr>
            <a:r>
              <a:rPr lang="en-US" sz="3900" dirty="0"/>
              <a:t>Public Health History, Values, and Core Functions</a:t>
            </a:r>
            <a:endParaRPr sz="3700" dirty="0"/>
          </a:p>
        </p:txBody>
      </p:sp>
      <p:sp>
        <p:nvSpPr>
          <p:cNvPr id="54" name="Google Shape;54;p11"/>
          <p:cNvSpPr txBox="1">
            <a:spLocks noGrp="1"/>
          </p:cNvSpPr>
          <p:nvPr>
            <p:ph type="title"/>
          </p:nvPr>
        </p:nvSpPr>
        <p:spPr>
          <a:xfrm>
            <a:off x="671757" y="3525474"/>
            <a:ext cx="6972300" cy="26418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5000"/>
              <a:buFont typeface="Encode Sans Condensed Thin"/>
              <a:buNone/>
            </a:pPr>
            <a:endParaRPr sz="1800" b="0" dirty="0">
              <a:latin typeface="Encode Sans"/>
              <a:ea typeface="Encode Sans"/>
              <a:cs typeface="Encode Sans"/>
              <a:sym typeface="Encode Sans"/>
            </a:endParaRPr>
          </a:p>
          <a:p>
            <a:pPr marL="0" marR="0" lvl="0" indent="0" algn="l" rtl="0">
              <a:spcBef>
                <a:spcPts val="0"/>
              </a:spcBef>
              <a:spcAft>
                <a:spcPts val="0"/>
              </a:spcAft>
              <a:buClr>
                <a:schemeClr val="lt2"/>
              </a:buClr>
              <a:buSzPts val="5000"/>
              <a:buFont typeface="Encode Sans Condensed Thin"/>
              <a:buNone/>
            </a:pPr>
            <a:endParaRPr sz="1800" b="0" dirty="0">
              <a:latin typeface="Encode Sans"/>
              <a:ea typeface="Encode Sans"/>
              <a:cs typeface="Encode Sans"/>
              <a:sym typeface="Encode Sans"/>
            </a:endParaRPr>
          </a:p>
          <a:p>
            <a:pPr marL="0" marR="0" lvl="0" indent="0" algn="l" rtl="0">
              <a:spcBef>
                <a:spcPts val="0"/>
              </a:spcBef>
              <a:spcAft>
                <a:spcPts val="0"/>
              </a:spcAft>
              <a:buClr>
                <a:schemeClr val="lt2"/>
              </a:buClr>
              <a:buSzPts val="5000"/>
              <a:buFont typeface="Encode Sans Condensed Thin"/>
              <a:buNone/>
            </a:pPr>
            <a:endParaRPr sz="1800" b="0" dirty="0">
              <a:latin typeface="Encode Sans"/>
              <a:ea typeface="Encode Sans"/>
              <a:cs typeface="Encode Sans"/>
              <a:sym typeface="Encode Sans"/>
            </a:endParaRPr>
          </a:p>
          <a:p>
            <a:pPr marL="0" marR="0" lvl="0" indent="0" algn="l" rtl="0">
              <a:spcBef>
                <a:spcPts val="0"/>
              </a:spcBef>
              <a:spcAft>
                <a:spcPts val="0"/>
              </a:spcAft>
              <a:buClr>
                <a:schemeClr val="lt2"/>
              </a:buClr>
              <a:buSzPts val="5000"/>
              <a:buFont typeface="Encode Sans Condensed Thin"/>
              <a:buNone/>
            </a:pPr>
            <a:endParaRPr sz="1800" b="0" dirty="0">
              <a:latin typeface="Encode Sans"/>
              <a:ea typeface="Encode Sans"/>
              <a:cs typeface="Encode Sans"/>
              <a:sym typeface="Encode Sans"/>
            </a:endParaRPr>
          </a:p>
          <a:p>
            <a:pPr marL="0" marR="0" lvl="0" indent="0" algn="l" rtl="0">
              <a:spcBef>
                <a:spcPts val="0"/>
              </a:spcBef>
              <a:spcAft>
                <a:spcPts val="0"/>
              </a:spcAft>
              <a:buClr>
                <a:schemeClr val="lt2"/>
              </a:buClr>
              <a:buSzPts val="5000"/>
              <a:buFont typeface="Encode Sans Condensed Thin"/>
              <a:buNone/>
            </a:pPr>
            <a:endParaRPr sz="1800" b="0" dirty="0">
              <a:latin typeface="Encode Sans"/>
              <a:ea typeface="Encode Sans"/>
              <a:cs typeface="Encode Sans"/>
              <a:sym typeface="Encode Sans"/>
            </a:endParaRPr>
          </a:p>
          <a:p>
            <a:pPr marL="0" marR="0" lvl="0" indent="0" algn="l" rtl="0">
              <a:spcBef>
                <a:spcPts val="0"/>
              </a:spcBef>
              <a:spcAft>
                <a:spcPts val="0"/>
              </a:spcAft>
              <a:buClr>
                <a:schemeClr val="lt2"/>
              </a:buClr>
              <a:buSzPts val="5000"/>
              <a:buFont typeface="Encode Sans Condensed Thin"/>
              <a:buNone/>
            </a:pPr>
            <a:endParaRPr sz="1800" b="0" dirty="0">
              <a:latin typeface="Encode Sans"/>
              <a:ea typeface="Encode Sans"/>
              <a:cs typeface="Encode Sans"/>
              <a:sym typeface="Encode Sans"/>
            </a:endParaRPr>
          </a:p>
          <a:p>
            <a:pPr marL="0" marR="0" lvl="0" indent="0" algn="l" rtl="0">
              <a:spcBef>
                <a:spcPts val="0"/>
              </a:spcBef>
              <a:spcAft>
                <a:spcPts val="0"/>
              </a:spcAft>
              <a:buClr>
                <a:schemeClr val="lt2"/>
              </a:buClr>
              <a:buSzPts val="5000"/>
              <a:buFont typeface="Encode Sans Condensed Thin"/>
              <a:buNone/>
            </a:pPr>
            <a:endParaRPr sz="1800" b="0" dirty="0">
              <a:latin typeface="Encode Sans"/>
              <a:ea typeface="Encode Sans"/>
              <a:cs typeface="Encode Sans"/>
              <a:sym typeface="Encode Sans"/>
            </a:endParaRPr>
          </a:p>
          <a:p>
            <a:pPr marL="0" marR="0" lvl="0" indent="0" algn="l" rtl="0">
              <a:spcBef>
                <a:spcPts val="0"/>
              </a:spcBef>
              <a:spcAft>
                <a:spcPts val="0"/>
              </a:spcAft>
              <a:buClr>
                <a:schemeClr val="lt2"/>
              </a:buClr>
              <a:buSzPts val="5000"/>
              <a:buFont typeface="Encode Sans Condensed Thin"/>
              <a:buNone/>
            </a:pPr>
            <a:r>
              <a:rPr lang="en-US" sz="1800" b="0" dirty="0">
                <a:latin typeface="Encode Sans"/>
                <a:ea typeface="Encode Sans"/>
                <a:cs typeface="Encode Sans"/>
                <a:sym typeface="Encode Sans"/>
              </a:rPr>
              <a:t>Marlena Bannick, Rosie Sun, Zichen Liu, Zihan Zheng</a:t>
            </a:r>
            <a:endParaRPr sz="1800" b="0" dirty="0">
              <a:latin typeface="Encode Sans"/>
              <a:ea typeface="Encode Sans"/>
              <a:cs typeface="Encode Sans"/>
              <a:sym typeface="Encode Sans"/>
            </a:endParaRPr>
          </a:p>
        </p:txBody>
      </p:sp>
      <p:sp>
        <p:nvSpPr>
          <p:cNvPr id="55" name="Google Shape;55;p11"/>
          <p:cNvSpPr txBox="1">
            <a:spLocks noGrp="1"/>
          </p:cNvSpPr>
          <p:nvPr>
            <p:ph type="title"/>
          </p:nvPr>
        </p:nvSpPr>
        <p:spPr>
          <a:xfrm>
            <a:off x="671750" y="3022500"/>
            <a:ext cx="6972300" cy="81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5000"/>
              <a:buFont typeface="Encode Sans Condensed Thin"/>
              <a:buNone/>
            </a:pPr>
            <a:r>
              <a:rPr lang="en-US" sz="3100" b="0" dirty="0">
                <a:latin typeface="Encode Sans"/>
                <a:ea typeface="Encode Sans"/>
                <a:cs typeface="Encode Sans"/>
                <a:sym typeface="Encode Sans"/>
              </a:rPr>
              <a:t>Lessons from Quarantine</a:t>
            </a:r>
            <a:endParaRPr sz="2900" b="0" dirty="0">
              <a:latin typeface="Encode Sans"/>
              <a:ea typeface="Encode Sans"/>
              <a:cs typeface="Encode Sans"/>
              <a:sym typeface="Encod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body" idx="1"/>
          </p:nvPr>
        </p:nvSpPr>
        <p:spPr>
          <a:xfrm>
            <a:off x="659300" y="1442175"/>
            <a:ext cx="8196300" cy="4081500"/>
          </a:xfrm>
          <a:prstGeom prst="rect">
            <a:avLst/>
          </a:prstGeom>
        </p:spPr>
        <p:txBody>
          <a:bodyPr spcFirstLastPara="1" wrap="square" lIns="91425" tIns="45700" rIns="91425" bIns="45700" anchor="t" anchorCtr="0">
            <a:noAutofit/>
          </a:bodyPr>
          <a:lstStyle/>
          <a:p>
            <a:pPr lvl="0" indent="-355600">
              <a:spcBef>
                <a:spcPts val="1000"/>
              </a:spcBef>
              <a:buClr>
                <a:schemeClr val="dk1"/>
              </a:buClr>
              <a:buSzPts val="2000"/>
              <a:buChar char="●"/>
            </a:pPr>
            <a:r>
              <a:rPr lang="en-US" b="0" dirty="0">
                <a:solidFill>
                  <a:schemeClr val="dk1"/>
                </a:solidFill>
                <a:latin typeface="Calibri" panose="020F0502020204030204" pitchFamily="34" charset="0"/>
                <a:cs typeface="Calibri" panose="020F0502020204030204" pitchFamily="34" charset="0"/>
              </a:rPr>
              <a:t>Effect of policies on marginalized groups</a:t>
            </a:r>
          </a:p>
          <a:p>
            <a:pPr lvl="1">
              <a:spcBef>
                <a:spcPts val="1000"/>
              </a:spcBef>
              <a:buClr>
                <a:schemeClr val="dk1"/>
              </a:buClr>
              <a:buChar char="○"/>
            </a:pPr>
            <a:r>
              <a:rPr lang="en-US" sz="1800" b="0" dirty="0">
                <a:solidFill>
                  <a:schemeClr val="dk1"/>
                </a:solidFill>
                <a:latin typeface="Calibri" panose="020F0502020204030204" pitchFamily="34" charset="0"/>
                <a:cs typeface="Calibri" panose="020F0502020204030204" pitchFamily="34" charset="0"/>
              </a:rPr>
              <a:t>Policies during past outbreaks (like quarantine) have had </a:t>
            </a:r>
            <a:r>
              <a:rPr lang="en-US" sz="1800" dirty="0">
                <a:solidFill>
                  <a:schemeClr val="dk1"/>
                </a:solidFill>
                <a:latin typeface="Calibri" panose="020F0502020204030204" pitchFamily="34" charset="0"/>
                <a:cs typeface="Calibri" panose="020F0502020204030204" pitchFamily="34" charset="0"/>
              </a:rPr>
              <a:t>disproportionate effects on marginalized groups.</a:t>
            </a:r>
          </a:p>
          <a:p>
            <a:pPr lvl="1" indent="-330200">
              <a:spcBef>
                <a:spcPts val="1000"/>
              </a:spcBef>
              <a:buClr>
                <a:schemeClr val="dk1"/>
              </a:buClr>
              <a:buSzPts val="1600"/>
              <a:buChar char="○"/>
            </a:pPr>
            <a:r>
              <a:rPr lang="en-US" sz="1800" b="0" dirty="0">
                <a:solidFill>
                  <a:schemeClr val="dk1"/>
                </a:solidFill>
                <a:latin typeface="Calibri" panose="020F0502020204030204" pitchFamily="34" charset="0"/>
                <a:cs typeface="Calibri" panose="020F0502020204030204" pitchFamily="34" charset="0"/>
              </a:rPr>
              <a:t>In the current pandemic, it is a privilege to work from home. </a:t>
            </a:r>
            <a:r>
              <a:rPr lang="en-US" sz="1800" dirty="0">
                <a:solidFill>
                  <a:schemeClr val="dk1"/>
                </a:solidFill>
                <a:latin typeface="Calibri" panose="020F0502020204030204" pitchFamily="34" charset="0"/>
                <a:cs typeface="Calibri" panose="020F0502020204030204" pitchFamily="34" charset="0"/>
              </a:rPr>
              <a:t>Essential workers are at high risk</a:t>
            </a:r>
            <a:r>
              <a:rPr lang="en-US" sz="1800" b="0" dirty="0">
                <a:solidFill>
                  <a:schemeClr val="dk1"/>
                </a:solidFill>
                <a:latin typeface="Calibri" panose="020F0502020204030204" pitchFamily="34" charset="0"/>
                <a:cs typeface="Calibri" panose="020F0502020204030204" pitchFamily="34" charset="0"/>
              </a:rPr>
              <a:t> (e.g. agricultural workers).</a:t>
            </a:r>
          </a:p>
          <a:p>
            <a:pPr lvl="1" indent="-330200">
              <a:spcBef>
                <a:spcPts val="1000"/>
              </a:spcBef>
              <a:buClr>
                <a:schemeClr val="dk1"/>
              </a:buClr>
              <a:buSzPts val="1600"/>
              <a:buChar char="○"/>
            </a:pPr>
            <a:r>
              <a:rPr lang="en-US" sz="1800" b="0" dirty="0">
                <a:solidFill>
                  <a:schemeClr val="dk1"/>
                </a:solidFill>
                <a:latin typeface="Calibri" panose="020F0502020204030204" pitchFamily="34" charset="0"/>
                <a:cs typeface="Calibri" panose="020F0502020204030204" pitchFamily="34" charset="0"/>
              </a:rPr>
              <a:t>Marginalized groups have </a:t>
            </a:r>
            <a:r>
              <a:rPr lang="en-US" sz="1800" dirty="0">
                <a:solidFill>
                  <a:schemeClr val="dk1"/>
                </a:solidFill>
                <a:latin typeface="Calibri" panose="020F0502020204030204" pitchFamily="34" charset="0"/>
                <a:cs typeface="Calibri" panose="020F0502020204030204" pitchFamily="34" charset="0"/>
              </a:rPr>
              <a:t>less access to healthcare services.</a:t>
            </a:r>
            <a:endParaRPr lang="en-US" sz="1800" b="0" dirty="0">
              <a:solidFill>
                <a:schemeClr val="dk1"/>
              </a:solidFill>
              <a:latin typeface="Calibri" panose="020F0502020204030204" pitchFamily="34" charset="0"/>
              <a:cs typeface="Calibri" panose="020F0502020204030204" pitchFamily="34" charset="0"/>
            </a:endParaRPr>
          </a:p>
          <a:p>
            <a:pPr lvl="1" indent="-330200">
              <a:spcBef>
                <a:spcPts val="1000"/>
              </a:spcBef>
              <a:buClr>
                <a:schemeClr val="dk1"/>
              </a:buClr>
              <a:buSzPts val="1600"/>
              <a:buChar char="○"/>
            </a:pPr>
            <a:r>
              <a:rPr lang="en-US" sz="1800" b="0" dirty="0">
                <a:solidFill>
                  <a:schemeClr val="dk1"/>
                </a:solidFill>
                <a:latin typeface="Calibri" panose="020F0502020204030204" pitchFamily="34" charset="0"/>
                <a:cs typeface="Calibri" panose="020F0502020204030204" pitchFamily="34" charset="0"/>
              </a:rPr>
              <a:t>The </a:t>
            </a:r>
            <a:r>
              <a:rPr lang="en-US" sz="1800" dirty="0">
                <a:solidFill>
                  <a:schemeClr val="dk1"/>
                </a:solidFill>
                <a:latin typeface="Calibri" panose="020F0502020204030204" pitchFamily="34" charset="0"/>
                <a:cs typeface="Calibri" panose="020F0502020204030204" pitchFamily="34" charset="0"/>
              </a:rPr>
              <a:t>social determinants of health </a:t>
            </a:r>
            <a:r>
              <a:rPr lang="en-US" sz="1800" b="0" dirty="0">
                <a:solidFill>
                  <a:schemeClr val="dk1"/>
                </a:solidFill>
                <a:latin typeface="Calibri" panose="020F0502020204030204" pitchFamily="34" charset="0"/>
                <a:cs typeface="Calibri" panose="020F0502020204030204" pitchFamily="34" charset="0"/>
              </a:rPr>
              <a:t>are stacked up against marginalized populations, and they may suffer both more from COVID-19 and economically from the shutdowns.</a:t>
            </a:r>
            <a:endParaRPr lang="en-US" sz="1800" dirty="0">
              <a:solidFill>
                <a:schemeClr val="dk1"/>
              </a:solidFill>
              <a:latin typeface="Calibri" panose="020F0502020204030204" pitchFamily="34" charset="0"/>
              <a:cs typeface="Calibri" panose="020F0502020204030204" pitchFamily="34" charset="0"/>
            </a:endParaRPr>
          </a:p>
        </p:txBody>
      </p:sp>
      <p:sp>
        <p:nvSpPr>
          <p:cNvPr id="103" name="Google Shape;103;p19"/>
          <p:cNvSpPr txBox="1">
            <a:spLocks noGrp="1"/>
          </p:cNvSpPr>
          <p:nvPr>
            <p:ph type="title"/>
          </p:nvPr>
        </p:nvSpPr>
        <p:spPr>
          <a:xfrm>
            <a:off x="671756" y="371511"/>
            <a:ext cx="8183700" cy="992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Implications for SARS-CoV-2 &amp; COVID-19</a:t>
            </a:r>
            <a:endParaRPr dirty="0"/>
          </a:p>
        </p:txBody>
      </p:sp>
    </p:spTree>
    <p:extLst>
      <p:ext uri="{BB962C8B-B14F-4D97-AF65-F5344CB8AC3E}">
        <p14:creationId xmlns:p14="http://schemas.microsoft.com/office/powerpoint/2010/main" val="232104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body" idx="1"/>
          </p:nvPr>
        </p:nvSpPr>
        <p:spPr>
          <a:xfrm>
            <a:off x="659305" y="1505498"/>
            <a:ext cx="8196300" cy="4015500"/>
          </a:xfrm>
          <a:prstGeom prst="rect">
            <a:avLst/>
          </a:prstGeom>
        </p:spPr>
        <p:txBody>
          <a:bodyPr spcFirstLastPara="1" wrap="square" lIns="91425" tIns="45700" rIns="91425" bIns="45700" anchor="t" anchorCtr="0">
            <a:noAutofit/>
          </a:bodyPr>
          <a:lstStyle/>
          <a:p>
            <a:pPr marL="457200" lvl="0" indent="0" algn="l" rtl="0">
              <a:spcBef>
                <a:spcPts val="480"/>
              </a:spcBef>
              <a:spcAft>
                <a:spcPts val="0"/>
              </a:spcAft>
              <a:buNone/>
            </a:pPr>
            <a:r>
              <a:rPr lang="en-US" sz="2200" i="1" dirty="0">
                <a:latin typeface="Calibri" panose="020F0502020204030204" pitchFamily="34" charset="0"/>
                <a:cs typeface="Calibri" panose="020F0502020204030204" pitchFamily="34" charset="0"/>
              </a:rPr>
              <a:t>quarantine</a:t>
            </a:r>
            <a:endParaRPr sz="2200" i="1" dirty="0">
              <a:latin typeface="Calibri" panose="020F0502020204030204" pitchFamily="34" charset="0"/>
              <a:cs typeface="Calibri" panose="020F0502020204030204" pitchFamily="34" charset="0"/>
            </a:endParaRPr>
          </a:p>
          <a:p>
            <a:pPr marL="457200" lvl="0" indent="0" algn="l" rtl="0">
              <a:spcBef>
                <a:spcPts val="480"/>
              </a:spcBef>
              <a:spcAft>
                <a:spcPts val="0"/>
              </a:spcAft>
              <a:buNone/>
            </a:pPr>
            <a:r>
              <a:rPr lang="en-US" sz="2200" b="0" dirty="0">
                <a:latin typeface="Calibri" panose="020F0502020204030204" pitchFamily="34" charset="0"/>
                <a:cs typeface="Calibri" panose="020F0502020204030204" pitchFamily="34" charset="0"/>
              </a:rPr>
              <a:t>“restricting the movement of persons or goods on land or sea because of a contagious disease”</a:t>
            </a:r>
            <a:endParaRPr sz="2200" b="0" dirty="0">
              <a:latin typeface="Calibri" panose="020F0502020204030204" pitchFamily="34" charset="0"/>
              <a:cs typeface="Calibri" panose="020F0502020204030204" pitchFamily="34" charset="0"/>
            </a:endParaRPr>
          </a:p>
          <a:p>
            <a:pPr marL="0" lvl="0" indent="0" algn="l" rtl="0">
              <a:spcBef>
                <a:spcPts val="480"/>
              </a:spcBef>
              <a:spcAft>
                <a:spcPts val="0"/>
              </a:spcAft>
              <a:buNone/>
            </a:pPr>
            <a:endParaRPr sz="2200" b="0" dirty="0">
              <a:latin typeface="Calibri" panose="020F0502020204030204" pitchFamily="34" charset="0"/>
              <a:cs typeface="Calibri" panose="020F0502020204030204" pitchFamily="34" charset="0"/>
            </a:endParaRPr>
          </a:p>
          <a:p>
            <a:pPr marL="457200" lvl="0" indent="-368300" algn="l" rtl="0">
              <a:spcBef>
                <a:spcPts val="480"/>
              </a:spcBef>
              <a:spcAft>
                <a:spcPts val="0"/>
              </a:spcAft>
              <a:buSzPts val="2200"/>
              <a:buChar char="●"/>
            </a:pPr>
            <a:r>
              <a:rPr lang="en-US" sz="2200" b="0" dirty="0">
                <a:latin typeface="Calibri" panose="020F0502020204030204" pitchFamily="34" charset="0"/>
                <a:cs typeface="Calibri" panose="020F0502020204030204" pitchFamily="34" charset="0"/>
              </a:rPr>
              <a:t>Originated from the </a:t>
            </a:r>
            <a:r>
              <a:rPr lang="en-US" sz="2200" dirty="0">
                <a:latin typeface="Calibri" panose="020F0502020204030204" pitchFamily="34" charset="0"/>
                <a:cs typeface="Calibri" panose="020F0502020204030204" pitchFamily="34" charset="0"/>
              </a:rPr>
              <a:t>Italian word for forty</a:t>
            </a:r>
            <a:r>
              <a:rPr lang="en-US" sz="2200" b="0" dirty="0">
                <a:latin typeface="Calibri" panose="020F0502020204030204" pitchFamily="34" charset="0"/>
                <a:cs typeface="Calibri" panose="020F0502020204030204" pitchFamily="34" charset="0"/>
              </a:rPr>
              <a:t>, because people believed that’s how long it would take to get rid of disease.</a:t>
            </a:r>
            <a:endParaRPr sz="2200" b="0" dirty="0">
              <a:latin typeface="Calibri" panose="020F0502020204030204" pitchFamily="34" charset="0"/>
              <a:cs typeface="Calibri" panose="020F0502020204030204" pitchFamily="34" charset="0"/>
            </a:endParaRPr>
          </a:p>
          <a:p>
            <a:pPr marL="0" lvl="0" indent="0" algn="l" rtl="0">
              <a:spcBef>
                <a:spcPts val="480"/>
              </a:spcBef>
              <a:spcAft>
                <a:spcPts val="0"/>
              </a:spcAft>
              <a:buNone/>
            </a:pPr>
            <a:endParaRPr sz="2200" b="0" dirty="0">
              <a:latin typeface="Calibri" panose="020F0502020204030204" pitchFamily="34" charset="0"/>
              <a:cs typeface="Calibri" panose="020F0502020204030204" pitchFamily="34" charset="0"/>
            </a:endParaRPr>
          </a:p>
          <a:p>
            <a:pPr marL="457200" lvl="0" indent="-368300" algn="l" rtl="0">
              <a:spcBef>
                <a:spcPts val="480"/>
              </a:spcBef>
              <a:spcAft>
                <a:spcPts val="0"/>
              </a:spcAft>
              <a:buSzPts val="2200"/>
              <a:buChar char="●"/>
            </a:pPr>
            <a:r>
              <a:rPr lang="en-US" sz="2200" b="0" dirty="0">
                <a:latin typeface="Calibri" panose="020F0502020204030204" pitchFamily="34" charset="0"/>
                <a:cs typeface="Calibri" panose="020F0502020204030204" pitchFamily="34" charset="0"/>
              </a:rPr>
              <a:t>Why 40? There are justifications from both </a:t>
            </a:r>
            <a:r>
              <a:rPr lang="en-US" sz="2200" dirty="0">
                <a:latin typeface="Calibri" panose="020F0502020204030204" pitchFamily="34" charset="0"/>
                <a:cs typeface="Calibri" panose="020F0502020204030204" pitchFamily="34" charset="0"/>
              </a:rPr>
              <a:t>biblical stories and Ancient Greek</a:t>
            </a:r>
            <a:r>
              <a:rPr lang="en-US" sz="2200" b="0" dirty="0">
                <a:latin typeface="Calibri" panose="020F0502020204030204" pitchFamily="34" charset="0"/>
                <a:cs typeface="Calibri" panose="020F0502020204030204" pitchFamily="34" charset="0"/>
              </a:rPr>
              <a:t> philosophers and physicians.</a:t>
            </a:r>
            <a:endParaRPr sz="2200" b="0" dirty="0">
              <a:latin typeface="Calibri" panose="020F0502020204030204" pitchFamily="34" charset="0"/>
              <a:cs typeface="Calibri" panose="020F0502020204030204" pitchFamily="34" charset="0"/>
            </a:endParaRPr>
          </a:p>
        </p:txBody>
      </p:sp>
      <p:sp>
        <p:nvSpPr>
          <p:cNvPr id="61" name="Google Shape;61;p12"/>
          <p:cNvSpPr txBox="1">
            <a:spLocks noGrp="1"/>
          </p:cNvSpPr>
          <p:nvPr>
            <p:ph type="title"/>
          </p:nvPr>
        </p:nvSpPr>
        <p:spPr>
          <a:xfrm>
            <a:off x="671756" y="371511"/>
            <a:ext cx="8183700" cy="992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Origin and Definition of Quarantine</a:t>
            </a:r>
            <a:endParaRPr dirty="0"/>
          </a:p>
        </p:txBody>
      </p:sp>
      <p:sp>
        <p:nvSpPr>
          <p:cNvPr id="2" name="TextBox 1">
            <a:extLst>
              <a:ext uri="{FF2B5EF4-FFF2-40B4-BE49-F238E27FC236}">
                <a16:creationId xmlns:a16="http://schemas.microsoft.com/office/drawing/2014/main" id="{5BD3D9E4-C428-5F40-AE9E-AB7868DF55DE}"/>
              </a:ext>
            </a:extLst>
          </p:cNvPr>
          <p:cNvSpPr txBox="1"/>
          <p:nvPr/>
        </p:nvSpPr>
        <p:spPr>
          <a:xfrm>
            <a:off x="366957" y="5963269"/>
            <a:ext cx="6338644"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Tognotti, Eugenia. (2013). Lessons from the History of Quarantine, from Plague to Influenza A. </a:t>
            </a:r>
            <a:r>
              <a:rPr lang="en-US" i="1" dirty="0">
                <a:latin typeface="Calibri" panose="020F0502020204030204" pitchFamily="34" charset="0"/>
                <a:cs typeface="Calibri" panose="020F0502020204030204" pitchFamily="34" charset="0"/>
              </a:rPr>
              <a:t>Emerging Infectious Diseases</a:t>
            </a:r>
            <a:r>
              <a:rPr lang="en-US" dirty="0">
                <a:latin typeface="Calibri" panose="020F0502020204030204" pitchFamily="34" charset="0"/>
                <a:cs typeface="Calibri" panose="020F0502020204030204" pitchFamily="34" charset="0"/>
              </a:rPr>
              <a:t>, 19(2):254-259.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body" idx="1"/>
          </p:nvPr>
        </p:nvSpPr>
        <p:spPr>
          <a:xfrm>
            <a:off x="208550" y="1490650"/>
            <a:ext cx="8647200" cy="5166900"/>
          </a:xfrm>
          <a:prstGeom prst="rect">
            <a:avLst/>
          </a:prstGeom>
        </p:spPr>
        <p:txBody>
          <a:bodyPr spcFirstLastPara="1" wrap="square" lIns="91425" tIns="45700" rIns="91425" bIns="45700" anchor="t" anchorCtr="0">
            <a:noAutofit/>
          </a:bodyPr>
          <a:lstStyle/>
          <a:p>
            <a:pPr marL="457200" lvl="0" indent="-374650" algn="l" rtl="0">
              <a:lnSpc>
                <a:spcPct val="100000"/>
              </a:lnSpc>
              <a:spcBef>
                <a:spcPts val="480"/>
              </a:spcBef>
              <a:spcAft>
                <a:spcPts val="0"/>
              </a:spcAft>
              <a:buSzPts val="2300"/>
              <a:buFont typeface="Open Sans"/>
              <a:buChar char="●"/>
            </a:pPr>
            <a:r>
              <a:rPr lang="en-US" sz="2300" dirty="0">
                <a:latin typeface="Calibri" panose="020F0502020204030204" pitchFamily="34" charset="0"/>
                <a:cs typeface="Calibri" panose="020F0502020204030204" pitchFamily="34" charset="0"/>
              </a:rPr>
              <a:t>Plague</a:t>
            </a:r>
          </a:p>
          <a:p>
            <a:pPr marL="457200" lvl="0" indent="0" algn="l" rtl="0">
              <a:lnSpc>
                <a:spcPct val="100000"/>
              </a:lnSpc>
              <a:spcBef>
                <a:spcPts val="1000"/>
              </a:spcBef>
              <a:spcAft>
                <a:spcPts val="0"/>
              </a:spcAft>
              <a:buNone/>
            </a:pPr>
            <a:r>
              <a:rPr lang="en-US" sz="1800" b="0" dirty="0">
                <a:latin typeface="Calibri" panose="020F0502020204030204" pitchFamily="34" charset="0"/>
                <a:cs typeface="Calibri" panose="020F0502020204030204" pitchFamily="34" charset="0"/>
              </a:rPr>
              <a:t>&gt;</a:t>
            </a:r>
            <a:r>
              <a:rPr lang="en-US" dirty="0">
                <a:latin typeface="Calibri" panose="020F0502020204030204" pitchFamily="34" charset="0"/>
                <a:cs typeface="Calibri" panose="020F0502020204030204" pitchFamily="34" charset="0"/>
              </a:rPr>
              <a:t> </a:t>
            </a:r>
            <a:r>
              <a:rPr lang="en-US" sz="1600" b="0" dirty="0">
                <a:latin typeface="Calibri" panose="020F0502020204030204" pitchFamily="34" charset="0"/>
                <a:cs typeface="Calibri" panose="020F0502020204030204" pitchFamily="34" charset="0"/>
              </a:rPr>
              <a:t>A serious bacterial infection that affects certain small mammals and humans</a:t>
            </a:r>
          </a:p>
          <a:p>
            <a:pPr marL="457200" lvl="0" indent="0" algn="l" rtl="0">
              <a:lnSpc>
                <a:spcPct val="100000"/>
              </a:lnSpc>
              <a:spcBef>
                <a:spcPts val="1000"/>
              </a:spcBef>
              <a:spcAft>
                <a:spcPts val="0"/>
              </a:spcAft>
              <a:buNone/>
            </a:pPr>
            <a:r>
              <a:rPr lang="en-US" sz="1600" b="0" dirty="0">
                <a:latin typeface="Calibri" panose="020F0502020204030204" pitchFamily="34" charset="0"/>
                <a:cs typeface="Calibri" panose="020F0502020204030204" pitchFamily="34" charset="0"/>
              </a:rPr>
              <a:t>&gt; The only way to prevent it is to avoid contact with infected people and contaminated objects</a:t>
            </a:r>
            <a:endParaRPr sz="1600" b="0" dirty="0">
              <a:latin typeface="Calibri" panose="020F0502020204030204" pitchFamily="34" charset="0"/>
              <a:cs typeface="Calibri" panose="020F0502020204030204" pitchFamily="34" charset="0"/>
            </a:endParaRPr>
          </a:p>
          <a:p>
            <a:pPr marL="457200" lvl="0" indent="-374650" algn="l" rtl="0">
              <a:lnSpc>
                <a:spcPct val="100000"/>
              </a:lnSpc>
              <a:spcBef>
                <a:spcPts val="1000"/>
              </a:spcBef>
              <a:spcAft>
                <a:spcPts val="0"/>
              </a:spcAft>
              <a:buSzPts val="2300"/>
              <a:buFont typeface="Open Sans"/>
              <a:buChar char="●"/>
            </a:pPr>
            <a:r>
              <a:rPr lang="en-US" sz="2300" dirty="0">
                <a:latin typeface="Calibri" panose="020F0502020204030204" pitchFamily="34" charset="0"/>
                <a:cs typeface="Calibri" panose="020F0502020204030204" pitchFamily="34" charset="0"/>
              </a:rPr>
              <a:t>Cholera</a:t>
            </a:r>
            <a:endParaRPr sz="2300" dirty="0">
              <a:latin typeface="Calibri" panose="020F0502020204030204" pitchFamily="34" charset="0"/>
              <a:cs typeface="Calibri" panose="020F0502020204030204" pitchFamily="34" charset="0"/>
            </a:endParaRPr>
          </a:p>
          <a:p>
            <a:pPr marL="457200" lvl="0" indent="0" algn="l" rtl="0">
              <a:lnSpc>
                <a:spcPct val="100000"/>
              </a:lnSpc>
              <a:spcBef>
                <a:spcPts val="1000"/>
              </a:spcBef>
              <a:spcAft>
                <a:spcPts val="0"/>
              </a:spcAft>
              <a:buNone/>
            </a:pPr>
            <a:r>
              <a:rPr lang="en-US" sz="2000" b="0" dirty="0">
                <a:solidFill>
                  <a:schemeClr val="dk1"/>
                </a:solidFill>
                <a:latin typeface="Calibri" panose="020F0502020204030204" pitchFamily="34" charset="0"/>
                <a:cs typeface="Calibri" panose="020F0502020204030204" pitchFamily="34" charset="0"/>
              </a:rPr>
              <a:t>&gt;</a:t>
            </a:r>
            <a:r>
              <a:rPr lang="en-US" dirty="0">
                <a:solidFill>
                  <a:schemeClr val="dk1"/>
                </a:solidFill>
                <a:latin typeface="Calibri" panose="020F0502020204030204" pitchFamily="34" charset="0"/>
                <a:cs typeface="Calibri" panose="020F0502020204030204" pitchFamily="34" charset="0"/>
              </a:rPr>
              <a:t> </a:t>
            </a:r>
            <a:r>
              <a:rPr lang="en-US" sz="1600" b="0" dirty="0">
                <a:solidFill>
                  <a:schemeClr val="dk1"/>
                </a:solidFill>
                <a:highlight>
                  <a:srgbClr val="FFFFFF"/>
                </a:highlight>
                <a:latin typeface="Calibri" panose="020F0502020204030204" pitchFamily="34" charset="0"/>
                <a:cs typeface="Calibri" panose="020F0502020204030204" pitchFamily="34" charset="0"/>
              </a:rPr>
              <a:t>Infectious disease that is caused by </a:t>
            </a:r>
            <a:r>
              <a:rPr lang="en-US" sz="1600" b="0" dirty="0">
                <a:solidFill>
                  <a:schemeClr val="dk1"/>
                </a:solidFill>
                <a:highlight>
                  <a:schemeClr val="lt2"/>
                </a:highlight>
                <a:latin typeface="Calibri" panose="020F0502020204030204" pitchFamily="34" charset="0"/>
                <a:cs typeface="Calibri" panose="020F0502020204030204" pitchFamily="34" charset="0"/>
              </a:rPr>
              <a:t>consuming food or water contaminated with </a:t>
            </a:r>
            <a:r>
              <a:rPr lang="en-US" sz="1600" b="0" i="1" dirty="0">
                <a:solidFill>
                  <a:schemeClr val="dk1"/>
                </a:solidFill>
                <a:highlight>
                  <a:schemeClr val="lt2"/>
                </a:highlight>
                <a:latin typeface="Calibri" panose="020F0502020204030204" pitchFamily="34" charset="0"/>
                <a:cs typeface="Calibri" panose="020F0502020204030204" pitchFamily="34" charset="0"/>
              </a:rPr>
              <a:t>Vibrio cholerae</a:t>
            </a:r>
            <a:endParaRPr sz="1600" b="0" dirty="0">
              <a:solidFill>
                <a:schemeClr val="dk1"/>
              </a:solidFill>
              <a:highlight>
                <a:srgbClr val="FFFFFF"/>
              </a:highlight>
              <a:latin typeface="Calibri" panose="020F0502020204030204" pitchFamily="34" charset="0"/>
              <a:cs typeface="Calibri" panose="020F0502020204030204" pitchFamily="34" charset="0"/>
            </a:endParaRPr>
          </a:p>
          <a:p>
            <a:pPr marL="457200" lvl="0" indent="0" algn="l" rtl="0">
              <a:lnSpc>
                <a:spcPct val="100000"/>
              </a:lnSpc>
              <a:spcBef>
                <a:spcPts val="1000"/>
              </a:spcBef>
              <a:spcAft>
                <a:spcPts val="0"/>
              </a:spcAft>
              <a:buNone/>
            </a:pPr>
            <a:r>
              <a:rPr lang="en-US" sz="1600" b="0" dirty="0">
                <a:solidFill>
                  <a:schemeClr val="dk1"/>
                </a:solidFill>
                <a:highlight>
                  <a:srgbClr val="FFFFFF"/>
                </a:highlight>
                <a:latin typeface="Calibri" panose="020F0502020204030204" pitchFamily="34" charset="0"/>
                <a:cs typeface="Calibri" panose="020F0502020204030204" pitchFamily="34" charset="0"/>
              </a:rPr>
              <a:t>&gt; Causes severe diarrhea which can lead to dehydration, and is potentially fatal if left untreated</a:t>
            </a:r>
            <a:endParaRPr sz="1800" b="0" dirty="0">
              <a:solidFill>
                <a:schemeClr val="dk1"/>
              </a:solidFill>
              <a:latin typeface="Calibri" panose="020F0502020204030204" pitchFamily="34" charset="0"/>
              <a:cs typeface="Calibri" panose="020F0502020204030204" pitchFamily="34" charset="0"/>
            </a:endParaRPr>
          </a:p>
          <a:p>
            <a:pPr marL="457200" lvl="0" indent="-374650" algn="l" rtl="0">
              <a:lnSpc>
                <a:spcPct val="100000"/>
              </a:lnSpc>
              <a:spcBef>
                <a:spcPts val="1000"/>
              </a:spcBef>
              <a:spcAft>
                <a:spcPts val="0"/>
              </a:spcAft>
              <a:buSzPts val="2300"/>
              <a:buFont typeface="Open Sans"/>
              <a:buChar char="●"/>
            </a:pPr>
            <a:r>
              <a:rPr lang="en-US" sz="2300" dirty="0">
                <a:latin typeface="Calibri" panose="020F0502020204030204" pitchFamily="34" charset="0"/>
                <a:cs typeface="Calibri" panose="020F0502020204030204" pitchFamily="34" charset="0"/>
              </a:rPr>
              <a:t>Influenza</a:t>
            </a:r>
            <a:endParaRPr sz="2300" dirty="0">
              <a:latin typeface="Calibri" panose="020F0502020204030204" pitchFamily="34" charset="0"/>
              <a:cs typeface="Calibri" panose="020F0502020204030204" pitchFamily="34" charset="0"/>
            </a:endParaRPr>
          </a:p>
          <a:p>
            <a:pPr marL="457200" lvl="0" indent="0" algn="l" rtl="0">
              <a:lnSpc>
                <a:spcPct val="100000"/>
              </a:lnSpc>
              <a:spcBef>
                <a:spcPts val="1000"/>
              </a:spcBef>
              <a:spcAft>
                <a:spcPts val="0"/>
              </a:spcAft>
              <a:buNone/>
            </a:pPr>
            <a:r>
              <a:rPr lang="en-US" sz="1600" b="0" dirty="0">
                <a:latin typeface="Calibri" panose="020F0502020204030204" pitchFamily="34" charset="0"/>
                <a:cs typeface="Calibri" panose="020F0502020204030204" pitchFamily="34" charset="0"/>
              </a:rPr>
              <a:t>&gt; A viral disease spread by contaminated aerosols &amp; surfaces contacting eyes/nose/mouth</a:t>
            </a:r>
            <a:endParaRPr sz="1600" b="0" dirty="0">
              <a:latin typeface="Calibri" panose="020F0502020204030204" pitchFamily="34" charset="0"/>
              <a:cs typeface="Calibri" panose="020F0502020204030204" pitchFamily="34" charset="0"/>
            </a:endParaRPr>
          </a:p>
          <a:p>
            <a:pPr marL="457200" lvl="0" indent="0" algn="l" rtl="0">
              <a:lnSpc>
                <a:spcPct val="100000"/>
              </a:lnSpc>
              <a:spcBef>
                <a:spcPts val="1000"/>
              </a:spcBef>
              <a:spcAft>
                <a:spcPts val="1000"/>
              </a:spcAft>
              <a:buNone/>
            </a:pPr>
            <a:r>
              <a:rPr lang="en-US" sz="1600" b="0" dirty="0">
                <a:latin typeface="Calibri" panose="020F0502020204030204" pitchFamily="34" charset="0"/>
                <a:cs typeface="Calibri" panose="020F0502020204030204" pitchFamily="34" charset="0"/>
              </a:rPr>
              <a:t>&gt; Similar symptoms to common cold; mortality highest in young/old populations; high rate of mutation</a:t>
            </a:r>
            <a:endParaRPr sz="1600" b="0" dirty="0">
              <a:latin typeface="Calibri" panose="020F0502020204030204" pitchFamily="34" charset="0"/>
              <a:cs typeface="Calibri" panose="020F0502020204030204" pitchFamily="34" charset="0"/>
            </a:endParaRPr>
          </a:p>
        </p:txBody>
      </p:sp>
      <p:sp>
        <p:nvSpPr>
          <p:cNvPr id="67" name="Google Shape;67;p13"/>
          <p:cNvSpPr txBox="1">
            <a:spLocks noGrp="1"/>
          </p:cNvSpPr>
          <p:nvPr>
            <p:ph type="title"/>
          </p:nvPr>
        </p:nvSpPr>
        <p:spPr>
          <a:xfrm>
            <a:off x="672050" y="500999"/>
            <a:ext cx="8183700" cy="83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Disease Summary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body" idx="1"/>
          </p:nvPr>
        </p:nvSpPr>
        <p:spPr>
          <a:xfrm>
            <a:off x="659300" y="1564925"/>
            <a:ext cx="8196300" cy="4187100"/>
          </a:xfrm>
          <a:prstGeom prst="rect">
            <a:avLst/>
          </a:prstGeom>
        </p:spPr>
        <p:txBody>
          <a:bodyPr spcFirstLastPara="1" wrap="square" lIns="91425" tIns="45700" rIns="91425" bIns="45700" anchor="t" anchorCtr="0">
            <a:noAutofit/>
          </a:bodyPr>
          <a:lstStyle/>
          <a:p>
            <a:pPr marL="457200" lvl="0" indent="-368300" algn="l" rtl="0">
              <a:lnSpc>
                <a:spcPct val="115000"/>
              </a:lnSpc>
              <a:spcBef>
                <a:spcPts val="480"/>
              </a:spcBef>
              <a:spcAft>
                <a:spcPts val="0"/>
              </a:spcAft>
              <a:buSzPts val="2200"/>
              <a:buChar char="●"/>
            </a:pPr>
            <a:r>
              <a:rPr lang="en-US" sz="2200" b="0" dirty="0">
                <a:latin typeface="Calibri" panose="020F0502020204030204" pitchFamily="34" charset="0"/>
                <a:cs typeface="Calibri" panose="020F0502020204030204" pitchFamily="34" charset="0"/>
              </a:rPr>
              <a:t>Deadly diseases with no effective treatment </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Avoiding the source of infection is key for primary prevention</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Highly communicable, especially for the vulnerable groups (children, elderly people, immunosuppressed populations, etc.)</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Similar incubation period</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While plague and cholera are bacterial infections, influenza is caused by the influenza virus</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Different transmission routes and symptoms</a:t>
            </a:r>
            <a:endParaRPr sz="2200" b="0" dirty="0">
              <a:latin typeface="Calibri" panose="020F0502020204030204" pitchFamily="34" charset="0"/>
              <a:cs typeface="Calibri" panose="020F0502020204030204" pitchFamily="34" charset="0"/>
            </a:endParaRPr>
          </a:p>
          <a:p>
            <a:pPr marL="457200" lvl="0" indent="0" algn="l" rtl="0">
              <a:spcBef>
                <a:spcPts val="1000"/>
              </a:spcBef>
              <a:spcAft>
                <a:spcPts val="0"/>
              </a:spcAft>
              <a:buNone/>
            </a:pPr>
            <a:endParaRPr b="0" dirty="0">
              <a:latin typeface="Calibri" panose="020F0502020204030204" pitchFamily="34" charset="0"/>
              <a:cs typeface="Calibri" panose="020F0502020204030204" pitchFamily="34" charset="0"/>
            </a:endParaRPr>
          </a:p>
          <a:p>
            <a:pPr marL="0" lvl="0" indent="0" algn="l" rtl="0">
              <a:spcBef>
                <a:spcPts val="480"/>
              </a:spcBef>
              <a:spcAft>
                <a:spcPts val="0"/>
              </a:spcAft>
              <a:buNone/>
            </a:pPr>
            <a:endParaRPr dirty="0">
              <a:latin typeface="Calibri" panose="020F0502020204030204" pitchFamily="34" charset="0"/>
              <a:cs typeface="Calibri" panose="020F0502020204030204" pitchFamily="34" charset="0"/>
            </a:endParaRPr>
          </a:p>
          <a:p>
            <a:pPr marL="0" lvl="0" indent="0" algn="l" rtl="0">
              <a:spcBef>
                <a:spcPts val="480"/>
              </a:spcBef>
              <a:spcAft>
                <a:spcPts val="0"/>
              </a:spcAft>
              <a:buNone/>
            </a:pPr>
            <a:endParaRPr dirty="0">
              <a:latin typeface="Calibri" panose="020F0502020204030204" pitchFamily="34" charset="0"/>
              <a:cs typeface="Calibri" panose="020F0502020204030204" pitchFamily="34" charset="0"/>
            </a:endParaRPr>
          </a:p>
        </p:txBody>
      </p:sp>
      <p:sp>
        <p:nvSpPr>
          <p:cNvPr id="73" name="Google Shape;73;p14"/>
          <p:cNvSpPr txBox="1">
            <a:spLocks noGrp="1"/>
          </p:cNvSpPr>
          <p:nvPr>
            <p:ph type="title"/>
          </p:nvPr>
        </p:nvSpPr>
        <p:spPr>
          <a:xfrm>
            <a:off x="671756" y="371511"/>
            <a:ext cx="8183700" cy="992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Disease Comparison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659300" y="1580250"/>
            <a:ext cx="8196300" cy="4172100"/>
          </a:xfrm>
          <a:prstGeom prst="rect">
            <a:avLst/>
          </a:prstGeom>
        </p:spPr>
        <p:txBody>
          <a:bodyPr spcFirstLastPara="1" wrap="square" lIns="91425" tIns="45700" rIns="91425" bIns="45700" anchor="t" anchorCtr="0">
            <a:noAutofit/>
          </a:bodyPr>
          <a:lstStyle/>
          <a:p>
            <a:pPr marL="457200" lvl="0" indent="-368300" algn="l" rtl="0">
              <a:lnSpc>
                <a:spcPct val="115000"/>
              </a:lnSpc>
              <a:spcBef>
                <a:spcPts val="480"/>
              </a:spcBef>
              <a:spcAft>
                <a:spcPts val="0"/>
              </a:spcAft>
              <a:buSzPts val="2200"/>
              <a:buChar char="●"/>
            </a:pPr>
            <a:r>
              <a:rPr lang="en-US" sz="2200" b="0" dirty="0">
                <a:latin typeface="Calibri" panose="020F0502020204030204" pitchFamily="34" charset="0"/>
                <a:cs typeface="Calibri" panose="020F0502020204030204" pitchFamily="34" charset="0"/>
              </a:rPr>
              <a:t>In 1347, plague was first introduced to Italy. It then spread to France, Spain and Central Europe. </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Plague caused at least 75 million deaths and was considered the deadliest pandemic in human history.</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Quarantine was first introduced in Dubrovnik in 1377. The isolation period was set to be 40 days.</a:t>
            </a:r>
            <a:endParaRPr sz="2200"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b="0" dirty="0">
                <a:latin typeface="Calibri" panose="020F0502020204030204" pitchFamily="34" charset="0"/>
                <a:cs typeface="Calibri" panose="020F0502020204030204" pitchFamily="34" charset="0"/>
              </a:rPr>
              <a:t>Since the 17th century, quarantine regulations were successively drawn up in England, France and North America to control plague and other communicable disease outbreaks.</a:t>
            </a:r>
            <a:endParaRPr sz="2200" b="0" dirty="0">
              <a:latin typeface="Calibri" panose="020F0502020204030204" pitchFamily="34" charset="0"/>
              <a:cs typeface="Calibri" panose="020F0502020204030204" pitchFamily="34" charset="0"/>
            </a:endParaRPr>
          </a:p>
          <a:p>
            <a:pPr marL="914400" lvl="0" indent="0" algn="l" rtl="0">
              <a:lnSpc>
                <a:spcPct val="115000"/>
              </a:lnSpc>
              <a:spcBef>
                <a:spcPts val="1000"/>
              </a:spcBef>
              <a:spcAft>
                <a:spcPts val="0"/>
              </a:spcAft>
              <a:buNone/>
            </a:pPr>
            <a:endParaRPr dirty="0">
              <a:latin typeface="Calibri" panose="020F0502020204030204" pitchFamily="34" charset="0"/>
              <a:cs typeface="Calibri" panose="020F0502020204030204" pitchFamily="34" charset="0"/>
            </a:endParaRPr>
          </a:p>
        </p:txBody>
      </p:sp>
      <p:sp>
        <p:nvSpPr>
          <p:cNvPr id="79" name="Google Shape;79;p15"/>
          <p:cNvSpPr txBox="1">
            <a:spLocks noGrp="1"/>
          </p:cNvSpPr>
          <p:nvPr>
            <p:ph type="title"/>
          </p:nvPr>
        </p:nvSpPr>
        <p:spPr>
          <a:xfrm>
            <a:off x="671750" y="219798"/>
            <a:ext cx="8183700" cy="1143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Quarantine During the Plague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671750" y="1599800"/>
            <a:ext cx="8317850" cy="4877100"/>
          </a:xfrm>
          <a:prstGeom prst="rect">
            <a:avLst/>
          </a:prstGeom>
        </p:spPr>
        <p:txBody>
          <a:bodyPr spcFirstLastPara="1" wrap="square" lIns="91425" tIns="45700" rIns="91425" bIns="45700" anchor="t" anchorCtr="0">
            <a:noAutofit/>
          </a:bodyPr>
          <a:lstStyle/>
          <a:p>
            <a:pPr marL="457200" lvl="0" indent="-374650" algn="l" rtl="0">
              <a:spcBef>
                <a:spcPts val="480"/>
              </a:spcBef>
              <a:spcAft>
                <a:spcPts val="0"/>
              </a:spcAft>
              <a:buClr>
                <a:schemeClr val="dk1"/>
              </a:buClr>
              <a:buSzPts val="2300"/>
              <a:buChar char="●"/>
            </a:pPr>
            <a:r>
              <a:rPr lang="en-US" sz="2300" b="0" dirty="0">
                <a:solidFill>
                  <a:schemeClr val="dk1"/>
                </a:solidFill>
                <a:latin typeface="Calibri" panose="020F0502020204030204" pitchFamily="34" charset="0"/>
                <a:cs typeface="Calibri" panose="020F0502020204030204" pitchFamily="34" charset="0"/>
              </a:rPr>
              <a:t>Cholera emerged during a period of increasing globalization</a:t>
            </a:r>
            <a:endParaRPr sz="2300" b="0" dirty="0">
              <a:solidFill>
                <a:schemeClr val="dk1"/>
              </a:solidFill>
              <a:latin typeface="Calibri" panose="020F0502020204030204" pitchFamily="34" charset="0"/>
              <a:cs typeface="Calibri" panose="020F0502020204030204" pitchFamily="34" charset="0"/>
            </a:endParaRPr>
          </a:p>
          <a:p>
            <a:pPr marL="457200" lvl="0" indent="-374650" algn="l" rtl="0">
              <a:spcBef>
                <a:spcPts val="1000"/>
              </a:spcBef>
              <a:spcAft>
                <a:spcPts val="0"/>
              </a:spcAft>
              <a:buClr>
                <a:schemeClr val="dk1"/>
              </a:buClr>
              <a:buSzPts val="2300"/>
              <a:buChar char="●"/>
            </a:pPr>
            <a:r>
              <a:rPr lang="en-US" sz="2300" b="0" dirty="0">
                <a:solidFill>
                  <a:schemeClr val="dk1"/>
                </a:solidFill>
                <a:latin typeface="Calibri" panose="020F0502020204030204" pitchFamily="34" charset="0"/>
                <a:cs typeface="Calibri" panose="020F0502020204030204" pitchFamily="34" charset="0"/>
              </a:rPr>
              <a:t>First wave: similar strategies as those against the plague</a:t>
            </a:r>
            <a:endParaRPr sz="2300" b="0" dirty="0">
              <a:solidFill>
                <a:schemeClr val="dk1"/>
              </a:solidFill>
              <a:latin typeface="Calibri" panose="020F0502020204030204" pitchFamily="34" charset="0"/>
              <a:cs typeface="Calibri" panose="020F0502020204030204" pitchFamily="34" charset="0"/>
            </a:endParaRPr>
          </a:p>
          <a:p>
            <a:pPr marL="914400" lvl="1" indent="-349250" algn="l" rtl="0">
              <a:spcBef>
                <a:spcPts val="1000"/>
              </a:spcBef>
              <a:spcAft>
                <a:spcPts val="0"/>
              </a:spcAft>
              <a:buClr>
                <a:schemeClr val="dk1"/>
              </a:buClr>
              <a:buSzPts val="1900"/>
              <a:buChar char="○"/>
            </a:pPr>
            <a:r>
              <a:rPr lang="en-US" sz="1900" b="0" dirty="0">
                <a:solidFill>
                  <a:schemeClr val="dk1"/>
                </a:solidFill>
                <a:latin typeface="Calibri" panose="020F0502020204030204" pitchFamily="34" charset="0"/>
                <a:cs typeface="Calibri" panose="020F0502020204030204" pitchFamily="34" charset="0"/>
              </a:rPr>
              <a:t>New lazarettos built, ships “unclean licenses”</a:t>
            </a:r>
            <a:endParaRPr sz="1900" b="0" dirty="0">
              <a:solidFill>
                <a:schemeClr val="dk1"/>
              </a:solidFill>
              <a:latin typeface="Calibri" panose="020F0502020204030204" pitchFamily="34" charset="0"/>
              <a:cs typeface="Calibri" panose="020F0502020204030204" pitchFamily="34" charset="0"/>
            </a:endParaRPr>
          </a:p>
          <a:p>
            <a:pPr marL="914400" lvl="1" indent="-349250" algn="l" rtl="0">
              <a:spcBef>
                <a:spcPts val="1000"/>
              </a:spcBef>
              <a:spcAft>
                <a:spcPts val="0"/>
              </a:spcAft>
              <a:buClr>
                <a:schemeClr val="dk1"/>
              </a:buClr>
              <a:buSzPts val="1900"/>
              <a:buChar char="○"/>
            </a:pPr>
            <a:r>
              <a:rPr lang="en-US" sz="1900" b="0" dirty="0">
                <a:solidFill>
                  <a:schemeClr val="dk1"/>
                </a:solidFill>
                <a:latin typeface="Calibri" panose="020F0502020204030204" pitchFamily="34" charset="0"/>
                <a:cs typeface="Calibri" panose="020F0502020204030204" pitchFamily="34" charset="0"/>
              </a:rPr>
              <a:t>Contacts / travelers quarantined; sick put into lazarettos</a:t>
            </a:r>
            <a:endParaRPr sz="1900" b="0" dirty="0">
              <a:solidFill>
                <a:schemeClr val="dk1"/>
              </a:solidFill>
              <a:latin typeface="Calibri" panose="020F0502020204030204" pitchFamily="34" charset="0"/>
              <a:cs typeface="Calibri" panose="020F0502020204030204" pitchFamily="34" charset="0"/>
            </a:endParaRPr>
          </a:p>
          <a:p>
            <a:pPr marL="914400" lvl="1" indent="-349250" algn="l" rtl="0">
              <a:spcBef>
                <a:spcPts val="1000"/>
              </a:spcBef>
              <a:spcAft>
                <a:spcPts val="0"/>
              </a:spcAft>
              <a:buClr>
                <a:schemeClr val="dk1"/>
              </a:buClr>
              <a:buSzPts val="1900"/>
              <a:buChar char="○"/>
            </a:pPr>
            <a:r>
              <a:rPr lang="en-US" sz="1900" b="0" dirty="0">
                <a:solidFill>
                  <a:schemeClr val="dk1"/>
                </a:solidFill>
                <a:latin typeface="Calibri" panose="020F0502020204030204" pitchFamily="34" charset="0"/>
                <a:cs typeface="Calibri" panose="020F0502020204030204" pitchFamily="34" charset="0"/>
              </a:rPr>
              <a:t>Marginalized members of society</a:t>
            </a:r>
            <a:endParaRPr sz="1900" b="0" dirty="0">
              <a:solidFill>
                <a:schemeClr val="dk1"/>
              </a:solidFill>
              <a:latin typeface="Calibri" panose="020F0502020204030204" pitchFamily="34" charset="0"/>
              <a:cs typeface="Calibri" panose="020F0502020204030204" pitchFamily="34" charset="0"/>
            </a:endParaRPr>
          </a:p>
          <a:p>
            <a:pPr marL="457200" lvl="0" indent="-374650" algn="l" rtl="0">
              <a:spcBef>
                <a:spcPts val="1000"/>
              </a:spcBef>
              <a:spcAft>
                <a:spcPts val="0"/>
              </a:spcAft>
              <a:buSzPts val="2300"/>
              <a:buChar char="●"/>
            </a:pPr>
            <a:r>
              <a:rPr lang="en-US" sz="2300" b="0" dirty="0">
                <a:latin typeface="Calibri" panose="020F0502020204030204" pitchFamily="34" charset="0"/>
                <a:cs typeface="Calibri" panose="020F0502020204030204" pitchFamily="34" charset="0"/>
              </a:rPr>
              <a:t>Largely ineffective</a:t>
            </a:r>
            <a:endParaRPr sz="2300" b="0" dirty="0">
              <a:latin typeface="Calibri" panose="020F0502020204030204" pitchFamily="34" charset="0"/>
              <a:cs typeface="Calibri" panose="020F0502020204030204" pitchFamily="34" charset="0"/>
            </a:endParaRPr>
          </a:p>
          <a:p>
            <a:pPr marL="457200" lvl="0" indent="-374650" algn="l" rtl="0">
              <a:spcBef>
                <a:spcPts val="1000"/>
              </a:spcBef>
              <a:spcAft>
                <a:spcPts val="0"/>
              </a:spcAft>
              <a:buClr>
                <a:schemeClr val="dk1"/>
              </a:buClr>
              <a:buSzPts val="2300"/>
              <a:buChar char="●"/>
            </a:pPr>
            <a:r>
              <a:rPr lang="en-US" sz="2300" b="0" dirty="0">
                <a:solidFill>
                  <a:schemeClr val="dk1"/>
                </a:solidFill>
                <a:latin typeface="Calibri" panose="020F0502020204030204" pitchFamily="34" charset="0"/>
                <a:cs typeface="Calibri" panose="020F0502020204030204" pitchFamily="34" charset="0"/>
              </a:rPr>
              <a:t>Measures contested</a:t>
            </a:r>
            <a:endParaRPr sz="2300" b="0" dirty="0">
              <a:solidFill>
                <a:schemeClr val="dk1"/>
              </a:solidFill>
              <a:latin typeface="Calibri" panose="020F0502020204030204" pitchFamily="34" charset="0"/>
              <a:cs typeface="Calibri" panose="020F0502020204030204" pitchFamily="34" charset="0"/>
            </a:endParaRPr>
          </a:p>
          <a:p>
            <a:pPr marL="914400" lvl="1" indent="-349250" algn="l" rtl="0">
              <a:spcBef>
                <a:spcPts val="1000"/>
              </a:spcBef>
              <a:spcAft>
                <a:spcPts val="0"/>
              </a:spcAft>
              <a:buClr>
                <a:schemeClr val="dk1"/>
              </a:buClr>
              <a:buSzPts val="1900"/>
              <a:buChar char="○"/>
            </a:pPr>
            <a:r>
              <a:rPr lang="en-US" sz="1900" b="0" dirty="0">
                <a:solidFill>
                  <a:schemeClr val="dk1"/>
                </a:solidFill>
                <a:latin typeface="Calibri" panose="020F0502020204030204" pitchFamily="34" charset="0"/>
                <a:cs typeface="Calibri" panose="020F0502020204030204" pitchFamily="34" charset="0"/>
              </a:rPr>
              <a:t>Mixed with politics </a:t>
            </a:r>
            <a:endParaRPr sz="1900" b="0" dirty="0">
              <a:solidFill>
                <a:schemeClr val="dk1"/>
              </a:solidFill>
              <a:latin typeface="Calibri" panose="020F0502020204030204" pitchFamily="34" charset="0"/>
              <a:cs typeface="Calibri" panose="020F0502020204030204" pitchFamily="34" charset="0"/>
            </a:endParaRPr>
          </a:p>
          <a:p>
            <a:pPr marL="914400" lvl="1" indent="-349250" algn="l" rtl="0">
              <a:spcBef>
                <a:spcPts val="1000"/>
              </a:spcBef>
              <a:spcAft>
                <a:spcPts val="0"/>
              </a:spcAft>
              <a:buClr>
                <a:schemeClr val="dk1"/>
              </a:buClr>
              <a:buSzPts val="1900"/>
              <a:buChar char="○"/>
            </a:pPr>
            <a:r>
              <a:rPr lang="en-US" sz="1900" b="0" dirty="0">
                <a:solidFill>
                  <a:schemeClr val="dk1"/>
                </a:solidFill>
                <a:latin typeface="Calibri" panose="020F0502020204030204" pitchFamily="34" charset="0"/>
                <a:cs typeface="Calibri" panose="020F0502020204030204" pitchFamily="34" charset="0"/>
              </a:rPr>
              <a:t>Anti-contagionists: useless, damaging to commerce</a:t>
            </a:r>
            <a:endParaRPr sz="1900" b="0" dirty="0">
              <a:solidFill>
                <a:schemeClr val="dk1"/>
              </a:solidFill>
              <a:latin typeface="Calibri" panose="020F0502020204030204" pitchFamily="34" charset="0"/>
              <a:cs typeface="Calibri" panose="020F0502020204030204" pitchFamily="34" charset="0"/>
            </a:endParaRPr>
          </a:p>
          <a:p>
            <a:pPr marL="914400" lvl="1" indent="-349250" algn="l" rtl="0">
              <a:spcBef>
                <a:spcPts val="1000"/>
              </a:spcBef>
              <a:spcAft>
                <a:spcPts val="1000"/>
              </a:spcAft>
              <a:buClr>
                <a:schemeClr val="dk1"/>
              </a:buClr>
              <a:buSzPts val="1900"/>
              <a:buChar char="○"/>
            </a:pPr>
            <a:r>
              <a:rPr lang="en-US" sz="1900" b="0" dirty="0">
                <a:solidFill>
                  <a:schemeClr val="dk1"/>
                </a:solidFill>
                <a:latin typeface="Calibri" panose="020F0502020204030204" pitchFamily="34" charset="0"/>
                <a:cs typeface="Calibri" panose="020F0502020204030204" pitchFamily="34" charset="0"/>
              </a:rPr>
              <a:t>Lack of agreement among scientists/government officials</a:t>
            </a:r>
            <a:endParaRPr sz="1900" b="0" dirty="0">
              <a:latin typeface="Calibri" panose="020F0502020204030204" pitchFamily="34" charset="0"/>
              <a:cs typeface="Calibri" panose="020F0502020204030204" pitchFamily="34" charset="0"/>
            </a:endParaRPr>
          </a:p>
        </p:txBody>
      </p:sp>
      <p:sp>
        <p:nvSpPr>
          <p:cNvPr id="85" name="Google Shape;85;p16"/>
          <p:cNvSpPr txBox="1">
            <a:spLocks noGrp="1"/>
          </p:cNvSpPr>
          <p:nvPr>
            <p:ph type="title"/>
          </p:nvPr>
        </p:nvSpPr>
        <p:spPr>
          <a:xfrm>
            <a:off x="671750" y="561282"/>
            <a:ext cx="8183700" cy="811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Quarantine During 19th Century Cholera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59300" y="1703000"/>
            <a:ext cx="8196300" cy="4279500"/>
          </a:xfrm>
          <a:prstGeom prst="rect">
            <a:avLst/>
          </a:prstGeom>
        </p:spPr>
        <p:txBody>
          <a:bodyPr spcFirstLastPara="1" wrap="square" lIns="91425" tIns="45700" rIns="91425" bIns="45700" anchor="t" anchorCtr="0">
            <a:noAutofit/>
          </a:bodyPr>
          <a:lstStyle/>
          <a:p>
            <a:pPr marL="457200" lvl="0" indent="-368300" algn="l" rtl="0">
              <a:lnSpc>
                <a:spcPct val="115000"/>
              </a:lnSpc>
              <a:spcBef>
                <a:spcPts val="480"/>
              </a:spcBef>
              <a:spcAft>
                <a:spcPts val="0"/>
              </a:spcAft>
              <a:buSzPts val="2200"/>
              <a:buChar char="●"/>
            </a:pPr>
            <a:r>
              <a:rPr lang="en-US" sz="2200" dirty="0">
                <a:latin typeface="Calibri" panose="020F0502020204030204" pitchFamily="34" charset="0"/>
                <a:cs typeface="Calibri" panose="020F0502020204030204" pitchFamily="34" charset="0"/>
              </a:rPr>
              <a:t>Wave 1 (1918-1919)</a:t>
            </a:r>
            <a:endParaRPr sz="2200" dirty="0">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0"/>
              </a:spcAft>
              <a:buSzPts val="2000"/>
              <a:buChar char="○"/>
            </a:pPr>
            <a:r>
              <a:rPr lang="en-US" b="0" dirty="0">
                <a:latin typeface="Calibri" panose="020F0502020204030204" pitchFamily="34" charset="0"/>
                <a:cs typeface="Calibri" panose="020F0502020204030204" pitchFamily="34" charset="0"/>
              </a:rPr>
              <a:t>Movement of troops spread disease rapidly; hard to encourage social distancing &amp; hygiene during war</a:t>
            </a:r>
            <a:endParaRPr b="0" dirty="0">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0"/>
              </a:spcAft>
              <a:buSzPts val="2000"/>
              <a:buChar char="○"/>
            </a:pPr>
            <a:r>
              <a:rPr lang="en-US" b="0" dirty="0">
                <a:latin typeface="Calibri" panose="020F0502020204030204" pitchFamily="34" charset="0"/>
                <a:cs typeface="Calibri" panose="020F0502020204030204" pitchFamily="34" charset="0"/>
              </a:rPr>
              <a:t>Media caused distrust and panic (i.e. masks = “muzzles”)</a:t>
            </a:r>
            <a:endParaRPr b="0" dirty="0">
              <a:latin typeface="Calibri" panose="020F0502020204030204" pitchFamily="34" charset="0"/>
              <a:cs typeface="Calibri" panose="020F0502020204030204" pitchFamily="34" charset="0"/>
            </a:endParaRPr>
          </a:p>
          <a:p>
            <a:pPr marL="457200" lvl="0" indent="-368300" algn="l" rtl="0">
              <a:lnSpc>
                <a:spcPct val="115000"/>
              </a:lnSpc>
              <a:spcBef>
                <a:spcPts val="1000"/>
              </a:spcBef>
              <a:spcAft>
                <a:spcPts val="0"/>
              </a:spcAft>
              <a:buSzPts val="2200"/>
              <a:buChar char="●"/>
            </a:pPr>
            <a:r>
              <a:rPr lang="en-US" sz="2200" dirty="0">
                <a:latin typeface="Calibri" panose="020F0502020204030204" pitchFamily="34" charset="0"/>
                <a:cs typeface="Calibri" panose="020F0502020204030204" pitchFamily="34" charset="0"/>
              </a:rPr>
              <a:t>Wave 2 (1957-1958) &amp; Wave 3 (1968-1969)</a:t>
            </a:r>
            <a:endParaRPr sz="2200" dirty="0">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0"/>
              </a:spcAft>
              <a:buSzPts val="2000"/>
              <a:buChar char="○"/>
            </a:pPr>
            <a:r>
              <a:rPr lang="en-US" b="0" dirty="0">
                <a:latin typeface="Calibri" panose="020F0502020204030204" pitchFamily="34" charset="0"/>
                <a:cs typeface="Calibri" panose="020F0502020204030204" pitchFamily="34" charset="0"/>
              </a:rPr>
              <a:t>Vaccines &amp; antimicrobial drugs developed</a:t>
            </a:r>
            <a:endParaRPr b="0" dirty="0">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1000"/>
              </a:spcAft>
              <a:buSzPts val="2000"/>
              <a:buChar char="○"/>
            </a:pPr>
            <a:r>
              <a:rPr lang="en-US" b="0" dirty="0">
                <a:latin typeface="Calibri" panose="020F0502020204030204" pitchFamily="34" charset="0"/>
                <a:cs typeface="Calibri" panose="020F0502020204030204" pitchFamily="34" charset="0"/>
              </a:rPr>
              <a:t>Global influenza surveillance network but no consistent control measures (i.e. Vietnam War soldiers)</a:t>
            </a:r>
            <a:endParaRPr b="0" dirty="0">
              <a:latin typeface="Calibri" panose="020F0502020204030204" pitchFamily="34" charset="0"/>
              <a:cs typeface="Calibri" panose="020F0502020204030204" pitchFamily="34" charset="0"/>
            </a:endParaRPr>
          </a:p>
        </p:txBody>
      </p:sp>
      <p:sp>
        <p:nvSpPr>
          <p:cNvPr id="91" name="Google Shape;91;p17"/>
          <p:cNvSpPr txBox="1">
            <a:spLocks noGrp="1"/>
          </p:cNvSpPr>
          <p:nvPr>
            <p:ph type="title"/>
          </p:nvPr>
        </p:nvSpPr>
        <p:spPr>
          <a:xfrm>
            <a:off x="671756" y="371511"/>
            <a:ext cx="8183700" cy="992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Control Measures for Influenza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body" idx="1"/>
          </p:nvPr>
        </p:nvSpPr>
        <p:spPr>
          <a:xfrm>
            <a:off x="659300" y="1779200"/>
            <a:ext cx="7575900" cy="4279500"/>
          </a:xfrm>
          <a:prstGeom prst="rect">
            <a:avLst/>
          </a:prstGeom>
        </p:spPr>
        <p:txBody>
          <a:bodyPr spcFirstLastPara="1" wrap="square" lIns="91425" tIns="45700" rIns="91425" bIns="45700" anchor="t" anchorCtr="0">
            <a:noAutofit/>
          </a:bodyPr>
          <a:lstStyle/>
          <a:p>
            <a:pPr marL="457200" lvl="0" indent="-368300" algn="l" rtl="0">
              <a:lnSpc>
                <a:spcPct val="115000"/>
              </a:lnSpc>
              <a:spcBef>
                <a:spcPts val="0"/>
              </a:spcBef>
              <a:spcAft>
                <a:spcPts val="0"/>
              </a:spcAft>
              <a:buClr>
                <a:schemeClr val="dk1"/>
              </a:buClr>
              <a:buSzPts val="2200"/>
              <a:buChar char="●"/>
            </a:pPr>
            <a:r>
              <a:rPr lang="en-US" sz="2200" dirty="0">
                <a:solidFill>
                  <a:schemeClr val="dk1"/>
                </a:solidFill>
                <a:latin typeface="Calibri" panose="020F0502020204030204" pitchFamily="34" charset="0"/>
                <a:cs typeface="Calibri" panose="020F0502020204030204" pitchFamily="34" charset="0"/>
              </a:rPr>
              <a:t>SARS (2003)</a:t>
            </a:r>
            <a:endParaRPr sz="2200" dirty="0">
              <a:solidFill>
                <a:schemeClr val="dk1"/>
              </a:solidFill>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0"/>
              </a:spcAft>
              <a:buClr>
                <a:schemeClr val="dk1"/>
              </a:buClr>
              <a:buSzPts val="2000"/>
              <a:buChar char="○"/>
            </a:pPr>
            <a:r>
              <a:rPr lang="en-US" b="0" dirty="0">
                <a:solidFill>
                  <a:schemeClr val="dk1"/>
                </a:solidFill>
                <a:latin typeface="Calibri" panose="020F0502020204030204" pitchFamily="34" charset="0"/>
                <a:cs typeface="Calibri" panose="020F0502020204030204" pitchFamily="34" charset="0"/>
              </a:rPr>
              <a:t>Rapid transmission, high mortality, no vaccines, longer incubation</a:t>
            </a:r>
            <a:endParaRPr b="0" dirty="0">
              <a:solidFill>
                <a:schemeClr val="dk1"/>
              </a:solidFill>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0"/>
              </a:spcAft>
              <a:buClr>
                <a:schemeClr val="dk1"/>
              </a:buClr>
              <a:buSzPts val="2000"/>
              <a:buChar char="○"/>
            </a:pPr>
            <a:r>
              <a:rPr lang="en-US" b="0" dirty="0">
                <a:solidFill>
                  <a:schemeClr val="dk1"/>
                </a:solidFill>
                <a:latin typeface="Calibri" panose="020F0502020204030204" pitchFamily="34" charset="0"/>
                <a:cs typeface="Calibri" panose="020F0502020204030204" pitchFamily="34" charset="0"/>
              </a:rPr>
              <a:t>Responses varied (i.e. voluntary quarantine vs. death penalty)</a:t>
            </a:r>
            <a:endParaRPr b="0" dirty="0">
              <a:solidFill>
                <a:schemeClr val="dk1"/>
              </a:solidFill>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0"/>
              </a:spcAft>
              <a:buClr>
                <a:schemeClr val="dk1"/>
              </a:buClr>
              <a:buSzPts val="2000"/>
              <a:buChar char="○"/>
            </a:pPr>
            <a:r>
              <a:rPr lang="en-US" b="0" dirty="0">
                <a:solidFill>
                  <a:schemeClr val="dk1"/>
                </a:solidFill>
                <a:latin typeface="Calibri" panose="020F0502020204030204" pitchFamily="34" charset="0"/>
                <a:cs typeface="Calibri" panose="020F0502020204030204" pitchFamily="34" charset="0"/>
              </a:rPr>
              <a:t>Stigmatization &amp; discrimination against marginalized groups</a:t>
            </a:r>
            <a:endParaRPr b="0" dirty="0">
              <a:solidFill>
                <a:schemeClr val="dk1"/>
              </a:solidFill>
              <a:latin typeface="Calibri" panose="020F0502020204030204" pitchFamily="34" charset="0"/>
              <a:cs typeface="Calibri" panose="020F0502020204030204" pitchFamily="34" charset="0"/>
            </a:endParaRPr>
          </a:p>
          <a:p>
            <a:pPr marL="914400" lvl="1" indent="-355600" algn="l" rtl="0">
              <a:lnSpc>
                <a:spcPct val="115000"/>
              </a:lnSpc>
              <a:spcBef>
                <a:spcPts val="1000"/>
              </a:spcBef>
              <a:spcAft>
                <a:spcPts val="1000"/>
              </a:spcAft>
              <a:buClr>
                <a:schemeClr val="dk1"/>
              </a:buClr>
              <a:buSzPts val="2000"/>
              <a:buChar char="○"/>
            </a:pPr>
            <a:r>
              <a:rPr lang="en-US" b="0" dirty="0">
                <a:solidFill>
                  <a:schemeClr val="dk1"/>
                </a:solidFill>
                <a:latin typeface="Calibri" panose="020F0502020204030204" pitchFamily="34" charset="0"/>
                <a:cs typeface="Calibri" panose="020F0502020204030204" pitchFamily="34" charset="0"/>
              </a:rPr>
              <a:t>Resulted in protests and complaints</a:t>
            </a:r>
            <a:endParaRPr b="0" dirty="0">
              <a:latin typeface="Calibri" panose="020F0502020204030204" pitchFamily="34" charset="0"/>
              <a:cs typeface="Calibri" panose="020F0502020204030204" pitchFamily="34" charset="0"/>
            </a:endParaRPr>
          </a:p>
        </p:txBody>
      </p:sp>
      <p:sp>
        <p:nvSpPr>
          <p:cNvPr id="97" name="Google Shape;97;p18"/>
          <p:cNvSpPr txBox="1">
            <a:spLocks noGrp="1"/>
          </p:cNvSpPr>
          <p:nvPr>
            <p:ph type="title"/>
          </p:nvPr>
        </p:nvSpPr>
        <p:spPr>
          <a:xfrm>
            <a:off x="671756" y="371511"/>
            <a:ext cx="8183700" cy="992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Control Measures for Influenza</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body" idx="1"/>
          </p:nvPr>
        </p:nvSpPr>
        <p:spPr>
          <a:xfrm>
            <a:off x="659300" y="1442175"/>
            <a:ext cx="8196300" cy="4081500"/>
          </a:xfrm>
          <a:prstGeom prst="rect">
            <a:avLst/>
          </a:prstGeom>
        </p:spPr>
        <p:txBody>
          <a:bodyPr spcFirstLastPara="1" wrap="square" lIns="91425" tIns="45700" rIns="91425" bIns="45700" anchor="t" anchorCtr="0">
            <a:noAutofit/>
          </a:bodyPr>
          <a:lstStyle/>
          <a:p>
            <a:pPr marL="101600" lvl="0" indent="0" algn="l" rtl="0">
              <a:lnSpc>
                <a:spcPct val="100000"/>
              </a:lnSpc>
              <a:spcBef>
                <a:spcPts val="1000"/>
              </a:spcBef>
              <a:spcAft>
                <a:spcPts val="0"/>
              </a:spcAft>
              <a:buSzPts val="2000"/>
              <a:buNone/>
            </a:pPr>
            <a:r>
              <a:rPr lang="en-US" b="0" dirty="0">
                <a:latin typeface="Calibri" panose="020F0502020204030204" pitchFamily="34" charset="0"/>
                <a:cs typeface="Calibri" panose="020F0502020204030204" pitchFamily="34" charset="0"/>
              </a:rPr>
              <a:t>The current pandemic is </a:t>
            </a:r>
            <a:r>
              <a:rPr lang="en-US" b="0" i="1" dirty="0">
                <a:latin typeface="Calibri" panose="020F0502020204030204" pitchFamily="34" charset="0"/>
                <a:cs typeface="Calibri" panose="020F0502020204030204" pitchFamily="34" charset="0"/>
              </a:rPr>
              <a:t>repeating history</a:t>
            </a:r>
            <a:r>
              <a:rPr lang="en-US" b="0" dirty="0">
                <a:latin typeface="Calibri" panose="020F0502020204030204" pitchFamily="34" charset="0"/>
                <a:cs typeface="Calibri" panose="020F0502020204030204" pitchFamily="34" charset="0"/>
              </a:rPr>
              <a:t>.</a:t>
            </a:r>
          </a:p>
          <a:p>
            <a:pPr marL="101600" lvl="0" indent="0" algn="l" rtl="0">
              <a:lnSpc>
                <a:spcPct val="100000"/>
              </a:lnSpc>
              <a:spcBef>
                <a:spcPts val="1000"/>
              </a:spcBef>
              <a:spcAft>
                <a:spcPts val="0"/>
              </a:spcAft>
              <a:buSzPts val="2000"/>
              <a:buNone/>
            </a:pPr>
            <a:endParaRPr lang="en-US" sz="700" b="0" dirty="0">
              <a:latin typeface="Calibri" panose="020F0502020204030204" pitchFamily="34" charset="0"/>
              <a:cs typeface="Calibri" panose="020F0502020204030204" pitchFamily="34" charset="0"/>
            </a:endParaRPr>
          </a:p>
          <a:p>
            <a:pPr marL="457200" lvl="0" indent="-355600" algn="l" rtl="0">
              <a:lnSpc>
                <a:spcPct val="100000"/>
              </a:lnSpc>
              <a:spcBef>
                <a:spcPts val="1000"/>
              </a:spcBef>
              <a:spcAft>
                <a:spcPts val="0"/>
              </a:spcAft>
              <a:buSzPts val="2000"/>
              <a:buChar char="●"/>
            </a:pPr>
            <a:r>
              <a:rPr lang="en-US" b="0" dirty="0">
                <a:latin typeface="Calibri" panose="020F0502020204030204" pitchFamily="34" charset="0"/>
                <a:cs typeface="Calibri" panose="020F0502020204030204" pitchFamily="34" charset="0"/>
              </a:rPr>
              <a:t>The role of governments and health officials</a:t>
            </a:r>
            <a:endParaRPr b="0" dirty="0">
              <a:latin typeface="Calibri" panose="020F0502020204030204" pitchFamily="34" charset="0"/>
              <a:cs typeface="Calibri" panose="020F0502020204030204" pitchFamily="34" charset="0"/>
            </a:endParaRPr>
          </a:p>
          <a:p>
            <a:pPr marL="914400" lvl="1" indent="-330200" algn="l" rtl="0">
              <a:lnSpc>
                <a:spcPct val="100000"/>
              </a:lnSpc>
              <a:spcBef>
                <a:spcPts val="1000"/>
              </a:spcBef>
              <a:spcAft>
                <a:spcPts val="0"/>
              </a:spcAft>
              <a:buSzPts val="1600"/>
              <a:buChar char="○"/>
            </a:pPr>
            <a:r>
              <a:rPr lang="en-US" sz="1800" b="0" dirty="0">
                <a:latin typeface="Calibri" panose="020F0502020204030204" pitchFamily="34" charset="0"/>
                <a:cs typeface="Calibri" panose="020F0502020204030204" pitchFamily="34" charset="0"/>
              </a:rPr>
              <a:t>Need </a:t>
            </a:r>
            <a:r>
              <a:rPr lang="en-US" sz="1800" dirty="0">
                <a:latin typeface="Calibri" panose="020F0502020204030204" pitchFamily="34" charset="0"/>
                <a:cs typeface="Calibri" panose="020F0502020204030204" pitchFamily="34" charset="0"/>
              </a:rPr>
              <a:t>swift action and clear communication</a:t>
            </a:r>
            <a:r>
              <a:rPr lang="en-US" sz="1800" b="0" dirty="0">
                <a:latin typeface="Calibri" panose="020F0502020204030204" pitchFamily="34" charset="0"/>
                <a:cs typeface="Calibri" panose="020F0502020204030204" pitchFamily="34" charset="0"/>
              </a:rPr>
              <a:t> from health leaders to maintain public trust.</a:t>
            </a:r>
            <a:endParaRPr sz="1800" b="0" dirty="0">
              <a:latin typeface="Calibri" panose="020F0502020204030204" pitchFamily="34" charset="0"/>
              <a:cs typeface="Calibri" panose="020F0502020204030204" pitchFamily="34" charset="0"/>
            </a:endParaRPr>
          </a:p>
          <a:p>
            <a:pPr marL="914400" lvl="1" indent="-330200" algn="l" rtl="0">
              <a:lnSpc>
                <a:spcPct val="100000"/>
              </a:lnSpc>
              <a:spcBef>
                <a:spcPts val="1000"/>
              </a:spcBef>
              <a:spcAft>
                <a:spcPts val="0"/>
              </a:spcAft>
              <a:buSzPts val="1600"/>
              <a:buChar char="○"/>
            </a:pPr>
            <a:r>
              <a:rPr lang="en-US" sz="1800" b="0" dirty="0">
                <a:latin typeface="Calibri" panose="020F0502020204030204" pitchFamily="34" charset="0"/>
                <a:cs typeface="Calibri" panose="020F0502020204030204" pitchFamily="34" charset="0"/>
              </a:rPr>
              <a:t>The desire to </a:t>
            </a:r>
            <a:r>
              <a:rPr lang="en-US" sz="1800" dirty="0">
                <a:latin typeface="Calibri" panose="020F0502020204030204" pitchFamily="34" charset="0"/>
                <a:cs typeface="Calibri" panose="020F0502020204030204" pitchFamily="34" charset="0"/>
              </a:rPr>
              <a:t>“not cause panic”</a:t>
            </a:r>
            <a:r>
              <a:rPr lang="en-US" sz="1800" b="0" dirty="0">
                <a:latin typeface="Calibri" panose="020F0502020204030204" pitchFamily="34" charset="0"/>
                <a:cs typeface="Calibri" panose="020F0502020204030204" pitchFamily="34" charset="0"/>
              </a:rPr>
              <a:t> may lead officials to embrace questionable science; should be truthful with citizens.</a:t>
            </a:r>
          </a:p>
          <a:p>
            <a:pPr marL="914400" lvl="1" indent="-330200" algn="l" rtl="0">
              <a:lnSpc>
                <a:spcPct val="100000"/>
              </a:lnSpc>
              <a:spcBef>
                <a:spcPts val="1000"/>
              </a:spcBef>
              <a:spcAft>
                <a:spcPts val="0"/>
              </a:spcAft>
              <a:buSzPts val="1600"/>
              <a:buChar char="○"/>
            </a:pPr>
            <a:r>
              <a:rPr lang="en-US" sz="1800" b="0" dirty="0">
                <a:latin typeface="Calibri" panose="020F0502020204030204" pitchFamily="34" charset="0"/>
                <a:cs typeface="Calibri" panose="020F0502020204030204" pitchFamily="34" charset="0"/>
              </a:rPr>
              <a:t>Political unity (rather than division) is key to successful interventions.</a:t>
            </a:r>
            <a:endParaRPr sz="1800" b="0" dirty="0">
              <a:latin typeface="Calibri" panose="020F0502020204030204" pitchFamily="34" charset="0"/>
              <a:cs typeface="Calibri" panose="020F0502020204030204" pitchFamily="34" charset="0"/>
            </a:endParaRPr>
          </a:p>
          <a:p>
            <a:pPr marL="457200" lvl="0" indent="-355600" algn="l" rtl="0">
              <a:lnSpc>
                <a:spcPct val="100000"/>
              </a:lnSpc>
              <a:spcBef>
                <a:spcPts val="1000"/>
              </a:spcBef>
              <a:spcAft>
                <a:spcPts val="0"/>
              </a:spcAft>
              <a:buClr>
                <a:schemeClr val="dk1"/>
              </a:buClr>
              <a:buSzPts val="2000"/>
              <a:buChar char="●"/>
            </a:pPr>
            <a:r>
              <a:rPr lang="en-US" b="0" dirty="0">
                <a:solidFill>
                  <a:schemeClr val="dk1"/>
                </a:solidFill>
                <a:latin typeface="Calibri" panose="020F0502020204030204" pitchFamily="34" charset="0"/>
                <a:cs typeface="Calibri" panose="020F0502020204030204" pitchFamily="34" charset="0"/>
              </a:rPr>
              <a:t>The role of the media</a:t>
            </a:r>
            <a:endParaRPr b="0" dirty="0">
              <a:solidFill>
                <a:schemeClr val="dk1"/>
              </a:solidFill>
              <a:latin typeface="Calibri" panose="020F0502020204030204" pitchFamily="34" charset="0"/>
              <a:cs typeface="Calibri" panose="020F0502020204030204" pitchFamily="34" charset="0"/>
            </a:endParaRPr>
          </a:p>
          <a:p>
            <a:pPr marL="914400" lvl="1" indent="-330200" algn="l" rtl="0">
              <a:lnSpc>
                <a:spcPct val="100000"/>
              </a:lnSpc>
              <a:spcBef>
                <a:spcPts val="1000"/>
              </a:spcBef>
              <a:spcAft>
                <a:spcPts val="0"/>
              </a:spcAft>
              <a:buClr>
                <a:schemeClr val="dk1"/>
              </a:buClr>
              <a:buSzPts val="1600"/>
              <a:buChar char="○"/>
            </a:pPr>
            <a:r>
              <a:rPr lang="en-US" sz="1800" b="0" dirty="0">
                <a:solidFill>
                  <a:schemeClr val="dk1"/>
                </a:solidFill>
                <a:latin typeface="Calibri" panose="020F0502020204030204" pitchFamily="34" charset="0"/>
                <a:cs typeface="Calibri" panose="020F0502020204030204" pitchFamily="34" charset="0"/>
              </a:rPr>
              <a:t>Media must be </a:t>
            </a:r>
            <a:r>
              <a:rPr lang="en-US" sz="1800" dirty="0">
                <a:solidFill>
                  <a:schemeClr val="dk1"/>
                </a:solidFill>
                <a:latin typeface="Calibri" panose="020F0502020204030204" pitchFamily="34" charset="0"/>
                <a:cs typeface="Calibri" panose="020F0502020204030204" pitchFamily="34" charset="0"/>
              </a:rPr>
              <a:t>consistent in messaging and uncensored</a:t>
            </a:r>
            <a:r>
              <a:rPr lang="en-US" sz="1800" b="0" dirty="0">
                <a:solidFill>
                  <a:schemeClr val="dk1"/>
                </a:solidFill>
                <a:latin typeface="Calibri" panose="020F0502020204030204" pitchFamily="34" charset="0"/>
                <a:cs typeface="Calibri" panose="020F0502020204030204" pitchFamily="34" charset="0"/>
              </a:rPr>
              <a:t>, otherwise it causes confusion and distrust among the public.</a:t>
            </a:r>
          </a:p>
          <a:p>
            <a:pPr marL="914400" lvl="1" indent="-330200" algn="l" rtl="0">
              <a:lnSpc>
                <a:spcPct val="100000"/>
              </a:lnSpc>
              <a:spcBef>
                <a:spcPts val="1000"/>
              </a:spcBef>
              <a:spcAft>
                <a:spcPts val="0"/>
              </a:spcAft>
              <a:buClr>
                <a:schemeClr val="dk1"/>
              </a:buClr>
              <a:buSzPts val="1600"/>
              <a:buChar char="○"/>
            </a:pPr>
            <a:r>
              <a:rPr lang="en-US" sz="1800" b="0" dirty="0">
                <a:solidFill>
                  <a:schemeClr val="dk1"/>
                </a:solidFill>
                <a:latin typeface="Calibri" panose="020F0502020204030204" pitchFamily="34" charset="0"/>
                <a:cs typeface="Calibri" panose="020F0502020204030204" pitchFamily="34" charset="0"/>
              </a:rPr>
              <a:t>In the past, governments have </a:t>
            </a:r>
            <a:r>
              <a:rPr lang="en-US" sz="1800" dirty="0">
                <a:solidFill>
                  <a:schemeClr val="dk1"/>
                </a:solidFill>
                <a:latin typeface="Calibri" panose="020F0502020204030204" pitchFamily="34" charset="0"/>
                <a:cs typeface="Calibri" panose="020F0502020204030204" pitchFamily="34" charset="0"/>
              </a:rPr>
              <a:t>censored outbreak reporting</a:t>
            </a:r>
            <a:r>
              <a:rPr lang="en-US" sz="1800" b="0" dirty="0">
                <a:solidFill>
                  <a:schemeClr val="dk1"/>
                </a:solidFill>
                <a:latin typeface="Calibri" panose="020F0502020204030204" pitchFamily="34" charset="0"/>
                <a:cs typeface="Calibri" panose="020F0502020204030204" pitchFamily="34" charset="0"/>
              </a:rPr>
              <a:t>.</a:t>
            </a:r>
            <a:endParaRPr sz="1800" b="0" dirty="0">
              <a:solidFill>
                <a:schemeClr val="dk1"/>
              </a:solidFill>
              <a:latin typeface="Calibri" panose="020F0502020204030204" pitchFamily="34" charset="0"/>
              <a:cs typeface="Calibri" panose="020F0502020204030204" pitchFamily="34" charset="0"/>
            </a:endParaRPr>
          </a:p>
        </p:txBody>
      </p:sp>
      <p:sp>
        <p:nvSpPr>
          <p:cNvPr id="103" name="Google Shape;103;p19"/>
          <p:cNvSpPr txBox="1">
            <a:spLocks noGrp="1"/>
          </p:cNvSpPr>
          <p:nvPr>
            <p:ph type="title"/>
          </p:nvPr>
        </p:nvSpPr>
        <p:spPr>
          <a:xfrm>
            <a:off x="671756" y="371511"/>
            <a:ext cx="8183700" cy="992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Implications for SARS-CoV-2 &amp; COVID-19</a:t>
            </a:r>
            <a:endParaRPr dirty="0"/>
          </a:p>
        </p:txBody>
      </p:sp>
    </p:spTree>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1529</Words>
  <Application>Microsoft Macintosh PowerPoint</Application>
  <PresentationFormat>On-screen Show (4:3)</PresentationFormat>
  <Paragraphs>114</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Encode Sans</vt:lpstr>
      <vt:lpstr>Merriweather Sans</vt:lpstr>
      <vt:lpstr>Calibri</vt:lpstr>
      <vt:lpstr>Arial</vt:lpstr>
      <vt:lpstr>Open Sans</vt:lpstr>
      <vt:lpstr>Encode Sans Condensed Thin</vt:lpstr>
      <vt:lpstr>Open Sans Light</vt:lpstr>
      <vt:lpstr>Custom Design</vt:lpstr>
      <vt:lpstr>1_Custom Design</vt:lpstr>
      <vt:lpstr>Public Health History, Values, and Core Functions</vt:lpstr>
      <vt:lpstr>Origin and Definition of Quarantine</vt:lpstr>
      <vt:lpstr>Disease Summary</vt:lpstr>
      <vt:lpstr>Disease Comparison</vt:lpstr>
      <vt:lpstr>Quarantine During the Plague</vt:lpstr>
      <vt:lpstr>Quarantine During 19th Century Cholera</vt:lpstr>
      <vt:lpstr>Control Measures for Influenza</vt:lpstr>
      <vt:lpstr>Control Measures for Influenza</vt:lpstr>
      <vt:lpstr>Implications for SARS-CoV-2 &amp; COVID-19</vt:lpstr>
      <vt:lpstr>Implications for SARS-CoV-2 &amp; COVID-19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Health History, Values, and Core Functions</dc:title>
  <cp:lastModifiedBy>Marlena Bannick</cp:lastModifiedBy>
  <cp:revision>3</cp:revision>
  <dcterms:modified xsi:type="dcterms:W3CDTF">2020-10-07T16:56:58Z</dcterms:modified>
</cp:coreProperties>
</file>