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Alegreya" pitchFamily="2"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Encode Sans" pitchFamily="2" charset="77"/>
      <p:regular r:id="rId44"/>
      <p:bold r:id="rId45"/>
    </p:embeddedFont>
    <p:embeddedFont>
      <p:font typeface="Encode Sans Black" pitchFamily="2" charset="77"/>
      <p:bold r:id="rId46"/>
    </p:embeddedFont>
    <p:embeddedFont>
      <p:font typeface="Merriweather Sans" pitchFamily="2" charset="77"/>
      <p:regular r:id="rId47"/>
    </p:embeddedFont>
    <p:embeddedFont>
      <p:font typeface="Open Sans" panose="020B0606030504020204" pitchFamily="34" charset="0"/>
      <p:regular r:id="rId48"/>
      <p:bold r:id="rId49"/>
      <p:italic r:id="rId50"/>
      <p:boldItalic r:id="rId51"/>
    </p:embeddedFont>
    <p:embeddedFont>
      <p:font typeface="Open Sans Light" panose="020B06060305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313808-D91C-4224-B363-44E245C88727}">
  <a:tblStyle styleId="{62313808-D91C-4224-B363-44E245C887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3BB8CE-45DF-494E-94DD-52CEE5C4E3E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6557c42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gf6557c42e3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6e9ddf734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6e9ddf73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6e9ddf73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6e9ddf73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6e9ddf734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6e9ddf734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faec0fce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faec0fce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If the training data is biased towards certain groups, then the model trained on this biased data will produce biased predictions.</a:t>
            </a:r>
            <a:endParaRPr>
              <a:solidFill>
                <a:schemeClr val="dk1"/>
              </a:solidFill>
            </a:endParaRPr>
          </a:p>
          <a:p>
            <a:pPr marL="0" lvl="0" indent="0" algn="l" rtl="0">
              <a:spcBef>
                <a:spcPts val="0"/>
              </a:spcBef>
              <a:spcAft>
                <a:spcPts val="0"/>
              </a:spcAft>
              <a:buNone/>
            </a:pPr>
            <a:r>
              <a:rPr lang="en">
                <a:solidFill>
                  <a:schemeClr val="dk1"/>
                </a:solidFill>
              </a:rPr>
              <a:t>In our use case we require our predictions to be unbiased across all races.</a:t>
            </a:r>
            <a:endParaRPr>
              <a:solidFill>
                <a:schemeClr val="dk1"/>
              </a:solidFill>
            </a:endParaRPr>
          </a:p>
          <a:p>
            <a:pPr marL="0" lvl="0" indent="0" algn="l" rtl="0">
              <a:spcBef>
                <a:spcPts val="0"/>
              </a:spcBef>
              <a:spcAft>
                <a:spcPts val="0"/>
              </a:spcAft>
              <a:buNone/>
            </a:pPr>
            <a:r>
              <a:rPr lang="en">
                <a:solidFill>
                  <a:schemeClr val="dk1"/>
                </a:solidFill>
              </a:rPr>
              <a:t>CND is the technique that makes the least intrusive modifications to the training data to fix the bias in prediction.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731889d5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731889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barplot show the proportion of people who are admitted to inpatient facilities in 2019 in different racial groups.</a:t>
            </a:r>
            <a:endParaRPr/>
          </a:p>
          <a:p>
            <a:pPr marL="0" lvl="0" indent="0" algn="l" rtl="0">
              <a:spcBef>
                <a:spcPts val="0"/>
              </a:spcBef>
              <a:spcAft>
                <a:spcPts val="0"/>
              </a:spcAft>
              <a:buNone/>
            </a:pPr>
            <a:endParaRPr/>
          </a:p>
          <a:p>
            <a:pPr marL="0" lvl="0" indent="0" algn="l" rtl="0">
              <a:spcBef>
                <a:spcPts val="0"/>
              </a:spcBef>
              <a:spcAft>
                <a:spcPts val="0"/>
              </a:spcAft>
              <a:buNone/>
            </a:pPr>
            <a:r>
              <a:rPr lang="en"/>
              <a:t>We can clearly see there a difference across racial groups.</a:t>
            </a:r>
            <a:endParaRPr/>
          </a:p>
          <a:p>
            <a:pPr marL="0" lvl="0" indent="0" algn="l" rtl="0">
              <a:spcBef>
                <a:spcPts val="0"/>
              </a:spcBef>
              <a:spcAft>
                <a:spcPts val="0"/>
              </a:spcAft>
              <a:buNone/>
            </a:pPr>
            <a:endParaRPr/>
          </a:p>
          <a:p>
            <a:pPr marL="0" lvl="0" indent="0" algn="l" rtl="0">
              <a:spcBef>
                <a:spcPts val="0"/>
              </a:spcBef>
              <a:spcAft>
                <a:spcPts val="0"/>
              </a:spcAft>
              <a:buNone/>
            </a:pPr>
            <a:r>
              <a:rPr lang="en"/>
              <a:t>More formally, a Chi-squared test performed to test the equality of the proportion of inpatient admissions in each race, and the p-value is less than 1e-10 -&gt; bias in the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31889d5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731889d5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table will grow as we go through the process</a:t>
            </a:r>
            <a:endParaRPr/>
          </a:p>
          <a:p>
            <a:pPr marL="0" lvl="0" indent="0" algn="l" rtl="0">
              <a:spcBef>
                <a:spcPts val="0"/>
              </a:spcBef>
              <a:spcAft>
                <a:spcPts val="0"/>
              </a:spcAft>
              <a:buNone/>
            </a:pPr>
            <a:endParaRPr/>
          </a:p>
          <a:p>
            <a:pPr marL="0" lvl="0" indent="0" algn="l" rtl="0">
              <a:spcBef>
                <a:spcPts val="0"/>
              </a:spcBef>
              <a:spcAft>
                <a:spcPts val="0"/>
              </a:spcAft>
              <a:buNone/>
            </a:pPr>
            <a:r>
              <a:rPr lang="en"/>
              <a:t>Here in the first column are the numbers of observations in each race in the training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7faafb409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7faafb40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Divided by the total number, we get the proportion in percentage of each race in the whole population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7faafb409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7faafb40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third column gives the actual number of inpatient admissions in each race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7faafb40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7faafb40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proportion column, multiply each proportion by the total number of actual admissions, will give us the expected number of admissions if all races have same incidence rate, which is what we want to see in the prediction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7faafb40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7faafb40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take the difference of the expected and the actual number of admissions.</a:t>
            </a:r>
            <a:endParaRPr/>
          </a:p>
          <a:p>
            <a:pPr marL="0" lvl="0" indent="0" algn="l" rtl="0">
              <a:spcBef>
                <a:spcPts val="0"/>
              </a:spcBef>
              <a:spcAft>
                <a:spcPts val="0"/>
              </a:spcAft>
              <a:buNone/>
            </a:pPr>
            <a:r>
              <a:rPr lang="en"/>
              <a:t>This difference is the number of modifications needed in each race so that the modified number matches the expected number.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0e118bb9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006F"/>
                </a:solidFill>
              </a:rPr>
              <a:t>zz</a:t>
            </a:r>
            <a:endParaRPr>
              <a:solidFill>
                <a:srgbClr val="33006F"/>
              </a:solidFill>
            </a:endParaRPr>
          </a:p>
          <a:p>
            <a:pPr marL="0" lvl="0" indent="0" algn="l" rtl="0">
              <a:spcBef>
                <a:spcPts val="0"/>
              </a:spcBef>
              <a:spcAft>
                <a:spcPts val="0"/>
              </a:spcAft>
              <a:buClr>
                <a:schemeClr val="dk1"/>
              </a:buClr>
              <a:buSzPts val="1100"/>
              <a:buFont typeface="Arial"/>
              <a:buNone/>
            </a:pPr>
            <a:endParaRPr>
              <a:solidFill>
                <a:srgbClr val="33006F"/>
              </a:solidFill>
            </a:endParaRPr>
          </a:p>
          <a:p>
            <a:pPr marL="0" lvl="0" indent="0" algn="l" rtl="0">
              <a:lnSpc>
                <a:spcPct val="115000"/>
              </a:lnSpc>
              <a:spcBef>
                <a:spcPts val="12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1200"/>
              </a:spcBef>
              <a:spcAft>
                <a:spcPts val="0"/>
              </a:spcAft>
              <a:buNone/>
            </a:pPr>
            <a:endParaRPr>
              <a:solidFill>
                <a:schemeClr val="dk1"/>
              </a:solidFill>
              <a:latin typeface="Calibri"/>
              <a:ea typeface="Calibri"/>
              <a:cs typeface="Calibri"/>
              <a:sym typeface="Calibri"/>
            </a:endParaRPr>
          </a:p>
        </p:txBody>
      </p:sp>
      <p:sp>
        <p:nvSpPr>
          <p:cNvPr id="48" name="Google Shape;48;g10e118bb9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faafb40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7faafb40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diff is negative, then the race is in the </a:t>
            </a:r>
            <a:r>
              <a:rPr lang="en">
                <a:solidFill>
                  <a:schemeClr val="dk1"/>
                </a:solidFill>
              </a:rPr>
              <a:t>Promotion</a:t>
            </a:r>
            <a:r>
              <a:rPr lang="en"/>
              <a:t> group, otherwise it’s in the </a:t>
            </a:r>
            <a:r>
              <a:rPr lang="en">
                <a:solidFill>
                  <a:schemeClr val="dk1"/>
                </a:solidFill>
              </a:rPr>
              <a:t>Demotion </a:t>
            </a:r>
            <a:r>
              <a:rPr lang="en"/>
              <a:t>group</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 predicted probability in training stage 1, we rank within each race</a:t>
            </a:r>
            <a:endParaRPr/>
          </a:p>
          <a:p>
            <a:pPr marL="0" lvl="0" indent="0" algn="l" rtl="0">
              <a:spcBef>
                <a:spcPts val="0"/>
              </a:spcBef>
              <a:spcAft>
                <a:spcPts val="0"/>
              </a:spcAft>
              <a:buNone/>
            </a:pPr>
            <a:endParaRPr/>
          </a:p>
          <a:p>
            <a:pPr marL="0" lvl="0" indent="0" algn="l" rtl="0">
              <a:spcBef>
                <a:spcPts val="0"/>
              </a:spcBef>
              <a:spcAft>
                <a:spcPts val="0"/>
              </a:spcAft>
              <a:buNone/>
            </a:pPr>
            <a:r>
              <a:rPr lang="en"/>
              <a:t>We identified 26 observations in American Indian / Alaska Native group who have the outcome of inpatient admission and are ranked the lowest according to the predicted probability in training stage 1; we demote them by switch their labels from 1 to 0</a:t>
            </a:r>
            <a:endParaRPr/>
          </a:p>
          <a:p>
            <a:pPr marL="0" lvl="0" indent="0" algn="l" rtl="0">
              <a:spcBef>
                <a:spcPts val="0"/>
              </a:spcBef>
              <a:spcAft>
                <a:spcPts val="0"/>
              </a:spcAft>
              <a:buNone/>
            </a:pPr>
            <a:endParaRPr/>
          </a:p>
          <a:p>
            <a:pPr marL="0" lvl="0" indent="0" algn="l" rtl="0">
              <a:spcBef>
                <a:spcPts val="0"/>
              </a:spcBef>
              <a:spcAft>
                <a:spcPts val="0"/>
              </a:spcAft>
              <a:buNone/>
            </a:pPr>
            <a:r>
              <a:rPr lang="en"/>
              <a:t>Similarly, we find 140 observations in Asian group who don’t have the outcome of inpatient admission and are ranked highest according to the prediction model; we promote them by switch their labels from 0 to 1</a:t>
            </a:r>
            <a:endParaRPr/>
          </a:p>
          <a:p>
            <a:pPr marL="0" lvl="0" indent="0" algn="l" rtl="0">
              <a:spcBef>
                <a:spcPts val="0"/>
              </a:spcBef>
              <a:spcAft>
                <a:spcPts val="0"/>
              </a:spcAft>
              <a:buNone/>
            </a:pPr>
            <a:endParaRPr/>
          </a:p>
          <a:p>
            <a:pPr marL="0" lvl="0" indent="0" algn="l" rtl="0">
              <a:spcBef>
                <a:spcPts val="0"/>
              </a:spcBef>
              <a:spcAft>
                <a:spcPts val="0"/>
              </a:spcAft>
              <a:buNone/>
            </a:pPr>
            <a:r>
              <a:rPr lang="en"/>
              <a:t>We do this to all racial groups. After we are done, we modified the training data in the least intrusive way to make each race have the same incidence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2d5611c1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2d5611c1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evaluate the effect of CND on testing prediction</a:t>
            </a:r>
            <a:endParaRPr/>
          </a:p>
          <a:p>
            <a:pPr marL="0" lvl="0" indent="0" algn="l" rtl="0">
              <a:spcBef>
                <a:spcPts val="0"/>
              </a:spcBef>
              <a:spcAft>
                <a:spcPts val="0"/>
              </a:spcAft>
              <a:buNone/>
            </a:pPr>
            <a:endParaRPr/>
          </a:p>
          <a:p>
            <a:pPr marL="0" lvl="0" indent="0" algn="l" rtl="0">
              <a:spcBef>
                <a:spcPts val="0"/>
              </a:spcBef>
              <a:spcAft>
                <a:spcPts val="0"/>
              </a:spcAft>
              <a:buNone/>
            </a:pPr>
            <a:r>
              <a:rPr lang="en"/>
              <a:t>The first columns are calculated the same way as in the last table, only in testing data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faafb40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faafb40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fifth columns is the number of predicted inpatient admissions before CND</a:t>
            </a:r>
            <a:endParaRPr/>
          </a:p>
          <a:p>
            <a:pPr marL="0" lvl="0" indent="0" algn="l" rtl="0">
              <a:spcBef>
                <a:spcPts val="0"/>
              </a:spcBef>
              <a:spcAft>
                <a:spcPts val="0"/>
              </a:spcAft>
              <a:buNone/>
            </a:pPr>
            <a:endParaRPr/>
          </a:p>
          <a:p>
            <a:pPr marL="0" lvl="0" indent="0" algn="l" rtl="0">
              <a:spcBef>
                <a:spcPts val="0"/>
              </a:spcBef>
              <a:spcAft>
                <a:spcPts val="0"/>
              </a:spcAft>
              <a:buNone/>
            </a:pPr>
            <a:r>
              <a:rPr lang="en"/>
              <a:t>Taking the difference between the predicted number and the expected number of admissions, we get the difference column, which is essentially the bias in prediction result.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6e9ddf734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6e9ddf734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table shows the comparison in performance before and after applying CND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6e9ddf734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6e9ddf734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1ad27bd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1ad27bde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25000"/>
              </a:lnSpc>
              <a:spcBef>
                <a:spcPts val="480"/>
              </a:spcBef>
              <a:spcAft>
                <a:spcPts val="0"/>
              </a:spcAft>
              <a:buNone/>
            </a:pPr>
            <a:r>
              <a:rPr lang="en" sz="1400">
                <a:solidFill>
                  <a:srgbClr val="4B2E83"/>
                </a:solidFill>
                <a:latin typeface="Open Sans"/>
                <a:ea typeface="Open Sans"/>
                <a:cs typeface="Open Sans"/>
                <a:sym typeface="Open Sans"/>
              </a:rPr>
              <a:t>YW</a:t>
            </a:r>
            <a:endParaRPr sz="1400">
              <a:solidFill>
                <a:srgbClr val="4B2E83"/>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6e9ddf73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6e9ddf73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feature in GLM stands out is insurance plan of BH Service Only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6e9ddf734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6e9ddf73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features that are more important than others are:</a:t>
            </a:r>
            <a:endParaRPr/>
          </a:p>
          <a:p>
            <a:pPr marL="0" lvl="0" indent="0" algn="l" rtl="0">
              <a:spcBef>
                <a:spcPts val="0"/>
              </a:spcBef>
              <a:spcAft>
                <a:spcPts val="0"/>
              </a:spcAft>
              <a:buNone/>
            </a:pPr>
            <a:r>
              <a:rPr lang="en"/>
              <a:t>	Age</a:t>
            </a:r>
            <a:endParaRPr/>
          </a:p>
          <a:p>
            <a:pPr marL="0" lvl="0" indent="0" algn="l" rtl="0">
              <a:spcBef>
                <a:spcPts val="0"/>
              </a:spcBef>
              <a:spcAft>
                <a:spcPts val="0"/>
              </a:spcAft>
              <a:buNone/>
            </a:pPr>
            <a:r>
              <a:rPr lang="en"/>
              <a:t>	Number of chronic conditions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6e9ddf73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6e9ddf73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Nothing stands out, but overall seems to agree with GBT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6e9ddf734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6e9ddf73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14050f3d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006F"/>
              </a:solidFill>
            </a:endParaRPr>
          </a:p>
          <a:p>
            <a:pPr marL="0" lvl="0" indent="0" algn="l" rtl="0">
              <a:spcBef>
                <a:spcPts val="0"/>
              </a:spcBef>
              <a:spcAft>
                <a:spcPts val="0"/>
              </a:spcAft>
              <a:buClr>
                <a:schemeClr val="dk1"/>
              </a:buClr>
              <a:buSzPts val="1100"/>
              <a:buFont typeface="Arial"/>
              <a:buNone/>
            </a:pPr>
            <a:endParaRPr>
              <a:solidFill>
                <a:srgbClr val="33006F"/>
              </a:solidFill>
            </a:endParaRPr>
          </a:p>
          <a:p>
            <a:pPr marL="0" lvl="0" indent="0" algn="l" rtl="0">
              <a:lnSpc>
                <a:spcPct val="115000"/>
              </a:lnSpc>
              <a:spcBef>
                <a:spcPts val="12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1200"/>
              </a:spcBef>
              <a:spcAft>
                <a:spcPts val="0"/>
              </a:spcAft>
              <a:buNone/>
            </a:pPr>
            <a:endParaRPr>
              <a:solidFill>
                <a:schemeClr val="dk1"/>
              </a:solidFill>
              <a:latin typeface="Calibri"/>
              <a:ea typeface="Calibri"/>
              <a:cs typeface="Calibri"/>
              <a:sym typeface="Calibri"/>
            </a:endParaRPr>
          </a:p>
        </p:txBody>
      </p:sp>
      <p:sp>
        <p:nvSpPr>
          <p:cNvPr id="61" name="Google Shape;61;g114050f3d70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6e9ddf73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6e9ddf73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YW</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731889d5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731889d5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YW</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6e9ddf734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6e9ddf73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e118bb9e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e118bb9e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6557c42e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006F"/>
                </a:solidFill>
              </a:rPr>
              <a:t>zz</a:t>
            </a:r>
            <a:endParaRPr>
              <a:solidFill>
                <a:srgbClr val="33006F"/>
              </a:solidFill>
            </a:endParaRPr>
          </a:p>
          <a:p>
            <a:pPr marL="0" lvl="0" indent="0" algn="l" rtl="0">
              <a:spcBef>
                <a:spcPts val="0"/>
              </a:spcBef>
              <a:spcAft>
                <a:spcPts val="0"/>
              </a:spcAft>
              <a:buClr>
                <a:schemeClr val="dk1"/>
              </a:buClr>
              <a:buSzPts val="1100"/>
              <a:buFont typeface="Arial"/>
              <a:buNone/>
            </a:pPr>
            <a:endParaRPr>
              <a:solidFill>
                <a:srgbClr val="33006F"/>
              </a:solidFill>
            </a:endParaRPr>
          </a:p>
          <a:p>
            <a:pPr marL="0" lvl="0" indent="0" algn="l" rtl="0">
              <a:lnSpc>
                <a:spcPct val="115000"/>
              </a:lnSpc>
              <a:spcBef>
                <a:spcPts val="12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1200"/>
              </a:spcBef>
              <a:spcAft>
                <a:spcPts val="0"/>
              </a:spcAft>
              <a:buNone/>
            </a:pPr>
            <a:endParaRPr>
              <a:solidFill>
                <a:schemeClr val="dk1"/>
              </a:solidFill>
              <a:latin typeface="Calibri"/>
              <a:ea typeface="Calibri"/>
              <a:cs typeface="Calibri"/>
              <a:sym typeface="Calibri"/>
            </a:endParaRPr>
          </a:p>
        </p:txBody>
      </p:sp>
      <p:sp>
        <p:nvSpPr>
          <p:cNvPr id="67" name="Google Shape;67;gf6557c42e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094fe3d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094fe3d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zz</a:t>
            </a:r>
            <a:endParaRPr/>
          </a:p>
          <a:p>
            <a:pPr marL="0" lvl="0" indent="0" algn="l" rtl="0">
              <a:spcBef>
                <a:spcPts val="0"/>
              </a:spcBef>
              <a:spcAft>
                <a:spcPts val="0"/>
              </a:spcAft>
              <a:buNone/>
            </a:pPr>
            <a:endParaRPr/>
          </a:p>
          <a:p>
            <a:pPr marL="0" lvl="0" indent="0" algn="l" rtl="0">
              <a:spcBef>
                <a:spcPts val="0"/>
              </a:spcBef>
              <a:spcAft>
                <a:spcPts val="0"/>
              </a:spcAft>
              <a:buNone/>
            </a:pPr>
            <a:r>
              <a:rPr lang="en"/>
              <a:t>E</a:t>
            </a:r>
            <a:r>
              <a:rPr lang="en">
                <a:solidFill>
                  <a:schemeClr val="dk1"/>
                </a:solidFill>
              </a:rPr>
              <a:t>xclusion criteria: Maternity Members; Severe Cancer; End-stage Renal Disease; Transplantation; Dialysis; Hospice; Death; Newborns (age&lt;1 year)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6e9ddf734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6e9ddf734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5bcab9d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5bcab9d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NY</a:t>
            </a:r>
            <a:endParaRPr/>
          </a:p>
          <a:p>
            <a:pPr marL="0" lvl="0" indent="0" algn="l" rtl="0">
              <a:spcBef>
                <a:spcPts val="0"/>
              </a:spcBef>
              <a:spcAft>
                <a:spcPts val="0"/>
              </a:spcAft>
              <a:buNone/>
            </a:pPr>
            <a:r>
              <a:rPr lang="en"/>
              <a:t>YW</a:t>
            </a:r>
            <a:endParaRPr/>
          </a:p>
          <a:p>
            <a:pPr marL="0" lvl="0" indent="0" algn="l" rtl="0">
              <a:spcBef>
                <a:spcPts val="0"/>
              </a:spcBef>
              <a:spcAft>
                <a:spcPts val="0"/>
              </a:spcAft>
              <a:buNone/>
            </a:pPr>
            <a:r>
              <a:rPr lang="en"/>
              <a:t>ZZ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faec0fce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faec0fce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23850" algn="l" rtl="0">
              <a:lnSpc>
                <a:spcPct val="150000"/>
              </a:lnSpc>
              <a:spcBef>
                <a:spcPts val="0"/>
              </a:spcBef>
              <a:spcAft>
                <a:spcPts val="0"/>
              </a:spcAft>
              <a:buClr>
                <a:srgbClr val="4B2E83"/>
              </a:buClr>
              <a:buSzPts val="1500"/>
              <a:buFont typeface="Open Sans"/>
              <a:buChar char="●"/>
            </a:pPr>
            <a:r>
              <a:rPr lang="en" sz="1500">
                <a:solidFill>
                  <a:srgbClr val="4B2E83"/>
                </a:solidFill>
                <a:latin typeface="Open Sans"/>
                <a:ea typeface="Open Sans"/>
                <a:cs typeface="Open Sans"/>
                <a:sym typeface="Open Sans"/>
              </a:rPr>
              <a:t>Original data will be split into training data and testing data with a ratio of 80:20 using stratified sampling.</a:t>
            </a:r>
            <a:endParaRPr sz="1500">
              <a:solidFill>
                <a:srgbClr val="4B2E83"/>
              </a:solidFill>
              <a:latin typeface="Open Sans"/>
              <a:ea typeface="Open Sans"/>
              <a:cs typeface="Open Sans"/>
              <a:sym typeface="Open Sans"/>
            </a:endParaRPr>
          </a:p>
          <a:p>
            <a:pPr marL="457200" lvl="0" indent="-323850" algn="l" rtl="0">
              <a:lnSpc>
                <a:spcPct val="150000"/>
              </a:lnSpc>
              <a:spcBef>
                <a:spcPts val="0"/>
              </a:spcBef>
              <a:spcAft>
                <a:spcPts val="0"/>
              </a:spcAft>
              <a:buClr>
                <a:srgbClr val="4B2E83"/>
              </a:buClr>
              <a:buSzPts val="1500"/>
              <a:buFont typeface="Open Sans"/>
              <a:buChar char="●"/>
            </a:pPr>
            <a:r>
              <a:rPr lang="en" sz="1500">
                <a:solidFill>
                  <a:srgbClr val="4B2E83"/>
                </a:solidFill>
                <a:latin typeface="Open Sans"/>
                <a:ea typeface="Open Sans"/>
                <a:cs typeface="Open Sans"/>
                <a:sym typeface="Open Sans"/>
              </a:rPr>
              <a:t>Each model will be trained using 10-fold cross validation on the training data in both training stages - before and after the application of CND technique.</a:t>
            </a:r>
            <a:endParaRPr sz="1500">
              <a:solidFill>
                <a:srgbClr val="4B2E83"/>
              </a:solidFill>
              <a:latin typeface="Open Sans"/>
              <a:ea typeface="Open Sans"/>
              <a:cs typeface="Open Sans"/>
              <a:sym typeface="Open Sans"/>
            </a:endParaRPr>
          </a:p>
          <a:p>
            <a:pPr marL="457200" lvl="0" indent="-323850" algn="l" rtl="0">
              <a:lnSpc>
                <a:spcPct val="150000"/>
              </a:lnSpc>
              <a:spcBef>
                <a:spcPts val="0"/>
              </a:spcBef>
              <a:spcAft>
                <a:spcPts val="0"/>
              </a:spcAft>
              <a:buClr>
                <a:srgbClr val="4B2E83"/>
              </a:buClr>
              <a:buSzPts val="1500"/>
              <a:buFont typeface="Open Sans"/>
              <a:buChar char="●"/>
            </a:pPr>
            <a:r>
              <a:rPr lang="en" sz="1500">
                <a:solidFill>
                  <a:srgbClr val="4B2E83"/>
                </a:solidFill>
                <a:latin typeface="Open Sans"/>
                <a:ea typeface="Open Sans"/>
                <a:cs typeface="Open Sans"/>
                <a:sym typeface="Open Sans"/>
              </a:rPr>
              <a:t>Best model from each class will be evaluated using testing data to find the overall best model after the second training stage.</a:t>
            </a:r>
            <a:endParaRPr sz="1500">
              <a:solidFill>
                <a:srgbClr val="4B2E83"/>
              </a:solidFill>
              <a:latin typeface="Open Sans"/>
              <a:ea typeface="Open Sans"/>
              <a:cs typeface="Open Sans"/>
              <a:sym typeface="Open Sans"/>
            </a:endParaRPr>
          </a:p>
          <a:p>
            <a:pPr marL="457200" lvl="0" indent="-323850" algn="l" rtl="0">
              <a:lnSpc>
                <a:spcPct val="150000"/>
              </a:lnSpc>
              <a:spcBef>
                <a:spcPts val="0"/>
              </a:spcBef>
              <a:spcAft>
                <a:spcPts val="0"/>
              </a:spcAft>
              <a:buClr>
                <a:srgbClr val="4B2E83"/>
              </a:buClr>
              <a:buSzPts val="1500"/>
              <a:buFont typeface="Merriweather Sans"/>
              <a:buChar char="●"/>
            </a:pPr>
            <a:r>
              <a:rPr lang="en" sz="1500">
                <a:solidFill>
                  <a:srgbClr val="4B2E83"/>
                </a:solidFill>
                <a:latin typeface="Open Sans"/>
                <a:ea typeface="Open Sans"/>
                <a:cs typeface="Open Sans"/>
                <a:sym typeface="Open Sans"/>
              </a:rPr>
              <a:t>Evaluation metrics: F1-score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2d5611c1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2d5611c1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65000"/>
              </a:lnSpc>
              <a:spcBef>
                <a:spcPts val="480"/>
              </a:spcBef>
              <a:spcAft>
                <a:spcPts val="0"/>
              </a:spcAft>
              <a:buClr>
                <a:srgbClr val="4B2E83"/>
              </a:buClr>
              <a:buSzPts val="1500"/>
              <a:buFont typeface="Merriweather Sans"/>
              <a:buChar char="●"/>
            </a:pPr>
            <a:endParaRPr sz="1500">
              <a:solidFill>
                <a:srgbClr val="4B2E83"/>
              </a:solidFill>
              <a:latin typeface="Open Sans"/>
              <a:ea typeface="Open Sans"/>
              <a:cs typeface="Open Sans"/>
              <a:sym typeface="Open Sans"/>
            </a:endParaRPr>
          </a:p>
          <a:p>
            <a:pPr marL="457200" lvl="0" indent="-323850" algn="l" rtl="0">
              <a:lnSpc>
                <a:spcPct val="165000"/>
              </a:lnSpc>
              <a:spcBef>
                <a:spcPts val="0"/>
              </a:spcBef>
              <a:spcAft>
                <a:spcPts val="0"/>
              </a:spcAft>
              <a:buClr>
                <a:srgbClr val="4B2E83"/>
              </a:buClr>
              <a:buSzPts val="1500"/>
              <a:buFont typeface="Merriweather Sans"/>
              <a:buChar char="●"/>
            </a:pPr>
            <a:r>
              <a:rPr lang="en" sz="1500">
                <a:solidFill>
                  <a:srgbClr val="4B2E83"/>
                </a:solidFill>
                <a:latin typeface="Open Sans"/>
                <a:ea typeface="Open Sans"/>
                <a:cs typeface="Open Sans"/>
                <a:sym typeface="Open Sans"/>
              </a:rPr>
              <a:t>Sparse matrix - for most binary predictors, an overwhelmingly high proportion of data are comprised of zero values</a:t>
            </a:r>
            <a:endParaRPr sz="1500">
              <a:solidFill>
                <a:srgbClr val="4B2E83"/>
              </a:solidFill>
              <a:latin typeface="Open Sans"/>
              <a:ea typeface="Open Sans"/>
              <a:cs typeface="Open Sans"/>
              <a:sym typeface="Open Sans"/>
            </a:endParaRPr>
          </a:p>
          <a:p>
            <a:pPr marL="457200" lvl="0" indent="0" algn="l" rtl="0">
              <a:lnSpc>
                <a:spcPct val="150000"/>
              </a:lnSpc>
              <a:spcBef>
                <a:spcPts val="480"/>
              </a:spcBef>
              <a:spcAft>
                <a:spcPts val="0"/>
              </a:spcAft>
              <a:buClr>
                <a:schemeClr val="dk1"/>
              </a:buClr>
              <a:buSzPts val="1100"/>
              <a:buFont typeface="Arial"/>
              <a:buNone/>
            </a:pPr>
            <a:r>
              <a:rPr lang="en" sz="1500">
                <a:solidFill>
                  <a:srgbClr val="4B2E83"/>
                </a:solidFill>
                <a:latin typeface="Open Sans"/>
                <a:ea typeface="Open Sans"/>
                <a:cs typeface="Open Sans"/>
                <a:sym typeface="Open Sans"/>
              </a:rPr>
              <a:t>    – Solution: There were originally 60 chronic conditions listed as candidate    </a:t>
            </a:r>
            <a:endParaRPr sz="1500">
              <a:solidFill>
                <a:srgbClr val="4B2E83"/>
              </a:solidFill>
              <a:latin typeface="Open Sans"/>
              <a:ea typeface="Open Sans"/>
              <a:cs typeface="Open Sans"/>
              <a:sym typeface="Open Sans"/>
            </a:endParaRPr>
          </a:p>
          <a:p>
            <a:pPr marL="0" lvl="0" indent="0" algn="l" rtl="0">
              <a:lnSpc>
                <a:spcPct val="150000"/>
              </a:lnSpc>
              <a:spcBef>
                <a:spcPts val="480"/>
              </a:spcBef>
              <a:spcAft>
                <a:spcPts val="0"/>
              </a:spcAft>
              <a:buClr>
                <a:schemeClr val="dk1"/>
              </a:buClr>
              <a:buSzPts val="1100"/>
              <a:buFont typeface="Arial"/>
              <a:buNone/>
            </a:pPr>
            <a:r>
              <a:rPr lang="en" sz="1500">
                <a:solidFill>
                  <a:srgbClr val="4B2E83"/>
                </a:solidFill>
                <a:latin typeface="Open Sans"/>
                <a:ea typeface="Open Sans"/>
                <a:cs typeface="Open Sans"/>
                <a:sym typeface="Open Sans"/>
              </a:rPr>
              <a:t>                predictors. Sponsor grouped them into 20 categories to reduce the </a:t>
            </a:r>
            <a:endParaRPr sz="1500">
              <a:solidFill>
                <a:srgbClr val="4B2E83"/>
              </a:solidFill>
              <a:latin typeface="Open Sans"/>
              <a:ea typeface="Open Sans"/>
              <a:cs typeface="Open Sans"/>
              <a:sym typeface="Open Sans"/>
            </a:endParaRPr>
          </a:p>
          <a:p>
            <a:pPr marL="0" lvl="0" indent="0" algn="l" rtl="0">
              <a:lnSpc>
                <a:spcPct val="150000"/>
              </a:lnSpc>
              <a:spcBef>
                <a:spcPts val="480"/>
              </a:spcBef>
              <a:spcAft>
                <a:spcPts val="0"/>
              </a:spcAft>
              <a:buClr>
                <a:schemeClr val="dk1"/>
              </a:buClr>
              <a:buSzPts val="1100"/>
              <a:buFont typeface="Arial"/>
              <a:buNone/>
            </a:pPr>
            <a:r>
              <a:rPr lang="en" sz="1500">
                <a:solidFill>
                  <a:srgbClr val="4B2E83"/>
                </a:solidFill>
                <a:latin typeface="Open Sans"/>
                <a:ea typeface="Open Sans"/>
                <a:cs typeface="Open Sans"/>
                <a:sym typeface="Open Sans"/>
              </a:rPr>
              <a:t>                sparseness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er + Content">
  <p:cSld name="Header + Content">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659305" y="1302544"/>
            <a:ext cx="8196300" cy="30117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4B2E83"/>
              </a:buClr>
              <a:buSzPts val="2400"/>
              <a:buFont typeface="Merriweather Sans"/>
              <a:buChar char="&gt;"/>
              <a:defRPr sz="2400" b="1" i="0" u="none" strike="noStrike" cap="none">
                <a:solidFill>
                  <a:srgbClr val="4B2E83"/>
                </a:solidFill>
                <a:latin typeface="Open Sans"/>
                <a:ea typeface="Open Sans"/>
                <a:cs typeface="Open Sans"/>
                <a:sym typeface="Open Sans"/>
              </a:defRPr>
            </a:lvl1pPr>
            <a:lvl2pPr marL="914400" marR="0" lvl="1" indent="-355600" algn="l" rtl="0">
              <a:spcBef>
                <a:spcPts val="400"/>
              </a:spcBef>
              <a:spcAft>
                <a:spcPts val="0"/>
              </a:spcAft>
              <a:buClr>
                <a:srgbClr val="4B2E83"/>
              </a:buClr>
              <a:buSzPts val="2000"/>
              <a:buFont typeface="Arial"/>
              <a:buChar char="–"/>
              <a:defRPr sz="2000" b="1" i="0" u="none" strike="noStrike" cap="none">
                <a:solidFill>
                  <a:srgbClr val="4B2E83"/>
                </a:solidFill>
                <a:latin typeface="Open Sans"/>
                <a:ea typeface="Open Sans"/>
                <a:cs typeface="Open Sans"/>
                <a:sym typeface="Open Sans"/>
              </a:defRPr>
            </a:lvl2pPr>
            <a:lvl3pPr marL="1371600" marR="0" lvl="2" indent="-342900" algn="l" rtl="0">
              <a:spcBef>
                <a:spcPts val="360"/>
              </a:spcBef>
              <a:spcAft>
                <a:spcPts val="0"/>
              </a:spcAft>
              <a:buClr>
                <a:srgbClr val="4B2E83"/>
              </a:buClr>
              <a:buSzPts val="1800"/>
              <a:buFont typeface="Merriweather Sans"/>
              <a:buChar char="&gt;"/>
              <a:defRPr sz="1800" b="1" i="0" u="none" strike="noStrike" cap="none">
                <a:solidFill>
                  <a:srgbClr val="4B2E83"/>
                </a:solidFill>
                <a:latin typeface="Open Sans"/>
                <a:ea typeface="Open Sans"/>
                <a:cs typeface="Open Sans"/>
                <a:sym typeface="Open Sans"/>
              </a:defRPr>
            </a:lvl3pPr>
            <a:lvl4pPr marL="1828800" marR="0" lvl="3" indent="-330200" algn="l" rtl="0">
              <a:spcBef>
                <a:spcPts val="320"/>
              </a:spcBef>
              <a:spcAft>
                <a:spcPts val="0"/>
              </a:spcAft>
              <a:buClr>
                <a:srgbClr val="4B2E83"/>
              </a:buClr>
              <a:buSzPts val="1600"/>
              <a:buFont typeface="Arial"/>
              <a:buChar char="–"/>
              <a:defRPr sz="1600" b="1" i="0" u="none" strike="noStrike" cap="none">
                <a:solidFill>
                  <a:srgbClr val="4B2E83"/>
                </a:solidFill>
                <a:latin typeface="Open Sans"/>
                <a:ea typeface="Open Sans"/>
                <a:cs typeface="Open Sans"/>
                <a:sym typeface="Open Sans"/>
              </a:defRPr>
            </a:lvl4pPr>
            <a:lvl5pPr marL="2286000" marR="0" lvl="4" indent="-317500" algn="l" rtl="0">
              <a:spcBef>
                <a:spcPts val="280"/>
              </a:spcBef>
              <a:spcAft>
                <a:spcPts val="0"/>
              </a:spcAft>
              <a:buClr>
                <a:srgbClr val="4B2E83"/>
              </a:buClr>
              <a:buSzPts val="1400"/>
              <a:buFont typeface="Merriweather Sans"/>
              <a:buChar char="&gt;"/>
              <a:defRPr sz="1400" b="1" i="0" u="none" strike="noStrike" cap="none">
                <a:solidFill>
                  <a:srgbClr val="4B2E83"/>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8" name="Google Shape;8;p2" descr="W Logo_Purple_2685_HEX.png"/>
          <p:cNvPicPr preferRelativeResize="0"/>
          <p:nvPr/>
        </p:nvPicPr>
        <p:blipFill rotWithShape="1">
          <a:blip r:embed="rId2">
            <a:alphaModFix/>
          </a:blip>
          <a:srcRect/>
          <a:stretch/>
        </p:blipFill>
        <p:spPr>
          <a:xfrm>
            <a:off x="7448139" y="4462058"/>
            <a:ext cx="1028700" cy="692658"/>
          </a:xfrm>
          <a:prstGeom prst="rect">
            <a:avLst/>
          </a:prstGeom>
          <a:noFill/>
          <a:ln>
            <a:noFill/>
          </a:ln>
        </p:spPr>
      </p:pic>
      <p:pic>
        <p:nvPicPr>
          <p:cNvPr id="9" name="Google Shape;9;p2" descr="Bar_RtAngle_7502_RGB.png"/>
          <p:cNvPicPr preferRelativeResize="0"/>
          <p:nvPr/>
        </p:nvPicPr>
        <p:blipFill rotWithShape="1">
          <a:blip r:embed="rId3">
            <a:alphaModFix/>
          </a:blip>
          <a:srcRect/>
          <a:stretch/>
        </p:blipFill>
        <p:spPr>
          <a:xfrm>
            <a:off x="784225" y="1078354"/>
            <a:ext cx="1358183" cy="50287"/>
          </a:xfrm>
          <a:prstGeom prst="rect">
            <a:avLst/>
          </a:prstGeom>
          <a:noFill/>
          <a:ln>
            <a:noFill/>
          </a:ln>
        </p:spPr>
      </p:pic>
      <p:sp>
        <p:nvSpPr>
          <p:cNvPr id="10" name="Google Shape;10;p2"/>
          <p:cNvSpPr txBox="1">
            <a:spLocks noGrp="1"/>
          </p:cNvSpPr>
          <p:nvPr>
            <p:ph type="title"/>
          </p:nvPr>
        </p:nvSpPr>
        <p:spPr>
          <a:xfrm>
            <a:off x="671756" y="278633"/>
            <a:ext cx="8183700" cy="744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pic>
        <p:nvPicPr>
          <p:cNvPr id="12" name="Google Shape;12;p3" descr="W Logo_Purple_2685_HEX.png"/>
          <p:cNvPicPr preferRelativeResize="0"/>
          <p:nvPr/>
        </p:nvPicPr>
        <p:blipFill rotWithShape="1">
          <a:blip r:embed="rId2">
            <a:alphaModFix/>
          </a:blip>
          <a:srcRect/>
          <a:stretch/>
        </p:blipFill>
        <p:spPr>
          <a:xfrm>
            <a:off x="7448139" y="4462058"/>
            <a:ext cx="1028700" cy="692658"/>
          </a:xfrm>
          <a:prstGeom prst="rect">
            <a:avLst/>
          </a:prstGeom>
          <a:noFill/>
          <a:ln>
            <a:noFill/>
          </a:ln>
        </p:spPr>
      </p:pic>
      <p:pic>
        <p:nvPicPr>
          <p:cNvPr id="13" name="Google Shape;13;p3" descr="Wordmark_center_Purple_HEX.png"/>
          <p:cNvPicPr preferRelativeResize="0"/>
          <p:nvPr/>
        </p:nvPicPr>
        <p:blipFill rotWithShape="1">
          <a:blip r:embed="rId3">
            <a:alphaModFix/>
          </a:blip>
          <a:srcRect/>
          <a:stretch/>
        </p:blipFill>
        <p:spPr>
          <a:xfrm>
            <a:off x="792039" y="4865593"/>
            <a:ext cx="1818972" cy="122531"/>
          </a:xfrm>
          <a:prstGeom prst="rect">
            <a:avLst/>
          </a:prstGeom>
          <a:noFill/>
          <a:ln>
            <a:noFill/>
          </a:ln>
        </p:spPr>
      </p:pic>
      <p:pic>
        <p:nvPicPr>
          <p:cNvPr id="14" name="Google Shape;14;p3" descr="Bar_RtAngle_7502_RGB.png"/>
          <p:cNvPicPr preferRelativeResize="0"/>
          <p:nvPr/>
        </p:nvPicPr>
        <p:blipFill rotWithShape="1">
          <a:blip r:embed="rId4">
            <a:alphaModFix/>
          </a:blip>
          <a:srcRect/>
          <a:stretch/>
        </p:blipFill>
        <p:spPr>
          <a:xfrm>
            <a:off x="813587" y="3004564"/>
            <a:ext cx="2284305" cy="84577"/>
          </a:xfrm>
          <a:prstGeom prst="rect">
            <a:avLst/>
          </a:prstGeom>
          <a:noFill/>
          <a:ln>
            <a:noFill/>
          </a:ln>
        </p:spPr>
      </p:pic>
      <p:sp>
        <p:nvSpPr>
          <p:cNvPr id="15" name="Google Shape;15;p3"/>
          <p:cNvSpPr txBox="1">
            <a:spLocks noGrp="1"/>
          </p:cNvSpPr>
          <p:nvPr>
            <p:ph type="title"/>
          </p:nvPr>
        </p:nvSpPr>
        <p:spPr>
          <a:xfrm>
            <a:off x="671757" y="875343"/>
            <a:ext cx="6972300" cy="1981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4B2E83"/>
              </a:buClr>
              <a:buSzPts val="5000"/>
              <a:buFont typeface="Encode Sans Black"/>
              <a:buNone/>
              <a:defRPr sz="5000" b="1" i="0" u="none" strike="noStrike" cap="none">
                <a:solidFill>
                  <a:srgbClr val="4B2E83"/>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659305" y="1740179"/>
            <a:ext cx="8197200" cy="28575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4B2E83"/>
              </a:buClr>
              <a:buSzPts val="2400"/>
              <a:buFont typeface="Merriweather Sans"/>
              <a:buChar char="&gt;"/>
              <a:defRPr sz="2400" b="1" i="0" u="none" strike="noStrike" cap="none">
                <a:solidFill>
                  <a:srgbClr val="4B2E83"/>
                </a:solidFill>
                <a:latin typeface="Open Sans"/>
                <a:ea typeface="Open Sans"/>
                <a:cs typeface="Open Sans"/>
                <a:sym typeface="Open Sans"/>
              </a:defRPr>
            </a:lvl1pPr>
            <a:lvl2pPr marL="914400" marR="0" lvl="1" indent="-355600" algn="l" rtl="0">
              <a:spcBef>
                <a:spcPts val="400"/>
              </a:spcBef>
              <a:spcAft>
                <a:spcPts val="0"/>
              </a:spcAft>
              <a:buClr>
                <a:srgbClr val="4B2E83"/>
              </a:buClr>
              <a:buSzPts val="2000"/>
              <a:buFont typeface="Arial"/>
              <a:buChar char="–"/>
              <a:defRPr sz="2000" b="1" i="0" u="none" strike="noStrike" cap="none">
                <a:solidFill>
                  <a:srgbClr val="4B2E83"/>
                </a:solidFill>
                <a:latin typeface="Open Sans"/>
                <a:ea typeface="Open Sans"/>
                <a:cs typeface="Open Sans"/>
                <a:sym typeface="Open Sans"/>
              </a:defRPr>
            </a:lvl2pPr>
            <a:lvl3pPr marL="1371600" marR="0" lvl="2" indent="-342900" algn="l" rtl="0">
              <a:spcBef>
                <a:spcPts val="360"/>
              </a:spcBef>
              <a:spcAft>
                <a:spcPts val="0"/>
              </a:spcAft>
              <a:buClr>
                <a:srgbClr val="4B2E83"/>
              </a:buClr>
              <a:buSzPts val="1800"/>
              <a:buFont typeface="Merriweather Sans"/>
              <a:buChar char="&gt;"/>
              <a:defRPr sz="1800" b="1" i="0" u="none" strike="noStrike" cap="none">
                <a:solidFill>
                  <a:srgbClr val="4B2E83"/>
                </a:solidFill>
                <a:latin typeface="Open Sans"/>
                <a:ea typeface="Open Sans"/>
                <a:cs typeface="Open Sans"/>
                <a:sym typeface="Open Sans"/>
              </a:defRPr>
            </a:lvl3pPr>
            <a:lvl4pPr marL="1828800" marR="0" lvl="3" indent="-330200" algn="l" rtl="0">
              <a:spcBef>
                <a:spcPts val="320"/>
              </a:spcBef>
              <a:spcAft>
                <a:spcPts val="0"/>
              </a:spcAft>
              <a:buClr>
                <a:srgbClr val="4B2E83"/>
              </a:buClr>
              <a:buSzPts val="1600"/>
              <a:buFont typeface="Arial"/>
              <a:buChar char="–"/>
              <a:defRPr sz="1600" b="1" i="0" u="none" strike="noStrike" cap="none">
                <a:solidFill>
                  <a:srgbClr val="4B2E83"/>
                </a:solidFill>
                <a:latin typeface="Open Sans"/>
                <a:ea typeface="Open Sans"/>
                <a:cs typeface="Open Sans"/>
                <a:sym typeface="Open Sans"/>
              </a:defRPr>
            </a:lvl4pPr>
            <a:lvl5pPr marL="2286000" marR="0" lvl="4" indent="-317500" algn="l" rtl="0">
              <a:spcBef>
                <a:spcPts val="280"/>
              </a:spcBef>
              <a:spcAft>
                <a:spcPts val="0"/>
              </a:spcAft>
              <a:buClr>
                <a:srgbClr val="4B2E83"/>
              </a:buClr>
              <a:buSzPts val="1400"/>
              <a:buFont typeface="Merriweather Sans"/>
              <a:buChar char="&gt;"/>
              <a:defRPr sz="1400" b="1" i="0" u="none" strike="noStrike" cap="none">
                <a:solidFill>
                  <a:srgbClr val="4B2E83"/>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4"/>
          <p:cNvSpPr txBox="1">
            <a:spLocks noGrp="1"/>
          </p:cNvSpPr>
          <p:nvPr>
            <p:ph type="body" idx="2"/>
          </p:nvPr>
        </p:nvSpPr>
        <p:spPr>
          <a:xfrm>
            <a:off x="671757" y="1298000"/>
            <a:ext cx="8184600" cy="308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rgbClr val="4B2E83"/>
              </a:buClr>
              <a:buSzPts val="2400"/>
              <a:buFont typeface="Arial"/>
              <a:buNone/>
              <a:defRPr sz="2400" b="0" i="0" u="none" strike="noStrike" cap="none">
                <a:solidFill>
                  <a:srgbClr val="4B2E83"/>
                </a:solidFill>
                <a:latin typeface="Arial"/>
                <a:ea typeface="Arial"/>
                <a:cs typeface="Arial"/>
                <a:sym typeface="Arial"/>
              </a:defRPr>
            </a:lvl1pPr>
            <a:lvl2pPr marL="914400" marR="0" lvl="1" indent="-228600" algn="l" rtl="0">
              <a:spcBef>
                <a:spcPts val="560"/>
              </a:spcBef>
              <a:spcAft>
                <a:spcPts val="0"/>
              </a:spcAft>
              <a:buClr>
                <a:srgbClr val="E8D3A2"/>
              </a:buClr>
              <a:buSzPts val="2800"/>
              <a:buFont typeface="Arial"/>
              <a:buNone/>
              <a:defRPr sz="2800" b="0" i="0" u="none" strike="noStrike" cap="none">
                <a:solidFill>
                  <a:srgbClr val="E8D3A2"/>
                </a:solidFill>
                <a:latin typeface="Encode Sans Black"/>
                <a:ea typeface="Encode Sans Black"/>
                <a:cs typeface="Encode Sans Black"/>
                <a:sym typeface="Encode Sans Black"/>
              </a:defRPr>
            </a:lvl2pPr>
            <a:lvl3pPr marL="1371600" marR="0" lvl="2" indent="-228600" algn="l" rtl="0">
              <a:spcBef>
                <a:spcPts val="480"/>
              </a:spcBef>
              <a:spcAft>
                <a:spcPts val="0"/>
              </a:spcAft>
              <a:buClr>
                <a:srgbClr val="E8D3A2"/>
              </a:buClr>
              <a:buSzPts val="2400"/>
              <a:buFont typeface="Arial"/>
              <a:buNone/>
              <a:defRPr sz="2400" b="0" i="0" u="none" strike="noStrike" cap="none">
                <a:solidFill>
                  <a:srgbClr val="E8D3A2"/>
                </a:solidFill>
                <a:latin typeface="Encode Sans Black"/>
                <a:ea typeface="Encode Sans Black"/>
                <a:cs typeface="Encode Sans Black"/>
                <a:sym typeface="Encode Sans Black"/>
              </a:defRPr>
            </a:lvl3pPr>
            <a:lvl4pPr marL="1828800" marR="0" lvl="3"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Black"/>
                <a:ea typeface="Encode Sans Black"/>
                <a:cs typeface="Encode Sans Black"/>
                <a:sym typeface="Encode Sans Black"/>
              </a:defRPr>
            </a:lvl4pPr>
            <a:lvl5pPr marL="2286000" marR="0" lvl="4"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Black"/>
                <a:ea typeface="Encode Sans Black"/>
                <a:cs typeface="Encode Sans Black"/>
                <a:sym typeface="Encode Sans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9" name="Google Shape;19;p4" descr="Wordmark_center_Purple_HEX.png"/>
          <p:cNvPicPr preferRelativeResize="0"/>
          <p:nvPr/>
        </p:nvPicPr>
        <p:blipFill rotWithShape="1">
          <a:blip r:embed="rId2">
            <a:alphaModFix/>
          </a:blip>
          <a:srcRect/>
          <a:stretch/>
        </p:blipFill>
        <p:spPr>
          <a:xfrm>
            <a:off x="6382155" y="4865593"/>
            <a:ext cx="1818972" cy="122531"/>
          </a:xfrm>
          <a:prstGeom prst="rect">
            <a:avLst/>
          </a:prstGeom>
          <a:noFill/>
          <a:ln>
            <a:noFill/>
          </a:ln>
        </p:spPr>
      </p:pic>
      <p:pic>
        <p:nvPicPr>
          <p:cNvPr id="20" name="Google Shape;20;p4" descr="Bar_RtAngle_7502_RGB.png"/>
          <p:cNvPicPr preferRelativeResize="0"/>
          <p:nvPr/>
        </p:nvPicPr>
        <p:blipFill rotWithShape="1">
          <a:blip r:embed="rId3">
            <a:alphaModFix/>
          </a:blip>
          <a:srcRect/>
          <a:stretch/>
        </p:blipFill>
        <p:spPr>
          <a:xfrm>
            <a:off x="784225" y="1078354"/>
            <a:ext cx="1358183" cy="50287"/>
          </a:xfrm>
          <a:prstGeom prst="rect">
            <a:avLst/>
          </a:prstGeom>
          <a:noFill/>
          <a:ln>
            <a:noFill/>
          </a:ln>
        </p:spPr>
      </p:pic>
      <p:sp>
        <p:nvSpPr>
          <p:cNvPr id="21" name="Google Shape;21;p4"/>
          <p:cNvSpPr txBox="1">
            <a:spLocks noGrp="1"/>
          </p:cNvSpPr>
          <p:nvPr>
            <p:ph type="title"/>
          </p:nvPr>
        </p:nvSpPr>
        <p:spPr>
          <a:xfrm>
            <a:off x="671756" y="278633"/>
            <a:ext cx="8184600" cy="744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4B2E83"/>
              </a:buClr>
              <a:buSzPts val="3000"/>
              <a:buFont typeface="Encode Sans Black"/>
              <a:buNone/>
              <a:defRPr sz="3000" b="1" i="0" u="none" strike="noStrike" cap="none">
                <a:solidFill>
                  <a:srgbClr val="4B2E83"/>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 Graphic">
  <p:cSld name="Header + Graphic">
    <p:spTree>
      <p:nvGrpSpPr>
        <p:cNvPr id="1" name="Shape 22"/>
        <p:cNvGrpSpPr/>
        <p:nvPr/>
      </p:nvGrpSpPr>
      <p:grpSpPr>
        <a:xfrm>
          <a:off x="0" y="0"/>
          <a:ext cx="0" cy="0"/>
          <a:chOff x="0" y="0"/>
          <a:chExt cx="0" cy="0"/>
        </a:xfrm>
      </p:grpSpPr>
      <p:sp>
        <p:nvSpPr>
          <p:cNvPr id="23" name="Google Shape;23;p5"/>
          <p:cNvSpPr>
            <a:spLocks noGrp="1"/>
          </p:cNvSpPr>
          <p:nvPr>
            <p:ph type="chart" idx="2"/>
          </p:nvPr>
        </p:nvSpPr>
        <p:spPr>
          <a:xfrm>
            <a:off x="766763" y="1302544"/>
            <a:ext cx="8021700" cy="33243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rgbClr val="999999"/>
              </a:buClr>
              <a:buSzPts val="2400"/>
              <a:buFont typeface="Arial"/>
              <a:buNone/>
              <a:defRPr sz="2400" b="0" i="1" u="none" strike="noStrike" cap="none">
                <a:solidFill>
                  <a:srgbClr val="999999"/>
                </a:solidFill>
                <a:latin typeface="Open Sans Light"/>
                <a:ea typeface="Open Sans Light"/>
                <a:cs typeface="Open Sans Light"/>
                <a:sym typeface="Open Sans Light"/>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4" name="Google Shape;24;p5" descr="Wordmark_center_Purple_HEX.png"/>
          <p:cNvPicPr preferRelativeResize="0"/>
          <p:nvPr/>
        </p:nvPicPr>
        <p:blipFill rotWithShape="1">
          <a:blip r:embed="rId2">
            <a:alphaModFix/>
          </a:blip>
          <a:srcRect/>
          <a:stretch/>
        </p:blipFill>
        <p:spPr>
          <a:xfrm>
            <a:off x="6363105" y="4865593"/>
            <a:ext cx="1818972" cy="122531"/>
          </a:xfrm>
          <a:prstGeom prst="rect">
            <a:avLst/>
          </a:prstGeom>
          <a:noFill/>
          <a:ln>
            <a:noFill/>
          </a:ln>
        </p:spPr>
      </p:pic>
      <p:pic>
        <p:nvPicPr>
          <p:cNvPr id="25" name="Google Shape;25;p5" descr="Bar_RtAngle_7502_RGB.png"/>
          <p:cNvPicPr preferRelativeResize="0"/>
          <p:nvPr/>
        </p:nvPicPr>
        <p:blipFill rotWithShape="1">
          <a:blip r:embed="rId3">
            <a:alphaModFix/>
          </a:blip>
          <a:srcRect/>
          <a:stretch/>
        </p:blipFill>
        <p:spPr>
          <a:xfrm>
            <a:off x="784225" y="1078354"/>
            <a:ext cx="1358183" cy="50287"/>
          </a:xfrm>
          <a:prstGeom prst="rect">
            <a:avLst/>
          </a:prstGeom>
          <a:noFill/>
          <a:ln>
            <a:noFill/>
          </a:ln>
        </p:spPr>
      </p:pic>
      <p:sp>
        <p:nvSpPr>
          <p:cNvPr id="26" name="Google Shape;26;p5"/>
          <p:cNvSpPr txBox="1">
            <a:spLocks noGrp="1"/>
          </p:cNvSpPr>
          <p:nvPr>
            <p:ph type="title"/>
          </p:nvPr>
        </p:nvSpPr>
        <p:spPr>
          <a:xfrm>
            <a:off x="671756" y="278633"/>
            <a:ext cx="8116500" cy="744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29" name="Google Shape;29;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4B2E83"/>
        </a:solidFill>
        <a:effectLst/>
      </p:bgPr>
    </p:bg>
    <p:spTree>
      <p:nvGrpSpPr>
        <p:cNvPr id="1" name="Shape 35"/>
        <p:cNvGrpSpPr/>
        <p:nvPr/>
      </p:nvGrpSpPr>
      <p:grpSpPr>
        <a:xfrm>
          <a:off x="0" y="0"/>
          <a:ext cx="0" cy="0"/>
          <a:chOff x="0" y="0"/>
          <a:chExt cx="0" cy="0"/>
        </a:xfrm>
      </p:grpSpPr>
      <p:pic>
        <p:nvPicPr>
          <p:cNvPr id="36" name="Google Shape;36;p8" descr="UW_W Logo_White.png"/>
          <p:cNvPicPr preferRelativeResize="0"/>
          <p:nvPr/>
        </p:nvPicPr>
        <p:blipFill rotWithShape="1">
          <a:blip r:embed="rId2">
            <a:alphaModFix/>
          </a:blip>
          <a:srcRect/>
          <a:stretch/>
        </p:blipFill>
        <p:spPr>
          <a:xfrm>
            <a:off x="7445815" y="4459390"/>
            <a:ext cx="1028700" cy="692658"/>
          </a:xfrm>
          <a:prstGeom prst="rect">
            <a:avLst/>
          </a:prstGeom>
          <a:noFill/>
          <a:ln>
            <a:noFill/>
          </a:ln>
        </p:spPr>
      </p:pic>
      <p:pic>
        <p:nvPicPr>
          <p:cNvPr id="37" name="Google Shape;37;p8"/>
          <p:cNvPicPr preferRelativeResize="0"/>
          <p:nvPr/>
        </p:nvPicPr>
        <p:blipFill rotWithShape="1">
          <a:blip r:embed="rId3">
            <a:alphaModFix/>
          </a:blip>
          <a:srcRect/>
          <a:stretch/>
        </p:blipFill>
        <p:spPr>
          <a:xfrm>
            <a:off x="677334" y="4765675"/>
            <a:ext cx="1905003" cy="200025"/>
          </a:xfrm>
          <a:prstGeom prst="rect">
            <a:avLst/>
          </a:prstGeom>
          <a:noFill/>
          <a:ln>
            <a:noFill/>
          </a:ln>
        </p:spPr>
      </p:pic>
      <p:pic>
        <p:nvPicPr>
          <p:cNvPr id="38" name="Google Shape;38;p8" descr="Bar_RtAngle_7502_RGB.png"/>
          <p:cNvPicPr preferRelativeResize="0"/>
          <p:nvPr/>
        </p:nvPicPr>
        <p:blipFill rotWithShape="1">
          <a:blip r:embed="rId4">
            <a:alphaModFix/>
          </a:blip>
          <a:srcRect/>
          <a:stretch/>
        </p:blipFill>
        <p:spPr>
          <a:xfrm>
            <a:off x="813587" y="3004564"/>
            <a:ext cx="2284305" cy="84577"/>
          </a:xfrm>
          <a:prstGeom prst="rect">
            <a:avLst/>
          </a:prstGeom>
          <a:noFill/>
          <a:ln>
            <a:noFill/>
          </a:ln>
        </p:spPr>
      </p:pic>
      <p:sp>
        <p:nvSpPr>
          <p:cNvPr id="39" name="Google Shape;39;p8"/>
          <p:cNvSpPr txBox="1">
            <a:spLocks noGrp="1"/>
          </p:cNvSpPr>
          <p:nvPr>
            <p:ph type="title"/>
          </p:nvPr>
        </p:nvSpPr>
        <p:spPr>
          <a:xfrm>
            <a:off x="671757" y="884868"/>
            <a:ext cx="6972300" cy="19815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Black"/>
              <a:buNone/>
              <a:defRPr sz="5000" b="1" i="0" u="none" strike="noStrike" cap="none">
                <a:solidFill>
                  <a:schemeClr val="lt2"/>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679950" y="1114031"/>
            <a:ext cx="7308000" cy="2392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sz="4200"/>
              <a:t>Prediction Models of Inpatient Admissions</a:t>
            </a:r>
            <a:endParaRPr sz="4200"/>
          </a:p>
          <a:p>
            <a:pPr marL="0" lvl="0" indent="0" algn="l" rtl="0">
              <a:spcBef>
                <a:spcPts val="0"/>
              </a:spcBef>
              <a:spcAft>
                <a:spcPts val="0"/>
              </a:spcAft>
              <a:buClr>
                <a:schemeClr val="lt2"/>
              </a:buClr>
              <a:buSzPts val="5000"/>
              <a:buFont typeface="Encode Sans Black"/>
              <a:buNone/>
            </a:pPr>
            <a:r>
              <a:rPr lang="en"/>
              <a:t> </a:t>
            </a:r>
            <a:endParaRPr/>
          </a:p>
        </p:txBody>
      </p:sp>
      <p:sp>
        <p:nvSpPr>
          <p:cNvPr id="45" name="Google Shape;45;p9"/>
          <p:cNvSpPr txBox="1"/>
          <p:nvPr/>
        </p:nvSpPr>
        <p:spPr>
          <a:xfrm>
            <a:off x="763475" y="3122725"/>
            <a:ext cx="7943100" cy="95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a:solidFill>
                  <a:schemeClr val="lt2"/>
                </a:solidFill>
                <a:latin typeface="Encode Sans"/>
                <a:ea typeface="Encode Sans"/>
                <a:cs typeface="Encode Sans"/>
                <a:sym typeface="Encode Sans"/>
              </a:rPr>
              <a:t>David DiGiuseppe, Caroline Kasman, Mandira Pradhan | CHPW</a:t>
            </a:r>
            <a:endParaRPr sz="2000">
              <a:solidFill>
                <a:schemeClr val="lt2"/>
              </a:solidFill>
              <a:latin typeface="Encode Sans"/>
              <a:ea typeface="Encode Sans"/>
              <a:cs typeface="Encode Sans"/>
              <a:sym typeface="Encode Sans"/>
            </a:endParaRPr>
          </a:p>
          <a:p>
            <a:pPr marL="0" marR="0" lvl="0" indent="0" algn="l" rtl="0">
              <a:spcBef>
                <a:spcPts val="0"/>
              </a:spcBef>
              <a:spcAft>
                <a:spcPts val="0"/>
              </a:spcAft>
              <a:buNone/>
            </a:pPr>
            <a:r>
              <a:rPr lang="en" sz="2000" i="0" u="none" strike="noStrike" cap="none">
                <a:solidFill>
                  <a:schemeClr val="lt2"/>
                </a:solidFill>
                <a:latin typeface="Encode Sans"/>
                <a:ea typeface="Encode Sans"/>
                <a:cs typeface="Encode Sans"/>
                <a:sym typeface="Encode Sans"/>
              </a:rPr>
              <a:t>Yutong Wu, Ning Yang, Zihan Zheng | UW Biost</a:t>
            </a:r>
            <a:r>
              <a:rPr lang="en" sz="2000">
                <a:solidFill>
                  <a:schemeClr val="lt2"/>
                </a:solidFill>
                <a:latin typeface="Encode Sans"/>
                <a:ea typeface="Encode Sans"/>
                <a:cs typeface="Encode Sans"/>
                <a:sym typeface="Encode Sans"/>
              </a:rPr>
              <a:t>atistics</a:t>
            </a:r>
            <a:endParaRPr sz="2000" i="0" u="none" strike="noStrike" cap="none">
              <a:solidFill>
                <a:schemeClr val="lt2"/>
              </a:solidFill>
              <a:latin typeface="Encode Sans"/>
              <a:ea typeface="Encode Sans"/>
              <a:cs typeface="Encode Sans"/>
              <a:sym typeface="Encode Sans"/>
            </a:endParaRPr>
          </a:p>
          <a:p>
            <a:pPr marL="0" marR="0" lvl="0" indent="0" algn="l" rtl="0">
              <a:spcBef>
                <a:spcPts val="0"/>
              </a:spcBef>
              <a:spcAft>
                <a:spcPts val="0"/>
              </a:spcAft>
              <a:buNone/>
            </a:pPr>
            <a:endParaRPr sz="2000" b="1">
              <a:solidFill>
                <a:schemeClr val="lt2"/>
              </a:solidFill>
              <a:latin typeface="Encode Sans Black"/>
              <a:ea typeface="Encode Sans Black"/>
              <a:cs typeface="Encode Sans Black"/>
              <a:sym typeface="Encode Sans Black"/>
            </a:endParaRPr>
          </a:p>
          <a:p>
            <a:pPr marL="0" marR="0" lvl="0" indent="0" algn="l" rtl="0">
              <a:spcBef>
                <a:spcPts val="0"/>
              </a:spcBef>
              <a:spcAft>
                <a:spcPts val="0"/>
              </a:spcAft>
              <a:buNone/>
            </a:pPr>
            <a:endParaRPr sz="1000">
              <a:solidFill>
                <a:schemeClr val="lt2"/>
              </a:solidFill>
              <a:latin typeface="Encode Sans"/>
              <a:ea typeface="Encode Sans"/>
              <a:cs typeface="Encode Sans"/>
              <a:sym typeface="Encode Sans"/>
            </a:endParaRPr>
          </a:p>
          <a:p>
            <a:pPr marL="0" marR="0" lvl="0" indent="0" algn="l" rtl="0">
              <a:spcBef>
                <a:spcPts val="0"/>
              </a:spcBef>
              <a:spcAft>
                <a:spcPts val="0"/>
              </a:spcAft>
              <a:buNone/>
            </a:pPr>
            <a:r>
              <a:rPr lang="en" sz="2000">
                <a:solidFill>
                  <a:schemeClr val="lt2"/>
                </a:solidFill>
                <a:latin typeface="Encode Sans"/>
                <a:ea typeface="Encode Sans"/>
                <a:cs typeface="Encode Sans"/>
                <a:sym typeface="Encode Sans"/>
              </a:rPr>
              <a:t>BIOST 597, Winter </a:t>
            </a:r>
            <a:r>
              <a:rPr lang="en" sz="2000" baseline="30000">
                <a:solidFill>
                  <a:schemeClr val="lt2"/>
                </a:solidFill>
                <a:latin typeface="Encode Sans"/>
                <a:ea typeface="Encode Sans"/>
                <a:cs typeface="Encode Sans"/>
                <a:sym typeface="Encode Sans"/>
              </a:rPr>
              <a:t> </a:t>
            </a:r>
            <a:r>
              <a:rPr lang="en" sz="2000">
                <a:solidFill>
                  <a:schemeClr val="lt2"/>
                </a:solidFill>
                <a:latin typeface="Encode Sans"/>
                <a:ea typeface="Encode Sans"/>
                <a:cs typeface="Encode Sans"/>
                <a:sym typeface="Encode Sans"/>
              </a:rPr>
              <a:t>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671757" y="884868"/>
            <a:ext cx="6972300" cy="1981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200"/>
              <a:t>Primary Analysis and Results</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400">
                <a:latin typeface="Open Sans"/>
                <a:ea typeface="Open Sans"/>
                <a:cs typeface="Open Sans"/>
                <a:sym typeface="Open Sans"/>
              </a:rPr>
              <a:t>Results: Best Models and Performance</a:t>
            </a:r>
            <a:endParaRPr sz="2400">
              <a:latin typeface="Open Sans"/>
              <a:ea typeface="Open Sans"/>
              <a:cs typeface="Open Sans"/>
              <a:sym typeface="Open Sans"/>
            </a:endParaRPr>
          </a:p>
        </p:txBody>
      </p:sp>
      <p:graphicFrame>
        <p:nvGraphicFramePr>
          <p:cNvPr id="113" name="Google Shape;113;p19"/>
          <p:cNvGraphicFramePr/>
          <p:nvPr/>
        </p:nvGraphicFramePr>
        <p:xfrm>
          <a:off x="630363" y="1461235"/>
          <a:ext cx="7883250" cy="2392500"/>
        </p:xfrm>
        <a:graphic>
          <a:graphicData uri="http://schemas.openxmlformats.org/drawingml/2006/table">
            <a:tbl>
              <a:tblPr>
                <a:noFill/>
                <a:tableStyleId>{62313808-D91C-4224-B363-44E245C88727}</a:tableStyleId>
              </a:tblPr>
              <a:tblGrid>
                <a:gridCol w="1000400">
                  <a:extLst>
                    <a:ext uri="{9D8B030D-6E8A-4147-A177-3AD203B41FA5}">
                      <a16:colId xmlns:a16="http://schemas.microsoft.com/office/drawing/2014/main" val="20000"/>
                    </a:ext>
                  </a:extLst>
                </a:gridCol>
                <a:gridCol w="1000400">
                  <a:extLst>
                    <a:ext uri="{9D8B030D-6E8A-4147-A177-3AD203B41FA5}">
                      <a16:colId xmlns:a16="http://schemas.microsoft.com/office/drawing/2014/main" val="20001"/>
                    </a:ext>
                  </a:extLst>
                </a:gridCol>
                <a:gridCol w="959075">
                  <a:extLst>
                    <a:ext uri="{9D8B030D-6E8A-4147-A177-3AD203B41FA5}">
                      <a16:colId xmlns:a16="http://schemas.microsoft.com/office/drawing/2014/main" val="20002"/>
                    </a:ext>
                  </a:extLst>
                </a:gridCol>
                <a:gridCol w="940825">
                  <a:extLst>
                    <a:ext uri="{9D8B030D-6E8A-4147-A177-3AD203B41FA5}">
                      <a16:colId xmlns:a16="http://schemas.microsoft.com/office/drawing/2014/main" val="20003"/>
                    </a:ext>
                  </a:extLst>
                </a:gridCol>
                <a:gridCol w="970850">
                  <a:extLst>
                    <a:ext uri="{9D8B030D-6E8A-4147-A177-3AD203B41FA5}">
                      <a16:colId xmlns:a16="http://schemas.microsoft.com/office/drawing/2014/main" val="20004"/>
                    </a:ext>
                  </a:extLst>
                </a:gridCol>
                <a:gridCol w="983300">
                  <a:extLst>
                    <a:ext uri="{9D8B030D-6E8A-4147-A177-3AD203B41FA5}">
                      <a16:colId xmlns:a16="http://schemas.microsoft.com/office/drawing/2014/main" val="20005"/>
                    </a:ext>
                  </a:extLst>
                </a:gridCol>
                <a:gridCol w="997125">
                  <a:extLst>
                    <a:ext uri="{9D8B030D-6E8A-4147-A177-3AD203B41FA5}">
                      <a16:colId xmlns:a16="http://schemas.microsoft.com/office/drawing/2014/main" val="20006"/>
                    </a:ext>
                  </a:extLst>
                </a:gridCol>
                <a:gridCol w="1031275">
                  <a:extLst>
                    <a:ext uri="{9D8B030D-6E8A-4147-A177-3AD203B41FA5}">
                      <a16:colId xmlns:a16="http://schemas.microsoft.com/office/drawing/2014/main" val="20007"/>
                    </a:ext>
                  </a:extLst>
                </a:gridCol>
              </a:tblGrid>
              <a:tr h="327450">
                <a:tc gridSpan="2">
                  <a:txBody>
                    <a:bodyPr/>
                    <a:lstStyle/>
                    <a:p>
                      <a:pPr marL="0" lvl="0" indent="0" algn="ctr" rtl="0">
                        <a:spcBef>
                          <a:spcPts val="0"/>
                        </a:spcBef>
                        <a:spcAft>
                          <a:spcPts val="0"/>
                        </a:spcAft>
                        <a:buNone/>
                      </a:pPr>
                      <a:endParaRPr>
                        <a:solidFill>
                          <a:schemeClr val="lt2"/>
                        </a:solidFill>
                      </a:endParaRPr>
                    </a:p>
                  </a:txBody>
                  <a:tcPr marL="91425" marR="91425" marT="91425" marB="91425">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b="1">
                          <a:solidFill>
                            <a:schemeClr val="lt2"/>
                          </a:solidFill>
                        </a:rPr>
                        <a:t>GLM</a:t>
                      </a:r>
                      <a:endParaRPr sz="1500" b="1">
                        <a:solidFill>
                          <a:schemeClr val="lt2"/>
                        </a:solidFill>
                      </a:endParaRPr>
                    </a:p>
                  </a:txBody>
                  <a:tcPr marL="91425" marR="91425" marT="91425" marB="91425">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b="1">
                          <a:solidFill>
                            <a:schemeClr val="lt2"/>
                          </a:solidFill>
                        </a:rPr>
                        <a:t>GBT</a:t>
                      </a:r>
                      <a:endParaRPr sz="1500" b="1">
                        <a:solidFill>
                          <a:schemeClr val="lt2"/>
                        </a:solidFill>
                      </a:endParaRPr>
                    </a:p>
                  </a:txBody>
                  <a:tcPr marL="91425" marR="91425" marT="91425" marB="91425">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b="1">
                          <a:solidFill>
                            <a:schemeClr val="lt2"/>
                          </a:solidFill>
                        </a:rPr>
                        <a:t>BART</a:t>
                      </a:r>
                      <a:endParaRPr sz="1500" b="1">
                        <a:solidFill>
                          <a:schemeClr val="lt2"/>
                        </a:solidFill>
                      </a:endParaRPr>
                    </a:p>
                  </a:txBody>
                  <a:tcPr marL="91425" marR="91425" marT="91425" marB="91425">
                    <a:solidFill>
                      <a:srgbClr val="4B2E83"/>
                    </a:solidFill>
                  </a:tcPr>
                </a:tc>
                <a:tc hMerge="1">
                  <a:txBody>
                    <a:bodyPr/>
                    <a:lstStyle/>
                    <a:p>
                      <a:endParaRPr lang="en-US"/>
                    </a:p>
                  </a:txBody>
                  <a:tcPr/>
                </a:tc>
                <a:extLst>
                  <a:ext uri="{0D108BD9-81ED-4DB2-BD59-A6C34878D82A}">
                    <a16:rowId xmlns:a16="http://schemas.microsoft.com/office/drawing/2014/main" val="10000"/>
                  </a:ext>
                </a:extLst>
              </a:tr>
              <a:tr h="315325">
                <a:tc gridSpan="2">
                  <a:txBody>
                    <a:bodyPr/>
                    <a:lstStyle/>
                    <a:p>
                      <a:pPr marL="0" lvl="0" indent="0" algn="ctr" rtl="0">
                        <a:spcBef>
                          <a:spcPts val="0"/>
                        </a:spcBef>
                        <a:spcAft>
                          <a:spcPts val="0"/>
                        </a:spcAft>
                        <a:buNone/>
                      </a:pPr>
                      <a:r>
                        <a:rPr lang="en">
                          <a:solidFill>
                            <a:schemeClr val="dk1"/>
                          </a:solidFill>
                        </a:rPr>
                        <a:t>Sensitivity (Recall)</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0.243</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0.343</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0.334</a:t>
                      </a:r>
                      <a:endParaRPr>
                        <a:solidFill>
                          <a:schemeClr val="dk1"/>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15325">
                <a:tc gridSpan="2">
                  <a:txBody>
                    <a:bodyPr/>
                    <a:lstStyle/>
                    <a:p>
                      <a:pPr marL="0" lvl="0" indent="0" algn="ctr" rtl="0">
                        <a:spcBef>
                          <a:spcPts val="0"/>
                        </a:spcBef>
                        <a:spcAft>
                          <a:spcPts val="0"/>
                        </a:spcAft>
                        <a:buNone/>
                      </a:pPr>
                      <a:r>
                        <a:rPr lang="en">
                          <a:solidFill>
                            <a:schemeClr val="dk1"/>
                          </a:solidFill>
                        </a:rPr>
                        <a:t>PPV (Precision)</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0.238</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0.317</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0.334</a:t>
                      </a:r>
                      <a:endParaRPr>
                        <a:solidFill>
                          <a:schemeClr val="dk1"/>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15325">
                <a:tc gridSpan="2">
                  <a:txBody>
                    <a:bodyPr/>
                    <a:lstStyle/>
                    <a:p>
                      <a:pPr marL="0" lvl="0" indent="0" algn="ctr" rtl="0">
                        <a:spcBef>
                          <a:spcPts val="0"/>
                        </a:spcBef>
                        <a:spcAft>
                          <a:spcPts val="0"/>
                        </a:spcAft>
                        <a:buNone/>
                      </a:pPr>
                      <a:r>
                        <a:rPr lang="en">
                          <a:solidFill>
                            <a:schemeClr val="dk1"/>
                          </a:solidFill>
                        </a:rPr>
                        <a:t>F1</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0.240</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0.330</a:t>
                      </a:r>
                      <a:endParaRPr>
                        <a:solidFill>
                          <a:schemeClr val="dk1"/>
                        </a:solidFill>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rPr>
                        <a:t>0.334</a:t>
                      </a:r>
                      <a:endParaRPr>
                        <a:solidFill>
                          <a:schemeClr val="dk1"/>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3"/>
                  </a:ext>
                </a:extLst>
              </a:tr>
              <a:tr h="315325">
                <a:tc>
                  <a:txBody>
                    <a:bodyPr/>
                    <a:lstStyle/>
                    <a:p>
                      <a:pPr marL="0" lvl="0" indent="0" algn="ctr" rtl="0">
                        <a:spcBef>
                          <a:spcPts val="0"/>
                        </a:spcBef>
                        <a:spcAft>
                          <a:spcPts val="0"/>
                        </a:spcAft>
                        <a:buNone/>
                      </a:pPr>
                      <a:r>
                        <a:rPr lang="en">
                          <a:solidFill>
                            <a:schemeClr val="dk1"/>
                          </a:solidFill>
                        </a:rPr>
                        <a:t>True Pos</a:t>
                      </a:r>
                      <a:endParaRPr>
                        <a:solidFill>
                          <a:schemeClr val="dk1"/>
                        </a:solidFill>
                      </a:endParaRPr>
                    </a:p>
                  </a:txBody>
                  <a:tcPr marL="91425" marR="91425" marT="91425" marB="91425">
                    <a:solidFill>
                      <a:srgbClr val="D9D2E9"/>
                    </a:solidFill>
                  </a:tcPr>
                </a:tc>
                <a:tc>
                  <a:txBody>
                    <a:bodyPr/>
                    <a:lstStyle/>
                    <a:p>
                      <a:pPr marL="0" lvl="0" indent="0" algn="ctr" rtl="0">
                        <a:spcBef>
                          <a:spcPts val="0"/>
                        </a:spcBef>
                        <a:spcAft>
                          <a:spcPts val="0"/>
                        </a:spcAft>
                        <a:buNone/>
                      </a:pPr>
                      <a:r>
                        <a:rPr lang="en">
                          <a:solidFill>
                            <a:schemeClr val="dk1"/>
                          </a:solidFill>
                        </a:rPr>
                        <a:t>False Pos</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373</a:t>
                      </a:r>
                      <a:endParaRPr>
                        <a:solidFill>
                          <a:schemeClr val="dk1"/>
                        </a:solidFill>
                      </a:endParaRPr>
                    </a:p>
                  </a:txBody>
                  <a:tcPr marL="91425" marR="91425" marT="91425" marB="91425">
                    <a:solidFill>
                      <a:srgbClr val="D9D2E9"/>
                    </a:solidFill>
                  </a:tcPr>
                </a:tc>
                <a:tc>
                  <a:txBody>
                    <a:bodyPr/>
                    <a:lstStyle/>
                    <a:p>
                      <a:pPr marL="0" lvl="0" indent="0" algn="ctr" rtl="0">
                        <a:spcBef>
                          <a:spcPts val="0"/>
                        </a:spcBef>
                        <a:spcAft>
                          <a:spcPts val="0"/>
                        </a:spcAft>
                        <a:buNone/>
                      </a:pPr>
                      <a:r>
                        <a:rPr lang="en">
                          <a:solidFill>
                            <a:schemeClr val="dk1"/>
                          </a:solidFill>
                        </a:rPr>
                        <a:t>1,197</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495</a:t>
                      </a:r>
                      <a:endParaRPr>
                        <a:solidFill>
                          <a:schemeClr val="dk1"/>
                        </a:solidFill>
                      </a:endParaRPr>
                    </a:p>
                  </a:txBody>
                  <a:tcPr marL="91425" marR="91425" marT="91425" marB="91425">
                    <a:solidFill>
                      <a:srgbClr val="D9D2E9"/>
                    </a:solidFill>
                  </a:tcPr>
                </a:tc>
                <a:tc>
                  <a:txBody>
                    <a:bodyPr/>
                    <a:lstStyle/>
                    <a:p>
                      <a:pPr marL="0" lvl="0" indent="0" algn="ctr" rtl="0">
                        <a:spcBef>
                          <a:spcPts val="0"/>
                        </a:spcBef>
                        <a:spcAft>
                          <a:spcPts val="0"/>
                        </a:spcAft>
                        <a:buNone/>
                      </a:pPr>
                      <a:r>
                        <a:rPr lang="en">
                          <a:solidFill>
                            <a:schemeClr val="dk1"/>
                          </a:solidFill>
                        </a:rPr>
                        <a:t>1,066</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522</a:t>
                      </a:r>
                      <a:endParaRPr>
                        <a:solidFill>
                          <a:schemeClr val="dk1"/>
                        </a:solidFill>
                      </a:endParaRPr>
                    </a:p>
                  </a:txBody>
                  <a:tcPr marL="91425" marR="91425" marT="91425" marB="91425">
                    <a:solidFill>
                      <a:srgbClr val="D9D2E9"/>
                    </a:solidFill>
                  </a:tcPr>
                </a:tc>
                <a:tc>
                  <a:txBody>
                    <a:bodyPr/>
                    <a:lstStyle/>
                    <a:p>
                      <a:pPr marL="0" lvl="0" indent="0" algn="ctr" rtl="0">
                        <a:spcBef>
                          <a:spcPts val="0"/>
                        </a:spcBef>
                        <a:spcAft>
                          <a:spcPts val="0"/>
                        </a:spcAft>
                        <a:buNone/>
                      </a:pPr>
                      <a:r>
                        <a:rPr lang="en">
                          <a:solidFill>
                            <a:schemeClr val="dk1"/>
                          </a:solidFill>
                        </a:rPr>
                        <a:t>1,040</a:t>
                      </a:r>
                      <a:endParaRPr>
                        <a:solidFill>
                          <a:schemeClr val="dk1"/>
                        </a:solidFill>
                      </a:endParaRPr>
                    </a:p>
                  </a:txBody>
                  <a:tcPr marL="91425" marR="91425" marT="91425" marB="91425"/>
                </a:tc>
                <a:extLst>
                  <a:ext uri="{0D108BD9-81ED-4DB2-BD59-A6C34878D82A}">
                    <a16:rowId xmlns:a16="http://schemas.microsoft.com/office/drawing/2014/main" val="10004"/>
                  </a:ext>
                </a:extLst>
              </a:tr>
              <a:tr h="160050">
                <a:tc rowSpan="2">
                  <a:txBody>
                    <a:bodyPr/>
                    <a:lstStyle/>
                    <a:p>
                      <a:pPr marL="0" lvl="0" indent="0" algn="ctr" rtl="0">
                        <a:spcBef>
                          <a:spcPts val="0"/>
                        </a:spcBef>
                        <a:spcAft>
                          <a:spcPts val="0"/>
                        </a:spcAft>
                        <a:buNone/>
                      </a:pPr>
                      <a:r>
                        <a:rPr lang="en">
                          <a:solidFill>
                            <a:schemeClr val="dk1"/>
                          </a:solidFill>
                        </a:rPr>
                        <a:t>False Neg</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True Neg</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1,164</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33,245</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948</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33,470</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1,040</a:t>
                      </a:r>
                      <a:endParaRPr>
                        <a:solidFill>
                          <a:schemeClr val="dk1"/>
                        </a:solidFill>
                      </a:endParaRPr>
                    </a:p>
                  </a:txBody>
                  <a:tcPr marL="91425" marR="91425" marT="91425" marB="91425"/>
                </a:tc>
                <a:tc rowSpan="2">
                  <a:txBody>
                    <a:bodyPr/>
                    <a:lstStyle/>
                    <a:p>
                      <a:pPr marL="0" lvl="0" indent="0" algn="ctr" rtl="0">
                        <a:spcBef>
                          <a:spcPts val="0"/>
                        </a:spcBef>
                        <a:spcAft>
                          <a:spcPts val="0"/>
                        </a:spcAft>
                        <a:buNone/>
                      </a:pPr>
                      <a:r>
                        <a:rPr lang="en">
                          <a:solidFill>
                            <a:schemeClr val="dk1"/>
                          </a:solidFill>
                        </a:rPr>
                        <a:t>33,377</a:t>
                      </a:r>
                      <a:endParaRPr>
                        <a:solidFill>
                          <a:schemeClr val="dk1"/>
                        </a:solidFill>
                      </a:endParaRPr>
                    </a:p>
                  </a:txBody>
                  <a:tcPr marL="91425" marR="91425" marT="91425" marB="91425"/>
                </a:tc>
                <a:extLst>
                  <a:ext uri="{0D108BD9-81ED-4DB2-BD59-A6C34878D82A}">
                    <a16:rowId xmlns:a16="http://schemas.microsoft.com/office/drawing/2014/main" val="10005"/>
                  </a:ext>
                </a:extLst>
              </a:tr>
              <a:tr h="2116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114" name="Google Shape;114;p19"/>
          <p:cNvSpPr txBox="1"/>
          <p:nvPr/>
        </p:nvSpPr>
        <p:spPr>
          <a:xfrm>
            <a:off x="732575" y="3976800"/>
            <a:ext cx="75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*F1 score = 2*Sensitivity*PPV / (Sensitivity + PPV), range from 0 to 1</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671757" y="884868"/>
            <a:ext cx="6972300" cy="1981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200"/>
              <a:t>Secondary Analysis and Results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659300" y="1302550"/>
            <a:ext cx="7811100" cy="3011700"/>
          </a:xfrm>
          <a:prstGeom prst="rect">
            <a:avLst/>
          </a:prstGeom>
        </p:spPr>
        <p:txBody>
          <a:bodyPr spcFirstLastPara="1" wrap="square" lIns="91425" tIns="45700" rIns="91425" bIns="45700" anchor="t" anchorCtr="0">
            <a:noAutofit/>
          </a:bodyPr>
          <a:lstStyle/>
          <a:p>
            <a:pPr marL="457200" lvl="0" indent="-323850" algn="l" rtl="0">
              <a:lnSpc>
                <a:spcPct val="175000"/>
              </a:lnSpc>
              <a:spcBef>
                <a:spcPts val="480"/>
              </a:spcBef>
              <a:spcAft>
                <a:spcPts val="0"/>
              </a:spcAft>
              <a:buSzPts val="1500"/>
              <a:buChar char="●"/>
            </a:pPr>
            <a:r>
              <a:rPr lang="en" sz="1500" b="0"/>
              <a:t>If training data is biased towards certain groups, the learned model will also show discriminatory behavior, leading to biased prediction outcomes.</a:t>
            </a:r>
            <a:endParaRPr sz="1500" b="0"/>
          </a:p>
          <a:p>
            <a:pPr marL="457200" lvl="0" indent="-323850" algn="l" rtl="0">
              <a:lnSpc>
                <a:spcPct val="175000"/>
              </a:lnSpc>
              <a:spcBef>
                <a:spcPts val="0"/>
              </a:spcBef>
              <a:spcAft>
                <a:spcPts val="0"/>
              </a:spcAft>
              <a:buSzPts val="1500"/>
              <a:buChar char="●"/>
            </a:pPr>
            <a:r>
              <a:rPr lang="en" sz="1500" b="0"/>
              <a:t>Impartial classification results are usually desired or even required</a:t>
            </a:r>
            <a:endParaRPr sz="1500" b="0"/>
          </a:p>
          <a:p>
            <a:pPr marL="457200" lvl="0" indent="-323850" algn="l" rtl="0">
              <a:lnSpc>
                <a:spcPct val="175000"/>
              </a:lnSpc>
              <a:spcBef>
                <a:spcPts val="0"/>
              </a:spcBef>
              <a:spcAft>
                <a:spcPts val="0"/>
              </a:spcAft>
              <a:buSzPts val="1500"/>
              <a:buChar char="●"/>
            </a:pPr>
            <a:r>
              <a:rPr lang="en" sz="1500" b="0">
                <a:solidFill>
                  <a:srgbClr val="4B2E83"/>
                </a:solidFill>
              </a:rPr>
              <a:t>CND makes the least intrusive modifications </a:t>
            </a:r>
            <a:r>
              <a:rPr lang="en" sz="1500" b="0"/>
              <a:t>to the biased dataset, aiming to reduce prejudicial behavior for future classification with minimal lose of predictive accuracy</a:t>
            </a:r>
            <a:endParaRPr sz="1500" b="0"/>
          </a:p>
        </p:txBody>
      </p:sp>
      <p:sp>
        <p:nvSpPr>
          <p:cNvPr id="125" name="Google Shape;125;p21"/>
          <p:cNvSpPr txBox="1">
            <a:spLocks noGrp="1"/>
          </p:cNvSpPr>
          <p:nvPr>
            <p:ph type="title"/>
          </p:nvPr>
        </p:nvSpPr>
        <p:spPr>
          <a:xfrm>
            <a:off x="659300" y="292025"/>
            <a:ext cx="87531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Classification with No Discrimination (CND)</a:t>
            </a:r>
            <a:endParaRPr sz="2800" baseline="300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Bias Exploration</a:t>
            </a:r>
            <a:endParaRPr>
              <a:latin typeface="Open Sans"/>
              <a:ea typeface="Open Sans"/>
              <a:cs typeface="Open Sans"/>
              <a:sym typeface="Open Sans"/>
            </a:endParaRPr>
          </a:p>
        </p:txBody>
      </p:sp>
      <p:sp>
        <p:nvSpPr>
          <p:cNvPr id="131" name="Google Shape;131;p22"/>
          <p:cNvSpPr txBox="1"/>
          <p:nvPr/>
        </p:nvSpPr>
        <p:spPr>
          <a:xfrm>
            <a:off x="3582350" y="4480700"/>
            <a:ext cx="24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Chi-squared test p &lt; 0.0001</a:t>
            </a:r>
            <a:endParaRPr>
              <a:solidFill>
                <a:schemeClr val="dk1"/>
              </a:solidFill>
            </a:endParaRPr>
          </a:p>
        </p:txBody>
      </p:sp>
      <p:pic>
        <p:nvPicPr>
          <p:cNvPr id="132" name="Google Shape;132;p22"/>
          <p:cNvPicPr preferRelativeResize="0"/>
          <p:nvPr/>
        </p:nvPicPr>
        <p:blipFill>
          <a:blip r:embed="rId3">
            <a:alphaModFix/>
          </a:blip>
          <a:stretch>
            <a:fillRect/>
          </a:stretch>
        </p:blipFill>
        <p:spPr>
          <a:xfrm>
            <a:off x="1812888" y="1175421"/>
            <a:ext cx="5518218" cy="3152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38" name="Google Shape;138;p23"/>
          <p:cNvGraphicFramePr/>
          <p:nvPr/>
        </p:nvGraphicFramePr>
        <p:xfrm>
          <a:off x="370338" y="1207800"/>
          <a:ext cx="3941650" cy="294137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39" name="Google Shape;139;p23"/>
          <p:cNvSpPr txBox="1"/>
          <p:nvPr/>
        </p:nvSpPr>
        <p:spPr>
          <a:xfrm>
            <a:off x="2197650" y="4498125"/>
            <a:ext cx="47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First column is total number of observations in each race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45" name="Google Shape;145;p24"/>
          <p:cNvGraphicFramePr/>
          <p:nvPr/>
        </p:nvGraphicFramePr>
        <p:xfrm>
          <a:off x="370338" y="1207800"/>
          <a:ext cx="3000000" cy="300000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gridCol w="1294850">
                  <a:extLst>
                    <a:ext uri="{9D8B030D-6E8A-4147-A177-3AD203B41FA5}">
                      <a16:colId xmlns:a16="http://schemas.microsoft.com/office/drawing/2014/main" val="20002"/>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Proportion in Population (%)</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31.9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46" name="Google Shape;146;p24"/>
          <p:cNvSpPr txBox="1"/>
          <p:nvPr/>
        </p:nvSpPr>
        <p:spPr>
          <a:xfrm>
            <a:off x="2037050" y="4498125"/>
            <a:ext cx="545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Second column is the proportion of each race in training population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52" name="Google Shape;152;p25"/>
          <p:cNvGraphicFramePr/>
          <p:nvPr/>
        </p:nvGraphicFramePr>
        <p:xfrm>
          <a:off x="370338" y="1207800"/>
          <a:ext cx="3000000" cy="300000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gridCol w="1294850">
                  <a:extLst>
                    <a:ext uri="{9D8B030D-6E8A-4147-A177-3AD203B41FA5}">
                      <a16:colId xmlns:a16="http://schemas.microsoft.com/office/drawing/2014/main" val="20002"/>
                    </a:ext>
                  </a:extLst>
                </a:gridCol>
                <a:gridCol w="1092825">
                  <a:extLst>
                    <a:ext uri="{9D8B030D-6E8A-4147-A177-3AD203B41FA5}">
                      <a16:colId xmlns:a16="http://schemas.microsoft.com/office/drawing/2014/main" val="20003"/>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Proportion in Population (%)</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Actual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31.9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1342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129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53" name="Google Shape;153;p25"/>
          <p:cNvSpPr txBox="1"/>
          <p:nvPr/>
        </p:nvSpPr>
        <p:spPr>
          <a:xfrm>
            <a:off x="1830450" y="4498125"/>
            <a:ext cx="548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Third column is actual number of inpatient admissions in each race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59" name="Google Shape;159;p26"/>
          <p:cNvGraphicFramePr/>
          <p:nvPr/>
        </p:nvGraphicFramePr>
        <p:xfrm>
          <a:off x="370338" y="1207800"/>
          <a:ext cx="3000000" cy="300000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gridCol w="1294850">
                  <a:extLst>
                    <a:ext uri="{9D8B030D-6E8A-4147-A177-3AD203B41FA5}">
                      <a16:colId xmlns:a16="http://schemas.microsoft.com/office/drawing/2014/main" val="20002"/>
                    </a:ext>
                  </a:extLst>
                </a:gridCol>
                <a:gridCol w="1092825">
                  <a:extLst>
                    <a:ext uri="{9D8B030D-6E8A-4147-A177-3AD203B41FA5}">
                      <a16:colId xmlns:a16="http://schemas.microsoft.com/office/drawing/2014/main" val="20003"/>
                    </a:ext>
                  </a:extLst>
                </a:gridCol>
                <a:gridCol w="1056175">
                  <a:extLst>
                    <a:ext uri="{9D8B030D-6E8A-4147-A177-3AD203B41FA5}">
                      <a16:colId xmlns:a16="http://schemas.microsoft.com/office/drawing/2014/main" val="20004"/>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Proportion in Population (%)</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Actual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Expected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1</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6.8</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423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7.6</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2.5</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31.9</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1342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1981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2.5</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129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1.6</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46.1</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chemeClr val="dk1"/>
                          </a:solidFill>
                          <a:latin typeface="Open Sans"/>
                          <a:ea typeface="Open Sans"/>
                          <a:cs typeface="Open Sans"/>
                          <a:sym typeface="Open Sans"/>
                        </a:rPr>
                        <a:t>6205</a:t>
                      </a:r>
                      <a:endParaRPr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60" name="Google Shape;160;p26"/>
          <p:cNvSpPr txBox="1"/>
          <p:nvPr/>
        </p:nvSpPr>
        <p:spPr>
          <a:xfrm>
            <a:off x="2265050" y="4498125"/>
            <a:ext cx="499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Fourth column is expected inpatient admissions calculated using proportions and total number of admissions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66" name="Google Shape;166;p27"/>
          <p:cNvGraphicFramePr/>
          <p:nvPr/>
        </p:nvGraphicFramePr>
        <p:xfrm>
          <a:off x="370338" y="1207800"/>
          <a:ext cx="3000000" cy="300000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gridCol w="1294850">
                  <a:extLst>
                    <a:ext uri="{9D8B030D-6E8A-4147-A177-3AD203B41FA5}">
                      <a16:colId xmlns:a16="http://schemas.microsoft.com/office/drawing/2014/main" val="20002"/>
                    </a:ext>
                  </a:extLst>
                </a:gridCol>
                <a:gridCol w="1092825">
                  <a:extLst>
                    <a:ext uri="{9D8B030D-6E8A-4147-A177-3AD203B41FA5}">
                      <a16:colId xmlns:a16="http://schemas.microsoft.com/office/drawing/2014/main" val="20003"/>
                    </a:ext>
                  </a:extLst>
                </a:gridCol>
                <a:gridCol w="1056175">
                  <a:extLst>
                    <a:ext uri="{9D8B030D-6E8A-4147-A177-3AD203B41FA5}">
                      <a16:colId xmlns:a16="http://schemas.microsoft.com/office/drawing/2014/main" val="20004"/>
                    </a:ext>
                  </a:extLst>
                </a:gridCol>
                <a:gridCol w="1023375">
                  <a:extLst>
                    <a:ext uri="{9D8B030D-6E8A-4147-A177-3AD203B41FA5}">
                      <a16:colId xmlns:a16="http://schemas.microsoft.com/office/drawing/2014/main" val="20005"/>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Proportion in Population (%)</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Actual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Expected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Difference</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26</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423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-140</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7</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9</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31.9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1342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1981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-639</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129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-28</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-19</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783</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latin typeface="Open Sans"/>
                          <a:ea typeface="Open Sans"/>
                          <a:cs typeface="Open Sans"/>
                          <a:sym typeface="Open Sans"/>
                        </a:rPr>
                        <a:t>-1</a:t>
                      </a:r>
                      <a:endParaRPr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67" name="Google Shape;167;p27"/>
          <p:cNvSpPr txBox="1"/>
          <p:nvPr/>
        </p:nvSpPr>
        <p:spPr>
          <a:xfrm>
            <a:off x="2060250" y="4498125"/>
            <a:ext cx="502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Fifth column is difference of expected and actual admissions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671750" y="208975"/>
            <a:ext cx="8183700" cy="822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000"/>
              <a:buFont typeface="Encode Sans Black"/>
              <a:buNone/>
            </a:pPr>
            <a:r>
              <a:rPr lang="en">
                <a:latin typeface="Open Sans"/>
                <a:ea typeface="Open Sans"/>
                <a:cs typeface="Open Sans"/>
                <a:sym typeface="Open Sans"/>
              </a:rPr>
              <a:t>Meet the Team</a:t>
            </a:r>
            <a:endParaRPr>
              <a:latin typeface="Open Sans"/>
              <a:ea typeface="Open Sans"/>
              <a:cs typeface="Open Sans"/>
              <a:sym typeface="Open Sans"/>
            </a:endParaRPr>
          </a:p>
        </p:txBody>
      </p:sp>
      <p:sp>
        <p:nvSpPr>
          <p:cNvPr id="51" name="Google Shape;51;p10"/>
          <p:cNvSpPr txBox="1"/>
          <p:nvPr/>
        </p:nvSpPr>
        <p:spPr>
          <a:xfrm>
            <a:off x="959200" y="2498700"/>
            <a:ext cx="647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Encode Sans"/>
                <a:ea typeface="Encode Sans"/>
                <a:cs typeface="Encode Sans"/>
                <a:sym typeface="Encode Sans"/>
              </a:rPr>
              <a:t>David DiGiuseppe	           Caroline Kasman                   Mandira Pradhan</a:t>
            </a:r>
            <a:endParaRPr sz="1500">
              <a:latin typeface="Encode Sans"/>
              <a:ea typeface="Encode Sans"/>
              <a:cs typeface="Encode Sans"/>
              <a:sym typeface="Encode Sans"/>
            </a:endParaRPr>
          </a:p>
          <a:p>
            <a:pPr marL="0" lvl="0" indent="0" algn="l" rtl="0">
              <a:spcBef>
                <a:spcPts val="0"/>
              </a:spcBef>
              <a:spcAft>
                <a:spcPts val="0"/>
              </a:spcAft>
              <a:buNone/>
            </a:pPr>
            <a:endParaRPr sz="1500">
              <a:latin typeface="Encode Sans"/>
              <a:ea typeface="Encode Sans"/>
              <a:cs typeface="Encode Sans"/>
              <a:sym typeface="Encode Sans"/>
            </a:endParaRPr>
          </a:p>
        </p:txBody>
      </p:sp>
      <p:sp>
        <p:nvSpPr>
          <p:cNvPr id="52" name="Google Shape;52;p10"/>
          <p:cNvSpPr txBox="1"/>
          <p:nvPr/>
        </p:nvSpPr>
        <p:spPr>
          <a:xfrm>
            <a:off x="1234875" y="4363400"/>
            <a:ext cx="59856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latin typeface="Encode Sans"/>
                <a:ea typeface="Encode Sans"/>
                <a:cs typeface="Encode Sans"/>
                <a:sym typeface="Encode Sans"/>
              </a:rPr>
              <a:t>Yutong Wu                               Ning Yang.                             </a:t>
            </a:r>
            <a:r>
              <a:rPr lang="en" sz="1500" dirty="0" err="1">
                <a:latin typeface="Encode Sans"/>
                <a:ea typeface="Encode Sans"/>
                <a:cs typeface="Encode Sans"/>
                <a:sym typeface="Encode Sans"/>
              </a:rPr>
              <a:t>Zihan</a:t>
            </a:r>
            <a:r>
              <a:rPr lang="en" sz="1500" dirty="0">
                <a:latin typeface="Encode Sans"/>
                <a:ea typeface="Encode Sans"/>
                <a:cs typeface="Encode Sans"/>
                <a:sym typeface="Encode Sans"/>
              </a:rPr>
              <a:t> Zheng</a:t>
            </a:r>
            <a:endParaRPr sz="1500" dirty="0">
              <a:latin typeface="Encode Sans"/>
              <a:ea typeface="Encode Sans"/>
              <a:cs typeface="Encode Sans"/>
              <a:sym typeface="Encode Sans"/>
            </a:endParaRPr>
          </a:p>
          <a:p>
            <a:pPr marL="0" lvl="0" indent="0" algn="l" rtl="0">
              <a:spcBef>
                <a:spcPts val="0"/>
              </a:spcBef>
              <a:spcAft>
                <a:spcPts val="0"/>
              </a:spcAft>
              <a:buNone/>
            </a:pPr>
            <a:endParaRPr sz="1500" dirty="0"/>
          </a:p>
        </p:txBody>
      </p:sp>
      <p:pic>
        <p:nvPicPr>
          <p:cNvPr id="53" name="Google Shape;53;p10"/>
          <p:cNvPicPr preferRelativeResize="0"/>
          <p:nvPr/>
        </p:nvPicPr>
        <p:blipFill>
          <a:blip r:embed="rId3">
            <a:alphaModFix/>
          </a:blip>
          <a:stretch>
            <a:fillRect/>
          </a:stretch>
        </p:blipFill>
        <p:spPr>
          <a:xfrm>
            <a:off x="1054425" y="3032100"/>
            <a:ext cx="1445375" cy="1365100"/>
          </a:xfrm>
          <a:prstGeom prst="rect">
            <a:avLst/>
          </a:prstGeom>
          <a:noFill/>
          <a:ln>
            <a:noFill/>
          </a:ln>
        </p:spPr>
      </p:pic>
      <p:pic>
        <p:nvPicPr>
          <p:cNvPr id="54" name="Google Shape;54;p10"/>
          <p:cNvPicPr preferRelativeResize="0"/>
          <p:nvPr/>
        </p:nvPicPr>
        <p:blipFill>
          <a:blip r:embed="rId4">
            <a:alphaModFix/>
          </a:blip>
          <a:stretch>
            <a:fillRect/>
          </a:stretch>
        </p:blipFill>
        <p:spPr>
          <a:xfrm>
            <a:off x="3488788" y="3065912"/>
            <a:ext cx="1298100" cy="1297500"/>
          </a:xfrm>
          <a:prstGeom prst="ellipse">
            <a:avLst/>
          </a:prstGeom>
          <a:noFill/>
          <a:ln>
            <a:noFill/>
          </a:ln>
        </p:spPr>
      </p:pic>
      <p:pic>
        <p:nvPicPr>
          <p:cNvPr id="55" name="Google Shape;55;p10"/>
          <p:cNvPicPr preferRelativeResize="0"/>
          <p:nvPr/>
        </p:nvPicPr>
        <p:blipFill>
          <a:blip r:embed="rId5">
            <a:alphaModFix/>
          </a:blip>
          <a:stretch>
            <a:fillRect/>
          </a:stretch>
        </p:blipFill>
        <p:spPr>
          <a:xfrm>
            <a:off x="5775900" y="3032100"/>
            <a:ext cx="1298100" cy="1269300"/>
          </a:xfrm>
          <a:prstGeom prst="ellipse">
            <a:avLst/>
          </a:prstGeom>
          <a:noFill/>
          <a:ln>
            <a:noFill/>
          </a:ln>
        </p:spPr>
      </p:pic>
      <p:pic>
        <p:nvPicPr>
          <p:cNvPr id="56" name="Google Shape;56;p10"/>
          <p:cNvPicPr preferRelativeResize="0"/>
          <p:nvPr/>
        </p:nvPicPr>
        <p:blipFill>
          <a:blip r:embed="rId6">
            <a:alphaModFix/>
          </a:blip>
          <a:stretch>
            <a:fillRect/>
          </a:stretch>
        </p:blipFill>
        <p:spPr>
          <a:xfrm>
            <a:off x="3488775" y="1200600"/>
            <a:ext cx="1298100" cy="1298100"/>
          </a:xfrm>
          <a:prstGeom prst="ellipse">
            <a:avLst/>
          </a:prstGeom>
          <a:noFill/>
          <a:ln>
            <a:noFill/>
          </a:ln>
        </p:spPr>
      </p:pic>
      <p:pic>
        <p:nvPicPr>
          <p:cNvPr id="57" name="Google Shape;57;p10"/>
          <p:cNvPicPr preferRelativeResize="0"/>
          <p:nvPr/>
        </p:nvPicPr>
        <p:blipFill>
          <a:blip r:embed="rId7">
            <a:alphaModFix/>
          </a:blip>
          <a:stretch>
            <a:fillRect/>
          </a:stretch>
        </p:blipFill>
        <p:spPr>
          <a:xfrm>
            <a:off x="5739000" y="1200600"/>
            <a:ext cx="1298100" cy="1298100"/>
          </a:xfrm>
          <a:prstGeom prst="ellipse">
            <a:avLst/>
          </a:prstGeom>
          <a:noFill/>
          <a:ln>
            <a:noFill/>
          </a:ln>
        </p:spPr>
      </p:pic>
      <p:pic>
        <p:nvPicPr>
          <p:cNvPr id="58" name="Google Shape;58;p10"/>
          <p:cNvPicPr preferRelativeResize="0"/>
          <p:nvPr/>
        </p:nvPicPr>
        <p:blipFill>
          <a:blip r:embed="rId8">
            <a:alphaModFix/>
          </a:blip>
          <a:stretch>
            <a:fillRect/>
          </a:stretch>
        </p:blipFill>
        <p:spPr>
          <a:xfrm>
            <a:off x="1164813" y="1237350"/>
            <a:ext cx="1224600" cy="12246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3537150" y="4454575"/>
            <a:ext cx="2358900" cy="4170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 sz="1400">
                <a:solidFill>
                  <a:srgbClr val="6FA8DC"/>
                </a:solidFill>
              </a:rPr>
              <a:t>Demotion</a:t>
            </a:r>
            <a:r>
              <a:rPr lang="en" sz="1400"/>
              <a:t> / </a:t>
            </a:r>
            <a:r>
              <a:rPr lang="en" sz="1400">
                <a:solidFill>
                  <a:srgbClr val="E06666"/>
                </a:solidFill>
              </a:rPr>
              <a:t>Promotion</a:t>
            </a:r>
            <a:endParaRPr sz="1400">
              <a:solidFill>
                <a:srgbClr val="E06666"/>
              </a:solidFill>
            </a:endParaRPr>
          </a:p>
        </p:txBody>
      </p:sp>
      <p:sp>
        <p:nvSpPr>
          <p:cNvPr id="173" name="Google Shape;173;p28"/>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CND Data Massaging in Training Data</a:t>
            </a:r>
            <a:endParaRPr>
              <a:latin typeface="Open Sans"/>
              <a:ea typeface="Open Sans"/>
              <a:cs typeface="Open Sans"/>
              <a:sym typeface="Open Sans"/>
            </a:endParaRPr>
          </a:p>
        </p:txBody>
      </p:sp>
      <p:graphicFrame>
        <p:nvGraphicFramePr>
          <p:cNvPr id="174" name="Google Shape;174;p28"/>
          <p:cNvGraphicFramePr/>
          <p:nvPr/>
        </p:nvGraphicFramePr>
        <p:xfrm>
          <a:off x="370338" y="1207800"/>
          <a:ext cx="8408875" cy="2941370"/>
        </p:xfrm>
        <a:graphic>
          <a:graphicData uri="http://schemas.openxmlformats.org/drawingml/2006/table">
            <a:tbl>
              <a:tblPr>
                <a:noFill/>
                <a:tableStyleId>{393BB8CE-45DF-494E-94DD-52CEE5C4E3E7}</a:tableStyleId>
              </a:tblPr>
              <a:tblGrid>
                <a:gridCol w="2838225">
                  <a:extLst>
                    <a:ext uri="{9D8B030D-6E8A-4147-A177-3AD203B41FA5}">
                      <a16:colId xmlns:a16="http://schemas.microsoft.com/office/drawing/2014/main" val="20000"/>
                    </a:ext>
                  </a:extLst>
                </a:gridCol>
                <a:gridCol w="1103425">
                  <a:extLst>
                    <a:ext uri="{9D8B030D-6E8A-4147-A177-3AD203B41FA5}">
                      <a16:colId xmlns:a16="http://schemas.microsoft.com/office/drawing/2014/main" val="20001"/>
                    </a:ext>
                  </a:extLst>
                </a:gridCol>
                <a:gridCol w="1294850">
                  <a:extLst>
                    <a:ext uri="{9D8B030D-6E8A-4147-A177-3AD203B41FA5}">
                      <a16:colId xmlns:a16="http://schemas.microsoft.com/office/drawing/2014/main" val="20002"/>
                    </a:ext>
                  </a:extLst>
                </a:gridCol>
                <a:gridCol w="1092825">
                  <a:extLst>
                    <a:ext uri="{9D8B030D-6E8A-4147-A177-3AD203B41FA5}">
                      <a16:colId xmlns:a16="http://schemas.microsoft.com/office/drawing/2014/main" val="20003"/>
                    </a:ext>
                  </a:extLst>
                </a:gridCol>
                <a:gridCol w="1056175">
                  <a:extLst>
                    <a:ext uri="{9D8B030D-6E8A-4147-A177-3AD203B41FA5}">
                      <a16:colId xmlns:a16="http://schemas.microsoft.com/office/drawing/2014/main" val="20004"/>
                    </a:ext>
                  </a:extLst>
                </a:gridCol>
                <a:gridCol w="1023375">
                  <a:extLst>
                    <a:ext uri="{9D8B030D-6E8A-4147-A177-3AD203B41FA5}">
                      <a16:colId xmlns:a16="http://schemas.microsoft.com/office/drawing/2014/main" val="20005"/>
                    </a:ext>
                  </a:extLst>
                </a:gridCol>
              </a:tblGrid>
              <a:tr h="256150">
                <a:tc>
                  <a:txBody>
                    <a:bodyPr/>
                    <a:lstStyle/>
                    <a:p>
                      <a:pPr marL="0" lvl="0" indent="0" algn="l" rtl="0">
                        <a:spcBef>
                          <a:spcPts val="0"/>
                        </a:spcBef>
                        <a:spcAft>
                          <a:spcPts val="0"/>
                        </a:spcAft>
                        <a:buNone/>
                      </a:pP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Number of Obs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Proportion in Population (%)</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Actual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Expected Admissions</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Difference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American Indian / Alaska Native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1,474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6D9EEB"/>
                          </a:solidFill>
                          <a:latin typeface="Open Sans"/>
                          <a:ea typeface="Open Sans"/>
                          <a:cs typeface="Open Sans"/>
                          <a:sym typeface="Open Sans"/>
                        </a:rPr>
                        <a:t>26</a:t>
                      </a:r>
                      <a:endParaRPr b="1">
                        <a:solidFill>
                          <a:srgbClr val="6D9EEB"/>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Asian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9,812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423</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E06666"/>
                          </a:solidFill>
                          <a:latin typeface="Open Sans"/>
                          <a:ea typeface="Open Sans"/>
                          <a:cs typeface="Open Sans"/>
                          <a:sym typeface="Open Sans"/>
                        </a:rPr>
                        <a:t>-140</a:t>
                      </a:r>
                      <a:endParaRPr b="1">
                        <a:solidFill>
                          <a:srgbClr val="E06666"/>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Black / African American</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10,914</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471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6D9EEB"/>
                          </a:solidFill>
                          <a:latin typeface="Open Sans"/>
                          <a:ea typeface="Open Sans"/>
                          <a:cs typeface="Open Sans"/>
                          <a:sym typeface="Open Sans"/>
                        </a:rPr>
                        <a:t>7</a:t>
                      </a:r>
                      <a:endParaRPr b="1">
                        <a:solidFill>
                          <a:srgbClr val="6D9EEB"/>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Declined</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3,628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6D9EEB"/>
                          </a:solidFill>
                          <a:latin typeface="Open Sans"/>
                          <a:ea typeface="Open Sans"/>
                          <a:cs typeface="Open Sans"/>
                          <a:sym typeface="Open Sans"/>
                        </a:rPr>
                        <a:t>9</a:t>
                      </a:r>
                      <a:endParaRPr b="1">
                        <a:solidFill>
                          <a:srgbClr val="6D9EEB"/>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Hispanic or Latino</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45,945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31.9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1342</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1981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E06666"/>
                          </a:solidFill>
                          <a:latin typeface="Open Sans"/>
                          <a:ea typeface="Open Sans"/>
                          <a:cs typeface="Open Sans"/>
                          <a:sym typeface="Open Sans"/>
                        </a:rPr>
                        <a:t>-639</a:t>
                      </a:r>
                      <a:endParaRPr b="1">
                        <a:solidFill>
                          <a:srgbClr val="E06666"/>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Native Hawaiian / Pacific Islander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129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E06666"/>
                          </a:solidFill>
                          <a:latin typeface="Open Sans"/>
                          <a:ea typeface="Open Sans"/>
                          <a:cs typeface="Open Sans"/>
                          <a:sym typeface="Open Sans"/>
                        </a:rPr>
                        <a:t>-28</a:t>
                      </a:r>
                      <a:endParaRPr b="1">
                        <a:solidFill>
                          <a:srgbClr val="E06666"/>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Other</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2,239</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78</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97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E06666"/>
                          </a:solidFill>
                          <a:latin typeface="Open Sans"/>
                          <a:ea typeface="Open Sans"/>
                          <a:cs typeface="Open Sans"/>
                          <a:sym typeface="Open Sans"/>
                        </a:rPr>
                        <a:t>-19</a:t>
                      </a:r>
                      <a:endParaRPr b="1">
                        <a:solidFill>
                          <a:srgbClr val="E06666"/>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White</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66,261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46.1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3640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2857</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b="1">
                          <a:solidFill>
                            <a:srgbClr val="6D9EEB"/>
                          </a:solidFill>
                          <a:latin typeface="Open Sans"/>
                          <a:ea typeface="Open Sans"/>
                          <a:cs typeface="Open Sans"/>
                          <a:sym typeface="Open Sans"/>
                        </a:rPr>
                        <a:t>783</a:t>
                      </a:r>
                      <a:endParaRPr b="1">
                        <a:solidFill>
                          <a:srgbClr val="6D9EEB"/>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a:latin typeface="Open Sans"/>
                          <a:ea typeface="Open Sans"/>
                          <a:cs typeface="Open Sans"/>
                          <a:sym typeface="Open Sans"/>
                        </a:rPr>
                        <a:t>Total</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143,920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100</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6205</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6206</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
                <a:latin typeface="Open Sans"/>
                <a:ea typeface="Open Sans"/>
                <a:cs typeface="Open Sans"/>
                <a:sym typeface="Open Sans"/>
              </a:rPr>
              <a:t>Bias Correction Results in Testing Data</a:t>
            </a:r>
            <a:endParaRPr/>
          </a:p>
        </p:txBody>
      </p:sp>
      <p:graphicFrame>
        <p:nvGraphicFramePr>
          <p:cNvPr id="180" name="Google Shape;180;p29"/>
          <p:cNvGraphicFramePr/>
          <p:nvPr/>
        </p:nvGraphicFramePr>
        <p:xfrm>
          <a:off x="1139663" y="1187750"/>
          <a:ext cx="3000000" cy="3000000"/>
        </p:xfrm>
        <a:graphic>
          <a:graphicData uri="http://schemas.openxmlformats.org/drawingml/2006/table">
            <a:tbl>
              <a:tblPr>
                <a:noFill/>
                <a:tableStyleId>{393BB8CE-45DF-494E-94DD-52CEE5C4E3E7}</a:tableStyleId>
              </a:tblPr>
              <a:tblGrid>
                <a:gridCol w="2076875">
                  <a:extLst>
                    <a:ext uri="{9D8B030D-6E8A-4147-A177-3AD203B41FA5}">
                      <a16:colId xmlns:a16="http://schemas.microsoft.com/office/drawing/2014/main" val="20000"/>
                    </a:ext>
                  </a:extLst>
                </a:gridCol>
                <a:gridCol w="1102050">
                  <a:extLst>
                    <a:ext uri="{9D8B030D-6E8A-4147-A177-3AD203B41FA5}">
                      <a16:colId xmlns:a16="http://schemas.microsoft.com/office/drawing/2014/main" val="20001"/>
                    </a:ext>
                  </a:extLst>
                </a:gridCol>
                <a:gridCol w="1153150">
                  <a:extLst>
                    <a:ext uri="{9D8B030D-6E8A-4147-A177-3AD203B41FA5}">
                      <a16:colId xmlns:a16="http://schemas.microsoft.com/office/drawing/2014/main" val="20002"/>
                    </a:ext>
                  </a:extLst>
                </a:gridCol>
                <a:gridCol w="1043775">
                  <a:extLst>
                    <a:ext uri="{9D8B030D-6E8A-4147-A177-3AD203B41FA5}">
                      <a16:colId xmlns:a16="http://schemas.microsoft.com/office/drawing/2014/main" val="20003"/>
                    </a:ext>
                  </a:extLst>
                </a:gridCol>
                <a:gridCol w="1004975">
                  <a:extLst>
                    <a:ext uri="{9D8B030D-6E8A-4147-A177-3AD203B41FA5}">
                      <a16:colId xmlns:a16="http://schemas.microsoft.com/office/drawing/2014/main" val="20004"/>
                    </a:ext>
                  </a:extLst>
                </a:gridCol>
              </a:tblGrid>
              <a:tr h="256150">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Number of Observations</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Proportion in Population</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Actual</a:t>
                      </a:r>
                      <a:endParaRPr sz="1300">
                        <a:latin typeface="Open Sans"/>
                        <a:ea typeface="Open Sans"/>
                        <a:cs typeface="Open Sans"/>
                        <a:sym typeface="Open Sans"/>
                      </a:endParaRPr>
                    </a:p>
                    <a:p>
                      <a:pPr marL="0" lvl="0" indent="0" algn="r" rtl="0">
                        <a:lnSpc>
                          <a:spcPct val="115000"/>
                        </a:lnSpc>
                        <a:spcBef>
                          <a:spcPts val="0"/>
                        </a:spcBef>
                        <a:spcAft>
                          <a:spcPts val="0"/>
                        </a:spcAft>
                        <a:buNone/>
                      </a:pPr>
                      <a:r>
                        <a:rPr lang="en" sz="1300">
                          <a:latin typeface="Open Sans"/>
                          <a:ea typeface="Open Sans"/>
                          <a:cs typeface="Open Sans"/>
                          <a:sym typeface="Open Sans"/>
                        </a:rPr>
                        <a:t>Admissions</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Expected</a:t>
                      </a:r>
                      <a:endParaRPr sz="1300">
                        <a:latin typeface="Open Sans"/>
                        <a:ea typeface="Open Sans"/>
                        <a:cs typeface="Open Sans"/>
                        <a:sym typeface="Open Sans"/>
                      </a:endParaRPr>
                    </a:p>
                    <a:p>
                      <a:pPr marL="0" lvl="0" indent="0" algn="r" rtl="0">
                        <a:lnSpc>
                          <a:spcPct val="115000"/>
                        </a:lnSpc>
                        <a:spcBef>
                          <a:spcPts val="0"/>
                        </a:spcBef>
                        <a:spcAft>
                          <a:spcPts val="0"/>
                        </a:spcAft>
                        <a:buNone/>
                      </a:pPr>
                      <a:r>
                        <a:rPr lang="en" sz="1300">
                          <a:latin typeface="Open Sans"/>
                          <a:ea typeface="Open Sans"/>
                          <a:cs typeface="Open Sans"/>
                          <a:sym typeface="Open Sans"/>
                        </a:rPr>
                        <a:t>Admissions</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American Indian / </a:t>
                      </a:r>
                      <a:endParaRPr sz="1300">
                        <a:latin typeface="Open Sans"/>
                        <a:ea typeface="Open Sans"/>
                        <a:cs typeface="Open Sans"/>
                        <a:sym typeface="Open Sans"/>
                      </a:endParaRPr>
                    </a:p>
                    <a:p>
                      <a:pPr marL="0" lvl="0" indent="0" algn="l" rtl="0">
                        <a:lnSpc>
                          <a:spcPct val="115000"/>
                        </a:lnSpc>
                        <a:spcBef>
                          <a:spcPts val="0"/>
                        </a:spcBef>
                        <a:spcAft>
                          <a:spcPts val="0"/>
                        </a:spcAft>
                        <a:buNone/>
                      </a:pPr>
                      <a:r>
                        <a:rPr lang="en" sz="1300">
                          <a:latin typeface="Open Sans"/>
                          <a:ea typeface="Open Sans"/>
                          <a:cs typeface="Open Sans"/>
                          <a:sym typeface="Open Sans"/>
                        </a:rPr>
                        <a:t>Alaska Native</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398</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1.1</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Asian</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2,417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6.7</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61</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105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Black / African American</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2,825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7.8</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110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123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Declined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890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2.5</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38</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Hispanic or Latino</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11,361</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31.6</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369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493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Native Hawaiian / </a:t>
                      </a:r>
                      <a:endParaRPr sz="1300">
                        <a:latin typeface="Open Sans"/>
                        <a:ea typeface="Open Sans"/>
                        <a:cs typeface="Open Sans"/>
                        <a:sym typeface="Open Sans"/>
                      </a:endParaRPr>
                    </a:p>
                    <a:p>
                      <a:pPr marL="0" lvl="0" indent="0" algn="l" rtl="0">
                        <a:lnSpc>
                          <a:spcPct val="115000"/>
                        </a:lnSpc>
                        <a:spcBef>
                          <a:spcPts val="0"/>
                        </a:spcBef>
                        <a:spcAft>
                          <a:spcPts val="0"/>
                        </a:spcAft>
                        <a:buNone/>
                      </a:pPr>
                      <a:r>
                        <a:rPr lang="en" sz="1300">
                          <a:latin typeface="Open Sans"/>
                          <a:ea typeface="Open Sans"/>
                          <a:cs typeface="Open Sans"/>
                          <a:sym typeface="Open Sans"/>
                        </a:rPr>
                        <a:t>Pacific Islander</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889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2.5</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Other</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572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1.6</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White</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16,627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46.2</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897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722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Total</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35,979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100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dk1"/>
                          </a:solidFill>
                          <a:latin typeface="Open Sans"/>
                          <a:ea typeface="Open Sans"/>
                          <a:cs typeface="Open Sans"/>
                          <a:sym typeface="Open Sans"/>
                        </a:rPr>
                        <a:t>1,562</a:t>
                      </a:r>
                      <a:endParaRPr sz="1300" b="1">
                        <a:solidFill>
                          <a:schemeClr val="dk1"/>
                        </a:solidFill>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1,563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
                <a:latin typeface="Open Sans"/>
                <a:ea typeface="Open Sans"/>
                <a:cs typeface="Open Sans"/>
                <a:sym typeface="Open Sans"/>
              </a:rPr>
              <a:t>Bias Correction Results in Testing Data</a:t>
            </a:r>
            <a:endParaRPr/>
          </a:p>
        </p:txBody>
      </p:sp>
      <p:graphicFrame>
        <p:nvGraphicFramePr>
          <p:cNvPr id="186" name="Google Shape;186;p30"/>
          <p:cNvGraphicFramePr/>
          <p:nvPr/>
        </p:nvGraphicFramePr>
        <p:xfrm>
          <a:off x="857463" y="1132800"/>
          <a:ext cx="7429050" cy="3199384"/>
        </p:xfrm>
        <a:graphic>
          <a:graphicData uri="http://schemas.openxmlformats.org/drawingml/2006/table">
            <a:tbl>
              <a:tblPr>
                <a:noFill/>
                <a:tableStyleId>{393BB8CE-45DF-494E-94DD-52CEE5C4E3E7}</a:tableStyleId>
              </a:tblPr>
              <a:tblGrid>
                <a:gridCol w="2076875">
                  <a:extLst>
                    <a:ext uri="{9D8B030D-6E8A-4147-A177-3AD203B41FA5}">
                      <a16:colId xmlns:a16="http://schemas.microsoft.com/office/drawing/2014/main" val="20000"/>
                    </a:ext>
                  </a:extLst>
                </a:gridCol>
                <a:gridCol w="1062750">
                  <a:extLst>
                    <a:ext uri="{9D8B030D-6E8A-4147-A177-3AD203B41FA5}">
                      <a16:colId xmlns:a16="http://schemas.microsoft.com/office/drawing/2014/main" val="20001"/>
                    </a:ext>
                  </a:extLst>
                </a:gridCol>
                <a:gridCol w="1152050">
                  <a:extLst>
                    <a:ext uri="{9D8B030D-6E8A-4147-A177-3AD203B41FA5}">
                      <a16:colId xmlns:a16="http://schemas.microsoft.com/office/drawing/2014/main" val="20002"/>
                    </a:ext>
                  </a:extLst>
                </a:gridCol>
                <a:gridCol w="1015975">
                  <a:extLst>
                    <a:ext uri="{9D8B030D-6E8A-4147-A177-3AD203B41FA5}">
                      <a16:colId xmlns:a16="http://schemas.microsoft.com/office/drawing/2014/main" val="20003"/>
                    </a:ext>
                  </a:extLst>
                </a:gridCol>
                <a:gridCol w="1057625">
                  <a:extLst>
                    <a:ext uri="{9D8B030D-6E8A-4147-A177-3AD203B41FA5}">
                      <a16:colId xmlns:a16="http://schemas.microsoft.com/office/drawing/2014/main" val="20004"/>
                    </a:ext>
                  </a:extLst>
                </a:gridCol>
                <a:gridCol w="1063775">
                  <a:extLst>
                    <a:ext uri="{9D8B030D-6E8A-4147-A177-3AD203B41FA5}">
                      <a16:colId xmlns:a16="http://schemas.microsoft.com/office/drawing/2014/main" val="20005"/>
                    </a:ext>
                  </a:extLst>
                </a:gridCol>
              </a:tblGrid>
              <a:tr h="256150">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Expected</a:t>
                      </a:r>
                      <a:endParaRPr sz="1300">
                        <a:latin typeface="Open Sans"/>
                        <a:ea typeface="Open Sans"/>
                        <a:cs typeface="Open Sans"/>
                        <a:sym typeface="Open Sans"/>
                      </a:endParaRPr>
                    </a:p>
                    <a:p>
                      <a:pPr marL="0" lvl="0" indent="0" algn="r" rtl="0">
                        <a:lnSpc>
                          <a:spcPct val="115000"/>
                        </a:lnSpc>
                        <a:spcBef>
                          <a:spcPts val="0"/>
                        </a:spcBef>
                        <a:spcAft>
                          <a:spcPts val="0"/>
                        </a:spcAft>
                        <a:buNone/>
                      </a:pPr>
                      <a:r>
                        <a:rPr lang="en" sz="1300">
                          <a:latin typeface="Open Sans"/>
                          <a:ea typeface="Open Sans"/>
                          <a:cs typeface="Open Sans"/>
                          <a:sym typeface="Open Sans"/>
                        </a:rPr>
                        <a:t>Admissions</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Predicted Before CND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Difference</a:t>
                      </a:r>
                      <a:endParaRPr sz="1300">
                        <a:latin typeface="Open Sans"/>
                        <a:ea typeface="Open Sans"/>
                        <a:cs typeface="Open Sans"/>
                        <a:sym typeface="Open Sans"/>
                      </a:endParaRPr>
                    </a:p>
                    <a:p>
                      <a:pPr marL="0" lvl="0" indent="0" algn="r" rtl="0">
                        <a:lnSpc>
                          <a:spcPct val="115000"/>
                        </a:lnSpc>
                        <a:spcBef>
                          <a:spcPts val="0"/>
                        </a:spcBef>
                        <a:spcAft>
                          <a:spcPts val="0"/>
                        </a:spcAft>
                        <a:buNone/>
                      </a:pPr>
                      <a:r>
                        <a:rPr lang="en" sz="1300">
                          <a:latin typeface="Open Sans"/>
                          <a:ea typeface="Open Sans"/>
                          <a:cs typeface="Open Sans"/>
                          <a:sym typeface="Open Sans"/>
                        </a:rPr>
                        <a:t>Before CND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Predicted After CND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Difference</a:t>
                      </a:r>
                      <a:endParaRPr sz="1300">
                        <a:latin typeface="Open Sans"/>
                        <a:ea typeface="Open Sans"/>
                        <a:cs typeface="Open Sans"/>
                        <a:sym typeface="Open Sans"/>
                      </a:endParaRPr>
                    </a:p>
                    <a:p>
                      <a:pPr marL="0" lvl="0" indent="0" algn="r" rtl="0">
                        <a:lnSpc>
                          <a:spcPct val="115000"/>
                        </a:lnSpc>
                        <a:spcBef>
                          <a:spcPts val="0"/>
                        </a:spcBef>
                        <a:spcAft>
                          <a:spcPts val="0"/>
                        </a:spcAft>
                        <a:buNone/>
                      </a:pPr>
                      <a:r>
                        <a:rPr lang="en" sz="1300">
                          <a:latin typeface="Open Sans"/>
                          <a:ea typeface="Open Sans"/>
                          <a:cs typeface="Open Sans"/>
                          <a:sym typeface="Open Sans"/>
                        </a:rPr>
                        <a:t>After CND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2638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American Indian / </a:t>
                      </a:r>
                      <a:endParaRPr sz="1300">
                        <a:latin typeface="Open Sans"/>
                        <a:ea typeface="Open Sans"/>
                        <a:cs typeface="Open Sans"/>
                        <a:sym typeface="Open Sans"/>
                      </a:endParaRPr>
                    </a:p>
                    <a:p>
                      <a:pPr marL="0" lvl="0" indent="0" algn="l" rtl="0">
                        <a:lnSpc>
                          <a:spcPct val="115000"/>
                        </a:lnSpc>
                        <a:spcBef>
                          <a:spcPts val="0"/>
                        </a:spcBef>
                        <a:spcAft>
                          <a:spcPts val="0"/>
                        </a:spcAft>
                        <a:buNone/>
                      </a:pPr>
                      <a:r>
                        <a:rPr lang="en" sz="1300">
                          <a:latin typeface="Open Sans"/>
                          <a:ea typeface="Open Sans"/>
                          <a:cs typeface="Open Sans"/>
                          <a:sym typeface="Open Sans"/>
                        </a:rPr>
                        <a:t>Alaska Native</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31</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14</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21</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4</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144475">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Asian</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105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42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-63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85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2503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Black / African American</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123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114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114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1000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Declined</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36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38</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125275">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Hispanic or Latino</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493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293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-200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492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2837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Native Hawaiian / </a:t>
                      </a:r>
                      <a:endParaRPr sz="1300">
                        <a:latin typeface="Open Sans"/>
                        <a:ea typeface="Open Sans"/>
                        <a:cs typeface="Open Sans"/>
                        <a:sym typeface="Open Sans"/>
                      </a:endParaRPr>
                    </a:p>
                    <a:p>
                      <a:pPr marL="0" lvl="0" indent="0" algn="l" rtl="0">
                        <a:lnSpc>
                          <a:spcPct val="115000"/>
                        </a:lnSpc>
                        <a:spcBef>
                          <a:spcPts val="0"/>
                        </a:spcBef>
                        <a:spcAft>
                          <a:spcPts val="0"/>
                        </a:spcAft>
                        <a:buNone/>
                      </a:pPr>
                      <a:r>
                        <a:rPr lang="en" sz="1300">
                          <a:latin typeface="Open Sans"/>
                          <a:ea typeface="Open Sans"/>
                          <a:cs typeface="Open Sans"/>
                          <a:sym typeface="Open Sans"/>
                        </a:rPr>
                        <a:t>Pacific Islander</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30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36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r h="10000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Other</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25</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27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34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9</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7"/>
                  </a:ext>
                </a:extLst>
              </a:tr>
              <a:tr h="2134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White</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722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989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267</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742 </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20</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8"/>
                  </a:ext>
                </a:extLst>
              </a:tr>
              <a:tr h="213450">
                <a:tc>
                  <a:txBody>
                    <a:bodyPr/>
                    <a:lstStyle/>
                    <a:p>
                      <a:pPr marL="0" lvl="0" indent="0" algn="l" rtl="0">
                        <a:lnSpc>
                          <a:spcPct val="115000"/>
                        </a:lnSpc>
                        <a:spcBef>
                          <a:spcPts val="0"/>
                        </a:spcBef>
                        <a:spcAft>
                          <a:spcPts val="0"/>
                        </a:spcAft>
                        <a:buNone/>
                      </a:pPr>
                      <a:r>
                        <a:rPr lang="en" sz="1300">
                          <a:latin typeface="Open Sans"/>
                          <a:ea typeface="Open Sans"/>
                          <a:cs typeface="Open Sans"/>
                          <a:sym typeface="Open Sans"/>
                        </a:rPr>
                        <a:t>Total</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1,563</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1,562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300">
                          <a:latin typeface="Open Sans"/>
                          <a:ea typeface="Open Sans"/>
                          <a:cs typeface="Open Sans"/>
                          <a:sym typeface="Open Sans"/>
                        </a:rPr>
                        <a:t>1562</a:t>
                      </a: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300">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9"/>
                  </a:ext>
                </a:extLst>
              </a:tr>
            </a:tbl>
          </a:graphicData>
        </a:graphic>
      </p:graphicFrame>
      <p:sp>
        <p:nvSpPr>
          <p:cNvPr id="187" name="Google Shape;187;p30"/>
          <p:cNvSpPr txBox="1"/>
          <p:nvPr/>
        </p:nvSpPr>
        <p:spPr>
          <a:xfrm>
            <a:off x="2887500" y="4485600"/>
            <a:ext cx="3369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Chi-squared before CND gives p &lt; 0.0001,</a:t>
            </a:r>
            <a:endParaRPr sz="1300"/>
          </a:p>
          <a:p>
            <a:pPr marL="0" lvl="0" indent="0" algn="l" rtl="0">
              <a:spcBef>
                <a:spcPts val="0"/>
              </a:spcBef>
              <a:spcAft>
                <a:spcPts val="0"/>
              </a:spcAft>
              <a:buNone/>
            </a:pPr>
            <a:r>
              <a:rPr lang="en" sz="1300"/>
              <a:t>Chi-squared after CND gives p = 0.2</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400">
                <a:latin typeface="Open Sans"/>
                <a:ea typeface="Open Sans"/>
                <a:cs typeface="Open Sans"/>
                <a:sym typeface="Open Sans"/>
              </a:rPr>
              <a:t>Performance Comparison before and after CND</a:t>
            </a:r>
            <a:endParaRPr sz="2400">
              <a:latin typeface="Open Sans"/>
              <a:ea typeface="Open Sans"/>
              <a:cs typeface="Open Sans"/>
              <a:sym typeface="Open Sans"/>
            </a:endParaRPr>
          </a:p>
        </p:txBody>
      </p:sp>
      <p:graphicFrame>
        <p:nvGraphicFramePr>
          <p:cNvPr id="193" name="Google Shape;193;p31"/>
          <p:cNvGraphicFramePr/>
          <p:nvPr/>
        </p:nvGraphicFramePr>
        <p:xfrm>
          <a:off x="674263" y="1022635"/>
          <a:ext cx="3000000" cy="3000000"/>
        </p:xfrm>
        <a:graphic>
          <a:graphicData uri="http://schemas.openxmlformats.org/drawingml/2006/table">
            <a:tbl>
              <a:tblPr>
                <a:noFill/>
                <a:tableStyleId>{62313808-D91C-4224-B363-44E245C88727}</a:tableStyleId>
              </a:tblPr>
              <a:tblGrid>
                <a:gridCol w="886625">
                  <a:extLst>
                    <a:ext uri="{9D8B030D-6E8A-4147-A177-3AD203B41FA5}">
                      <a16:colId xmlns:a16="http://schemas.microsoft.com/office/drawing/2014/main" val="20000"/>
                    </a:ext>
                  </a:extLst>
                </a:gridCol>
                <a:gridCol w="886625">
                  <a:extLst>
                    <a:ext uri="{9D8B030D-6E8A-4147-A177-3AD203B41FA5}">
                      <a16:colId xmlns:a16="http://schemas.microsoft.com/office/drawing/2014/main" val="20001"/>
                    </a:ext>
                  </a:extLst>
                </a:gridCol>
                <a:gridCol w="886625">
                  <a:extLst>
                    <a:ext uri="{9D8B030D-6E8A-4147-A177-3AD203B41FA5}">
                      <a16:colId xmlns:a16="http://schemas.microsoft.com/office/drawing/2014/main" val="20002"/>
                    </a:ext>
                  </a:extLst>
                </a:gridCol>
                <a:gridCol w="850000">
                  <a:extLst>
                    <a:ext uri="{9D8B030D-6E8A-4147-A177-3AD203B41FA5}">
                      <a16:colId xmlns:a16="http://schemas.microsoft.com/office/drawing/2014/main" val="20003"/>
                    </a:ext>
                  </a:extLst>
                </a:gridCol>
                <a:gridCol w="833825">
                  <a:extLst>
                    <a:ext uri="{9D8B030D-6E8A-4147-A177-3AD203B41FA5}">
                      <a16:colId xmlns:a16="http://schemas.microsoft.com/office/drawing/2014/main" val="20004"/>
                    </a:ext>
                  </a:extLst>
                </a:gridCol>
                <a:gridCol w="860425">
                  <a:extLst>
                    <a:ext uri="{9D8B030D-6E8A-4147-A177-3AD203B41FA5}">
                      <a16:colId xmlns:a16="http://schemas.microsoft.com/office/drawing/2014/main" val="20005"/>
                    </a:ext>
                  </a:extLst>
                </a:gridCol>
                <a:gridCol w="871475">
                  <a:extLst>
                    <a:ext uri="{9D8B030D-6E8A-4147-A177-3AD203B41FA5}">
                      <a16:colId xmlns:a16="http://schemas.microsoft.com/office/drawing/2014/main" val="20006"/>
                    </a:ext>
                  </a:extLst>
                </a:gridCol>
                <a:gridCol w="883725">
                  <a:extLst>
                    <a:ext uri="{9D8B030D-6E8A-4147-A177-3AD203B41FA5}">
                      <a16:colId xmlns:a16="http://schemas.microsoft.com/office/drawing/2014/main" val="20007"/>
                    </a:ext>
                  </a:extLst>
                </a:gridCol>
                <a:gridCol w="836150">
                  <a:extLst>
                    <a:ext uri="{9D8B030D-6E8A-4147-A177-3AD203B41FA5}">
                      <a16:colId xmlns:a16="http://schemas.microsoft.com/office/drawing/2014/main" val="20008"/>
                    </a:ext>
                  </a:extLst>
                </a:gridCol>
              </a:tblGrid>
              <a:tr h="265100">
                <a:tc>
                  <a:txBody>
                    <a:bodyPr/>
                    <a:lstStyle/>
                    <a:p>
                      <a:pPr marL="0" lvl="0" indent="0" algn="ctr" rtl="0">
                        <a:spcBef>
                          <a:spcPts val="0"/>
                        </a:spcBef>
                        <a:spcAft>
                          <a:spcPts val="0"/>
                        </a:spcAft>
                        <a:buNone/>
                      </a:pPr>
                      <a:endParaRPr>
                        <a:solidFill>
                          <a:schemeClr val="lt2"/>
                        </a:solidFill>
                        <a:latin typeface="Open Sans"/>
                        <a:ea typeface="Open Sans"/>
                        <a:cs typeface="Open Sans"/>
                        <a:sym typeface="Open Sans"/>
                      </a:endParaRPr>
                    </a:p>
                  </a:txBody>
                  <a:tcPr marL="91425" marR="91425" marT="91425" marB="91425">
                    <a:solidFill>
                      <a:srgbClr val="4B2E83"/>
                    </a:solidFill>
                  </a:tcPr>
                </a:tc>
                <a:tc gridSpan="2">
                  <a:txBody>
                    <a:bodyPr/>
                    <a:lstStyle/>
                    <a:p>
                      <a:pPr marL="0" lvl="0" indent="0" algn="ctr" rtl="0">
                        <a:spcBef>
                          <a:spcPts val="0"/>
                        </a:spcBef>
                        <a:spcAft>
                          <a:spcPts val="0"/>
                        </a:spcAft>
                        <a:buNone/>
                      </a:pPr>
                      <a:endParaRPr>
                        <a:solidFill>
                          <a:schemeClr val="lt2"/>
                        </a:solidFill>
                        <a:latin typeface="Open Sans"/>
                        <a:ea typeface="Open Sans"/>
                        <a:cs typeface="Open Sans"/>
                        <a:sym typeface="Open Sans"/>
                      </a:endParaRPr>
                    </a:p>
                  </a:txBody>
                  <a:tcPr marL="91425" marR="91425" marT="91425" marB="91425">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a:solidFill>
                            <a:schemeClr val="lt2"/>
                          </a:solidFill>
                          <a:latin typeface="Open Sans"/>
                          <a:ea typeface="Open Sans"/>
                          <a:cs typeface="Open Sans"/>
                          <a:sym typeface="Open Sans"/>
                        </a:rPr>
                        <a:t>GLM</a:t>
                      </a:r>
                      <a:endParaRPr sz="1500">
                        <a:solidFill>
                          <a:schemeClr val="lt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a:solidFill>
                            <a:schemeClr val="lt2"/>
                          </a:solidFill>
                          <a:latin typeface="Open Sans"/>
                          <a:ea typeface="Open Sans"/>
                          <a:cs typeface="Open Sans"/>
                          <a:sym typeface="Open Sans"/>
                        </a:rPr>
                        <a:t>GBT</a:t>
                      </a:r>
                      <a:endParaRPr sz="1500">
                        <a:solidFill>
                          <a:schemeClr val="lt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4B2E83"/>
                    </a:solidFill>
                  </a:tcPr>
                </a:tc>
                <a:tc hMerge="1">
                  <a:txBody>
                    <a:bodyPr/>
                    <a:lstStyle/>
                    <a:p>
                      <a:endParaRPr lang="en-US"/>
                    </a:p>
                  </a:txBody>
                  <a:tcPr/>
                </a:tc>
                <a:tc gridSpan="2">
                  <a:txBody>
                    <a:bodyPr/>
                    <a:lstStyle/>
                    <a:p>
                      <a:pPr marL="0" lvl="0" indent="0" algn="ctr" rtl="0">
                        <a:spcBef>
                          <a:spcPts val="0"/>
                        </a:spcBef>
                        <a:spcAft>
                          <a:spcPts val="0"/>
                        </a:spcAft>
                        <a:buNone/>
                      </a:pPr>
                      <a:r>
                        <a:rPr lang="en" sz="1500">
                          <a:solidFill>
                            <a:schemeClr val="lt2"/>
                          </a:solidFill>
                          <a:latin typeface="Open Sans"/>
                          <a:ea typeface="Open Sans"/>
                          <a:cs typeface="Open Sans"/>
                          <a:sym typeface="Open Sans"/>
                        </a:rPr>
                        <a:t>BART</a:t>
                      </a:r>
                      <a:endParaRPr sz="1500">
                        <a:solidFill>
                          <a:schemeClr val="lt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4B2E83"/>
                    </a:solidFill>
                  </a:tcPr>
                </a:tc>
                <a:tc hMerge="1">
                  <a:txBody>
                    <a:bodyPr/>
                    <a:lstStyle/>
                    <a:p>
                      <a:endParaRPr lang="en-US"/>
                    </a:p>
                  </a:txBody>
                  <a:tcPr/>
                </a:tc>
                <a:extLst>
                  <a:ext uri="{0D108BD9-81ED-4DB2-BD59-A6C34878D82A}">
                    <a16:rowId xmlns:a16="http://schemas.microsoft.com/office/drawing/2014/main" val="10000"/>
                  </a:ext>
                </a:extLst>
              </a:tr>
              <a:tr h="0">
                <a:tc rowSpan="4">
                  <a:txBody>
                    <a:bodyPr/>
                    <a:lstStyle/>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Before CND</a:t>
                      </a:r>
                      <a:endParaRPr>
                        <a:latin typeface="Open Sans"/>
                        <a:ea typeface="Open Sans"/>
                        <a:cs typeface="Open Sans"/>
                        <a:sym typeface="Open Sans"/>
                      </a:endParaRPr>
                    </a:p>
                  </a:txBody>
                  <a:tcPr marL="91425" marR="91425" marT="91425" marB="91425">
                    <a:lnB w="38100"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a:latin typeface="Open Sans"/>
                          <a:ea typeface="Open Sans"/>
                          <a:cs typeface="Open Sans"/>
                          <a:sym typeface="Open Sans"/>
                        </a:rPr>
                        <a:t>F1</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0.242</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0.334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0.342</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08950">
                <a:tc vMerge="1">
                  <a:txBody>
                    <a:bodyPr/>
                    <a:lstStyle/>
                    <a:p>
                      <a:endParaRPr lang="en-US"/>
                    </a:p>
                  </a:txBody>
                  <a:tcPr/>
                </a:tc>
                <a:tc>
                  <a:txBody>
                    <a:bodyPr/>
                    <a:lstStyle/>
                    <a:p>
                      <a:pPr marL="0" lvl="0" indent="0" algn="ctr" rtl="0">
                        <a:spcBef>
                          <a:spcPts val="0"/>
                        </a:spcBef>
                        <a:spcAft>
                          <a:spcPts val="0"/>
                        </a:spcAft>
                        <a:buNone/>
                      </a:pPr>
                      <a:r>
                        <a:rPr lang="en">
                          <a:latin typeface="Open Sans"/>
                          <a:ea typeface="Open Sans"/>
                          <a:cs typeface="Open Sans"/>
                          <a:sym typeface="Open Sans"/>
                        </a:rPr>
                        <a:t>True Pos</a:t>
                      </a:r>
                      <a:endParaRPr>
                        <a:latin typeface="Open Sans"/>
                        <a:ea typeface="Open Sans"/>
                        <a:cs typeface="Open Sans"/>
                        <a:sym typeface="Open Sans"/>
                      </a:endParaRPr>
                    </a:p>
                  </a:txBody>
                  <a:tcPr marL="91425" marR="91425" marT="91425" marB="91425">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False Pos</a:t>
                      </a:r>
                      <a:endParaRPr>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a:latin typeface="Open Sans"/>
                          <a:ea typeface="Open Sans"/>
                          <a:cs typeface="Open Sans"/>
                          <a:sym typeface="Open Sans"/>
                        </a:rPr>
                        <a:t>367</a:t>
                      </a: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1,104</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latin typeface="Open Sans"/>
                          <a:ea typeface="Open Sans"/>
                          <a:cs typeface="Open Sans"/>
                          <a:sym typeface="Open Sans"/>
                        </a:rPr>
                        <a:t>499</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1,047</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534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1,028</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pPr marL="0" lvl="0" indent="0" algn="ctr" rtl="0">
                        <a:spcBef>
                          <a:spcPts val="0"/>
                        </a:spcBef>
                        <a:spcAft>
                          <a:spcPts val="0"/>
                        </a:spcAft>
                        <a:buNone/>
                      </a:pPr>
                      <a:r>
                        <a:rPr lang="en">
                          <a:latin typeface="Open Sans"/>
                          <a:ea typeface="Open Sans"/>
                          <a:cs typeface="Open Sans"/>
                          <a:sym typeface="Open Sans"/>
                        </a:rPr>
                        <a:t>False Neg</a:t>
                      </a:r>
                      <a:endParaRPr>
                        <a:latin typeface="Open Sans"/>
                        <a:ea typeface="Open Sans"/>
                        <a:cs typeface="Open Sans"/>
                        <a:sym typeface="Open Sans"/>
                      </a:endParaRPr>
                    </a:p>
                  </a:txBody>
                  <a:tcPr marL="91425" marR="91425" marT="91425" marB="91425">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True Neg</a:t>
                      </a:r>
                      <a:endParaRPr>
                        <a:latin typeface="Open Sans"/>
                        <a:ea typeface="Open Sans"/>
                        <a:cs typeface="Open Sans"/>
                        <a:sym typeface="Open Sans"/>
                      </a:endParaRPr>
                    </a:p>
                  </a:txBody>
                  <a:tcPr marL="91425" marR="91425" marT="91425" marB="91425">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1,170</a:t>
                      </a:r>
                      <a:endParaRPr>
                        <a:latin typeface="Open Sans"/>
                        <a:ea typeface="Open Sans"/>
                        <a:cs typeface="Open Sans"/>
                        <a:sym typeface="Open Sans"/>
                      </a:endParaRPr>
                    </a:p>
                  </a:txBody>
                  <a:tcPr marL="91425" marR="91425" marT="91425" marB="91425">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33,338</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944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33,489</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1,028</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
                          <a:latin typeface="Open Sans"/>
                          <a:ea typeface="Open Sans"/>
                          <a:cs typeface="Open Sans"/>
                          <a:sym typeface="Open Sans"/>
                        </a:rPr>
                        <a:t>33,389</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148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96225">
                <a:tc rowSpan="3">
                  <a:txBody>
                    <a:bodyPr/>
                    <a:lstStyle/>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After CND</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lnT w="38100" cap="flat" cmpd="sng">
                      <a:solidFill>
                        <a:schemeClr val="dk1"/>
                      </a:solidFill>
                      <a:prstDash val="solid"/>
                      <a:round/>
                      <a:headEnd type="none" w="sm" len="sm"/>
                      <a:tailEnd type="none" w="sm" len="sm"/>
                    </a:lnT>
                  </a:tcPr>
                </a:tc>
                <a:tc gridSpan="2">
                  <a:txBody>
                    <a:bodyPr/>
                    <a:lstStyle/>
                    <a:p>
                      <a:pPr marL="0" lvl="0" indent="0" algn="ctr" rtl="0">
                        <a:spcBef>
                          <a:spcPts val="0"/>
                        </a:spcBef>
                        <a:spcAft>
                          <a:spcPts val="0"/>
                        </a:spcAft>
                        <a:buNone/>
                      </a:pPr>
                      <a:r>
                        <a:rPr lang="en">
                          <a:latin typeface="Open Sans"/>
                          <a:ea typeface="Open Sans"/>
                          <a:cs typeface="Open Sans"/>
                          <a:sym typeface="Open Sans"/>
                        </a:rPr>
                        <a:t>F1</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0.240</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38100" cap="flat" cmpd="sng">
                      <a:solidFill>
                        <a:schemeClr val="dk1"/>
                      </a:solidFill>
                      <a:prstDash val="solid"/>
                      <a:round/>
                      <a:headEnd type="none" w="sm" len="sm"/>
                      <a:tailEnd type="none" w="sm" len="sm"/>
                    </a:lnT>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0.330</a:t>
                      </a:r>
                      <a:endParaRPr>
                        <a:latin typeface="Open Sans"/>
                        <a:ea typeface="Open Sans"/>
                        <a:cs typeface="Open Sans"/>
                        <a:sym typeface="Open Sans"/>
                      </a:endParaRPr>
                    </a:p>
                  </a:txBody>
                  <a:tcPr marL="91425" marR="91425" marT="91425" marB="91425">
                    <a:lnT w="3810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latin typeface="Open Sans"/>
                          <a:ea typeface="Open Sans"/>
                          <a:cs typeface="Open Sans"/>
                          <a:sym typeface="Open Sans"/>
                        </a:rPr>
                        <a:t>0.334</a:t>
                      </a:r>
                      <a:endParaRPr>
                        <a:latin typeface="Open Sans"/>
                        <a:ea typeface="Open Sans"/>
                        <a:cs typeface="Open Sans"/>
                        <a:sym typeface="Open Sans"/>
                      </a:endParaRPr>
                    </a:p>
                  </a:txBody>
                  <a:tcPr marL="91425" marR="91425" marT="91425" marB="91425">
                    <a:lnT w="38100" cap="flat" cmpd="sng">
                      <a:solidFill>
                        <a:schemeClr val="dk1"/>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r h="396225">
                <a:tc vMerge="1">
                  <a:txBody>
                    <a:bodyPr/>
                    <a:lstStyle/>
                    <a:p>
                      <a:endParaRPr lang="en-US"/>
                    </a:p>
                  </a:txBody>
                  <a:tcPr/>
                </a:tc>
                <a:tc>
                  <a:txBody>
                    <a:bodyPr/>
                    <a:lstStyle/>
                    <a:p>
                      <a:pPr marL="0" lvl="0" indent="0" algn="ctr" rtl="0">
                        <a:spcBef>
                          <a:spcPts val="0"/>
                        </a:spcBef>
                        <a:spcAft>
                          <a:spcPts val="0"/>
                        </a:spcAft>
                        <a:buNone/>
                      </a:pPr>
                      <a:r>
                        <a:rPr lang="en">
                          <a:solidFill>
                            <a:schemeClr val="dk1"/>
                          </a:solidFill>
                        </a:rPr>
                        <a:t>True Pos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
                          <a:solidFill>
                            <a:schemeClr val="dk1"/>
                          </a:solidFill>
                        </a:rPr>
                        <a:t>False Pos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373</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1,197</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latin typeface="Open Sans"/>
                          <a:ea typeface="Open Sans"/>
                          <a:cs typeface="Open Sans"/>
                          <a:sym typeface="Open Sans"/>
                        </a:rPr>
                        <a:t>495</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1,066</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522</a:t>
                      </a:r>
                      <a:endParaRPr>
                        <a:latin typeface="Open Sans"/>
                        <a:ea typeface="Open Sans"/>
                        <a:cs typeface="Open Sans"/>
                        <a:sym typeface="Open Sans"/>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
                          <a:latin typeface="Open Sans"/>
                          <a:ea typeface="Open Sans"/>
                          <a:cs typeface="Open Sans"/>
                          <a:sym typeface="Open Sans"/>
                        </a:rPr>
                        <a:t>1,040</a:t>
                      </a:r>
                      <a:endParaRPr>
                        <a:latin typeface="Open Sans"/>
                        <a:ea typeface="Open Sans"/>
                        <a:cs typeface="Open Sans"/>
                        <a:sym typeface="Open Sans"/>
                      </a:endParaRPr>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96225">
                <a:tc vMerge="1">
                  <a:txBody>
                    <a:bodyPr/>
                    <a:lstStyle/>
                    <a:p>
                      <a:endParaRPr lang="en-US"/>
                    </a:p>
                  </a:txBody>
                  <a:tcPr/>
                </a:tc>
                <a:tc>
                  <a:txBody>
                    <a:bodyPr/>
                    <a:lstStyle/>
                    <a:p>
                      <a:pPr marL="0" lvl="0" indent="0" algn="ctr" rtl="0">
                        <a:spcBef>
                          <a:spcPts val="0"/>
                        </a:spcBef>
                        <a:spcAft>
                          <a:spcPts val="0"/>
                        </a:spcAft>
                        <a:buNone/>
                      </a:pPr>
                      <a:r>
                        <a:rPr lang="en">
                          <a:solidFill>
                            <a:schemeClr val="dk1"/>
                          </a:solidFill>
                        </a:rPr>
                        <a:t>False Neg</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dk1"/>
                          </a:solidFill>
                        </a:rPr>
                        <a:t>True Neg</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latin typeface="Open Sans"/>
                          <a:ea typeface="Open Sans"/>
                          <a:cs typeface="Open Sans"/>
                          <a:sym typeface="Open Sans"/>
                        </a:rPr>
                        <a:t>1,164</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latin typeface="Open Sans"/>
                          <a:ea typeface="Open Sans"/>
                          <a:cs typeface="Open Sans"/>
                          <a:sym typeface="Open Sans"/>
                        </a:rPr>
                        <a:t>33,245</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latin typeface="Open Sans"/>
                          <a:ea typeface="Open Sans"/>
                          <a:cs typeface="Open Sans"/>
                          <a:sym typeface="Open Sans"/>
                        </a:rPr>
                        <a:t>948</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latin typeface="Open Sans"/>
                          <a:ea typeface="Open Sans"/>
                          <a:cs typeface="Open Sans"/>
                          <a:sym typeface="Open Sans"/>
                        </a:rPr>
                        <a:t>33,470</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latin typeface="Open Sans"/>
                          <a:ea typeface="Open Sans"/>
                          <a:cs typeface="Open Sans"/>
                          <a:sym typeface="Open Sans"/>
                        </a:rPr>
                        <a:t>1,040</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latin typeface="Open Sans"/>
                          <a:ea typeface="Open Sans"/>
                          <a:cs typeface="Open Sans"/>
                          <a:sym typeface="Open Sans"/>
                        </a:rPr>
                        <a:t>33,377</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671757" y="884868"/>
            <a:ext cx="6972300" cy="1981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200"/>
              <a:t>Discussion</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body" idx="1"/>
          </p:nvPr>
        </p:nvSpPr>
        <p:spPr>
          <a:xfrm>
            <a:off x="665450" y="1264024"/>
            <a:ext cx="8196300" cy="3177201"/>
          </a:xfrm>
          <a:prstGeom prst="rect">
            <a:avLst/>
          </a:prstGeom>
        </p:spPr>
        <p:txBody>
          <a:bodyPr spcFirstLastPara="1" wrap="square" lIns="91425" tIns="45700" rIns="91425" bIns="45700" anchor="t" anchorCtr="0">
            <a:noAutofit/>
          </a:bodyPr>
          <a:lstStyle/>
          <a:p>
            <a:pPr marL="457200" lvl="0" indent="-317500" algn="l" rtl="0">
              <a:lnSpc>
                <a:spcPct val="150000"/>
              </a:lnSpc>
              <a:spcBef>
                <a:spcPts val="480"/>
              </a:spcBef>
              <a:spcAft>
                <a:spcPts val="0"/>
              </a:spcAft>
              <a:buClr>
                <a:schemeClr val="dk1"/>
              </a:buClr>
              <a:buSzPts val="1400"/>
              <a:buChar char="●"/>
            </a:pPr>
            <a:r>
              <a:rPr lang="en" sz="1400" dirty="0">
                <a:solidFill>
                  <a:schemeClr val="dk1"/>
                </a:solidFill>
                <a:highlight>
                  <a:srgbClr val="FFFFFF"/>
                </a:highlight>
              </a:rPr>
              <a:t>Model Performance</a:t>
            </a:r>
            <a:endParaRPr sz="1400" dirty="0">
              <a:solidFill>
                <a:schemeClr val="dk1"/>
              </a:solidFill>
              <a:highlight>
                <a:srgbClr val="FFFFFF"/>
              </a:highlight>
            </a:endParaRPr>
          </a:p>
          <a:p>
            <a:pPr marL="914400" lvl="1" indent="-317500" algn="l" rtl="0">
              <a:lnSpc>
                <a:spcPct val="150000"/>
              </a:lnSpc>
              <a:spcBef>
                <a:spcPts val="0"/>
              </a:spcBef>
              <a:spcAft>
                <a:spcPts val="0"/>
              </a:spcAft>
              <a:buClr>
                <a:schemeClr val="dk1"/>
              </a:buClr>
              <a:buSzPts val="1400"/>
              <a:buChar char="○"/>
            </a:pPr>
            <a:r>
              <a:rPr lang="en" sz="1400" b="0" dirty="0">
                <a:solidFill>
                  <a:schemeClr val="dk1"/>
                </a:solidFill>
                <a:highlight>
                  <a:srgbClr val="FFFFFF"/>
                </a:highlight>
              </a:rPr>
              <a:t>Overall model performance was not ideal</a:t>
            </a:r>
            <a:endParaRPr sz="1400" b="0" dirty="0">
              <a:solidFill>
                <a:schemeClr val="dk1"/>
              </a:solidFill>
              <a:highlight>
                <a:srgbClr val="FFFFFF"/>
              </a:highlight>
            </a:endParaRPr>
          </a:p>
          <a:p>
            <a:pPr marL="914400" lvl="1" indent="-317500" algn="l" rtl="0">
              <a:lnSpc>
                <a:spcPct val="150000"/>
              </a:lnSpc>
              <a:spcBef>
                <a:spcPts val="0"/>
              </a:spcBef>
              <a:spcAft>
                <a:spcPts val="0"/>
              </a:spcAft>
              <a:buClr>
                <a:schemeClr val="dk1"/>
              </a:buClr>
              <a:buSzPts val="1400"/>
              <a:buChar char="○"/>
            </a:pPr>
            <a:r>
              <a:rPr lang="en" sz="1400" b="0" dirty="0">
                <a:solidFill>
                  <a:schemeClr val="dk1"/>
                </a:solidFill>
                <a:highlight>
                  <a:srgbClr val="FFFFFF"/>
                </a:highlight>
              </a:rPr>
              <a:t>Class imbalance in the outcome had a huge impact</a:t>
            </a:r>
            <a:endParaRPr sz="1400" b="0" dirty="0">
              <a:solidFill>
                <a:schemeClr val="dk1"/>
              </a:solidFill>
              <a:highlight>
                <a:srgbClr val="FFFFFF"/>
              </a:highlight>
            </a:endParaRPr>
          </a:p>
          <a:p>
            <a:pPr marL="914400" lvl="1" indent="-317500" algn="l" rtl="0">
              <a:lnSpc>
                <a:spcPct val="150000"/>
              </a:lnSpc>
              <a:spcBef>
                <a:spcPts val="0"/>
              </a:spcBef>
              <a:spcAft>
                <a:spcPts val="0"/>
              </a:spcAft>
              <a:buClr>
                <a:schemeClr val="dk1"/>
              </a:buClr>
              <a:buSzPts val="1400"/>
              <a:buChar char="○"/>
            </a:pPr>
            <a:r>
              <a:rPr lang="en" sz="1400" b="0" dirty="0">
                <a:solidFill>
                  <a:schemeClr val="dk1"/>
                </a:solidFill>
                <a:highlight>
                  <a:srgbClr val="FFFFFF"/>
                </a:highlight>
              </a:rPr>
              <a:t>Subsampling techniques (up, down, ROSE, SMOTE) did not carry out successfully due to limited computational resources</a:t>
            </a:r>
            <a:endParaRPr sz="1400" b="0" dirty="0">
              <a:solidFill>
                <a:schemeClr val="dk1"/>
              </a:solidFill>
              <a:highlight>
                <a:srgbClr val="FFFFFF"/>
              </a:highlight>
            </a:endParaRPr>
          </a:p>
          <a:p>
            <a:pPr marL="457200" lvl="0" indent="-317500" algn="l" rtl="0">
              <a:lnSpc>
                <a:spcPct val="150000"/>
              </a:lnSpc>
              <a:spcBef>
                <a:spcPts val="0"/>
              </a:spcBef>
              <a:spcAft>
                <a:spcPts val="0"/>
              </a:spcAft>
              <a:buClr>
                <a:schemeClr val="dk1"/>
              </a:buClr>
              <a:buSzPts val="1400"/>
              <a:buChar char="●"/>
            </a:pPr>
            <a:r>
              <a:rPr lang="en" sz="1400" dirty="0">
                <a:solidFill>
                  <a:schemeClr val="dk1"/>
                </a:solidFill>
                <a:highlight>
                  <a:srgbClr val="FFFFFF"/>
                </a:highlight>
              </a:rPr>
              <a:t>Bias Correction</a:t>
            </a:r>
            <a:endParaRPr sz="1400" dirty="0">
              <a:solidFill>
                <a:schemeClr val="dk1"/>
              </a:solidFill>
              <a:highlight>
                <a:srgbClr val="FFFFFF"/>
              </a:highlight>
            </a:endParaRPr>
          </a:p>
          <a:p>
            <a:pPr marL="914400" lvl="1" indent="-317500" algn="l" rtl="0">
              <a:lnSpc>
                <a:spcPct val="150000"/>
              </a:lnSpc>
              <a:spcBef>
                <a:spcPts val="0"/>
              </a:spcBef>
              <a:spcAft>
                <a:spcPts val="0"/>
              </a:spcAft>
              <a:buClr>
                <a:schemeClr val="dk1"/>
              </a:buClr>
              <a:buSzPts val="1400"/>
              <a:buChar char="○"/>
            </a:pPr>
            <a:r>
              <a:rPr lang="en" sz="1400" b="0" dirty="0">
                <a:solidFill>
                  <a:schemeClr val="dk1"/>
                </a:solidFill>
                <a:highlight>
                  <a:srgbClr val="FFFFFF"/>
                </a:highlight>
              </a:rPr>
              <a:t>Successfully corrected racial bias in prediction results</a:t>
            </a:r>
            <a:endParaRPr sz="1400" b="0" dirty="0">
              <a:solidFill>
                <a:schemeClr val="dk1"/>
              </a:solidFill>
              <a:highlight>
                <a:srgbClr val="FFFFFF"/>
              </a:highlight>
            </a:endParaRPr>
          </a:p>
          <a:p>
            <a:pPr marL="914400" lvl="1" indent="-317500" algn="l" rtl="0">
              <a:lnSpc>
                <a:spcPct val="150000"/>
              </a:lnSpc>
              <a:spcBef>
                <a:spcPts val="0"/>
              </a:spcBef>
              <a:spcAft>
                <a:spcPts val="0"/>
              </a:spcAft>
              <a:buClr>
                <a:schemeClr val="dk1"/>
              </a:buClr>
              <a:buSzPts val="1400"/>
              <a:buChar char="○"/>
            </a:pPr>
            <a:r>
              <a:rPr lang="en" sz="1400" b="0" dirty="0">
                <a:solidFill>
                  <a:schemeClr val="dk1"/>
                </a:solidFill>
                <a:highlight>
                  <a:srgbClr val="FFFFFF"/>
                </a:highlight>
              </a:rPr>
              <a:t>Minimal loss of prediction power</a:t>
            </a:r>
            <a:endParaRPr sz="1400" b="0" dirty="0">
              <a:solidFill>
                <a:schemeClr val="dk1"/>
              </a:solidFill>
              <a:highlight>
                <a:srgbClr val="FFFFFF"/>
              </a:highlight>
            </a:endParaRPr>
          </a:p>
          <a:p>
            <a:pPr marL="0" lvl="0" indent="0" algn="l" rtl="0">
              <a:lnSpc>
                <a:spcPct val="125000"/>
              </a:lnSpc>
              <a:spcBef>
                <a:spcPts val="480"/>
              </a:spcBef>
              <a:spcAft>
                <a:spcPts val="0"/>
              </a:spcAft>
              <a:buNone/>
            </a:pPr>
            <a:endParaRPr sz="1400" b="0" dirty="0">
              <a:solidFill>
                <a:schemeClr val="dk1"/>
              </a:solidFill>
              <a:highlight>
                <a:srgbClr val="FFFFFF"/>
              </a:highlight>
            </a:endParaRPr>
          </a:p>
          <a:p>
            <a:pPr marL="914400" lvl="0" indent="0" algn="l" rtl="0">
              <a:spcBef>
                <a:spcPts val="480"/>
              </a:spcBef>
              <a:spcAft>
                <a:spcPts val="0"/>
              </a:spcAft>
              <a:buNone/>
            </a:pPr>
            <a:endParaRPr sz="1700" dirty="0"/>
          </a:p>
          <a:p>
            <a:pPr marL="914400" lvl="0" indent="0" algn="l" rtl="0">
              <a:spcBef>
                <a:spcPts val="480"/>
              </a:spcBef>
              <a:spcAft>
                <a:spcPts val="0"/>
              </a:spcAft>
              <a:buNone/>
            </a:pPr>
            <a:endParaRPr sz="1700" dirty="0"/>
          </a:p>
          <a:p>
            <a:pPr marL="0" lvl="0" indent="0" algn="l" rtl="0">
              <a:spcBef>
                <a:spcPts val="480"/>
              </a:spcBef>
              <a:spcAft>
                <a:spcPts val="0"/>
              </a:spcAft>
              <a:buNone/>
            </a:pPr>
            <a:r>
              <a:rPr lang="en" dirty="0"/>
              <a:t>	</a:t>
            </a:r>
            <a:endParaRPr dirty="0"/>
          </a:p>
        </p:txBody>
      </p:sp>
      <p:sp>
        <p:nvSpPr>
          <p:cNvPr id="204" name="Google Shape;204;p33"/>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500">
                <a:latin typeface="Open Sans"/>
                <a:ea typeface="Open Sans"/>
                <a:cs typeface="Open Sans"/>
                <a:sym typeface="Open Sans"/>
              </a:rPr>
              <a:t>Model Performance and Bias Correction </a:t>
            </a:r>
            <a:endParaRPr sz="25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body" idx="1"/>
          </p:nvPr>
        </p:nvSpPr>
        <p:spPr>
          <a:xfrm>
            <a:off x="2089050" y="4440125"/>
            <a:ext cx="4965900" cy="405600"/>
          </a:xfrm>
          <a:prstGeom prst="rect">
            <a:avLst/>
          </a:prstGeom>
        </p:spPr>
        <p:txBody>
          <a:bodyPr spcFirstLastPara="1" wrap="square" lIns="91425" tIns="45700" rIns="91425" bIns="45700" anchor="t" anchorCtr="0">
            <a:noAutofit/>
          </a:bodyPr>
          <a:lstStyle/>
          <a:p>
            <a:pPr marL="0" lvl="0" indent="0" algn="l" rtl="0">
              <a:lnSpc>
                <a:spcPct val="115000"/>
              </a:lnSpc>
              <a:spcBef>
                <a:spcPts val="480"/>
              </a:spcBef>
              <a:spcAft>
                <a:spcPts val="0"/>
              </a:spcAft>
              <a:buNone/>
            </a:pPr>
            <a:r>
              <a:rPr lang="en" sz="1500"/>
              <a:t>Importance measured by magnitude of coefficient  </a:t>
            </a:r>
            <a:r>
              <a:rPr lang="en"/>
              <a:t>                                   </a:t>
            </a:r>
            <a:endParaRPr/>
          </a:p>
        </p:txBody>
      </p:sp>
      <p:sp>
        <p:nvSpPr>
          <p:cNvPr id="210" name="Google Shape;210;p34"/>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Feature Importance: GLM</a:t>
            </a:r>
            <a:endParaRPr sz="2800">
              <a:latin typeface="Open Sans"/>
              <a:ea typeface="Open Sans"/>
              <a:cs typeface="Open Sans"/>
              <a:sym typeface="Open Sans"/>
            </a:endParaRPr>
          </a:p>
        </p:txBody>
      </p:sp>
      <p:pic>
        <p:nvPicPr>
          <p:cNvPr id="211" name="Google Shape;211;p34"/>
          <p:cNvPicPr preferRelativeResize="0"/>
          <p:nvPr/>
        </p:nvPicPr>
        <p:blipFill>
          <a:blip r:embed="rId3">
            <a:alphaModFix/>
          </a:blip>
          <a:stretch>
            <a:fillRect/>
          </a:stretch>
        </p:blipFill>
        <p:spPr>
          <a:xfrm>
            <a:off x="1800625" y="1237001"/>
            <a:ext cx="5335250" cy="3148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body" idx="1"/>
          </p:nvPr>
        </p:nvSpPr>
        <p:spPr>
          <a:xfrm>
            <a:off x="2411250" y="4537325"/>
            <a:ext cx="4321500" cy="497700"/>
          </a:xfrm>
          <a:prstGeom prst="rect">
            <a:avLst/>
          </a:prstGeom>
        </p:spPr>
        <p:txBody>
          <a:bodyPr spcFirstLastPara="1" wrap="square" lIns="91425" tIns="91425" rIns="91425" bIns="91425" anchor="t" anchorCtr="0">
            <a:noAutofit/>
          </a:bodyPr>
          <a:lstStyle/>
          <a:p>
            <a:pPr marL="0" lvl="0" indent="0" algn="l" rtl="0">
              <a:lnSpc>
                <a:spcPct val="115000"/>
              </a:lnSpc>
              <a:spcBef>
                <a:spcPts val="480"/>
              </a:spcBef>
              <a:spcAft>
                <a:spcPts val="0"/>
              </a:spcAft>
              <a:buNone/>
            </a:pPr>
            <a:r>
              <a:rPr lang="en" sz="1500"/>
              <a:t>Importance measured by information gain</a:t>
            </a:r>
            <a:endParaRPr sz="1500"/>
          </a:p>
          <a:p>
            <a:pPr marL="0" lvl="0" indent="0" algn="l" rtl="0">
              <a:lnSpc>
                <a:spcPct val="115000"/>
              </a:lnSpc>
              <a:spcBef>
                <a:spcPts val="480"/>
              </a:spcBef>
              <a:spcAft>
                <a:spcPts val="0"/>
              </a:spcAft>
              <a:buNone/>
            </a:pPr>
            <a:endParaRPr sz="900" b="0"/>
          </a:p>
        </p:txBody>
      </p:sp>
      <p:sp>
        <p:nvSpPr>
          <p:cNvPr id="217" name="Google Shape;217;p35"/>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Feature Importance: GBT</a:t>
            </a:r>
            <a:endParaRPr sz="2800">
              <a:latin typeface="Open Sans"/>
              <a:ea typeface="Open Sans"/>
              <a:cs typeface="Open Sans"/>
              <a:sym typeface="Open Sans"/>
            </a:endParaRPr>
          </a:p>
        </p:txBody>
      </p:sp>
      <p:pic>
        <p:nvPicPr>
          <p:cNvPr id="218" name="Google Shape;218;p35"/>
          <p:cNvPicPr preferRelativeResize="0"/>
          <p:nvPr/>
        </p:nvPicPr>
        <p:blipFill>
          <a:blip r:embed="rId3">
            <a:alphaModFix/>
          </a:blip>
          <a:stretch>
            <a:fillRect/>
          </a:stretch>
        </p:blipFill>
        <p:spPr>
          <a:xfrm>
            <a:off x="1622079" y="1188675"/>
            <a:ext cx="5537421" cy="334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body" idx="1"/>
          </p:nvPr>
        </p:nvSpPr>
        <p:spPr>
          <a:xfrm>
            <a:off x="1749150" y="4526600"/>
            <a:ext cx="5645700" cy="525300"/>
          </a:xfrm>
          <a:prstGeom prst="rect">
            <a:avLst/>
          </a:prstGeom>
        </p:spPr>
        <p:txBody>
          <a:bodyPr spcFirstLastPara="1" wrap="square" lIns="91425" tIns="45700" rIns="91425" bIns="45700" anchor="t" anchorCtr="0">
            <a:noAutofit/>
          </a:bodyPr>
          <a:lstStyle/>
          <a:p>
            <a:pPr marL="0" lvl="0" indent="0" algn="l" rtl="0">
              <a:lnSpc>
                <a:spcPct val="115000"/>
              </a:lnSpc>
              <a:spcBef>
                <a:spcPts val="480"/>
              </a:spcBef>
              <a:spcAft>
                <a:spcPts val="0"/>
              </a:spcAft>
              <a:buNone/>
            </a:pPr>
            <a:r>
              <a:rPr lang="en" sz="1500"/>
              <a:t>Importance measured by proportion of inclusion in splits</a:t>
            </a:r>
            <a:r>
              <a:rPr lang="en"/>
              <a:t>                              </a:t>
            </a:r>
            <a:endParaRPr/>
          </a:p>
        </p:txBody>
      </p:sp>
      <p:sp>
        <p:nvSpPr>
          <p:cNvPr id="224" name="Google Shape;224;p36"/>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Feature Importance: BART</a:t>
            </a:r>
            <a:endParaRPr sz="2800">
              <a:latin typeface="Open Sans"/>
              <a:ea typeface="Open Sans"/>
              <a:cs typeface="Open Sans"/>
              <a:sym typeface="Open Sans"/>
            </a:endParaRPr>
          </a:p>
        </p:txBody>
      </p:sp>
      <p:pic>
        <p:nvPicPr>
          <p:cNvPr id="225" name="Google Shape;225;p36"/>
          <p:cNvPicPr preferRelativeResize="0"/>
          <p:nvPr/>
        </p:nvPicPr>
        <p:blipFill rotWithShape="1">
          <a:blip r:embed="rId3">
            <a:alphaModFix/>
          </a:blip>
          <a:srcRect r="2884"/>
          <a:stretch/>
        </p:blipFill>
        <p:spPr>
          <a:xfrm>
            <a:off x="1434575" y="1134100"/>
            <a:ext cx="5885025" cy="3451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body" idx="1"/>
          </p:nvPr>
        </p:nvSpPr>
        <p:spPr>
          <a:xfrm>
            <a:off x="659300" y="1192306"/>
            <a:ext cx="8196300" cy="3477444"/>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 sz="1500" b="0" dirty="0"/>
              <a:t>Results are very similar in </a:t>
            </a:r>
            <a:r>
              <a:rPr lang="en" sz="1500" dirty="0"/>
              <a:t>GBT</a:t>
            </a:r>
            <a:r>
              <a:rPr lang="en" sz="1500" b="0" dirty="0"/>
              <a:t> and </a:t>
            </a:r>
            <a:r>
              <a:rPr lang="en" sz="1500" dirty="0"/>
              <a:t>BART</a:t>
            </a:r>
            <a:r>
              <a:rPr lang="en" sz="1500" b="0" dirty="0"/>
              <a:t>; top important features are:</a:t>
            </a:r>
            <a:endParaRPr sz="1500" b="0" dirty="0"/>
          </a:p>
          <a:p>
            <a:pPr marL="457200" lvl="0" indent="-323850" algn="l" rtl="0">
              <a:spcBef>
                <a:spcPts val="480"/>
              </a:spcBef>
              <a:spcAft>
                <a:spcPts val="0"/>
              </a:spcAft>
              <a:buSzPts val="1500"/>
              <a:buChar char="●"/>
            </a:pPr>
            <a:r>
              <a:rPr lang="en" sz="1500" b="0" dirty="0"/>
              <a:t>Age</a:t>
            </a:r>
            <a:endParaRPr sz="1500" b="0" dirty="0"/>
          </a:p>
          <a:p>
            <a:pPr marL="457200" lvl="0" indent="-323850" algn="l" rtl="0">
              <a:spcBef>
                <a:spcPts val="0"/>
              </a:spcBef>
              <a:spcAft>
                <a:spcPts val="0"/>
              </a:spcAft>
              <a:buSzPts val="1500"/>
              <a:buChar char="●"/>
            </a:pPr>
            <a:r>
              <a:rPr lang="en" sz="1500" b="0" dirty="0"/>
              <a:t>Number of chronic conditions</a:t>
            </a:r>
            <a:endParaRPr sz="1500" b="0" dirty="0"/>
          </a:p>
          <a:p>
            <a:pPr marL="457200" lvl="0" indent="-323850" algn="l" rtl="0">
              <a:spcBef>
                <a:spcPts val="0"/>
              </a:spcBef>
              <a:spcAft>
                <a:spcPts val="0"/>
              </a:spcAft>
              <a:buSzPts val="1500"/>
              <a:buChar char="●"/>
            </a:pPr>
            <a:r>
              <a:rPr lang="en" sz="1500" b="0" dirty="0"/>
              <a:t>Membership months</a:t>
            </a:r>
            <a:endParaRPr sz="1500" b="0" dirty="0"/>
          </a:p>
          <a:p>
            <a:pPr marL="457200" lvl="0" indent="-323850" algn="l" rtl="0">
              <a:spcBef>
                <a:spcPts val="0"/>
              </a:spcBef>
              <a:spcAft>
                <a:spcPts val="0"/>
              </a:spcAft>
              <a:buSzPts val="1500"/>
              <a:buChar char="●"/>
            </a:pPr>
            <a:r>
              <a:rPr lang="en" sz="1500" b="0" dirty="0"/>
              <a:t>Medical expenses</a:t>
            </a:r>
            <a:endParaRPr sz="1500" b="0" dirty="0"/>
          </a:p>
          <a:p>
            <a:pPr marL="457200" lvl="0" indent="-323850" algn="l" rtl="0">
              <a:spcBef>
                <a:spcPts val="0"/>
              </a:spcBef>
              <a:spcAft>
                <a:spcPts val="0"/>
              </a:spcAft>
              <a:buSzPts val="1500"/>
              <a:buChar char="●"/>
            </a:pPr>
            <a:r>
              <a:rPr lang="en" sz="1500" b="0" dirty="0"/>
              <a:t>Revenue</a:t>
            </a:r>
            <a:endParaRPr sz="1500" b="0" dirty="0"/>
          </a:p>
          <a:p>
            <a:pPr marL="457200" lvl="0" indent="-323850" algn="l" rtl="0">
              <a:spcBef>
                <a:spcPts val="0"/>
              </a:spcBef>
              <a:spcAft>
                <a:spcPts val="0"/>
              </a:spcAft>
              <a:buSzPts val="1500"/>
              <a:buChar char="●"/>
            </a:pPr>
            <a:r>
              <a:rPr lang="en" sz="1500" b="0" dirty="0"/>
              <a:t>Insurance plan (Apple Health)</a:t>
            </a:r>
            <a:endParaRPr sz="1500" b="0" dirty="0"/>
          </a:p>
          <a:p>
            <a:pPr marL="457200" lvl="0" indent="-323850" algn="l" rtl="0">
              <a:spcBef>
                <a:spcPts val="0"/>
              </a:spcBef>
              <a:spcAft>
                <a:spcPts val="0"/>
              </a:spcAft>
              <a:buSzPts val="1500"/>
              <a:buChar char="●"/>
            </a:pPr>
            <a:r>
              <a:rPr lang="en" sz="1500" b="0" dirty="0"/>
              <a:t>Number of inpatient admissions in previous year</a:t>
            </a:r>
            <a:endParaRPr sz="1500" b="0" dirty="0"/>
          </a:p>
          <a:p>
            <a:pPr marL="457200" lvl="0" indent="0" algn="l" rtl="0">
              <a:spcBef>
                <a:spcPts val="480"/>
              </a:spcBef>
              <a:spcAft>
                <a:spcPts val="0"/>
              </a:spcAft>
              <a:buNone/>
            </a:pPr>
            <a:endParaRPr sz="1500" b="0" dirty="0"/>
          </a:p>
          <a:p>
            <a:pPr marL="0" lvl="0" indent="0" algn="l" rtl="0">
              <a:spcBef>
                <a:spcPts val="480"/>
              </a:spcBef>
              <a:spcAft>
                <a:spcPts val="0"/>
              </a:spcAft>
              <a:buNone/>
            </a:pPr>
            <a:r>
              <a:rPr lang="en" sz="1500" dirty="0"/>
              <a:t>GLM</a:t>
            </a:r>
            <a:r>
              <a:rPr lang="en" sz="1500" b="0" dirty="0"/>
              <a:t> disagree with tree-based models:</a:t>
            </a:r>
            <a:endParaRPr sz="1500" b="0" dirty="0"/>
          </a:p>
          <a:p>
            <a:pPr marL="457200" lvl="0" indent="-323850" algn="l" rtl="0">
              <a:spcBef>
                <a:spcPts val="480"/>
              </a:spcBef>
              <a:spcAft>
                <a:spcPts val="0"/>
              </a:spcAft>
              <a:buSzPts val="1500"/>
              <a:buChar char="●"/>
            </a:pPr>
            <a:r>
              <a:rPr lang="en" sz="1500" b="0" dirty="0"/>
              <a:t>Insurance plan (BH Service, Medicare)</a:t>
            </a:r>
            <a:endParaRPr sz="1500" b="0" dirty="0"/>
          </a:p>
          <a:p>
            <a:pPr marL="457200" lvl="0" indent="-323850" algn="l" rtl="0">
              <a:spcBef>
                <a:spcPts val="0"/>
              </a:spcBef>
              <a:spcAft>
                <a:spcPts val="0"/>
              </a:spcAft>
              <a:buSzPts val="1500"/>
              <a:buChar char="●"/>
            </a:pPr>
            <a:r>
              <a:rPr lang="en" sz="1500" b="0" dirty="0"/>
              <a:t>Hispanic / </a:t>
            </a:r>
            <a:r>
              <a:rPr lang="en" sz="1500" b="0" dirty="0">
                <a:solidFill>
                  <a:schemeClr val="dk1"/>
                </a:solidFill>
              </a:rPr>
              <a:t>Native </a:t>
            </a:r>
            <a:r>
              <a:rPr lang="en" sz="1500" b="0" dirty="0"/>
              <a:t>American and </a:t>
            </a:r>
            <a:r>
              <a:rPr lang="en" sz="1500" b="0" dirty="0">
                <a:solidFill>
                  <a:schemeClr val="dk1"/>
                </a:solidFill>
              </a:rPr>
              <a:t>Native </a:t>
            </a:r>
            <a:r>
              <a:rPr lang="en" sz="1500" b="0" dirty="0"/>
              <a:t>Alaska race</a:t>
            </a:r>
            <a:endParaRPr sz="1500" b="0" dirty="0"/>
          </a:p>
          <a:p>
            <a:pPr marL="457200" lvl="0" indent="-323850" algn="l" rtl="0">
              <a:spcBef>
                <a:spcPts val="0"/>
              </a:spcBef>
              <a:spcAft>
                <a:spcPts val="0"/>
              </a:spcAft>
              <a:buSzPts val="1500"/>
              <a:buChar char="●"/>
            </a:pPr>
            <a:r>
              <a:rPr lang="en" sz="1500" b="0" dirty="0"/>
              <a:t>High / Catastrophic risk level</a:t>
            </a:r>
            <a:endParaRPr sz="1500" b="0" dirty="0"/>
          </a:p>
        </p:txBody>
      </p:sp>
      <p:sp>
        <p:nvSpPr>
          <p:cNvPr id="231" name="Google Shape;231;p37"/>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Feature Importance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671750" y="1285875"/>
            <a:ext cx="8318100" cy="34968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0"/>
              </a:spcBef>
              <a:spcAft>
                <a:spcPts val="0"/>
              </a:spcAft>
              <a:buClr>
                <a:schemeClr val="dk1"/>
              </a:buClr>
              <a:buSzPts val="1500"/>
              <a:buChar char="●"/>
            </a:pPr>
            <a:r>
              <a:rPr lang="en" sz="1500" b="0">
                <a:solidFill>
                  <a:schemeClr val="dk1"/>
                </a:solidFill>
              </a:rPr>
              <a:t>Most health care expenditure is usually concentrated on a small proportion of the population</a:t>
            </a:r>
            <a:endParaRPr sz="1500" b="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0">
                <a:solidFill>
                  <a:schemeClr val="dk1"/>
                </a:solidFill>
              </a:rPr>
              <a:t>The U.S. is an outlier among peer countries in healthcare spending</a:t>
            </a:r>
            <a:endParaRPr sz="1500" b="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0">
                <a:solidFill>
                  <a:schemeClr val="dk1"/>
                </a:solidFill>
              </a:rPr>
              <a:t>The cost of inpatient care is one of the primary drivers of the gap in healthcare expenditure</a:t>
            </a:r>
            <a:endParaRPr sz="1500" b="0">
              <a:solidFill>
                <a:schemeClr val="dk1"/>
              </a:solidFill>
            </a:endParaRPr>
          </a:p>
          <a:p>
            <a:pPr marL="457200" lvl="0" indent="-323850" algn="l" rtl="0">
              <a:lnSpc>
                <a:spcPct val="150000"/>
              </a:lnSpc>
              <a:spcBef>
                <a:spcPts val="0"/>
              </a:spcBef>
              <a:spcAft>
                <a:spcPts val="0"/>
              </a:spcAft>
              <a:buClr>
                <a:schemeClr val="dk1"/>
              </a:buClr>
              <a:buSzPts val="1500"/>
              <a:buFont typeface="Open Sans"/>
              <a:buChar char="●"/>
            </a:pPr>
            <a:r>
              <a:rPr lang="en" sz="1500" b="0">
                <a:solidFill>
                  <a:schemeClr val="dk1"/>
                </a:solidFill>
              </a:rPr>
              <a:t>Essential to develop a valid predictive tool that helps identify individuals who will likely be admitted to the hospital in the near future so that care management team can provide timely support to high-risk members </a:t>
            </a:r>
            <a:endParaRPr sz="1500" b="0">
              <a:solidFill>
                <a:schemeClr val="dk1"/>
              </a:solidFill>
            </a:endParaRPr>
          </a:p>
          <a:p>
            <a:pPr marL="457200" lvl="0" indent="457200" algn="l" rtl="0">
              <a:lnSpc>
                <a:spcPct val="150000"/>
              </a:lnSpc>
              <a:spcBef>
                <a:spcPts val="0"/>
              </a:spcBef>
              <a:spcAft>
                <a:spcPts val="0"/>
              </a:spcAft>
              <a:buNone/>
            </a:pPr>
            <a:endParaRPr sz="1500" b="0">
              <a:solidFill>
                <a:schemeClr val="dk1"/>
              </a:solidFill>
            </a:endParaRPr>
          </a:p>
        </p:txBody>
      </p:sp>
      <p:sp>
        <p:nvSpPr>
          <p:cNvPr id="64" name="Google Shape;64;p11"/>
          <p:cNvSpPr txBox="1">
            <a:spLocks noGrp="1"/>
          </p:cNvSpPr>
          <p:nvPr>
            <p:ph type="title"/>
          </p:nvPr>
        </p:nvSpPr>
        <p:spPr>
          <a:xfrm>
            <a:off x="671750" y="208975"/>
            <a:ext cx="8183700" cy="822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000"/>
              <a:buFont typeface="Encode Sans Black"/>
              <a:buNone/>
            </a:pPr>
            <a:r>
              <a:rPr lang="en">
                <a:latin typeface="Open Sans"/>
                <a:ea typeface="Open Sans"/>
                <a:cs typeface="Open Sans"/>
                <a:sym typeface="Open Sans"/>
              </a:rPr>
              <a:t>Background</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body" idx="1"/>
          </p:nvPr>
        </p:nvSpPr>
        <p:spPr>
          <a:xfrm>
            <a:off x="665450" y="1264024"/>
            <a:ext cx="8196300" cy="2280726"/>
          </a:xfrm>
          <a:prstGeom prst="rect">
            <a:avLst/>
          </a:prstGeom>
        </p:spPr>
        <p:txBody>
          <a:bodyPr spcFirstLastPara="1" wrap="square" lIns="91425" tIns="45700" rIns="91425" bIns="45700" anchor="t" anchorCtr="0">
            <a:noAutofit/>
          </a:bodyPr>
          <a:lstStyle/>
          <a:p>
            <a:pPr marL="457200" lvl="0" indent="-342900" algn="l" rtl="0">
              <a:lnSpc>
                <a:spcPct val="170000"/>
              </a:lnSpc>
              <a:spcBef>
                <a:spcPts val="480"/>
              </a:spcBef>
              <a:spcAft>
                <a:spcPts val="0"/>
              </a:spcAft>
              <a:buSzPts val="1800"/>
              <a:buChar char="●"/>
            </a:pPr>
            <a:r>
              <a:rPr lang="en" sz="1800" b="0"/>
              <a:t>Improved a lot compared to sponsor’s prior work (subset of population on different time frame).</a:t>
            </a:r>
            <a:endParaRPr sz="1800" b="0"/>
          </a:p>
          <a:p>
            <a:pPr marL="457200" lvl="0" indent="-342900" algn="l" rtl="0">
              <a:lnSpc>
                <a:spcPct val="170000"/>
              </a:lnSpc>
              <a:spcBef>
                <a:spcPts val="0"/>
              </a:spcBef>
              <a:spcAft>
                <a:spcPts val="0"/>
              </a:spcAft>
              <a:buSzPts val="1800"/>
              <a:buChar char="●"/>
            </a:pPr>
            <a:r>
              <a:rPr lang="en" sz="1800" b="0"/>
              <a:t>Identified potential risk factors for inpatient admission.</a:t>
            </a:r>
            <a:endParaRPr sz="1800" b="0"/>
          </a:p>
          <a:p>
            <a:pPr marL="457200" lvl="0" indent="-342900" algn="l" rtl="0">
              <a:lnSpc>
                <a:spcPct val="170000"/>
              </a:lnSpc>
              <a:spcBef>
                <a:spcPts val="0"/>
              </a:spcBef>
              <a:spcAft>
                <a:spcPts val="0"/>
              </a:spcAft>
              <a:buSzPts val="1800"/>
              <a:buChar char="●"/>
            </a:pPr>
            <a:r>
              <a:rPr lang="en" sz="1800" b="0"/>
              <a:t>Established confidence in the CND technique. </a:t>
            </a:r>
            <a:endParaRPr sz="1800" b="0"/>
          </a:p>
        </p:txBody>
      </p:sp>
      <p:sp>
        <p:nvSpPr>
          <p:cNvPr id="237" name="Google Shape;237;p38"/>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Project Impact</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body" idx="1"/>
          </p:nvPr>
        </p:nvSpPr>
        <p:spPr>
          <a:xfrm>
            <a:off x="671750" y="1255059"/>
            <a:ext cx="8376000" cy="3058966"/>
          </a:xfrm>
          <a:prstGeom prst="rect">
            <a:avLst/>
          </a:prstGeom>
        </p:spPr>
        <p:txBody>
          <a:bodyPr spcFirstLastPara="1" wrap="square" lIns="91425" tIns="45700" rIns="91425" bIns="45700" anchor="t" anchorCtr="0">
            <a:noAutofit/>
          </a:bodyPr>
          <a:lstStyle/>
          <a:p>
            <a:pPr marL="457200" lvl="0" indent="-342900" algn="l" rtl="0">
              <a:lnSpc>
                <a:spcPct val="170000"/>
              </a:lnSpc>
              <a:spcBef>
                <a:spcPts val="480"/>
              </a:spcBef>
              <a:spcAft>
                <a:spcPts val="0"/>
              </a:spcAft>
              <a:buClr>
                <a:schemeClr val="dk1"/>
              </a:buClr>
              <a:buSzPts val="1800"/>
              <a:buChar char="●"/>
            </a:pPr>
            <a:r>
              <a:rPr lang="en" sz="1800" b="0" dirty="0">
                <a:solidFill>
                  <a:schemeClr val="dk1"/>
                </a:solidFill>
              </a:rPr>
              <a:t>Split the study population and build group-specific prediction models</a:t>
            </a:r>
            <a:endParaRPr sz="1800" b="0" dirty="0">
              <a:solidFill>
                <a:schemeClr val="dk1"/>
              </a:solidFill>
            </a:endParaRPr>
          </a:p>
          <a:p>
            <a:pPr marL="457200" lvl="0" indent="-342900" algn="l" rtl="0">
              <a:lnSpc>
                <a:spcPct val="170000"/>
              </a:lnSpc>
              <a:spcBef>
                <a:spcPts val="0"/>
              </a:spcBef>
              <a:spcAft>
                <a:spcPts val="0"/>
              </a:spcAft>
              <a:buClr>
                <a:schemeClr val="dk1"/>
              </a:buClr>
              <a:buSzPts val="1800"/>
              <a:buChar char="●"/>
            </a:pPr>
            <a:r>
              <a:rPr lang="en" sz="1800" b="0" dirty="0">
                <a:solidFill>
                  <a:schemeClr val="dk1"/>
                </a:solidFill>
              </a:rPr>
              <a:t>Collect data on additional factors that may contribute to outcome prediction</a:t>
            </a:r>
            <a:endParaRPr sz="1800" b="0" dirty="0">
              <a:solidFill>
                <a:schemeClr val="dk1"/>
              </a:solidFill>
            </a:endParaRPr>
          </a:p>
          <a:p>
            <a:pPr marL="457200" lvl="0" indent="-342900" algn="l" rtl="0">
              <a:lnSpc>
                <a:spcPct val="170000"/>
              </a:lnSpc>
              <a:spcBef>
                <a:spcPts val="0"/>
              </a:spcBef>
              <a:spcAft>
                <a:spcPts val="0"/>
              </a:spcAft>
              <a:buClr>
                <a:schemeClr val="dk1"/>
              </a:buClr>
              <a:buSzPts val="1800"/>
              <a:buChar char="●"/>
            </a:pPr>
            <a:r>
              <a:rPr lang="en" sz="1800" b="0" dirty="0">
                <a:solidFill>
                  <a:schemeClr val="dk1"/>
                </a:solidFill>
              </a:rPr>
              <a:t>Implement more advanced techniques to handle imbalance data</a:t>
            </a:r>
            <a:endParaRPr sz="1800" b="0" dirty="0">
              <a:solidFill>
                <a:schemeClr val="dk1"/>
              </a:solidFill>
            </a:endParaRPr>
          </a:p>
          <a:p>
            <a:pPr marL="457200" lvl="0" indent="-342900" algn="l" rtl="0">
              <a:lnSpc>
                <a:spcPct val="170000"/>
              </a:lnSpc>
              <a:spcBef>
                <a:spcPts val="0"/>
              </a:spcBef>
              <a:spcAft>
                <a:spcPts val="0"/>
              </a:spcAft>
              <a:buClr>
                <a:schemeClr val="dk1"/>
              </a:buClr>
              <a:buSzPts val="1800"/>
              <a:buChar char="●"/>
            </a:pPr>
            <a:r>
              <a:rPr lang="en" sz="1800" b="0" dirty="0">
                <a:solidFill>
                  <a:schemeClr val="dk1"/>
                </a:solidFill>
              </a:rPr>
              <a:t>Try different classification algorithms</a:t>
            </a:r>
            <a:endParaRPr sz="1800" b="0" dirty="0">
              <a:solidFill>
                <a:schemeClr val="dk1"/>
              </a:solidFill>
            </a:endParaRPr>
          </a:p>
          <a:p>
            <a:pPr marL="0" lvl="0" indent="0" algn="l" rtl="0">
              <a:spcBef>
                <a:spcPts val="480"/>
              </a:spcBef>
              <a:spcAft>
                <a:spcPts val="0"/>
              </a:spcAft>
              <a:buNone/>
            </a:pPr>
            <a:endParaRPr dirty="0"/>
          </a:p>
        </p:txBody>
      </p:sp>
      <p:sp>
        <p:nvSpPr>
          <p:cNvPr id="243" name="Google Shape;243;p39"/>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Future Directions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a:off x="763200" y="1349300"/>
            <a:ext cx="7617600" cy="2863500"/>
          </a:xfrm>
          <a:prstGeom prst="rect">
            <a:avLst/>
          </a:prstGeom>
        </p:spPr>
        <p:txBody>
          <a:bodyPr spcFirstLastPara="1" wrap="square" lIns="91425" tIns="45700" rIns="91425" bIns="45700" anchor="t" anchorCtr="0">
            <a:noAutofit/>
          </a:bodyPr>
          <a:lstStyle/>
          <a:p>
            <a:pPr marL="0" lvl="0" indent="0" algn="ctr" rtl="0">
              <a:lnSpc>
                <a:spcPct val="125000"/>
              </a:lnSpc>
              <a:spcBef>
                <a:spcPts val="480"/>
              </a:spcBef>
              <a:spcAft>
                <a:spcPts val="0"/>
              </a:spcAft>
              <a:buNone/>
            </a:pPr>
            <a:r>
              <a:rPr lang="en" sz="2900">
                <a:latin typeface="Alegreya"/>
                <a:ea typeface="Alegreya"/>
                <a:cs typeface="Alegreya"/>
                <a:sym typeface="Alegreya"/>
              </a:rPr>
              <a:t>SPECIAL THANKS TO:</a:t>
            </a:r>
            <a:endParaRPr sz="2900">
              <a:latin typeface="Alegreya"/>
              <a:ea typeface="Alegreya"/>
              <a:cs typeface="Alegreya"/>
              <a:sym typeface="Alegreya"/>
            </a:endParaRPr>
          </a:p>
          <a:p>
            <a:pPr marL="0" lvl="0" indent="0" algn="ctr" rtl="0">
              <a:spcBef>
                <a:spcPts val="480"/>
              </a:spcBef>
              <a:spcAft>
                <a:spcPts val="0"/>
              </a:spcAft>
              <a:buNone/>
            </a:pPr>
            <a:r>
              <a:rPr lang="en" sz="2000" b="0">
                <a:latin typeface="Alegreya"/>
                <a:ea typeface="Alegreya"/>
                <a:cs typeface="Alegreya"/>
                <a:sym typeface="Alegreya"/>
              </a:rPr>
              <a:t>Prof. Patrick Heagerty </a:t>
            </a:r>
            <a:endParaRPr sz="2000" b="0">
              <a:latin typeface="Alegreya"/>
              <a:ea typeface="Alegreya"/>
              <a:cs typeface="Alegreya"/>
              <a:sym typeface="Alegreya"/>
            </a:endParaRPr>
          </a:p>
          <a:p>
            <a:pPr marL="0" lvl="0" indent="0" algn="ctr" rtl="0">
              <a:spcBef>
                <a:spcPts val="480"/>
              </a:spcBef>
              <a:spcAft>
                <a:spcPts val="0"/>
              </a:spcAft>
              <a:buNone/>
            </a:pPr>
            <a:r>
              <a:rPr lang="en" sz="2000" b="0">
                <a:latin typeface="Alegreya"/>
                <a:ea typeface="Alegreya"/>
                <a:cs typeface="Alegreya"/>
                <a:sym typeface="Alegreya"/>
              </a:rPr>
              <a:t>Prof. Lloyd Mancl </a:t>
            </a:r>
            <a:endParaRPr sz="2000" b="0">
              <a:latin typeface="Alegreya"/>
              <a:ea typeface="Alegreya"/>
              <a:cs typeface="Alegreya"/>
              <a:sym typeface="Alegreya"/>
            </a:endParaRPr>
          </a:p>
          <a:p>
            <a:pPr marL="0" lvl="0" indent="0" algn="ctr" rtl="0">
              <a:spcBef>
                <a:spcPts val="480"/>
              </a:spcBef>
              <a:spcAft>
                <a:spcPts val="0"/>
              </a:spcAft>
              <a:buNone/>
            </a:pPr>
            <a:r>
              <a:rPr lang="en" sz="2000" b="0">
                <a:latin typeface="Alegreya"/>
                <a:ea typeface="Alegreya"/>
                <a:cs typeface="Alegreya"/>
                <a:sym typeface="Alegreya"/>
              </a:rPr>
              <a:t>Mandira Pradhan</a:t>
            </a:r>
            <a:endParaRPr sz="2000" b="0">
              <a:latin typeface="Alegreya"/>
              <a:ea typeface="Alegreya"/>
              <a:cs typeface="Alegreya"/>
              <a:sym typeface="Alegreya"/>
            </a:endParaRPr>
          </a:p>
          <a:p>
            <a:pPr marL="0" lvl="0" indent="0" algn="ctr" rtl="0">
              <a:spcBef>
                <a:spcPts val="480"/>
              </a:spcBef>
              <a:spcAft>
                <a:spcPts val="0"/>
              </a:spcAft>
              <a:buNone/>
            </a:pPr>
            <a:r>
              <a:rPr lang="en" sz="2000" b="0">
                <a:latin typeface="Alegreya"/>
                <a:ea typeface="Alegreya"/>
                <a:cs typeface="Alegreya"/>
                <a:sym typeface="Alegreya"/>
              </a:rPr>
              <a:t>Caroline Kasman</a:t>
            </a:r>
            <a:endParaRPr sz="2000" b="0">
              <a:latin typeface="Alegreya"/>
              <a:ea typeface="Alegreya"/>
              <a:cs typeface="Alegreya"/>
              <a:sym typeface="Alegreya"/>
            </a:endParaRPr>
          </a:p>
          <a:p>
            <a:pPr marL="0" lvl="0" indent="0" algn="ctr" rtl="0">
              <a:spcBef>
                <a:spcPts val="480"/>
              </a:spcBef>
              <a:spcAft>
                <a:spcPts val="0"/>
              </a:spcAft>
              <a:buNone/>
            </a:pPr>
            <a:r>
              <a:rPr lang="en" sz="2000" b="0">
                <a:latin typeface="Alegreya"/>
                <a:ea typeface="Alegreya"/>
                <a:cs typeface="Alegreya"/>
                <a:sym typeface="Alegreya"/>
              </a:rPr>
              <a:t>David DiGiuseppe</a:t>
            </a:r>
            <a:endParaRPr sz="2000" b="0">
              <a:latin typeface="Alegreya"/>
              <a:ea typeface="Alegreya"/>
              <a:cs typeface="Alegreya"/>
              <a:sym typeface="Alegreya"/>
            </a:endParaRPr>
          </a:p>
          <a:p>
            <a:pPr marL="0" lvl="0" indent="0" algn="ctr" rtl="0">
              <a:spcBef>
                <a:spcPts val="480"/>
              </a:spcBef>
              <a:spcAft>
                <a:spcPts val="0"/>
              </a:spcAft>
              <a:buNone/>
            </a:pP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body" idx="1"/>
          </p:nvPr>
        </p:nvSpPr>
        <p:spPr>
          <a:xfrm>
            <a:off x="659305" y="1302544"/>
            <a:ext cx="8196300" cy="30117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254" name="Google Shape;254;p41"/>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Thank you!</a:t>
            </a:r>
            <a:endParaRPr/>
          </a:p>
        </p:txBody>
      </p:sp>
      <p:pic>
        <p:nvPicPr>
          <p:cNvPr id="255" name="Google Shape;255;p41"/>
          <p:cNvPicPr preferRelativeResize="0"/>
          <p:nvPr/>
        </p:nvPicPr>
        <p:blipFill>
          <a:blip r:embed="rId3">
            <a:alphaModFix/>
          </a:blip>
          <a:stretch>
            <a:fillRect/>
          </a:stretch>
        </p:blipFill>
        <p:spPr>
          <a:xfrm>
            <a:off x="342900" y="390513"/>
            <a:ext cx="8458200" cy="475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721650" y="1335741"/>
            <a:ext cx="7959600" cy="3457609"/>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 sz="1400" b="0" dirty="0">
                <a:solidFill>
                  <a:schemeClr val="dk2"/>
                </a:solidFill>
              </a:rPr>
              <a:t>Primary Objective</a:t>
            </a:r>
            <a:endParaRPr sz="1400" b="0" dirty="0">
              <a:solidFill>
                <a:schemeClr val="dk2"/>
              </a:solidFill>
            </a:endParaRPr>
          </a:p>
          <a:p>
            <a:pPr marL="457200" lvl="0" indent="-317500" algn="l" rtl="0">
              <a:lnSpc>
                <a:spcPct val="200000"/>
              </a:lnSpc>
              <a:spcBef>
                <a:spcPts val="0"/>
              </a:spcBef>
              <a:spcAft>
                <a:spcPts val="0"/>
              </a:spcAft>
              <a:buClr>
                <a:schemeClr val="dk2"/>
              </a:buClr>
              <a:buSzPts val="1400"/>
              <a:buFont typeface="Open Sans"/>
              <a:buChar char="●"/>
            </a:pPr>
            <a:r>
              <a:rPr lang="en" sz="1400" b="0" dirty="0">
                <a:solidFill>
                  <a:schemeClr val="dk2"/>
                </a:solidFill>
              </a:rPr>
              <a:t>Build a prediction model for inpatient admission </a:t>
            </a:r>
            <a:endParaRPr sz="1400" b="0" dirty="0">
              <a:solidFill>
                <a:schemeClr val="dk2"/>
              </a:solidFill>
            </a:endParaRPr>
          </a:p>
          <a:p>
            <a:pPr marL="0" lvl="0" indent="0" algn="l" rtl="0">
              <a:lnSpc>
                <a:spcPct val="200000"/>
              </a:lnSpc>
              <a:spcBef>
                <a:spcPts val="0"/>
              </a:spcBef>
              <a:spcAft>
                <a:spcPts val="0"/>
              </a:spcAft>
              <a:buNone/>
            </a:pPr>
            <a:r>
              <a:rPr lang="en" sz="1400" b="0" dirty="0">
                <a:solidFill>
                  <a:schemeClr val="dk1"/>
                </a:solidFill>
              </a:rPr>
              <a:t>Secondary Objective</a:t>
            </a:r>
            <a:endParaRPr sz="1400" b="0" dirty="0">
              <a:solidFill>
                <a:schemeClr val="dk1"/>
              </a:solidFill>
            </a:endParaRPr>
          </a:p>
          <a:p>
            <a:pPr marL="457200" lvl="0" indent="-317500" algn="l" rtl="0">
              <a:lnSpc>
                <a:spcPct val="200000"/>
              </a:lnSpc>
              <a:spcBef>
                <a:spcPts val="0"/>
              </a:spcBef>
              <a:spcAft>
                <a:spcPts val="0"/>
              </a:spcAft>
              <a:buClr>
                <a:schemeClr val="dk1"/>
              </a:buClr>
              <a:buSzPts val="1400"/>
              <a:buChar char="●"/>
            </a:pPr>
            <a:r>
              <a:rPr lang="en" sz="1400" b="0" dirty="0">
                <a:solidFill>
                  <a:schemeClr val="dk1"/>
                </a:solidFill>
              </a:rPr>
              <a:t>Apply Classification with No Discrimination (CND) technique to correct for racial bias </a:t>
            </a:r>
            <a:r>
              <a:rPr lang="en" sz="1400" b="0" dirty="0" err="1">
                <a:solidFill>
                  <a:schemeClr val="dk1"/>
                </a:solidFill>
              </a:rPr>
              <a:t>embeded</a:t>
            </a:r>
            <a:r>
              <a:rPr lang="en" sz="1400" b="0" dirty="0">
                <a:solidFill>
                  <a:schemeClr val="dk1"/>
                </a:solidFill>
              </a:rPr>
              <a:t> in the data </a:t>
            </a:r>
            <a:endParaRPr sz="1400" b="0" dirty="0">
              <a:solidFill>
                <a:schemeClr val="dk1"/>
              </a:solidFill>
            </a:endParaRPr>
          </a:p>
        </p:txBody>
      </p:sp>
      <p:sp>
        <p:nvSpPr>
          <p:cNvPr id="70" name="Google Shape;70;p12"/>
          <p:cNvSpPr txBox="1">
            <a:spLocks noGrp="1"/>
          </p:cNvSpPr>
          <p:nvPr>
            <p:ph type="title"/>
          </p:nvPr>
        </p:nvSpPr>
        <p:spPr>
          <a:xfrm>
            <a:off x="671750" y="208975"/>
            <a:ext cx="8183700" cy="802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000"/>
              <a:buFont typeface="Encode Sans Black"/>
              <a:buNone/>
            </a:pPr>
            <a:r>
              <a:rPr lang="en">
                <a:latin typeface="Open Sans"/>
                <a:ea typeface="Open Sans"/>
                <a:cs typeface="Open Sans"/>
                <a:sym typeface="Open Sans"/>
              </a:rPr>
              <a:t>Objectives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body" idx="1"/>
          </p:nvPr>
        </p:nvSpPr>
        <p:spPr>
          <a:xfrm>
            <a:off x="666450" y="1252900"/>
            <a:ext cx="7811100" cy="3627600"/>
          </a:xfrm>
          <a:prstGeom prst="rect">
            <a:avLst/>
          </a:prstGeom>
        </p:spPr>
        <p:txBody>
          <a:bodyPr spcFirstLastPara="1" wrap="square" lIns="91425" tIns="45700" rIns="91425" bIns="45700" anchor="t" anchorCtr="0">
            <a:noAutofit/>
          </a:bodyPr>
          <a:lstStyle/>
          <a:p>
            <a:pPr marL="0" lvl="0" indent="0" algn="l" rtl="0">
              <a:lnSpc>
                <a:spcPct val="115000"/>
              </a:lnSpc>
              <a:spcBef>
                <a:spcPts val="480"/>
              </a:spcBef>
              <a:spcAft>
                <a:spcPts val="0"/>
              </a:spcAft>
              <a:buNone/>
            </a:pPr>
            <a:r>
              <a:rPr lang="en" sz="1500" b="0" dirty="0">
                <a:solidFill>
                  <a:schemeClr val="dk1"/>
                </a:solidFill>
              </a:rPr>
              <a:t>Population:</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Char char="●"/>
            </a:pPr>
            <a:r>
              <a:rPr lang="en" sz="1500" b="0" dirty="0">
                <a:solidFill>
                  <a:schemeClr val="dk1"/>
                </a:solidFill>
              </a:rPr>
              <a:t>Community Health Plan of Washington (CHPW) members from Jan 2018 to Dec 2019 with exclusion criteria.</a:t>
            </a:r>
            <a:endParaRPr sz="1500" b="0" dirty="0">
              <a:solidFill>
                <a:schemeClr val="dk1"/>
              </a:solidFill>
            </a:endParaRPr>
          </a:p>
          <a:p>
            <a:pPr marL="0" lvl="0" indent="0" algn="l" rtl="0">
              <a:lnSpc>
                <a:spcPct val="115000"/>
              </a:lnSpc>
              <a:spcBef>
                <a:spcPts val="480"/>
              </a:spcBef>
              <a:spcAft>
                <a:spcPts val="0"/>
              </a:spcAft>
              <a:buNone/>
            </a:pPr>
            <a:r>
              <a:rPr lang="en" sz="1500" b="0" dirty="0">
                <a:solidFill>
                  <a:schemeClr val="dk1"/>
                </a:solidFill>
              </a:rPr>
              <a:t>Candidate Variables</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Font typeface="Open Sans"/>
              <a:buChar char="●"/>
            </a:pPr>
            <a:r>
              <a:rPr lang="en" sz="1500" b="0" dirty="0">
                <a:solidFill>
                  <a:schemeClr val="dk1"/>
                </a:solidFill>
              </a:rPr>
              <a:t>Insurance plan enrollment </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Font typeface="Open Sans"/>
              <a:buChar char="●"/>
            </a:pPr>
            <a:r>
              <a:rPr lang="en" sz="1500" b="0" dirty="0">
                <a:solidFill>
                  <a:schemeClr val="dk1"/>
                </a:solidFill>
              </a:rPr>
              <a:t>Medical claim (medical cost, health resource utilization, facility visits, etc.)</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Font typeface="Open Sans"/>
              <a:buChar char="●"/>
            </a:pPr>
            <a:r>
              <a:rPr lang="en" sz="1500" b="0" dirty="0">
                <a:solidFill>
                  <a:schemeClr val="dk1"/>
                </a:solidFill>
              </a:rPr>
              <a:t>Medical diagnosis (chronic conditions) </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Font typeface="Open Sans"/>
              <a:buChar char="●"/>
            </a:pPr>
            <a:r>
              <a:rPr lang="en" sz="1500" b="0" dirty="0">
                <a:solidFill>
                  <a:schemeClr val="dk1"/>
                </a:solidFill>
              </a:rPr>
              <a:t>Risk level (calculated using internal algorithms by CHPW)</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Char char="●"/>
            </a:pPr>
            <a:r>
              <a:rPr lang="en" sz="1500" b="0" dirty="0">
                <a:solidFill>
                  <a:schemeClr val="dk1"/>
                </a:solidFill>
              </a:rPr>
              <a:t>Demographic information (gender, age, race, region of residence, etc.)</a:t>
            </a:r>
            <a:endParaRPr sz="1500" b="0" dirty="0">
              <a:solidFill>
                <a:schemeClr val="dk1"/>
              </a:solidFill>
            </a:endParaRPr>
          </a:p>
          <a:p>
            <a:pPr marL="457200" lvl="0" indent="-323850" algn="l" rtl="0">
              <a:lnSpc>
                <a:spcPct val="115000"/>
              </a:lnSpc>
              <a:spcBef>
                <a:spcPts val="480"/>
              </a:spcBef>
              <a:spcAft>
                <a:spcPts val="0"/>
              </a:spcAft>
              <a:buClr>
                <a:schemeClr val="dk1"/>
              </a:buClr>
              <a:buSzPts val="1500"/>
              <a:buFont typeface="Open Sans"/>
              <a:buChar char="●"/>
            </a:pPr>
            <a:r>
              <a:rPr lang="en" sz="1500" b="0" dirty="0">
                <a:solidFill>
                  <a:schemeClr val="dk1"/>
                </a:solidFill>
              </a:rPr>
              <a:t>Social determinant of health (</a:t>
            </a:r>
            <a:r>
              <a:rPr lang="en" sz="1500" b="0" dirty="0" err="1">
                <a:solidFill>
                  <a:schemeClr val="dk1"/>
                </a:solidFill>
              </a:rPr>
              <a:t>SDoH</a:t>
            </a:r>
            <a:r>
              <a:rPr lang="en" sz="1500" b="0" dirty="0">
                <a:solidFill>
                  <a:schemeClr val="dk1"/>
                </a:solidFill>
              </a:rPr>
              <a:t>) and behavioral health</a:t>
            </a:r>
            <a:endParaRPr sz="1500" b="0" dirty="0">
              <a:solidFill>
                <a:schemeClr val="dk1"/>
              </a:solidFill>
            </a:endParaRPr>
          </a:p>
          <a:p>
            <a:pPr marL="0" lvl="0" indent="0" algn="l" rtl="0">
              <a:lnSpc>
                <a:spcPct val="115000"/>
              </a:lnSpc>
              <a:spcBef>
                <a:spcPts val="480"/>
              </a:spcBef>
              <a:spcAft>
                <a:spcPts val="0"/>
              </a:spcAft>
              <a:buNone/>
            </a:pPr>
            <a:endParaRPr sz="1500" b="0" dirty="0">
              <a:solidFill>
                <a:schemeClr val="dk1"/>
              </a:solidFill>
            </a:endParaRPr>
          </a:p>
          <a:p>
            <a:pPr marL="0" lvl="0" indent="0" algn="l" rtl="0">
              <a:lnSpc>
                <a:spcPct val="150000"/>
              </a:lnSpc>
              <a:spcBef>
                <a:spcPts val="480"/>
              </a:spcBef>
              <a:spcAft>
                <a:spcPts val="0"/>
              </a:spcAft>
              <a:buNone/>
            </a:pPr>
            <a:endParaRPr sz="1500" b="0" dirty="0">
              <a:solidFill>
                <a:schemeClr val="dk1"/>
              </a:solidFill>
            </a:endParaRPr>
          </a:p>
        </p:txBody>
      </p:sp>
      <p:sp>
        <p:nvSpPr>
          <p:cNvPr id="76" name="Google Shape;76;p13"/>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2800">
                <a:latin typeface="Open Sans"/>
                <a:ea typeface="Open Sans"/>
                <a:cs typeface="Open Sans"/>
                <a:sym typeface="Open Sans"/>
              </a:rPr>
              <a:t>Study Population and Candidate Variables</a:t>
            </a:r>
            <a:endParaRPr sz="2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671757" y="884868"/>
            <a:ext cx="6972300" cy="1981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200"/>
              <a:t>Modeling</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Prediction Models</a:t>
            </a:r>
            <a:endParaRPr>
              <a:latin typeface="Open Sans"/>
              <a:ea typeface="Open Sans"/>
              <a:cs typeface="Open Sans"/>
              <a:sym typeface="Open Sans"/>
            </a:endParaRPr>
          </a:p>
        </p:txBody>
      </p:sp>
      <p:sp>
        <p:nvSpPr>
          <p:cNvPr id="87" name="Google Shape;87;p15"/>
          <p:cNvSpPr txBox="1"/>
          <p:nvPr/>
        </p:nvSpPr>
        <p:spPr>
          <a:xfrm>
            <a:off x="522325" y="4529975"/>
            <a:ext cx="63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88" name="Google Shape;88;p15"/>
          <p:cNvGraphicFramePr/>
          <p:nvPr/>
        </p:nvGraphicFramePr>
        <p:xfrm>
          <a:off x="218375" y="1228408"/>
          <a:ext cx="8720675" cy="3365952"/>
        </p:xfrm>
        <a:graphic>
          <a:graphicData uri="http://schemas.openxmlformats.org/drawingml/2006/table">
            <a:tbl>
              <a:tblPr>
                <a:noFill/>
                <a:tableStyleId>{62313808-D91C-4224-B363-44E245C88727}</a:tableStyleId>
              </a:tblPr>
              <a:tblGrid>
                <a:gridCol w="639275">
                  <a:extLst>
                    <a:ext uri="{9D8B030D-6E8A-4147-A177-3AD203B41FA5}">
                      <a16:colId xmlns:a16="http://schemas.microsoft.com/office/drawing/2014/main" val="20000"/>
                    </a:ext>
                  </a:extLst>
                </a:gridCol>
                <a:gridCol w="2687375">
                  <a:extLst>
                    <a:ext uri="{9D8B030D-6E8A-4147-A177-3AD203B41FA5}">
                      <a16:colId xmlns:a16="http://schemas.microsoft.com/office/drawing/2014/main" val="20001"/>
                    </a:ext>
                  </a:extLst>
                </a:gridCol>
                <a:gridCol w="2710150">
                  <a:extLst>
                    <a:ext uri="{9D8B030D-6E8A-4147-A177-3AD203B41FA5}">
                      <a16:colId xmlns:a16="http://schemas.microsoft.com/office/drawing/2014/main" val="20002"/>
                    </a:ext>
                  </a:extLst>
                </a:gridCol>
                <a:gridCol w="2683875">
                  <a:extLst>
                    <a:ext uri="{9D8B030D-6E8A-4147-A177-3AD203B41FA5}">
                      <a16:colId xmlns:a16="http://schemas.microsoft.com/office/drawing/2014/main" val="20003"/>
                    </a:ext>
                  </a:extLst>
                </a:gridCol>
              </a:tblGrid>
              <a:tr h="706400">
                <a:tc>
                  <a:txBody>
                    <a:bodyPr/>
                    <a:lstStyle/>
                    <a:p>
                      <a:pPr marL="0" lvl="0" indent="0" algn="l" rtl="0">
                        <a:lnSpc>
                          <a:spcPct val="125000"/>
                        </a:lnSpc>
                        <a:spcBef>
                          <a:spcPts val="0"/>
                        </a:spcBef>
                        <a:spcAft>
                          <a:spcPts val="0"/>
                        </a:spcAft>
                        <a:buNone/>
                      </a:pPr>
                      <a:endParaRPr sz="1500" b="1">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lnSpc>
                          <a:spcPct val="125000"/>
                        </a:lnSpc>
                        <a:spcBef>
                          <a:spcPts val="0"/>
                        </a:spcBef>
                        <a:spcAft>
                          <a:spcPts val="0"/>
                        </a:spcAft>
                        <a:buNone/>
                      </a:pPr>
                      <a:r>
                        <a:rPr lang="en" sz="1500" b="1">
                          <a:solidFill>
                            <a:schemeClr val="dk1"/>
                          </a:solidFill>
                          <a:latin typeface="Open Sans"/>
                          <a:ea typeface="Open Sans"/>
                          <a:cs typeface="Open Sans"/>
                          <a:sym typeface="Open Sans"/>
                        </a:rPr>
                        <a:t>Penalized Logistic Regression (GLM)</a:t>
                      </a:r>
                      <a:endParaRPr b="1"/>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lnSpc>
                          <a:spcPct val="125000"/>
                        </a:lnSpc>
                        <a:spcBef>
                          <a:spcPts val="0"/>
                        </a:spcBef>
                        <a:spcAft>
                          <a:spcPts val="0"/>
                        </a:spcAft>
                        <a:buNone/>
                      </a:pPr>
                      <a:r>
                        <a:rPr lang="en" sz="1500" b="1">
                          <a:solidFill>
                            <a:schemeClr val="dk1"/>
                          </a:solidFill>
                          <a:latin typeface="Open Sans"/>
                          <a:ea typeface="Open Sans"/>
                          <a:cs typeface="Open Sans"/>
                          <a:sym typeface="Open Sans"/>
                        </a:rPr>
                        <a:t>Gradient Boosting Trees (GBT)</a:t>
                      </a:r>
                      <a:endParaRPr b="1"/>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lnSpc>
                          <a:spcPct val="125000"/>
                        </a:lnSpc>
                        <a:spcBef>
                          <a:spcPts val="0"/>
                        </a:spcBef>
                        <a:spcAft>
                          <a:spcPts val="0"/>
                        </a:spcAft>
                        <a:buNone/>
                      </a:pPr>
                      <a:r>
                        <a:rPr lang="en" sz="1500" b="1">
                          <a:solidFill>
                            <a:schemeClr val="dk1"/>
                          </a:solidFill>
                          <a:latin typeface="Open Sans"/>
                          <a:ea typeface="Open Sans"/>
                          <a:cs typeface="Open Sans"/>
                          <a:sym typeface="Open Sans"/>
                        </a:rPr>
                        <a:t>Bayesian Additive Regression Trees (BART)</a:t>
                      </a:r>
                      <a:endParaRPr b="1" baseline="30000"/>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extLst>
                  <a:ext uri="{0D108BD9-81ED-4DB2-BD59-A6C34878D82A}">
                    <a16:rowId xmlns:a16="http://schemas.microsoft.com/office/drawing/2014/main" val="10000"/>
                  </a:ext>
                </a:extLst>
              </a:tr>
              <a:tr h="1517675">
                <a:tc>
                  <a:txBody>
                    <a:bodyPr/>
                    <a:lstStyle/>
                    <a:p>
                      <a:pPr marL="0" lvl="0" indent="0" algn="l" rtl="0">
                        <a:spcBef>
                          <a:spcPts val="0"/>
                        </a:spcBef>
                        <a:spcAft>
                          <a:spcPts val="0"/>
                        </a:spcAft>
                        <a:buNone/>
                      </a:pPr>
                      <a:r>
                        <a:rPr lang="en" sz="1200" b="1">
                          <a:solidFill>
                            <a:schemeClr val="dk1"/>
                          </a:solidFill>
                        </a:rPr>
                        <a:t>Pros:</a:t>
                      </a:r>
                      <a:endParaRPr sz="1200" b="1">
                        <a:solidFill>
                          <a:schemeClr val="dk1"/>
                        </a:solidFill>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171450" lvl="0" indent="-133350" algn="l" rtl="0">
                        <a:lnSpc>
                          <a:spcPct val="12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Easy to implement</a:t>
                      </a:r>
                      <a:endParaRPr sz="1200">
                        <a:solidFill>
                          <a:schemeClr val="dk1"/>
                        </a:solidFill>
                        <a:latin typeface="Open Sans"/>
                        <a:ea typeface="Open Sans"/>
                        <a:cs typeface="Open Sans"/>
                        <a:sym typeface="Open Sans"/>
                      </a:endParaRPr>
                    </a:p>
                    <a:p>
                      <a:pPr marL="171450" lvl="0" indent="-133350" algn="l" rtl="0">
                        <a:lnSpc>
                          <a:spcPct val="12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Fast to compute</a:t>
                      </a:r>
                      <a:endParaRPr sz="1200">
                        <a:solidFill>
                          <a:schemeClr val="dk1"/>
                        </a:solidFill>
                        <a:latin typeface="Open Sans"/>
                        <a:ea typeface="Open Sans"/>
                        <a:cs typeface="Open Sans"/>
                        <a:sym typeface="Open Sans"/>
                      </a:endParaRPr>
                    </a:p>
                    <a:p>
                      <a:pPr marL="171450" lvl="0" indent="-133350" algn="l" rtl="0">
                        <a:lnSpc>
                          <a:spcPct val="12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Straightforward to interpret</a:t>
                      </a:r>
                      <a:endParaRPr sz="1200">
                        <a:solidFill>
                          <a:schemeClr val="dk1"/>
                        </a:solidFill>
                        <a:latin typeface="Open Sans"/>
                        <a:ea typeface="Open Sans"/>
                        <a:cs typeface="Open Sans"/>
                        <a:sym typeface="Open Sans"/>
                      </a:endParaRPr>
                    </a:p>
                    <a:p>
                      <a:pPr marL="171450" lvl="0" indent="-133350" algn="l" rtl="0">
                        <a:lnSpc>
                          <a:spcPct val="12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Mimics previous works done by the sponsor, serves as performance benchmark</a:t>
                      </a:r>
                      <a:endParaRPr>
                        <a:solidFill>
                          <a:schemeClr val="dk1"/>
                        </a:solidFill>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1. Tree-based models that incorporates interactions</a:t>
                      </a:r>
                      <a:endParaRPr sz="1200">
                        <a:solidFill>
                          <a:schemeClr val="dk1"/>
                        </a:solidFill>
                        <a:latin typeface="Open Sans"/>
                        <a:ea typeface="Open Sans"/>
                        <a:cs typeface="Open Sans"/>
                        <a:sym typeface="Open Sans"/>
                      </a:endParaRPr>
                    </a:p>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2. XGBoost has shown great results in many classification benchmarks.</a:t>
                      </a:r>
                      <a:endParaRPr sz="1200">
                        <a:solidFill>
                          <a:schemeClr val="dk1"/>
                        </a:solidFill>
                        <a:latin typeface="Open Sans"/>
                        <a:ea typeface="Open Sans"/>
                        <a:cs typeface="Open Sans"/>
                        <a:sym typeface="Open Sans"/>
                      </a:endParaRPr>
                    </a:p>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3. Highly customizable, can be tuned for imbalanced data.</a:t>
                      </a:r>
                      <a:endParaRPr sz="15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1. Interactions</a:t>
                      </a:r>
                      <a:endParaRPr sz="1200">
                        <a:solidFill>
                          <a:schemeClr val="dk1"/>
                        </a:solidFill>
                        <a:latin typeface="Open Sans"/>
                        <a:ea typeface="Open Sans"/>
                        <a:cs typeface="Open Sans"/>
                        <a:sym typeface="Open Sans"/>
                      </a:endParaRPr>
                    </a:p>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2. Provide prediction CI as measure of uncertainty</a:t>
                      </a:r>
                      <a:endParaRPr sz="1200">
                        <a:solidFill>
                          <a:schemeClr val="dk1"/>
                        </a:solidFill>
                        <a:latin typeface="Open Sans"/>
                        <a:ea typeface="Open Sans"/>
                        <a:cs typeface="Open Sans"/>
                        <a:sym typeface="Open Sans"/>
                      </a:endParaRPr>
                    </a:p>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3. Can be modified for classification</a:t>
                      </a:r>
                      <a:endParaRPr sz="1200">
                        <a:solidFill>
                          <a:schemeClr val="dk1"/>
                        </a:solidFill>
                        <a:latin typeface="Open Sans"/>
                        <a:ea typeface="Open Sans"/>
                        <a:cs typeface="Open Sans"/>
                        <a:sym typeface="Open Sans"/>
                      </a:endParaRPr>
                    </a:p>
                    <a:p>
                      <a:pPr marL="0" lvl="0" indent="0" algn="l" rtl="0">
                        <a:lnSpc>
                          <a:spcPct val="125000"/>
                        </a:lnSpc>
                        <a:spcBef>
                          <a:spcPts val="0"/>
                        </a:spcBef>
                        <a:spcAft>
                          <a:spcPts val="0"/>
                        </a:spcAft>
                        <a:buNone/>
                      </a:pPr>
                      <a:r>
                        <a:rPr lang="en" sz="1200">
                          <a:solidFill>
                            <a:schemeClr val="dk1"/>
                          </a:solidFill>
                          <a:latin typeface="Open Sans"/>
                          <a:ea typeface="Open Sans"/>
                          <a:cs typeface="Open Sans"/>
                          <a:sym typeface="Open Sans"/>
                        </a:rPr>
                        <a:t>4. Easy to tune</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extLst>
                  <a:ext uri="{0D108BD9-81ED-4DB2-BD59-A6C34878D82A}">
                    <a16:rowId xmlns:a16="http://schemas.microsoft.com/office/drawing/2014/main" val="10001"/>
                  </a:ext>
                </a:extLst>
              </a:tr>
              <a:tr h="718350">
                <a:tc>
                  <a:txBody>
                    <a:bodyPr/>
                    <a:lstStyle/>
                    <a:p>
                      <a:pPr marL="0" lvl="0" indent="0" algn="l" rtl="0">
                        <a:spcBef>
                          <a:spcPts val="0"/>
                        </a:spcBef>
                        <a:spcAft>
                          <a:spcPts val="0"/>
                        </a:spcAft>
                        <a:buNone/>
                      </a:pPr>
                      <a:r>
                        <a:rPr lang="en" sz="1200" b="1">
                          <a:solidFill>
                            <a:schemeClr val="dk1"/>
                          </a:solidFill>
                        </a:rPr>
                        <a:t>Cons:</a:t>
                      </a:r>
                      <a:endParaRPr sz="1200" b="1">
                        <a:solidFill>
                          <a:schemeClr val="dk1"/>
                        </a:solidFill>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Performance not matching state-of-the-art techniques</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1. Less interpretable in nature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r>
                        <a:rPr lang="en" sz="1200">
                          <a:solidFill>
                            <a:schemeClr val="dk1"/>
                          </a:solidFill>
                          <a:latin typeface="Open Sans"/>
                          <a:ea typeface="Open Sans"/>
                          <a:cs typeface="Open Sans"/>
                          <a:sym typeface="Open Sans"/>
                        </a:rPr>
                        <a:t>2. Tendency of overfitting</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r>
                        <a:rPr lang="en" sz="1200">
                          <a:solidFill>
                            <a:schemeClr val="dk1"/>
                          </a:solidFill>
                          <a:latin typeface="Open Sans"/>
                          <a:ea typeface="Open Sans"/>
                          <a:cs typeface="Open Sans"/>
                          <a:sym typeface="Open Sans"/>
                        </a:rPr>
                        <a:t>3. Lots of tuning parameters</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171450" lvl="0" indent="-133350" algn="l" rtl="0">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Highly sophisticated algorithm, computation can be slow</a:t>
                      </a:r>
                      <a:endParaRPr sz="1200">
                        <a:solidFill>
                          <a:schemeClr val="dk1"/>
                        </a:solidFill>
                        <a:latin typeface="Open Sans"/>
                        <a:ea typeface="Open Sans"/>
                        <a:cs typeface="Open Sans"/>
                        <a:sym typeface="Open Sans"/>
                      </a:endParaRPr>
                    </a:p>
                    <a:p>
                      <a:pPr marL="171450" lvl="0" indent="-133350" algn="l" rtl="0">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Less interpretable in nature</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extLst>
                  <a:ext uri="{0D108BD9-81ED-4DB2-BD59-A6C34878D82A}">
                    <a16:rowId xmlns:a16="http://schemas.microsoft.com/office/drawing/2014/main" val="10002"/>
                  </a:ext>
                </a:extLst>
              </a:tr>
              <a:tr h="346000">
                <a:tc>
                  <a:txBody>
                    <a:bodyPr/>
                    <a:lstStyle/>
                    <a:p>
                      <a:pPr marL="0" lvl="0" indent="0" algn="l" rtl="0">
                        <a:spcBef>
                          <a:spcPts val="0"/>
                        </a:spcBef>
                        <a:spcAft>
                          <a:spcPts val="0"/>
                        </a:spcAft>
                        <a:buNone/>
                      </a:pPr>
                      <a:r>
                        <a:rPr lang="en" sz="1200" b="1">
                          <a:solidFill>
                            <a:schemeClr val="dk1"/>
                          </a:solidFill>
                        </a:rPr>
                        <a:t>R</a:t>
                      </a:r>
                      <a:endParaRPr sz="1200" b="1">
                        <a:solidFill>
                          <a:schemeClr val="dk1"/>
                        </a:solidFill>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glmnet</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xgboost</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bartMachine</a:t>
                      </a:r>
                      <a:endParaRPr sz="1200">
                        <a:solidFill>
                          <a:schemeClr val="dk1"/>
                        </a:solidFill>
                        <a:latin typeface="Open Sans"/>
                        <a:ea typeface="Open Sans"/>
                        <a:cs typeface="Open Sans"/>
                        <a:sym typeface="Open Sans"/>
                      </a:endParaRPr>
                    </a:p>
                  </a:txBody>
                  <a:tcPr marL="91425" marR="91425" marT="91425" marB="91425">
                    <a:lnL w="9525" cap="flat" cmpd="sng">
                      <a:solidFill>
                        <a:srgbClr val="4B2E83"/>
                      </a:solidFill>
                      <a:prstDash val="solid"/>
                      <a:round/>
                      <a:headEnd type="none" w="sm" len="sm"/>
                      <a:tailEnd type="none" w="sm" len="sm"/>
                    </a:lnL>
                    <a:lnR w="9525" cap="flat" cmpd="sng">
                      <a:solidFill>
                        <a:srgbClr val="4B2E83"/>
                      </a:solidFill>
                      <a:prstDash val="solid"/>
                      <a:round/>
                      <a:headEnd type="none" w="sm" len="sm"/>
                      <a:tailEnd type="none" w="sm" len="sm"/>
                    </a:lnR>
                    <a:lnT w="9525" cap="flat" cmpd="sng">
                      <a:solidFill>
                        <a:srgbClr val="4B2E83"/>
                      </a:solidFill>
                      <a:prstDash val="solid"/>
                      <a:round/>
                      <a:headEnd type="none" w="sm" len="sm"/>
                      <a:tailEnd type="none" w="sm" len="sm"/>
                    </a:lnT>
                    <a:lnB w="9525" cap="flat" cmpd="sng">
                      <a:solidFill>
                        <a:srgbClr val="4B2E8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body" idx="1"/>
          </p:nvPr>
        </p:nvSpPr>
        <p:spPr>
          <a:xfrm>
            <a:off x="659305" y="1302544"/>
            <a:ext cx="8196300" cy="30117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
              <a:t> </a:t>
            </a:r>
            <a:endParaRPr/>
          </a:p>
        </p:txBody>
      </p:sp>
      <p:sp>
        <p:nvSpPr>
          <p:cNvPr id="94" name="Google Shape;94;p16"/>
          <p:cNvSpPr txBox="1">
            <a:spLocks noGrp="1"/>
          </p:cNvSpPr>
          <p:nvPr>
            <p:ph type="title"/>
          </p:nvPr>
        </p:nvSpPr>
        <p:spPr>
          <a:xfrm>
            <a:off x="659306" y="27798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Modeling Procedure</a:t>
            </a:r>
            <a:endParaRPr>
              <a:latin typeface="Open Sans"/>
              <a:ea typeface="Open Sans"/>
              <a:cs typeface="Open Sans"/>
              <a:sym typeface="Open Sans"/>
            </a:endParaRPr>
          </a:p>
        </p:txBody>
      </p:sp>
      <p:pic>
        <p:nvPicPr>
          <p:cNvPr id="95" name="Google Shape;95;p16"/>
          <p:cNvPicPr preferRelativeResize="0"/>
          <p:nvPr/>
        </p:nvPicPr>
        <p:blipFill>
          <a:blip r:embed="rId3">
            <a:alphaModFix/>
          </a:blip>
          <a:stretch>
            <a:fillRect/>
          </a:stretch>
        </p:blipFill>
        <p:spPr>
          <a:xfrm>
            <a:off x="2116275" y="1302550"/>
            <a:ext cx="4697299" cy="3663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body" idx="1"/>
          </p:nvPr>
        </p:nvSpPr>
        <p:spPr>
          <a:xfrm>
            <a:off x="659300" y="1302550"/>
            <a:ext cx="5235300" cy="3011700"/>
          </a:xfrm>
          <a:prstGeom prst="rect">
            <a:avLst/>
          </a:prstGeom>
        </p:spPr>
        <p:txBody>
          <a:bodyPr spcFirstLastPara="1" wrap="square" lIns="91425" tIns="45700" rIns="91425" bIns="45700" anchor="t" anchorCtr="0">
            <a:noAutofit/>
          </a:bodyPr>
          <a:lstStyle/>
          <a:p>
            <a:pPr marL="457200" lvl="0" indent="-323850" algn="l" rtl="0">
              <a:lnSpc>
                <a:spcPct val="165000"/>
              </a:lnSpc>
              <a:spcBef>
                <a:spcPts val="480"/>
              </a:spcBef>
              <a:spcAft>
                <a:spcPts val="0"/>
              </a:spcAft>
              <a:buClr>
                <a:schemeClr val="dk1"/>
              </a:buClr>
              <a:buSzPts val="1500"/>
              <a:buChar char="●"/>
            </a:pPr>
            <a:r>
              <a:rPr lang="en" sz="1500" b="0">
                <a:solidFill>
                  <a:schemeClr val="dk1"/>
                </a:solidFill>
              </a:rPr>
              <a:t>Imbalanced outcome distribution - only ~4.3% of all participants are observed with inpatient admission</a:t>
            </a:r>
            <a:endParaRPr sz="1500" b="0">
              <a:solidFill>
                <a:schemeClr val="dk1"/>
              </a:solidFill>
            </a:endParaRPr>
          </a:p>
          <a:p>
            <a:pPr marL="457200" lvl="0" indent="-323850" algn="l" rtl="0">
              <a:lnSpc>
                <a:spcPct val="165000"/>
              </a:lnSpc>
              <a:spcBef>
                <a:spcPts val="0"/>
              </a:spcBef>
              <a:spcAft>
                <a:spcPts val="0"/>
              </a:spcAft>
              <a:buClr>
                <a:schemeClr val="dk1"/>
              </a:buClr>
              <a:buSzPts val="1500"/>
              <a:buChar char="●"/>
            </a:pPr>
            <a:r>
              <a:rPr lang="en" sz="1500" b="0">
                <a:solidFill>
                  <a:schemeClr val="dk1"/>
                </a:solidFill>
              </a:rPr>
              <a:t>The majority of predictors are categorical, some of which have many categories (especially chronic conditions), therefore the data matrix is sparse.</a:t>
            </a:r>
            <a:endParaRPr sz="1500" b="0">
              <a:solidFill>
                <a:schemeClr val="dk1"/>
              </a:solidFill>
            </a:endParaRPr>
          </a:p>
          <a:p>
            <a:pPr marL="914400" lvl="0" indent="-323850" algn="l" rtl="0">
              <a:lnSpc>
                <a:spcPct val="165000"/>
              </a:lnSpc>
              <a:spcBef>
                <a:spcPts val="0"/>
              </a:spcBef>
              <a:spcAft>
                <a:spcPts val="0"/>
              </a:spcAft>
              <a:buClr>
                <a:schemeClr val="dk1"/>
              </a:buClr>
              <a:buSzPts val="1500"/>
              <a:buChar char="➔"/>
            </a:pPr>
            <a:r>
              <a:rPr lang="en" sz="1500" b="0">
                <a:solidFill>
                  <a:schemeClr val="dk1"/>
                </a:solidFill>
              </a:rPr>
              <a:t>Group categories </a:t>
            </a:r>
            <a:endParaRPr sz="1500" b="0">
              <a:solidFill>
                <a:schemeClr val="dk1"/>
              </a:solidFill>
            </a:endParaRPr>
          </a:p>
          <a:p>
            <a:pPr marL="457200" lvl="0" indent="-323850" algn="l" rtl="0">
              <a:lnSpc>
                <a:spcPct val="165000"/>
              </a:lnSpc>
              <a:spcBef>
                <a:spcPts val="0"/>
              </a:spcBef>
              <a:spcAft>
                <a:spcPts val="0"/>
              </a:spcAft>
              <a:buClr>
                <a:schemeClr val="dk1"/>
              </a:buClr>
              <a:buSzPts val="1500"/>
              <a:buChar char="●"/>
            </a:pPr>
            <a:r>
              <a:rPr lang="en" sz="1500" b="0">
                <a:solidFill>
                  <a:schemeClr val="dk1"/>
                </a:solidFill>
              </a:rPr>
              <a:t>Normalization of numeric features for GLM.</a:t>
            </a:r>
            <a:endParaRPr sz="1500" b="0">
              <a:solidFill>
                <a:schemeClr val="dk1"/>
              </a:solidFill>
            </a:endParaRPr>
          </a:p>
        </p:txBody>
      </p:sp>
      <p:sp>
        <p:nvSpPr>
          <p:cNvPr id="101" name="Google Shape;101;p17"/>
          <p:cNvSpPr txBox="1">
            <a:spLocks noGrp="1"/>
          </p:cNvSpPr>
          <p:nvPr>
            <p:ph type="title"/>
          </p:nvPr>
        </p:nvSpPr>
        <p:spPr>
          <a:xfrm>
            <a:off x="671756" y="278633"/>
            <a:ext cx="8183700" cy="74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latin typeface="Open Sans"/>
                <a:ea typeface="Open Sans"/>
                <a:cs typeface="Open Sans"/>
                <a:sym typeface="Open Sans"/>
              </a:rPr>
              <a:t>Data Exploration and Pre-processing</a:t>
            </a:r>
            <a:endParaRPr>
              <a:latin typeface="Open Sans"/>
              <a:ea typeface="Open Sans"/>
              <a:cs typeface="Open Sans"/>
              <a:sym typeface="Open Sans"/>
            </a:endParaRPr>
          </a:p>
        </p:txBody>
      </p:sp>
      <p:pic>
        <p:nvPicPr>
          <p:cNvPr id="102" name="Google Shape;102;p17"/>
          <p:cNvPicPr preferRelativeResize="0"/>
          <p:nvPr/>
        </p:nvPicPr>
        <p:blipFill>
          <a:blip r:embed="rId3">
            <a:alphaModFix/>
          </a:blip>
          <a:stretch>
            <a:fillRect/>
          </a:stretch>
        </p:blipFill>
        <p:spPr>
          <a:xfrm>
            <a:off x="5789950" y="1117175"/>
            <a:ext cx="3197074" cy="3197074"/>
          </a:xfrm>
          <a:prstGeom prst="rect">
            <a:avLst/>
          </a:prstGeom>
          <a:noFill/>
          <a:ln>
            <a:noFill/>
          </a:ln>
        </p:spPr>
      </p:pic>
    </p:spTree>
  </p:cSld>
  <p:clrMapOvr>
    <a:masterClrMapping/>
  </p:clrMapOvr>
</p:sld>
</file>

<file path=ppt/theme/theme1.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2240</Words>
  <Application>Microsoft Macintosh PowerPoint</Application>
  <PresentationFormat>On-screen Show (16:9)</PresentationFormat>
  <Paragraphs>663</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Merriweather Sans</vt:lpstr>
      <vt:lpstr>Open Sans Light</vt:lpstr>
      <vt:lpstr>Open Sans</vt:lpstr>
      <vt:lpstr>Encode Sans Black</vt:lpstr>
      <vt:lpstr>Encode Sans</vt:lpstr>
      <vt:lpstr>Alegreya</vt:lpstr>
      <vt:lpstr>Calibri</vt:lpstr>
      <vt:lpstr>Arial</vt:lpstr>
      <vt:lpstr>1_Custom Design</vt:lpstr>
      <vt:lpstr>Prediction Models of Inpatient Admissions  </vt:lpstr>
      <vt:lpstr>Meet the Team</vt:lpstr>
      <vt:lpstr>Background</vt:lpstr>
      <vt:lpstr>Objectives</vt:lpstr>
      <vt:lpstr>Study Population and Candidate Variables</vt:lpstr>
      <vt:lpstr>Modeling</vt:lpstr>
      <vt:lpstr>Prediction Models</vt:lpstr>
      <vt:lpstr>Modeling Procedure</vt:lpstr>
      <vt:lpstr>Data Exploration and Pre-processing</vt:lpstr>
      <vt:lpstr>Primary Analysis and Results</vt:lpstr>
      <vt:lpstr>Results: Best Models and Performance</vt:lpstr>
      <vt:lpstr>Secondary Analysis and Results</vt:lpstr>
      <vt:lpstr>Classification with No Discrimination (CND)</vt:lpstr>
      <vt:lpstr>Bias Exploration</vt:lpstr>
      <vt:lpstr>CND Data Massaging in Training Data</vt:lpstr>
      <vt:lpstr>CND Data Massaging in Training Data</vt:lpstr>
      <vt:lpstr>CND Data Massaging in Training Data</vt:lpstr>
      <vt:lpstr>CND Data Massaging in Training Data</vt:lpstr>
      <vt:lpstr>CND Data Massaging in Training Data</vt:lpstr>
      <vt:lpstr>CND Data Massaging in Training Data</vt:lpstr>
      <vt:lpstr>Bias Correction Results in Testing Data</vt:lpstr>
      <vt:lpstr>Bias Correction Results in Testing Data</vt:lpstr>
      <vt:lpstr>Performance Comparison before and after CND</vt:lpstr>
      <vt:lpstr>Discussion</vt:lpstr>
      <vt:lpstr>Model Performance and Bias Correction </vt:lpstr>
      <vt:lpstr>Feature Importance: GLM</vt:lpstr>
      <vt:lpstr>Feature Importance: GBT</vt:lpstr>
      <vt:lpstr>Feature Importance: BART</vt:lpstr>
      <vt:lpstr>Feature Importance</vt:lpstr>
      <vt:lpstr>Project Impact</vt:lpstr>
      <vt:lpstr>Future Directions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Models of Inpatient Admissions  </dc:title>
  <cp:lastModifiedBy>Zihan Zheng</cp:lastModifiedBy>
  <cp:revision>1</cp:revision>
  <dcterms:modified xsi:type="dcterms:W3CDTF">2022-03-05T19:53:31Z</dcterms:modified>
</cp:coreProperties>
</file>