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11" Type="http://schemas.openxmlformats.org/officeDocument/2006/relationships/slide" Target="slides/slide6.xml"/><Relationship Id="rId22" Type="http://schemas.openxmlformats.org/officeDocument/2006/relationships/font" Target="fonts/Lora-italic.fntdata"/><Relationship Id="rId10" Type="http://schemas.openxmlformats.org/officeDocument/2006/relationships/slide" Target="slides/slide5.xml"/><Relationship Id="rId21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277d78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277d78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277d7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277d7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3277d78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3277d78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277d78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277d78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277d78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277d78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277d78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277d78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277d78a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3277d78a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17006086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317006086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3277d78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3277d78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sharing economy influence crime rate?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—GROUP 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suggestion will be highly appreciated!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79225" y="1740325"/>
            <a:ext cx="3653400" cy="234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59525" y="2278700"/>
            <a:ext cx="3781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</a:rPr>
              <a:t>Significance of Sharing Economy:</a:t>
            </a:r>
            <a:endParaRPr b="1" sz="16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Large size: tillion USD globally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Economy inclusivity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Resource optimization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915075" y="1740325"/>
            <a:ext cx="3653400" cy="234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304100" y="2306825"/>
            <a:ext cx="3781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Significance of Crime Rate:</a:t>
            </a:r>
            <a:endParaRPr b="1" sz="16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Public safety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Economic impact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Health and well-being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87750" y="1494875"/>
            <a:ext cx="2315400" cy="558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69150" y="734575"/>
            <a:ext cx="103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9900"/>
                </a:solidFill>
              </a:rPr>
              <a:t>?</a:t>
            </a:r>
            <a:endParaRPr b="1" sz="5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RESEARCH QUESTION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Scenario 1: higher popularity of sharing economy, lower crime rates.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Increased self-regulation, great!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Scenario 2: </a:t>
            </a:r>
            <a:r>
              <a:rPr b="1" lang="en" sz="15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higher popularity of sharing economy, higher crime rates.</a:t>
            </a:r>
            <a:endParaRPr b="1" sz="15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Increased mobility or ease of access may be problemsome.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Robust identity verification measures, technology for real-time monitoring, etc.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4350" y="2861950"/>
            <a:ext cx="8327700" cy="10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Research question: 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does the rising popularity of the sharing economy influence crime rates? 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mpirical Setting and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563050"/>
            <a:ext cx="36897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Demographic Info: Racial &amp; Gender Distribution; Population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Facilities: Police Station; Clinics; Senior Centers; Bike Stations; Affordable Housing Developments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usiness </a:t>
            </a:r>
            <a:r>
              <a:rPr lang="en"/>
              <a:t>Environment</a:t>
            </a:r>
            <a:r>
              <a:rPr lang="en"/>
              <a:t>: Newly issued business licenses; Violation and Inspections on the businesses; Amount of for Small Business </a:t>
            </a:r>
            <a:r>
              <a:rPr lang="en"/>
              <a:t>Incentive Awarded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10650" y="1297275"/>
            <a:ext cx="37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Y: Crime Rate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0650" y="1990750"/>
            <a:ext cx="3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: Adoption of Bike Sharing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10650" y="2684225"/>
            <a:ext cx="37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</a:t>
            </a:r>
            <a:r>
              <a:rPr lang="en" sz="1800">
                <a:solidFill>
                  <a:schemeClr val="dk2"/>
                </a:solidFill>
              </a:rPr>
              <a:t>: Whether Affected by D4E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950" y="2184900"/>
            <a:ext cx="3011022" cy="16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5" y="3145925"/>
            <a:ext cx="2584389" cy="16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857925" y="3761463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$5 v.s. $130.9 /Year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01050" y="4214025"/>
            <a:ext cx="227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0B31"/>
                </a:solidFill>
                <a:highlight>
                  <a:srgbClr val="F4F4FA"/>
                </a:highlight>
              </a:rPr>
              <a:t>annual household income at or below 300% of the Federal Poverty Level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95072"/>
            <a:ext cx="2972550" cy="15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08200" y="4131925"/>
            <a:ext cx="300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accent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In </a:t>
            </a:r>
            <a:r>
              <a:rPr lang="en" sz="1150">
                <a:solidFill>
                  <a:schemeClr val="accent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2020, the number of Divvy for Everyone (D4E) members has quadrupled to 8,000 out form </a:t>
            </a:r>
            <a:r>
              <a:rPr lang="en" sz="1150">
                <a:solidFill>
                  <a:schemeClr val="accent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43,000 total members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3863"/>
            <a:ext cx="21907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509600" y="1453725"/>
            <a:ext cx="37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Y: Crime Rate: Crime counts per thousand people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509600" y="2147200"/>
            <a:ext cx="44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T: Adoption of Bike Sharing：</a:t>
            </a:r>
            <a:r>
              <a:rPr lang="en" sz="1800">
                <a:solidFill>
                  <a:schemeClr val="dk2"/>
                </a:solidFill>
              </a:rPr>
              <a:t>trip counts per thousand people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509600" y="2840675"/>
            <a:ext cx="37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Z: Whether Affected by D4Es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6450" y="3495050"/>
            <a:ext cx="442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Unit of analysis: Zipcode x date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Research Period: Jan.2014 - Jan.2017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625" y="3302375"/>
            <a:ext cx="3315600" cy="17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650" y="666571"/>
            <a:ext cx="2441375" cy="28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Sharing Bike Increased Crime Rate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36984" t="0"/>
          <a:stretch/>
        </p:blipFill>
        <p:spPr>
          <a:xfrm>
            <a:off x="385295" y="1082100"/>
            <a:ext cx="527645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955125" y="20223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</a:rPr>
              <a:t>In general, higher shared bicycles will induce higher crime rate.</a:t>
            </a:r>
            <a:endParaRPr sz="18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HTE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0" y="1326575"/>
            <a:ext cx="4181276" cy="328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5" y="1326575"/>
            <a:ext cx="4305025" cy="33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 rot="-5400000">
            <a:off x="-1026750" y="25950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Average estimated value of sharing-bike coefficient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207163" y="10177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Top 10 Zipcodes with the Highest Poverty Level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564313" y="10177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Top 10 Zipcodes with the Lowest Poverty Level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HTE Cont.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25" y="1017725"/>
            <a:ext cx="49057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006600" y="1602925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</a:rPr>
              <a:t>The crime rate in </a:t>
            </a:r>
            <a:r>
              <a:rPr b="1" lang="en" sz="1800">
                <a:solidFill>
                  <a:srgbClr val="FF0000"/>
                </a:solidFill>
              </a:rPr>
              <a:t>high poverty level </a:t>
            </a:r>
            <a:r>
              <a:rPr lang="en" sz="1800">
                <a:solidFill>
                  <a:srgbClr val="374151"/>
                </a:solidFill>
              </a:rPr>
              <a:t>areas is influenced to a greater and more severe extent by shared bicycles than in </a:t>
            </a:r>
            <a:r>
              <a:rPr b="1" lang="en" sz="1800">
                <a:solidFill>
                  <a:srgbClr val="00B0F0"/>
                </a:solidFill>
              </a:rPr>
              <a:t>low poverty level </a:t>
            </a:r>
            <a:r>
              <a:rPr lang="en" sz="1800">
                <a:solidFill>
                  <a:srgbClr val="374151"/>
                </a:solidFill>
              </a:rPr>
              <a:t>areas.</a:t>
            </a:r>
            <a:endParaRPr sz="1800">
              <a:solidFill>
                <a:srgbClr val="37415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 rot="-5400000">
            <a:off x="-707325" y="25461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Average estimated value of sharing-bike coefficient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popular the sharing economy, higher the crime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mechanism to be explored.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