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2" r:id="rId13"/>
    <p:sldId id="266" r:id="rId14"/>
    <p:sldId id="267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13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8860" y="61575"/>
            <a:ext cx="815879" cy="10013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0" y="0"/>
            <a:ext cx="3124200" cy="1046768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457200" y="6287625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9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defRPr b="0" i="0">
                <a:latin typeface="Helvetica Light"/>
                <a:cs typeface="Helvetica Light"/>
              </a:defRPr>
            </a:lvl2pPr>
            <a:lvl3pPr>
              <a:defRPr b="0" i="0">
                <a:latin typeface="Helvetica Light"/>
                <a:cs typeface="Helvetica Light"/>
              </a:defRPr>
            </a:lvl3pPr>
            <a:lvl4pPr>
              <a:defRPr b="0" i="0">
                <a:latin typeface="Helvetica Light"/>
                <a:cs typeface="Helvetica Light"/>
              </a:defRPr>
            </a:lvl4pPr>
            <a:lvl5pPr>
              <a:defRPr b="0" i="0">
                <a:latin typeface="Helvetica Light"/>
                <a:cs typeface="Helvetica Light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62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1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0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90822"/>
            <a:ext cx="8229600" cy="7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7538"/>
            <a:ext cx="8229600" cy="49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6890-18C4-D94A-B31A-0BECB7DE6032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05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b="1" i="1" kern="1200">
          <a:solidFill>
            <a:schemeClr val="tx1"/>
          </a:solidFill>
          <a:latin typeface="Helvetica"/>
          <a:ea typeface="ヒラギノ角ゴ Std W8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nfor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67" y="-87454"/>
            <a:ext cx="1305902" cy="13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 firmware design specification figures</a:t>
            </a:r>
            <a:endParaRPr kumimoji="1" lang="ja-JP" altLang="en-US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Yasu</a:t>
            </a:r>
            <a:r>
              <a:rPr kumimoji="1" lang="en-US" altLang="ja-JP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Okumura and Ziha</a:t>
            </a:r>
            <a:r>
              <a:rPr lang="en-US" altLang="ja-JP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 Jiang</a:t>
            </a:r>
            <a:br>
              <a:rPr lang="en-US" altLang="ja-JP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kumimoji="1" lang="en-US" altLang="ja-JP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2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University of Chicago</a:t>
            </a:r>
            <a:br>
              <a:rPr lang="en-US" altLang="ja-JP" sz="2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2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Stanford University</a:t>
            </a:r>
            <a:endParaRPr kumimoji="1" lang="ja-JP" altLang="en-US" sz="2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線コネクタ 8"/>
          <p:cNvCxnSpPr/>
          <p:nvPr/>
        </p:nvCxnSpPr>
        <p:spPr>
          <a:xfrm>
            <a:off x="515815" y="1164297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2" y="496058"/>
            <a:ext cx="5853748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685117" y="760324"/>
            <a:ext cx="5128618" cy="215464"/>
            <a:chOff x="5658056" y="1346495"/>
            <a:chExt cx="659790" cy="215464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5658056" y="1409712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>
              <a:off x="5658056" y="14566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>
              <a:off x="5658056" y="15074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>
              <a:off x="5979022" y="1346495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H="1">
              <a:off x="5658057" y="1561959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456180" y="639601"/>
            <a:ext cx="114142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Data</a:t>
            </a:r>
          </a:p>
          <a:p>
            <a:pPr algn="ctr"/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Ctrl / Data Valid</a:t>
            </a:r>
          </a:p>
          <a:p>
            <a:pPr algn="ctr"/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Enable</a:t>
            </a:r>
            <a:endParaRPr kumimoji="1" lang="ja-JP" altLang="en-US" sz="10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1802780" y="1512309"/>
            <a:ext cx="680122" cy="193529"/>
            <a:chOff x="4713754" y="2764323"/>
            <a:chExt cx="659790" cy="166743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左中かっこ 14"/>
          <p:cNvSpPr/>
          <p:nvPr/>
        </p:nvSpPr>
        <p:spPr>
          <a:xfrm>
            <a:off x="1527884" y="1445478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2498" y="1445478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 From 32 lanes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02408" y="1201124"/>
            <a:ext cx="1000389" cy="3577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02408" y="1201125"/>
            <a:ext cx="10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 output 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preparation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 32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87761" y="1199530"/>
            <a:ext cx="1492014" cy="3579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図形グループ 19"/>
          <p:cNvGrpSpPr/>
          <p:nvPr/>
        </p:nvGrpSpPr>
        <p:grpSpPr>
          <a:xfrm>
            <a:off x="3339092" y="1512309"/>
            <a:ext cx="340488" cy="199483"/>
            <a:chOff x="4713754" y="2764323"/>
            <a:chExt cx="659790" cy="166743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3587760" y="1203200"/>
            <a:ext cx="133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32 x 32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左中かっこ 25"/>
          <p:cNvSpPr/>
          <p:nvPr/>
        </p:nvSpPr>
        <p:spPr>
          <a:xfrm rot="10800000">
            <a:off x="3679580" y="1512308"/>
            <a:ext cx="146532" cy="2550183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26112" y="1527126"/>
            <a:ext cx="5942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32-lane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左中かっこ 28"/>
          <p:cNvSpPr/>
          <p:nvPr/>
        </p:nvSpPr>
        <p:spPr>
          <a:xfrm rot="10800000">
            <a:off x="5142627" y="1512308"/>
            <a:ext cx="146532" cy="137784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289159" y="1494860"/>
            <a:ext cx="59426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Tower1</a:t>
            </a:r>
          </a:p>
          <a:p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AUX (8)</a:t>
            </a:r>
          </a:p>
          <a:p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en-US" altLang="ja-JP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SSB (1)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左中かっこ 30"/>
          <p:cNvSpPr/>
          <p:nvPr/>
        </p:nvSpPr>
        <p:spPr>
          <a:xfrm rot="10800000">
            <a:off x="5148495" y="3162702"/>
            <a:ext cx="146532" cy="137784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95027" y="3145254"/>
            <a:ext cx="59426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Tower2</a:t>
            </a:r>
          </a:p>
          <a:p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AUX (8)</a:t>
            </a:r>
          </a:p>
          <a:p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en-US" altLang="ja-JP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SSB (1)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図形グループ 32"/>
          <p:cNvGrpSpPr/>
          <p:nvPr/>
        </p:nvGrpSpPr>
        <p:grpSpPr>
          <a:xfrm>
            <a:off x="4978250" y="2063631"/>
            <a:ext cx="980716" cy="199483"/>
            <a:chOff x="4713754" y="2764323"/>
            <a:chExt cx="659790" cy="166743"/>
          </a:xfrm>
        </p:grpSpPr>
        <p:cxnSp>
          <p:nvCxnSpPr>
            <p:cNvPr id="34" name="直線矢印コネクタ 33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5883427" y="1896458"/>
            <a:ext cx="751214" cy="537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20574" y="1890835"/>
            <a:ext cx="81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Duplicator</a:t>
            </a:r>
            <a:endParaRPr kumimoji="1" lang="ja-JP" altLang="en-US" sz="10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図形グループ 39"/>
          <p:cNvGrpSpPr/>
          <p:nvPr/>
        </p:nvGrpSpPr>
        <p:grpSpPr>
          <a:xfrm>
            <a:off x="6530844" y="1896458"/>
            <a:ext cx="282891" cy="199483"/>
            <a:chOff x="4713754" y="2764323"/>
            <a:chExt cx="659790" cy="166743"/>
          </a:xfrm>
        </p:grpSpPr>
        <p:cxnSp>
          <p:nvCxnSpPr>
            <p:cNvPr id="41" name="直線矢印コネクタ 4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6554325" y="2163372"/>
            <a:ext cx="282891" cy="199483"/>
            <a:chOff x="4713754" y="2764323"/>
            <a:chExt cx="659790" cy="166743"/>
          </a:xfrm>
        </p:grpSpPr>
        <p:cxnSp>
          <p:nvCxnSpPr>
            <p:cNvPr id="46" name="直線矢印コネクタ 45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図形グループ 49"/>
          <p:cNvGrpSpPr/>
          <p:nvPr/>
        </p:nvGrpSpPr>
        <p:grpSpPr>
          <a:xfrm>
            <a:off x="5001181" y="2527181"/>
            <a:ext cx="1836035" cy="199483"/>
            <a:chOff x="4713754" y="2764323"/>
            <a:chExt cx="659790" cy="166743"/>
          </a:xfrm>
        </p:grpSpPr>
        <p:cxnSp>
          <p:nvCxnSpPr>
            <p:cNvPr id="51" name="直線矢印コネクタ 5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正方形/長方形 54"/>
          <p:cNvSpPr/>
          <p:nvPr/>
        </p:nvSpPr>
        <p:spPr>
          <a:xfrm>
            <a:off x="6734993" y="639601"/>
            <a:ext cx="1096325" cy="151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37216" y="644235"/>
            <a:ext cx="133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Packer x 34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7" name="図形グループ 56"/>
          <p:cNvGrpSpPr/>
          <p:nvPr/>
        </p:nvGrpSpPr>
        <p:grpSpPr>
          <a:xfrm>
            <a:off x="7733630" y="1105900"/>
            <a:ext cx="616418" cy="215464"/>
            <a:chOff x="5658056" y="1346495"/>
            <a:chExt cx="659790" cy="215464"/>
          </a:xfrm>
        </p:grpSpPr>
        <p:cxnSp>
          <p:nvCxnSpPr>
            <p:cNvPr id="58" name="直線矢印コネクタ 57"/>
            <p:cNvCxnSpPr/>
            <p:nvPr/>
          </p:nvCxnSpPr>
          <p:spPr>
            <a:xfrm>
              <a:off x="5658056" y="1409712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5658056" y="14566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5658056" y="15074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5979022" y="1346495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 flipH="1">
              <a:off x="5658057" y="1561959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左中かっこ 62"/>
          <p:cNvSpPr/>
          <p:nvPr/>
        </p:nvSpPr>
        <p:spPr>
          <a:xfrm rot="10800000">
            <a:off x="8361785" y="1054544"/>
            <a:ext cx="146532" cy="390934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15624" y="1478124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 Data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 lanes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82902" y="2028188"/>
            <a:ext cx="856190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state machine to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 the following: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remove the destination bit for 32 boards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(The modules are already in the final destination and not needed)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add the destination words corresponds to the FTK plane and FTK tower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263847" y="3227028"/>
            <a:ext cx="1404658" cy="2831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Note : </a:t>
            </a:r>
          </a:p>
          <a:p>
            <a:endParaRPr lang="en-US" altLang="ja-JP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SSB output could be increased twice more.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Since the destination bit according to the </a:t>
            </a:r>
            <a:r>
              <a:rPr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ftk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plane will be assigned in the output preparation, the following modification is needed </a:t>
            </a:r>
            <a:r>
              <a:rPr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both towers and both Pixel and SCT data </a:t>
            </a:r>
          </a:p>
          <a:p>
            <a:endParaRPr lang="en-US" altLang="ja-JP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next_output_data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(15) 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&lt;= </a:t>
            </a:r>
            <a:r>
              <a:rPr lang="en-US" altLang="ja-JP" sz="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or_reduce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(sctmod2ftkplane_lut_data_i(11 </a:t>
            </a:r>
            <a:r>
              <a:rPr lang="en-US" altLang="ja-JP" sz="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downto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8))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endParaRPr kumimoji="1"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next_output_data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(14) 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&lt;= 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sctmod2ftkplane_lut_data_i(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ja-JP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next_output_data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(15) 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&lt;= </a:t>
            </a:r>
            <a:r>
              <a:rPr lang="en-US" altLang="ja-JP" sz="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or_reduce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(sctmod2ftkplane_lut_data_i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(11 </a:t>
            </a:r>
            <a:r>
              <a:rPr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downto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9)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ja-JP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42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手作業 1"/>
          <p:cNvSpPr/>
          <p:nvPr/>
        </p:nvSpPr>
        <p:spPr>
          <a:xfrm rot="16200000">
            <a:off x="2550511" y="4123090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フローチャート: 手作業 2"/>
          <p:cNvSpPr/>
          <p:nvPr/>
        </p:nvSpPr>
        <p:spPr>
          <a:xfrm rot="5400000">
            <a:off x="1414041" y="2168824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462259" y="2006345"/>
            <a:ext cx="442335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手作業 4"/>
          <p:cNvSpPr/>
          <p:nvPr/>
        </p:nvSpPr>
        <p:spPr>
          <a:xfrm rot="16200000">
            <a:off x="6311146" y="2168824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2462259" y="2763529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793619" y="4024700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2793619" y="2763530"/>
            <a:ext cx="0" cy="12611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780339" y="4610529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2780339" y="4610529"/>
            <a:ext cx="13280" cy="893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80339" y="5504330"/>
            <a:ext cx="375380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手作業 11"/>
          <p:cNvSpPr/>
          <p:nvPr/>
        </p:nvSpPr>
        <p:spPr>
          <a:xfrm rot="5400000">
            <a:off x="5165929" y="4123090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214147" y="4024700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534143" y="2763529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6545507" y="2763529"/>
            <a:ext cx="0" cy="12611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 flipV="1">
            <a:off x="6534143" y="4610529"/>
            <a:ext cx="11364" cy="893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6214147" y="4610529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図形グループ 17"/>
          <p:cNvGrpSpPr/>
          <p:nvPr/>
        </p:nvGrpSpPr>
        <p:grpSpPr>
          <a:xfrm>
            <a:off x="3791422" y="3871096"/>
            <a:ext cx="1756284" cy="977735"/>
            <a:chOff x="3144589" y="3910937"/>
            <a:chExt cx="1756284" cy="977735"/>
          </a:xfrm>
        </p:grpSpPr>
        <p:sp>
          <p:nvSpPr>
            <p:cNvPr id="19" name="正方形/長方形 18"/>
            <p:cNvSpPr/>
            <p:nvPr/>
          </p:nvSpPr>
          <p:spPr>
            <a:xfrm>
              <a:off x="3144589" y="3910937"/>
              <a:ext cx="1756284" cy="977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3317146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3482060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3630807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795721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3933171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4098085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4246832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4411746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4577878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4726625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/>
          <p:cNvCxnSpPr/>
          <p:nvPr/>
        </p:nvCxnSpPr>
        <p:spPr>
          <a:xfrm>
            <a:off x="3598729" y="4308137"/>
            <a:ext cx="1926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547706" y="4312953"/>
            <a:ext cx="1926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657151" y="2381704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359364" y="2381704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91422" y="3548619"/>
            <a:ext cx="17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8k words / lane</a:t>
            </a:r>
            <a:endParaRPr kumimoji="1" lang="ja-JP" alt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62259" y="1584274"/>
            <a:ext cx="11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for </a:t>
            </a:r>
            <a:b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 event </a:t>
            </a:r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62259" y="2301865"/>
            <a:ext cx="132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for too </a:t>
            </a:r>
            <a:b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early event</a:t>
            </a:r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45507" y="3692216"/>
            <a:ext cx="11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for </a:t>
            </a:r>
            <a:b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 event </a:t>
            </a:r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45507" y="4409807"/>
            <a:ext cx="132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for too </a:t>
            </a:r>
            <a:b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early event</a:t>
            </a:r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V="1">
            <a:off x="2221585" y="1230206"/>
            <a:ext cx="0" cy="5197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5968107" y="3217042"/>
            <a:ext cx="0" cy="5197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224711" y="2940043"/>
            <a:ext cx="132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 event ID </a:t>
            </a:r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4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8" y="1150827"/>
            <a:ext cx="7408619" cy="4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93258" y="496058"/>
            <a:ext cx="3891236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11422" y="496058"/>
            <a:ext cx="237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Transceiver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911422" y="496058"/>
            <a:ext cx="2000331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3258" y="497573"/>
            <a:ext cx="237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link interface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16378" y="1487986"/>
            <a:ext cx="108270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50699" y="1364875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TX_DATA [31:0]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16378" y="1640386"/>
            <a:ext cx="108270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50699" y="1517275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TX_DVALID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34458" y="1792786"/>
            <a:ext cx="10646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50699" y="1669675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TX_RDY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34460" y="2386206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50699" y="2139985"/>
            <a:ext cx="8425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TX_ENABLE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(idle mode if ‘0’)</a:t>
            </a:r>
            <a:endParaRPr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左中かっこ 22"/>
          <p:cNvSpPr/>
          <p:nvPr/>
        </p:nvSpPr>
        <p:spPr>
          <a:xfrm>
            <a:off x="579785" y="1372524"/>
            <a:ext cx="136593" cy="499967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265680" y="882671"/>
            <a:ext cx="575411" cy="108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65680" y="889484"/>
            <a:ext cx="57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 input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13209" y="889484"/>
            <a:ext cx="153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 state machine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288828" y="889484"/>
            <a:ext cx="1742102" cy="19111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2841091" y="1792209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841091" y="1487986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841091" y="1640386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288828" y="2987844"/>
            <a:ext cx="1742102" cy="29455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413209" y="2994798"/>
            <a:ext cx="153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state machine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34458" y="2675227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50699" y="2542109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TX_URL [3:0]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4458" y="3744983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850699" y="3621872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RX_LRL [3:0]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716378" y="3508725"/>
            <a:ext cx="257245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850699" y="3385614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RX_LOCK</a:t>
            </a: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716378" y="3384622"/>
            <a:ext cx="257245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850699" y="2905324"/>
            <a:ext cx="842559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TX_LOCK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7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Note : lock signal is propagated from the other side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799087" y="4598365"/>
            <a:ext cx="1042005" cy="108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99087" y="4605178"/>
            <a:ext cx="104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</a:t>
            </a:r>
            <a:r>
              <a:rPr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put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734460" y="5074823"/>
            <a:ext cx="10646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850700" y="4951712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RX_BUSY</a:t>
            </a:r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734459" y="4748760"/>
            <a:ext cx="106462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850700" y="4625649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RX_DATA [31:0]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50700" y="4778049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RX_DVALID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734459" y="4901160"/>
            <a:ext cx="106462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841092" y="5305890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2841092" y="5074823"/>
            <a:ext cx="8425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</a:t>
            </a:r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2841093" y="4748760"/>
            <a:ext cx="44773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734460" y="4003219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850699" y="3880108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RX_ERROR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5043140" y="1487986"/>
            <a:ext cx="216948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5043140" y="1640386"/>
            <a:ext cx="216948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030930" y="4032049"/>
            <a:ext cx="216948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5651417" y="135115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GT_TXDATA [31:0]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651417" y="150355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GT_TXCHARISK [31:0]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651417" y="477433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GT_TXDATA [31:0]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651417" y="492673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GT_TXCHARISK [31:0]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5030932" y="4926730"/>
            <a:ext cx="227124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5030930" y="5085104"/>
            <a:ext cx="2271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651417" y="3756998"/>
            <a:ext cx="11948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GT_RXENCOMMAALIGN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fixed to be ‘1’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左中かっこ 106"/>
          <p:cNvSpPr/>
          <p:nvPr/>
        </p:nvSpPr>
        <p:spPr>
          <a:xfrm>
            <a:off x="579785" y="4651176"/>
            <a:ext cx="136593" cy="499967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799086" y="882671"/>
            <a:ext cx="385314" cy="468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99086" y="870944"/>
            <a:ext cx="57541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BERT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</a:t>
            </a:r>
            <a:endParaRPr kumimoji="1" lang="ja-JP" altLang="en-US" sz="8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431848" y="5745786"/>
            <a:ext cx="385314" cy="468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31848" y="5734059"/>
            <a:ext cx="57541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BERT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checker</a:t>
            </a:r>
          </a:p>
        </p:txBody>
      </p:sp>
      <p:cxnSp>
        <p:nvCxnSpPr>
          <p:cNvPr id="67" name="直線矢印コネクタ 66"/>
          <p:cNvCxnSpPr/>
          <p:nvPr/>
        </p:nvCxnSpPr>
        <p:spPr>
          <a:xfrm flipH="1">
            <a:off x="2841091" y="5846040"/>
            <a:ext cx="44773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431848" y="172720"/>
            <a:ext cx="0" cy="644144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543608" y="6441874"/>
            <a:ext cx="2709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 user clock (TX/RX) clock domain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24224" y="6441874"/>
            <a:ext cx="145027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 clock domain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0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44857" y="574849"/>
            <a:ext cx="6502185" cy="3007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337287" y="1258327"/>
            <a:ext cx="478695" cy="260360"/>
            <a:chOff x="4713754" y="2764323"/>
            <a:chExt cx="659790" cy="166743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左中かっこ 7"/>
          <p:cNvSpPr/>
          <p:nvPr/>
        </p:nvSpPr>
        <p:spPr>
          <a:xfrm>
            <a:off x="1089816" y="1258326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430" y="1258326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 From 32 lanes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2397" y="685910"/>
            <a:ext cx="1486861" cy="1795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2397" y="685910"/>
            <a:ext cx="14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 internal 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 destination word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89755" y="685910"/>
            <a:ext cx="1486861" cy="2804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89755" y="685910"/>
            <a:ext cx="14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32x32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(Internal link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switch)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左中かっこ 17"/>
          <p:cNvSpPr/>
          <p:nvPr/>
        </p:nvSpPr>
        <p:spPr>
          <a:xfrm>
            <a:off x="6348419" y="1044775"/>
            <a:ext cx="184977" cy="2334233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43985" y="1358741"/>
            <a:ext cx="75404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32 lanes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corresponds to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 channels</a:t>
            </a:r>
          </a:p>
          <a:p>
            <a:endParaRPr kumimoji="1"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 lanes are actively used</a:t>
            </a:r>
          </a:p>
          <a:p>
            <a:endParaRPr kumimoji="1"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 out of 24 is not used in the normal DF operation. 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660181" y="685910"/>
            <a:ext cx="1396699" cy="1795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60181" y="685910"/>
            <a:ext cx="14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Remove internal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destination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word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902622" y="1259426"/>
            <a:ext cx="680122" cy="193529"/>
            <a:chOff x="4713754" y="2764323"/>
            <a:chExt cx="659790" cy="166743"/>
          </a:xfrm>
        </p:grpSpPr>
        <p:cxnSp>
          <p:nvCxnSpPr>
            <p:cNvPr id="23" name="直線矢印コネクタ 22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左中かっこ 26"/>
          <p:cNvSpPr/>
          <p:nvPr/>
        </p:nvSpPr>
        <p:spPr>
          <a:xfrm rot="10800000">
            <a:off x="8605081" y="1183672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33479" y="1639876"/>
            <a:ext cx="8861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</a:t>
            </a: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links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 lanes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732677" y="685910"/>
            <a:ext cx="1486861" cy="2804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32677" y="685910"/>
            <a:ext cx="148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32x32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(Central switch)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左中かっこ 30"/>
          <p:cNvSpPr/>
          <p:nvPr/>
        </p:nvSpPr>
        <p:spPr>
          <a:xfrm>
            <a:off x="2948079" y="1044775"/>
            <a:ext cx="184977" cy="2334233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94037" y="1183672"/>
            <a:ext cx="75404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32 lanes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correspond to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 different boards</a:t>
            </a:r>
          </a:p>
          <a:p>
            <a:endParaRPr kumimoji="1"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 lanes are </a:t>
            </a:r>
          </a:p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actively used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3520" y="91440"/>
            <a:ext cx="3738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400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link output</a:t>
            </a:r>
            <a:endParaRPr kumimoji="1" lang="ja-JP" altLang="en-US" sz="2400" u="sng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3520" y="3714289"/>
            <a:ext cx="3738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400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link input</a:t>
            </a:r>
            <a:endParaRPr kumimoji="1" lang="ja-JP" altLang="en-US" sz="2400" u="sng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44857" y="4297681"/>
            <a:ext cx="6127543" cy="2153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32677" y="4414631"/>
            <a:ext cx="5907643" cy="158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754676" y="6000405"/>
            <a:ext cx="29392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x24 modules for all individual input 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>
            <a:off x="1348553" y="4773687"/>
            <a:ext cx="478695" cy="260360"/>
            <a:chOff x="4713754" y="2764323"/>
            <a:chExt cx="659790" cy="166743"/>
          </a:xfrm>
        </p:grpSpPr>
        <p:cxnSp>
          <p:nvCxnSpPr>
            <p:cNvPr id="40" name="直線矢印コネクタ 39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左中かっこ 43"/>
          <p:cNvSpPr/>
          <p:nvPr/>
        </p:nvSpPr>
        <p:spPr>
          <a:xfrm>
            <a:off x="1101082" y="4773686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5696" y="4773686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link</a:t>
            </a:r>
            <a:b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 lanes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6" name="図形グループ 45"/>
          <p:cNvGrpSpPr/>
          <p:nvPr/>
        </p:nvGrpSpPr>
        <p:grpSpPr>
          <a:xfrm>
            <a:off x="7204092" y="4459491"/>
            <a:ext cx="680122" cy="193529"/>
            <a:chOff x="4713754" y="2764323"/>
            <a:chExt cx="659790" cy="166743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左中かっこ 50"/>
          <p:cNvSpPr/>
          <p:nvPr/>
        </p:nvSpPr>
        <p:spPr>
          <a:xfrm rot="10800000">
            <a:off x="7906551" y="4383737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73121" y="4786154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 out for output data operator 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873121" y="5741074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 out for internal link output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7242770" y="5427569"/>
            <a:ext cx="680122" cy="193529"/>
            <a:chOff x="4713754" y="2764323"/>
            <a:chExt cx="659790" cy="166743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左中かっこ 59"/>
          <p:cNvSpPr/>
          <p:nvPr/>
        </p:nvSpPr>
        <p:spPr>
          <a:xfrm rot="10800000">
            <a:off x="7945229" y="5351815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147042" y="6528725"/>
            <a:ext cx="811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x24 lanes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左中かっこ 61"/>
          <p:cNvSpPr/>
          <p:nvPr/>
        </p:nvSpPr>
        <p:spPr>
          <a:xfrm rot="10800000">
            <a:off x="8758253" y="4409084"/>
            <a:ext cx="200508" cy="203697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45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957629" y="1876445"/>
            <a:ext cx="87630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71760" y="1876445"/>
            <a:ext cx="87630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3"/>
            <a:endCxn id="64" idx="1"/>
          </p:cNvCxnSpPr>
          <p:nvPr/>
        </p:nvCxnSpPr>
        <p:spPr>
          <a:xfrm>
            <a:off x="1833929" y="2238395"/>
            <a:ext cx="537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6926" y="827644"/>
            <a:ext cx="351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Case I: DF-DF is directly linked (includes BP and fiber link). Path cost is 1</a:t>
            </a:r>
            <a:endParaRPr lang="zh-CN" altLang="en-US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45260" y="1923341"/>
            <a:ext cx="876300" cy="38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DF1 (crate 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10535" y="2618391"/>
            <a:ext cx="876300" cy="373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DF2 (crate 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421560" y="2120190"/>
            <a:ext cx="6711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85727" y="770692"/>
            <a:ext cx="386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Case II: DF1 is in crate A, DF2 is in crate B. DF1 is linked to some other boards in crate B and/or DF2 is linked to some other boards in crate A. Path cost is 2</a:t>
            </a:r>
            <a:endParaRPr lang="zh-CN" altLang="en-US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10535" y="1923341"/>
            <a:ext cx="876300" cy="38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DF3 (crate 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2"/>
            <a:endCxn id="68" idx="0"/>
          </p:cNvCxnSpPr>
          <p:nvPr/>
        </p:nvCxnSpPr>
        <p:spPr>
          <a:xfrm>
            <a:off x="7548685" y="2309479"/>
            <a:ext cx="0" cy="30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68820" y="3282764"/>
            <a:ext cx="4454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Case III: DF1 is in crate A, DF2 is in crate B. DF1 needs to go to another board in crate A then to some other boards in crate B then go to DF2. Path cost is 3</a:t>
            </a:r>
            <a:endParaRPr lang="zh-CN" altLang="en-US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79975" y="5075591"/>
            <a:ext cx="876300" cy="373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DF2 (crate 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191000" y="4577390"/>
            <a:ext cx="6711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879975" y="4380541"/>
            <a:ext cx="876300" cy="38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DF4 (crate 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2"/>
            <a:endCxn id="74" idx="0"/>
          </p:cNvCxnSpPr>
          <p:nvPr/>
        </p:nvCxnSpPr>
        <p:spPr>
          <a:xfrm>
            <a:off x="5318125" y="4766679"/>
            <a:ext cx="0" cy="30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314700" y="5079371"/>
            <a:ext cx="876300" cy="373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DF1 (crate 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14700" y="4384321"/>
            <a:ext cx="876300" cy="386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DF3 (crate 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  <a:endCxn id="78" idx="0"/>
          </p:cNvCxnSpPr>
          <p:nvPr/>
        </p:nvCxnSpPr>
        <p:spPr>
          <a:xfrm>
            <a:off x="3752850" y="4770459"/>
            <a:ext cx="0" cy="30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6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88754"/>
            <a:ext cx="7955446" cy="67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3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457199" y="1527262"/>
          <a:ext cx="8229603" cy="4238451"/>
        </p:xfrm>
        <a:graphic>
          <a:graphicData uri="http://schemas.openxmlformats.org/drawingml/2006/table">
            <a:tbl>
              <a:tblPr/>
              <a:tblGrid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ATCA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Type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Categoly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LSC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SLINK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SSB 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Ch0 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Ch0 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 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N/A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ATCA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Type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Categoly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SLINK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SSB B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Ch1 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Ch1 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N/A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5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540924" y="1166812"/>
          <a:ext cx="8062151" cy="4959352"/>
        </p:xfrm>
        <a:graphic>
          <a:graphicData uri="http://schemas.openxmlformats.org/drawingml/2006/table">
            <a:tbl>
              <a:tblPr/>
              <a:tblGrid>
                <a:gridCol w="526770"/>
                <a:gridCol w="526770"/>
                <a:gridCol w="526770"/>
                <a:gridCol w="526770"/>
                <a:gridCol w="526770"/>
                <a:gridCol w="526770"/>
                <a:gridCol w="526770"/>
                <a:gridCol w="526770"/>
                <a:gridCol w="687371"/>
                <a:gridCol w="526770"/>
                <a:gridCol w="526770"/>
                <a:gridCol w="526770"/>
                <a:gridCol w="526770"/>
                <a:gridCol w="526770"/>
                <a:gridCol w="526770"/>
              </a:tblGrid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Categoly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ID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ch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FLIP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FLIP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U27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 USED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 USED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29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28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IP Bus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1000BASE-T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FMC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GP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FTK IM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Channel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IPBus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IPBus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RTM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RTM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93646" y="2121827"/>
            <a:ext cx="62030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Left to Blank Intentionally</a:t>
            </a:r>
            <a:endParaRPr kumimoji="1" lang="ja-JP" altLang="en-US" sz="8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3" y="560724"/>
            <a:ext cx="4920764" cy="585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835497" y="103623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879004" y="977900"/>
            <a:ext cx="64096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835496" y="1064500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左中かっこ 9"/>
          <p:cNvSpPr/>
          <p:nvPr/>
        </p:nvSpPr>
        <p:spPr>
          <a:xfrm>
            <a:off x="763758" y="892812"/>
            <a:ext cx="266427" cy="87571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572" y="1181112"/>
            <a:ext cx="79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FB1..4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(for four IMs)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5851" y="904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RX_LVDS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[23:0]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4955" y="1075007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CLK0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1834601" y="119754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834600" y="122581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04955" y="1248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CLK1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834601" y="1370821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834600" y="1399086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04955" y="14142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TX_LVDS[5:0]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1834601" y="153677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834600" y="156504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905852" y="15666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TX_FWD_CLK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1835498" y="168917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835497" y="171744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1879004" y="1470175"/>
            <a:ext cx="64096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6381037" y="110842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381036" y="113668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117728" y="102237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GTREF_IN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[5:0]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>
            <a:off x="6381038" y="191376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381037" y="194203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117729" y="1827714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SLINK_LSC_TX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0" name="直線コネクタ 59"/>
          <p:cNvCxnSpPr/>
          <p:nvPr/>
        </p:nvCxnSpPr>
        <p:spPr>
          <a:xfrm>
            <a:off x="6381040" y="217582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381039" y="220409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7134467" y="2089774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SLINK_LSC_RX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左中かっこ 62"/>
          <p:cNvSpPr/>
          <p:nvPr/>
        </p:nvSpPr>
        <p:spPr>
          <a:xfrm rot="10800000">
            <a:off x="7914157" y="1827714"/>
            <a:ext cx="133215" cy="477504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47372" y="1913768"/>
            <a:ext cx="1096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SLINK0..33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6381031" y="323607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381030" y="326434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134462" y="3179704"/>
            <a:ext cx="1072836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INTERNALLINK_</a:t>
            </a: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6381030" y="349813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381029" y="352640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左中かっこ 70"/>
          <p:cNvSpPr/>
          <p:nvPr/>
        </p:nvSpPr>
        <p:spPr>
          <a:xfrm rot="10800000">
            <a:off x="8047365" y="3150024"/>
            <a:ext cx="133215" cy="477504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194066" y="3236078"/>
            <a:ext cx="94992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ILINK0..24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34460" y="3427836"/>
            <a:ext cx="1072836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INTERNALLINK_</a:t>
            </a: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" name="二等辺三角形 73"/>
          <p:cNvSpPr/>
          <p:nvPr/>
        </p:nvSpPr>
        <p:spPr>
          <a:xfrm rot="5400000">
            <a:off x="2555035" y="100028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" name="二等辺三角形 74"/>
          <p:cNvSpPr/>
          <p:nvPr/>
        </p:nvSpPr>
        <p:spPr>
          <a:xfrm rot="5400000">
            <a:off x="2555034" y="1164673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二等辺三角形 75"/>
          <p:cNvSpPr/>
          <p:nvPr/>
        </p:nvSpPr>
        <p:spPr>
          <a:xfrm rot="5400000">
            <a:off x="2555033" y="1333980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二等辺三角形 76"/>
          <p:cNvSpPr/>
          <p:nvPr/>
        </p:nvSpPr>
        <p:spPr>
          <a:xfrm rot="16200000">
            <a:off x="2534877" y="149668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二等辺三角形 77"/>
          <p:cNvSpPr/>
          <p:nvPr/>
        </p:nvSpPr>
        <p:spPr>
          <a:xfrm rot="16200000">
            <a:off x="2534878" y="164908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二等辺三角形 88"/>
          <p:cNvSpPr/>
          <p:nvPr/>
        </p:nvSpPr>
        <p:spPr>
          <a:xfrm rot="16200000">
            <a:off x="6261596" y="107247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0" name="二等辺三角形 89"/>
          <p:cNvSpPr/>
          <p:nvPr/>
        </p:nvSpPr>
        <p:spPr>
          <a:xfrm rot="16200000">
            <a:off x="6261600" y="214304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二等辺三角形 90"/>
          <p:cNvSpPr/>
          <p:nvPr/>
        </p:nvSpPr>
        <p:spPr>
          <a:xfrm rot="5400000">
            <a:off x="6278333" y="187367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二等辺三角形 91"/>
          <p:cNvSpPr/>
          <p:nvPr/>
        </p:nvSpPr>
        <p:spPr>
          <a:xfrm rot="16200000">
            <a:off x="6261595" y="3465330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二等辺三角形 92"/>
          <p:cNvSpPr/>
          <p:nvPr/>
        </p:nvSpPr>
        <p:spPr>
          <a:xfrm rot="5400000">
            <a:off x="6278328" y="3195961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6572" y="3266201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904955" y="3027096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LED0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04955" y="317709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LED1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907049" y="3322876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LED2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907049" y="347287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LED3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1866934" y="3163742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 rot="16200000">
            <a:off x="2555934" y="310653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5" name="直線コネクタ 104"/>
          <p:cNvCxnSpPr/>
          <p:nvPr/>
        </p:nvCxnSpPr>
        <p:spPr>
          <a:xfrm>
            <a:off x="1866032" y="3328486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二等辺三角形 105"/>
          <p:cNvSpPr/>
          <p:nvPr/>
        </p:nvSpPr>
        <p:spPr>
          <a:xfrm rot="16200000">
            <a:off x="2555032" y="327127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7" name="直線コネクタ 106"/>
          <p:cNvCxnSpPr/>
          <p:nvPr/>
        </p:nvCxnSpPr>
        <p:spPr>
          <a:xfrm>
            <a:off x="1866031" y="347287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 rot="16200000">
            <a:off x="2555031" y="341566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9" name="直線コネクタ 108"/>
          <p:cNvCxnSpPr/>
          <p:nvPr/>
        </p:nvCxnSpPr>
        <p:spPr>
          <a:xfrm>
            <a:off x="1866031" y="362527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二等辺三角形 109"/>
          <p:cNvSpPr/>
          <p:nvPr/>
        </p:nvSpPr>
        <p:spPr>
          <a:xfrm rot="16200000">
            <a:off x="2555031" y="356806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1" name="左中かっこ 110"/>
          <p:cNvSpPr/>
          <p:nvPr/>
        </p:nvSpPr>
        <p:spPr>
          <a:xfrm>
            <a:off x="717020" y="3090275"/>
            <a:ext cx="266427" cy="59723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551134" y="892812"/>
            <a:ext cx="1571100" cy="295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4824876" y="907455"/>
            <a:ext cx="1556153" cy="295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573386" y="5098015"/>
            <a:ext cx="3721206" cy="124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892618" y="1022370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 logic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885349" y="998425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transceiver 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777660" y="5098015"/>
            <a:ext cx="244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user interface (</a:t>
            </a:r>
            <a:r>
              <a:rPr kumimoji="1" lang="en-US" altLang="ja-JP" sz="12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IPbus</a:t>
            </a: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053773" y="496058"/>
            <a:ext cx="302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data_formatter_top</a:t>
            </a: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/implementation/</a:t>
            </a:r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</a:t>
            </a:r>
            <a:r>
              <a:rPr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_top.vhd</a:t>
            </a:r>
            <a:endParaRPr kumimoji="1" lang="ja-JP" altLang="en-US" sz="1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777660" y="5358209"/>
            <a:ext cx="302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data_formatter_top</a:t>
            </a: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/implementation/</a:t>
            </a:r>
            <a:b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user_interface_df</a:t>
            </a:r>
            <a:r>
              <a:rPr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_top.vhd</a:t>
            </a:r>
            <a:endParaRPr kumimoji="1" lang="ja-JP" altLang="en-US" sz="1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777660" y="1385119"/>
            <a:ext cx="134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data_formatter_top</a:t>
            </a: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b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df_main.vhd</a:t>
            </a:r>
            <a:endParaRPr kumimoji="1" lang="ja-JP" altLang="en-US" sz="1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824876" y="1381972"/>
            <a:ext cx="134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data_formatter_top</a:t>
            </a: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b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df_transceiver.vhd</a:t>
            </a:r>
            <a:endParaRPr kumimoji="1" lang="ja-JP" altLang="en-US" sz="1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2" name="左中かっこ 121"/>
          <p:cNvSpPr/>
          <p:nvPr/>
        </p:nvSpPr>
        <p:spPr>
          <a:xfrm rot="10800000">
            <a:off x="8064112" y="5135069"/>
            <a:ext cx="116468" cy="816997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210813" y="5362043"/>
            <a:ext cx="94992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IPBUS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4" name="直線コネクタ 123"/>
          <p:cNvCxnSpPr/>
          <p:nvPr/>
        </p:nvCxnSpPr>
        <p:spPr>
          <a:xfrm>
            <a:off x="6294590" y="5246481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6294589" y="5274746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7048027" y="5188932"/>
            <a:ext cx="1016084" cy="29238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ETH_GTREFCLK_IN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二等辺三角形 126"/>
          <p:cNvSpPr/>
          <p:nvPr/>
        </p:nvSpPr>
        <p:spPr>
          <a:xfrm rot="16200000">
            <a:off x="6175149" y="521053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8" name="直線コネクタ 127"/>
          <p:cNvCxnSpPr/>
          <p:nvPr/>
        </p:nvCxnSpPr>
        <p:spPr>
          <a:xfrm>
            <a:off x="6294591" y="5500637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6294590" y="5528902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7048028" y="5443088"/>
            <a:ext cx="101608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ETH_GT_TX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2" name="直線コネクタ 131"/>
          <p:cNvCxnSpPr/>
          <p:nvPr/>
        </p:nvCxnSpPr>
        <p:spPr>
          <a:xfrm>
            <a:off x="6294592" y="580264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6294591" y="583091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7048029" y="5745100"/>
            <a:ext cx="101608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ETH_GT_RX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5" name="二等辺三角形 134"/>
          <p:cNvSpPr/>
          <p:nvPr/>
        </p:nvSpPr>
        <p:spPr>
          <a:xfrm rot="16200000">
            <a:off x="6175151" y="5766700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6" name="二等辺三角形 135"/>
          <p:cNvSpPr/>
          <p:nvPr/>
        </p:nvSpPr>
        <p:spPr>
          <a:xfrm rot="5400000">
            <a:off x="6194251" y="546473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 flipV="1">
            <a:off x="5079720" y="3850459"/>
            <a:ext cx="0" cy="124755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 flipV="1">
            <a:off x="4041603" y="3850459"/>
            <a:ext cx="0" cy="12846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3928535" y="3850459"/>
            <a:ext cx="0" cy="124755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220821" y="3865102"/>
            <a:ext cx="0" cy="123291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4122233" y="1444545"/>
            <a:ext cx="70264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H="1">
            <a:off x="4122235" y="1536779"/>
            <a:ext cx="69039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5274273" y="4759461"/>
            <a:ext cx="138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Configuration parameters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Spy buffer input lines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134477" y="1040694"/>
            <a:ext cx="69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FWD </a:t>
            </a:r>
            <a:r>
              <a:rPr kumimoji="1"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</a:t>
            </a:r>
            <a:endParaRPr kumimoji="1" lang="en-US" altLang="ja-JP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RTN </a:t>
            </a:r>
            <a:r>
              <a:rPr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4109989" y="2271754"/>
            <a:ext cx="70264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endCxn id="112" idx="3"/>
          </p:cNvCxnSpPr>
          <p:nvPr/>
        </p:nvCxnSpPr>
        <p:spPr>
          <a:xfrm flipH="1">
            <a:off x="4122234" y="2371636"/>
            <a:ext cx="6904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>
            <a:off x="1866033" y="571612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1866032" y="585950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936387" y="5584173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FB_SCL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936387" y="5710511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FB_SDA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5" name="左中かっこ 174"/>
          <p:cNvSpPr/>
          <p:nvPr/>
        </p:nvSpPr>
        <p:spPr>
          <a:xfrm>
            <a:off x="847941" y="5611729"/>
            <a:ext cx="114027" cy="28087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05675" y="5591731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kumimoji="1" lang="en-US" altLang="ja-JP" sz="1400" baseline="30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7" name="二等辺三角形 176"/>
          <p:cNvSpPr/>
          <p:nvPr/>
        </p:nvSpPr>
        <p:spPr>
          <a:xfrm rot="16200000">
            <a:off x="2555033" y="5658918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8" name="二等辺三角形 177"/>
          <p:cNvSpPr/>
          <p:nvPr/>
        </p:nvSpPr>
        <p:spPr>
          <a:xfrm rot="16200000">
            <a:off x="2555033" y="5806514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9" name="二等辺三角形 178"/>
          <p:cNvSpPr/>
          <p:nvPr/>
        </p:nvSpPr>
        <p:spPr>
          <a:xfrm rot="5400000">
            <a:off x="2658219" y="5806514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0" name="直線コネクタ 179"/>
          <p:cNvCxnSpPr/>
          <p:nvPr/>
        </p:nvCxnSpPr>
        <p:spPr>
          <a:xfrm>
            <a:off x="1814441" y="415542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1814440" y="418369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884795" y="4023473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SYS_CLK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" name="二等辺三角形 182"/>
          <p:cNvSpPr/>
          <p:nvPr/>
        </p:nvSpPr>
        <p:spPr>
          <a:xfrm rot="5400000">
            <a:off x="2532780" y="411947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2549036" y="4023473"/>
            <a:ext cx="868058" cy="599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2621752" y="4045193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ja-JP" sz="12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buffer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90" name="直線矢印コネクタ 189"/>
          <p:cNvCxnSpPr/>
          <p:nvPr/>
        </p:nvCxnSpPr>
        <p:spPr>
          <a:xfrm flipV="1">
            <a:off x="4912278" y="3865102"/>
            <a:ext cx="0" cy="238119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3417094" y="4103220"/>
            <a:ext cx="1495184" cy="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/>
          <p:cNvCxnSpPr/>
          <p:nvPr/>
        </p:nvCxnSpPr>
        <p:spPr>
          <a:xfrm flipV="1">
            <a:off x="3794293" y="3850459"/>
            <a:ext cx="0" cy="252761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/>
          <p:nvPr/>
        </p:nvCxnSpPr>
        <p:spPr>
          <a:xfrm flipV="1">
            <a:off x="3794293" y="4112537"/>
            <a:ext cx="0" cy="985478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3417094" y="4183693"/>
            <a:ext cx="267662" cy="0"/>
          </a:xfrm>
          <a:prstGeom prst="line">
            <a:avLst/>
          </a:prstGeom>
          <a:ln w="127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V="1">
            <a:off x="3684756" y="3850459"/>
            <a:ext cx="0" cy="123824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テキスト ボックス 204"/>
          <p:cNvSpPr txBox="1"/>
          <p:nvPr/>
        </p:nvSpPr>
        <p:spPr>
          <a:xfrm>
            <a:off x="4122233" y="3947375"/>
            <a:ext cx="802289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main_clk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(125)</a:t>
            </a:r>
            <a:endParaRPr kumimoji="1" lang="ja-JP" altLang="en-US" sz="800" dirty="0" smtClean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2571287" y="4911541"/>
            <a:ext cx="1145872" cy="1692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kumimoji="1" lang="en-US" altLang="ja-JP" sz="8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fmc_common_clk</a:t>
            </a:r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(200)</a:t>
            </a:r>
            <a:endParaRPr kumimoji="1" lang="ja-JP" altLang="en-US" sz="8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7" name="直線コネクタ 206"/>
          <p:cNvCxnSpPr/>
          <p:nvPr/>
        </p:nvCxnSpPr>
        <p:spPr>
          <a:xfrm>
            <a:off x="3417094" y="4264677"/>
            <a:ext cx="1563687" cy="0"/>
          </a:xfrm>
          <a:prstGeom prst="line">
            <a:avLst/>
          </a:prstGeom>
          <a:ln w="12700" cmpd="sng">
            <a:solidFill>
              <a:schemeClr val="accent3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V="1">
            <a:off x="4980781" y="3865102"/>
            <a:ext cx="0" cy="1232913"/>
          </a:xfrm>
          <a:prstGeom prst="line">
            <a:avLst/>
          </a:prstGeom>
          <a:ln w="12700" cmpd="sng">
            <a:solidFill>
              <a:schemeClr val="accent3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4122235" y="4264677"/>
            <a:ext cx="7631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clk50 (50)</a:t>
            </a:r>
          </a:p>
          <a:p>
            <a:r>
              <a:rPr kumimoji="1" lang="en-US" altLang="ja-JP" sz="8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slow control</a:t>
            </a:r>
            <a:endParaRPr kumimoji="1" lang="ja-JP" altLang="en-US" sz="800" dirty="0" err="1" smtClean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7" name="直線コネクタ 216"/>
          <p:cNvCxnSpPr/>
          <p:nvPr/>
        </p:nvCxnSpPr>
        <p:spPr>
          <a:xfrm>
            <a:off x="1855651" y="6082720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1855650" y="611098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>
            <a:off x="1856548" y="6235120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1856547" y="626338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/>
          <p:cNvSpPr txBox="1"/>
          <p:nvPr/>
        </p:nvSpPr>
        <p:spPr>
          <a:xfrm>
            <a:off x="925107" y="595858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SOFT_RESET0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925107" y="613185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SOFT_RESET1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3" name="二等辺三角形 222"/>
          <p:cNvSpPr/>
          <p:nvPr/>
        </p:nvSpPr>
        <p:spPr>
          <a:xfrm rot="16200000">
            <a:off x="2555030" y="604262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4" name="二等辺三角形 223"/>
          <p:cNvSpPr/>
          <p:nvPr/>
        </p:nvSpPr>
        <p:spPr>
          <a:xfrm rot="16200000">
            <a:off x="2555031" y="619502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" name="左中かっこ 224"/>
          <p:cNvSpPr/>
          <p:nvPr/>
        </p:nvSpPr>
        <p:spPr>
          <a:xfrm>
            <a:off x="847940" y="5984248"/>
            <a:ext cx="112365" cy="33811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94988" y="5946624"/>
            <a:ext cx="79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FB1..4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(for four IMs)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4122233" y="1857419"/>
            <a:ext cx="7026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Link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channels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(RX/</a:t>
            </a:r>
            <a:r>
              <a:rPr kumimoji="1"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</a:t>
            </a: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2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53772" y="496058"/>
            <a:ext cx="5248529" cy="585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06174" y="648459"/>
            <a:ext cx="1067956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err="1" smtClean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6173" y="648459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</a:t>
            </a:r>
            <a:r>
              <a:rPr lang="en-US" altLang="ja-JP" sz="12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interface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72220" y="648459"/>
            <a:ext cx="968740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2221" y="648459"/>
            <a:ext cx="9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data operator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左中かっこ 13"/>
          <p:cNvSpPr/>
          <p:nvPr/>
        </p:nvSpPr>
        <p:spPr>
          <a:xfrm>
            <a:off x="763758" y="892813"/>
            <a:ext cx="266427" cy="88927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572" y="1181112"/>
            <a:ext cx="79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FB1..4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(for four IMs)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5851" y="904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RX_LVDS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[23:0]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4955" y="1075007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CLK0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4955" y="1248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CLK1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04955" y="14142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TX_LVDS[5:0]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5852" y="15666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TX_FWD_CLK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872737" y="1047401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1894120" y="989066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872736" y="1075666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872296" y="1208714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872296" y="1236979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872296" y="1381987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872296" y="1410252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872296" y="1547945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72296" y="1576210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872737" y="1700345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872737" y="1728610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1894120" y="1481341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二等辺三角形 35"/>
          <p:cNvSpPr/>
          <p:nvPr/>
        </p:nvSpPr>
        <p:spPr>
          <a:xfrm rot="5400000">
            <a:off x="2217197" y="10114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二等辺三角形 36"/>
          <p:cNvSpPr/>
          <p:nvPr/>
        </p:nvSpPr>
        <p:spPr>
          <a:xfrm rot="5400000">
            <a:off x="2217196" y="1175839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二等辺三角形 37"/>
          <p:cNvSpPr/>
          <p:nvPr/>
        </p:nvSpPr>
        <p:spPr>
          <a:xfrm rot="5400000">
            <a:off x="2217195" y="134514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二等辺三角形 38"/>
          <p:cNvSpPr/>
          <p:nvPr/>
        </p:nvSpPr>
        <p:spPr>
          <a:xfrm rot="16200000">
            <a:off x="2197039" y="15078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二等辺三角形 39"/>
          <p:cNvSpPr/>
          <p:nvPr/>
        </p:nvSpPr>
        <p:spPr>
          <a:xfrm rot="16200000">
            <a:off x="2197040" y="16602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55158" y="830900"/>
            <a:ext cx="58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Decoded </a:t>
            </a:r>
          </a:p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[15:0]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16 lanes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274130" y="1332442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3274132" y="1384744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3594291" y="1290888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940961" y="979964"/>
            <a:ext cx="85325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940961" y="545411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 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header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Traiiler</a:t>
            </a:r>
            <a:endParaRPr kumimoji="1" lang="en-US" altLang="ja-JP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4940960" y="1547945"/>
            <a:ext cx="90563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851665" y="1094392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[970]</a:t>
            </a: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5284540" y="1487858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794217" y="3598626"/>
            <a:ext cx="968740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820406" y="3598626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</a:t>
            </a:r>
          </a:p>
          <a:p>
            <a:r>
              <a:rPr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5575944" y="4517953"/>
            <a:ext cx="21827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940960" y="2754072"/>
            <a:ext cx="63498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5566022" y="2754072"/>
            <a:ext cx="0" cy="17638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851665" y="2342514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[8:0]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5820406" y="648459"/>
            <a:ext cx="968740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846595" y="648459"/>
            <a:ext cx="9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data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operator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206172" y="3598626"/>
            <a:ext cx="1766048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206171" y="3589911"/>
            <a:ext cx="1388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link input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5" name="直線コネクタ 84"/>
          <p:cNvCxnSpPr/>
          <p:nvPr/>
        </p:nvCxnSpPr>
        <p:spPr>
          <a:xfrm>
            <a:off x="3944110" y="3866910"/>
            <a:ext cx="15326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476726" y="1779693"/>
            <a:ext cx="0" cy="208721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476726" y="1782083"/>
            <a:ext cx="36986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10800000">
            <a:off x="5844933" y="1367674"/>
            <a:ext cx="177482" cy="566952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972220" y="3497350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[23:0]</a:t>
            </a:r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3944110" y="4662800"/>
            <a:ext cx="187629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977452" y="4292232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[23:0]</a:t>
            </a: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1508080" y="4367589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1508082" y="4419891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1828241" y="4326035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左中かっこ 104"/>
          <p:cNvSpPr/>
          <p:nvPr/>
        </p:nvSpPr>
        <p:spPr>
          <a:xfrm>
            <a:off x="1231729" y="4292231"/>
            <a:ext cx="266427" cy="22572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0" y="4204447"/>
            <a:ext cx="1339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 channels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(24 channels)</a:t>
            </a:r>
            <a:b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Fabric 20ch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Inter-crate 4ch</a:t>
            </a:r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022415" y="1464587"/>
            <a:ext cx="6250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(32 inputs)</a:t>
            </a:r>
            <a:endParaRPr kumimoji="1" lang="en-US" altLang="ja-JP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22415" y="4467697"/>
            <a:ext cx="6250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(32 inputs)</a:t>
            </a:r>
            <a:endParaRPr kumimoji="1" lang="en-US" altLang="ja-JP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左中かっこ 108"/>
          <p:cNvSpPr/>
          <p:nvPr/>
        </p:nvSpPr>
        <p:spPr>
          <a:xfrm rot="10800000">
            <a:off x="5819851" y="4379324"/>
            <a:ext cx="177482" cy="566952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772880" y="1603625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6772882" y="1655927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7093041" y="1562071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6743995" y="4611759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>
            <a:off x="6743997" y="4664061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7064156" y="4570205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7667946" y="3828980"/>
            <a:ext cx="14563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Link channels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(24 channels)</a:t>
            </a:r>
            <a:b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Fabric 20ch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Inter-crate 4ch</a:t>
            </a:r>
          </a:p>
          <a:p>
            <a:endParaRPr kumimoji="1"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DF-DF fabric/inter-crate data quality check streamlined</a:t>
            </a:r>
            <a:endParaRPr lang="en-US" altLang="ja-JP" sz="1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ja-JP" altLang="en-US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8" name="左中かっこ 117"/>
          <p:cNvSpPr/>
          <p:nvPr/>
        </p:nvSpPr>
        <p:spPr>
          <a:xfrm rot="10800000">
            <a:off x="7412323" y="4517952"/>
            <a:ext cx="266427" cy="22572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9" name="左中かっこ 118"/>
          <p:cNvSpPr/>
          <p:nvPr/>
        </p:nvSpPr>
        <p:spPr>
          <a:xfrm rot="10800000">
            <a:off x="7470971" y="1514432"/>
            <a:ext cx="266427" cy="22572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737398" y="648459"/>
            <a:ext cx="13394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SLINK channels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channels)</a:t>
            </a:r>
          </a:p>
          <a:p>
            <a:r>
              <a:rPr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32ch for AUX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1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</a:t>
            </a:r>
            <a:r>
              <a:rPr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for SSB</a:t>
            </a:r>
          </a:p>
          <a:p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Increased SSB channel to 4 to accommodate the new QSFP connector</a:t>
            </a:r>
            <a:endParaRPr kumimoji="1" lang="en-US" altLang="ja-JP" sz="1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5320" y="2138519"/>
            <a:ext cx="92936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Added auto delay value setting to </a:t>
            </a:r>
            <a:r>
              <a:rPr lang="en-US" altLang="ja-JP" sz="90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</a:t>
            </a:r>
            <a:r>
              <a:rPr lang="en-US" altLang="ja-JP" sz="9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</a:t>
            </a:r>
            <a:r>
              <a:rPr lang="en-US" altLang="ja-JP" sz="9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connector </a:t>
            </a:r>
            <a:r>
              <a:rPr lang="en-US" altLang="ja-JP" sz="9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automatically</a:t>
            </a:r>
            <a:endParaRPr lang="ja-JP" altLang="en-US" sz="9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09356" y="2137275"/>
            <a:ext cx="92936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Implemented B0F time-out to keep dataflow when ID goes busy</a:t>
            </a:r>
            <a:endParaRPr lang="ja-JP" altLang="en-US" sz="10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1369" y="2033824"/>
            <a:ext cx="9539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Implemented SLINK packer time-out to keep dataflow in case of loss/corrupted packets in DF internal transmission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328437" y="4379684"/>
            <a:ext cx="134781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Implemented inter-board event number comparison to prevent DF-DF out of sync </a:t>
            </a:r>
            <a:endParaRPr lang="ja-JP" altLang="en-US" sz="10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8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2" y="496058"/>
            <a:ext cx="5853748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572" y="860222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FB1..4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5855" y="939679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RX_LVDS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[23:0]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872737" y="1047401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94120" y="989066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72736" y="1075666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二等辺三角形 21"/>
          <p:cNvSpPr/>
          <p:nvPr/>
        </p:nvSpPr>
        <p:spPr>
          <a:xfrm rot="5400000">
            <a:off x="2217197" y="10114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206174" y="801180"/>
            <a:ext cx="621485" cy="8060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4956" y="583273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TX_LVDS[5:0]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5853" y="598513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TX_FWD_CLK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1872297" y="5966442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872297" y="5994707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872738" y="6118842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872738" y="6147107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1894121" y="5899838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二等辺三角形 50"/>
          <p:cNvSpPr/>
          <p:nvPr/>
        </p:nvSpPr>
        <p:spPr>
          <a:xfrm rot="16200000">
            <a:off x="2197040" y="5926349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" name="二等辺三角形 51"/>
          <p:cNvSpPr/>
          <p:nvPr/>
        </p:nvSpPr>
        <p:spPr>
          <a:xfrm rot="16200000">
            <a:off x="2197041" y="6078749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395857" y="904280"/>
            <a:ext cx="431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mapper</a:t>
            </a:r>
            <a:endParaRPr kumimoji="1" lang="ja-JP" altLang="en-US" sz="8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3095541" y="4807368"/>
            <a:ext cx="3174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095541" y="4856315"/>
            <a:ext cx="3174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2882868" y="801180"/>
            <a:ext cx="431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FPGA0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[11:0]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887615" y="1214145"/>
            <a:ext cx="431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FPGA1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[11:0]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2813417" y="1075666"/>
            <a:ext cx="58537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2820538" y="1124613"/>
            <a:ext cx="57825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3214600" y="757537"/>
            <a:ext cx="3045934" cy="36047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138996" y="1677234"/>
            <a:ext cx="7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CLK0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(for FPGA0)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5" name="直線コネクタ 184"/>
          <p:cNvCxnSpPr/>
          <p:nvPr/>
        </p:nvCxnSpPr>
        <p:spPr>
          <a:xfrm>
            <a:off x="1758401" y="1846511"/>
            <a:ext cx="15497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1758401" y="1874776"/>
            <a:ext cx="15497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二等辺三角形 188"/>
          <p:cNvSpPr/>
          <p:nvPr/>
        </p:nvSpPr>
        <p:spPr>
          <a:xfrm rot="5400000">
            <a:off x="3297515" y="181363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1" name="直線コネクタ 200"/>
          <p:cNvCxnSpPr/>
          <p:nvPr/>
        </p:nvCxnSpPr>
        <p:spPr>
          <a:xfrm>
            <a:off x="1758401" y="2071936"/>
            <a:ext cx="11802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1758401" y="2100201"/>
            <a:ext cx="11802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105676" y="1786523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FB1..4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" name="左中かっこ 203"/>
          <p:cNvSpPr/>
          <p:nvPr/>
        </p:nvSpPr>
        <p:spPr>
          <a:xfrm>
            <a:off x="771742" y="1743009"/>
            <a:ext cx="266427" cy="39480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2206174" y="5245260"/>
            <a:ext cx="3299987" cy="9553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31717" y="5881014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FB1..4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7" name="左中かっこ 206"/>
          <p:cNvSpPr/>
          <p:nvPr/>
        </p:nvSpPr>
        <p:spPr>
          <a:xfrm>
            <a:off x="771742" y="5837500"/>
            <a:ext cx="266427" cy="39480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3435676" y="796296"/>
            <a:ext cx="17809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</a:t>
            </a:r>
            <a:r>
              <a:rPr lang="en-US" altLang="ja-JP" sz="1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RX interface (FPGA0) x 4</a:t>
            </a:r>
            <a:endParaRPr kumimoji="1" lang="ja-JP" altLang="en-US" sz="10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2271305" y="5323926"/>
            <a:ext cx="13167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</a:t>
            </a:r>
            <a:r>
              <a:rPr lang="en-US" altLang="ja-JP" sz="1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RX interface</a:t>
            </a:r>
            <a:endParaRPr kumimoji="1" lang="ja-JP" altLang="en-US" sz="10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6" name="直線コネクタ 215"/>
          <p:cNvCxnSpPr/>
          <p:nvPr/>
        </p:nvCxnSpPr>
        <p:spPr>
          <a:xfrm>
            <a:off x="3095541" y="1460366"/>
            <a:ext cx="0" cy="339594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/>
          <p:nvPr/>
        </p:nvCxnSpPr>
        <p:spPr>
          <a:xfrm>
            <a:off x="2820538" y="1464043"/>
            <a:ext cx="27500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/>
          <p:nvPr/>
        </p:nvCxnSpPr>
        <p:spPr>
          <a:xfrm>
            <a:off x="2827659" y="1512990"/>
            <a:ext cx="26788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二等辺三角形 225"/>
          <p:cNvSpPr/>
          <p:nvPr/>
        </p:nvSpPr>
        <p:spPr>
          <a:xfrm rot="5400000">
            <a:off x="3297514" y="4963911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7" name="直線コネクタ 226"/>
          <p:cNvCxnSpPr/>
          <p:nvPr/>
        </p:nvCxnSpPr>
        <p:spPr>
          <a:xfrm>
            <a:off x="2938609" y="4998568"/>
            <a:ext cx="3686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2938609" y="5026833"/>
            <a:ext cx="3686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2938609" y="2071936"/>
            <a:ext cx="0" cy="295489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正方形/長方形 234"/>
          <p:cNvSpPr/>
          <p:nvPr/>
        </p:nvSpPr>
        <p:spPr>
          <a:xfrm>
            <a:off x="3214600" y="4707281"/>
            <a:ext cx="3045934" cy="4104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1138995" y="1933078"/>
            <a:ext cx="7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CLK1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(for FPGA0)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3435676" y="4929464"/>
            <a:ext cx="17809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</a:t>
            </a:r>
            <a:r>
              <a:rPr lang="en-US" altLang="ja-JP" sz="1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RX interface (FPGA1) x 4</a:t>
            </a:r>
            <a:endParaRPr kumimoji="1" lang="ja-JP" altLang="en-US" sz="10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3398790" y="1009851"/>
            <a:ext cx="713364" cy="1127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3435676" y="1940412"/>
            <a:ext cx="431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front </a:t>
            </a:r>
            <a:endParaRPr kumimoji="1" lang="ja-JP" altLang="en-US" sz="12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3" name="直線矢印コネクタ 242"/>
          <p:cNvCxnSpPr/>
          <p:nvPr/>
        </p:nvCxnSpPr>
        <p:spPr>
          <a:xfrm>
            <a:off x="1791682" y="2680150"/>
            <a:ext cx="4925245" cy="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413232" y="2558573"/>
            <a:ext cx="138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FMC_COMMON_CLK</a:t>
            </a:r>
          </a:p>
          <a:p>
            <a:endParaRPr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exactly same frequency, but phase difference is unknown and should be absorbed by delay for clock input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6" name="直線矢印コネクタ 245"/>
          <p:cNvCxnSpPr/>
          <p:nvPr/>
        </p:nvCxnSpPr>
        <p:spPr>
          <a:xfrm flipV="1">
            <a:off x="4011366" y="2015788"/>
            <a:ext cx="0" cy="486221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正方形/長方形 248"/>
          <p:cNvSpPr/>
          <p:nvPr/>
        </p:nvSpPr>
        <p:spPr>
          <a:xfrm>
            <a:off x="4809882" y="997115"/>
            <a:ext cx="713364" cy="1127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4875164" y="1933078"/>
            <a:ext cx="5722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mapper </a:t>
            </a:r>
            <a:endParaRPr kumimoji="1" lang="ja-JP" altLang="en-US" sz="12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54" name="直線矢印コネクタ 253"/>
          <p:cNvCxnSpPr/>
          <p:nvPr/>
        </p:nvCxnSpPr>
        <p:spPr>
          <a:xfrm>
            <a:off x="3435676" y="3989547"/>
            <a:ext cx="33883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/>
          <p:cNvSpPr txBox="1"/>
          <p:nvPr/>
        </p:nvSpPr>
        <p:spPr>
          <a:xfrm>
            <a:off x="4163158" y="971600"/>
            <a:ext cx="4897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DDR decoded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[23:0]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59" name="直線矢印コネクタ 258"/>
          <p:cNvCxnSpPr/>
          <p:nvPr/>
        </p:nvCxnSpPr>
        <p:spPr>
          <a:xfrm>
            <a:off x="3588077" y="3097183"/>
            <a:ext cx="16771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/>
          <p:cNvCxnSpPr/>
          <p:nvPr/>
        </p:nvCxnSpPr>
        <p:spPr>
          <a:xfrm>
            <a:off x="4112154" y="1460366"/>
            <a:ext cx="69772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/>
          <p:nvPr/>
        </p:nvCxnSpPr>
        <p:spPr>
          <a:xfrm>
            <a:off x="5523246" y="1130890"/>
            <a:ext cx="57176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/>
          <p:nvPr/>
        </p:nvCxnSpPr>
        <p:spPr>
          <a:xfrm>
            <a:off x="5523246" y="1797380"/>
            <a:ext cx="51241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/>
          <p:nvPr/>
        </p:nvCxnSpPr>
        <p:spPr>
          <a:xfrm flipV="1">
            <a:off x="6035663" y="1797380"/>
            <a:ext cx="0" cy="96214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矢印コネクタ 271"/>
          <p:cNvCxnSpPr/>
          <p:nvPr/>
        </p:nvCxnSpPr>
        <p:spPr>
          <a:xfrm>
            <a:off x="3435676" y="2759520"/>
            <a:ext cx="259998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/>
          <p:nvPr/>
        </p:nvCxnSpPr>
        <p:spPr>
          <a:xfrm flipV="1">
            <a:off x="3435676" y="2759521"/>
            <a:ext cx="0" cy="13827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/>
          <p:cNvCxnSpPr/>
          <p:nvPr/>
        </p:nvCxnSpPr>
        <p:spPr>
          <a:xfrm>
            <a:off x="3588077" y="2784706"/>
            <a:ext cx="250693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矢印コネクタ 277"/>
          <p:cNvCxnSpPr/>
          <p:nvPr/>
        </p:nvCxnSpPr>
        <p:spPr>
          <a:xfrm flipV="1">
            <a:off x="6095011" y="1130890"/>
            <a:ext cx="0" cy="1653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直線矢印コネクタ 282"/>
          <p:cNvCxnSpPr/>
          <p:nvPr/>
        </p:nvCxnSpPr>
        <p:spPr>
          <a:xfrm flipV="1">
            <a:off x="3588077" y="2784707"/>
            <a:ext cx="0" cy="84717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/>
          <p:cNvSpPr txBox="1"/>
          <p:nvPr/>
        </p:nvSpPr>
        <p:spPr>
          <a:xfrm>
            <a:off x="5578686" y="865955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SCT data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[7:0]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5584621" y="1540302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PIX data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[7:0]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3755472" y="2860825"/>
            <a:ext cx="1995322" cy="8719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5578686" y="1150501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SCT ctrl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[3:0]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5523246" y="1404105"/>
            <a:ext cx="57176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/>
          <p:nvPr/>
        </p:nvCxnSpPr>
        <p:spPr>
          <a:xfrm>
            <a:off x="3587755" y="3623453"/>
            <a:ext cx="16771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3774515" y="3035627"/>
            <a:ext cx="4569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r>
              <a:rPr lang="en-US" altLang="ja-JP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[7:0]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3774515" y="3561897"/>
            <a:ext cx="4569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ctrl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[3:0]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5" name="正方形/長方形 294"/>
          <p:cNvSpPr/>
          <p:nvPr/>
        </p:nvSpPr>
        <p:spPr>
          <a:xfrm>
            <a:off x="3755794" y="3857392"/>
            <a:ext cx="1995322" cy="403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97" name="直線矢印コネクタ 296"/>
          <p:cNvCxnSpPr/>
          <p:nvPr/>
        </p:nvCxnSpPr>
        <p:spPr>
          <a:xfrm>
            <a:off x="3435676" y="4147882"/>
            <a:ext cx="33883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/>
          <p:cNvSpPr txBox="1"/>
          <p:nvPr/>
        </p:nvSpPr>
        <p:spPr>
          <a:xfrm>
            <a:off x="5578686" y="1797380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PIX data</a:t>
            </a:r>
          </a:p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[3:0]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00" name="直線矢印コネクタ 299"/>
          <p:cNvCxnSpPr/>
          <p:nvPr/>
        </p:nvCxnSpPr>
        <p:spPr>
          <a:xfrm>
            <a:off x="5529181" y="2071936"/>
            <a:ext cx="51241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/>
          <p:cNvSpPr txBox="1"/>
          <p:nvPr/>
        </p:nvSpPr>
        <p:spPr>
          <a:xfrm>
            <a:off x="3755794" y="2860825"/>
            <a:ext cx="5722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</a:t>
            </a:r>
            <a:endParaRPr kumimoji="1" lang="ja-JP" altLang="en-US" sz="12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2" name="正方形/長方形 301"/>
          <p:cNvSpPr/>
          <p:nvPr/>
        </p:nvSpPr>
        <p:spPr>
          <a:xfrm>
            <a:off x="4815817" y="2213550"/>
            <a:ext cx="713364" cy="3784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4875164" y="2214363"/>
            <a:ext cx="5722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Parity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checker</a:t>
            </a:r>
            <a:endParaRPr kumimoji="1" lang="ja-JP" altLang="en-US" sz="12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04" name="直線矢印コネクタ 303"/>
          <p:cNvCxnSpPr/>
          <p:nvPr/>
        </p:nvCxnSpPr>
        <p:spPr>
          <a:xfrm>
            <a:off x="4652862" y="2271632"/>
            <a:ext cx="16295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>
            <a:off x="4652862" y="1460366"/>
            <a:ext cx="0" cy="81126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/>
          <p:cNvCxnSpPr/>
          <p:nvPr/>
        </p:nvCxnSpPr>
        <p:spPr>
          <a:xfrm>
            <a:off x="4011366" y="2495619"/>
            <a:ext cx="798515" cy="1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/>
          <p:cNvCxnSpPr/>
          <p:nvPr/>
        </p:nvCxnSpPr>
        <p:spPr>
          <a:xfrm>
            <a:off x="4011366" y="2502010"/>
            <a:ext cx="0" cy="35881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/>
          <p:nvPr/>
        </p:nvCxnSpPr>
        <p:spPr>
          <a:xfrm>
            <a:off x="5751116" y="3097183"/>
            <a:ext cx="96581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テキスト ボックス 319"/>
          <p:cNvSpPr txBox="1"/>
          <p:nvPr/>
        </p:nvSpPr>
        <p:spPr>
          <a:xfrm>
            <a:off x="5750794" y="3102172"/>
            <a:ext cx="4569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 bit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decoded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6409358" y="757537"/>
            <a:ext cx="104176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 historical reason,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the firmware, signals are 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named as “</a:t>
            </a: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SCT data” and “PIX data”.</a:t>
            </a:r>
          </a:p>
          <a:p>
            <a:endParaRPr lang="en-US" altLang="ja-JP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Eventually this 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dose not mean SCT, PIX, but please translate like 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SCT=Lane0, 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Pixel=Lane1</a:t>
            </a: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23" name="直線矢印コネクタ 322"/>
          <p:cNvCxnSpPr/>
          <p:nvPr/>
        </p:nvCxnSpPr>
        <p:spPr>
          <a:xfrm>
            <a:off x="5744771" y="3989547"/>
            <a:ext cx="4255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/>
          <p:cNvSpPr/>
          <p:nvPr/>
        </p:nvSpPr>
        <p:spPr>
          <a:xfrm>
            <a:off x="6384553" y="3390595"/>
            <a:ext cx="1403908" cy="482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25" name="直線矢印コネクタ 324"/>
          <p:cNvCxnSpPr/>
          <p:nvPr/>
        </p:nvCxnSpPr>
        <p:spPr>
          <a:xfrm>
            <a:off x="6716927" y="2680150"/>
            <a:ext cx="0" cy="27635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/>
          <p:nvPr/>
        </p:nvCxnSpPr>
        <p:spPr>
          <a:xfrm>
            <a:off x="1799416" y="4519146"/>
            <a:ext cx="5840221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直線矢印コネクタ 328"/>
          <p:cNvCxnSpPr/>
          <p:nvPr/>
        </p:nvCxnSpPr>
        <p:spPr>
          <a:xfrm flipV="1">
            <a:off x="7639637" y="3857392"/>
            <a:ext cx="0" cy="66175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テキスト ボックス 333"/>
          <p:cNvSpPr txBox="1"/>
          <p:nvPr/>
        </p:nvSpPr>
        <p:spPr>
          <a:xfrm>
            <a:off x="6647474" y="3158738"/>
            <a:ext cx="11374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 checker</a:t>
            </a:r>
            <a:endParaRPr kumimoji="1" lang="ja-JP" altLang="en-US" sz="12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5" name="テキスト ボックス 334"/>
          <p:cNvSpPr txBox="1"/>
          <p:nvPr/>
        </p:nvSpPr>
        <p:spPr>
          <a:xfrm>
            <a:off x="450775" y="4369819"/>
            <a:ext cx="138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MAIN_CLK</a:t>
            </a:r>
            <a:endParaRPr kumimoji="1" lang="en-US" altLang="ja-JP" sz="800" dirty="0" smtClean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36" name="直線矢印コネクタ 335"/>
          <p:cNvCxnSpPr/>
          <p:nvPr/>
        </p:nvCxnSpPr>
        <p:spPr>
          <a:xfrm>
            <a:off x="7560263" y="3873173"/>
            <a:ext cx="0" cy="193972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直線矢印コネクタ 339"/>
          <p:cNvCxnSpPr/>
          <p:nvPr/>
        </p:nvCxnSpPr>
        <p:spPr>
          <a:xfrm flipH="1">
            <a:off x="5298139" y="5812893"/>
            <a:ext cx="226212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正方形/長方形 357"/>
          <p:cNvSpPr/>
          <p:nvPr/>
        </p:nvSpPr>
        <p:spPr>
          <a:xfrm>
            <a:off x="6566829" y="2855894"/>
            <a:ext cx="1218054" cy="482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6508573" y="3688507"/>
            <a:ext cx="897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Elastic buffer</a:t>
            </a:r>
            <a:endParaRPr kumimoji="1" lang="ja-JP" altLang="en-US" sz="12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5751116" y="4005580"/>
            <a:ext cx="4569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 bit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decoded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63" name="直線矢印コネクタ 362"/>
          <p:cNvCxnSpPr/>
          <p:nvPr/>
        </p:nvCxnSpPr>
        <p:spPr>
          <a:xfrm>
            <a:off x="6330038" y="3635223"/>
            <a:ext cx="1721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直線矢印コネクタ 364"/>
          <p:cNvCxnSpPr/>
          <p:nvPr/>
        </p:nvCxnSpPr>
        <p:spPr>
          <a:xfrm flipV="1">
            <a:off x="6330038" y="3102172"/>
            <a:ext cx="0" cy="52971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/>
          <p:cNvCxnSpPr/>
          <p:nvPr/>
        </p:nvCxnSpPr>
        <p:spPr>
          <a:xfrm>
            <a:off x="6426880" y="2668378"/>
            <a:ext cx="0" cy="84430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テキスト ボックス 375"/>
          <p:cNvSpPr txBox="1"/>
          <p:nvPr/>
        </p:nvSpPr>
        <p:spPr>
          <a:xfrm>
            <a:off x="5529181" y="5837500"/>
            <a:ext cx="19219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Elastic buffer busy channel 0 (896/1024)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7" name="正方形/長方形 376"/>
          <p:cNvSpPr/>
          <p:nvPr/>
        </p:nvSpPr>
        <p:spPr>
          <a:xfrm>
            <a:off x="6384553" y="3933901"/>
            <a:ext cx="1021926" cy="428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6409358" y="3933901"/>
            <a:ext cx="8979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 checker </a:t>
            </a:r>
            <a:br>
              <a:rPr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Elastic buffer</a:t>
            </a:r>
            <a:br>
              <a:rPr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channel 2 </a:t>
            </a:r>
            <a:endParaRPr kumimoji="1" lang="ja-JP" altLang="en-US" sz="800" dirty="0" err="1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93" name="直線矢印コネクタ 392"/>
          <p:cNvCxnSpPr/>
          <p:nvPr/>
        </p:nvCxnSpPr>
        <p:spPr>
          <a:xfrm>
            <a:off x="7307000" y="4303233"/>
            <a:ext cx="0" cy="145823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直線矢印コネクタ 394"/>
          <p:cNvCxnSpPr/>
          <p:nvPr/>
        </p:nvCxnSpPr>
        <p:spPr>
          <a:xfrm flipH="1">
            <a:off x="5298139" y="5760853"/>
            <a:ext cx="201691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テキスト ボックス 397"/>
          <p:cNvSpPr txBox="1"/>
          <p:nvPr/>
        </p:nvSpPr>
        <p:spPr>
          <a:xfrm>
            <a:off x="5529181" y="5637742"/>
            <a:ext cx="19219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Elastic buffer busy channel 1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2" name="左中かっこ 401"/>
          <p:cNvSpPr/>
          <p:nvPr/>
        </p:nvSpPr>
        <p:spPr>
          <a:xfrm rot="10800000">
            <a:off x="8918079" y="3438627"/>
            <a:ext cx="342690" cy="109469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3" name="テキスト ボックス 402"/>
          <p:cNvSpPr txBox="1"/>
          <p:nvPr/>
        </p:nvSpPr>
        <p:spPr>
          <a:xfrm>
            <a:off x="7907521" y="4431374"/>
            <a:ext cx="115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b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 IM FPGAs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06" name="直線矢印コネクタ 405"/>
          <p:cNvCxnSpPr/>
          <p:nvPr/>
        </p:nvCxnSpPr>
        <p:spPr>
          <a:xfrm flipH="1">
            <a:off x="5298139" y="6062988"/>
            <a:ext cx="273867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/>
          <p:cNvSpPr txBox="1"/>
          <p:nvPr/>
        </p:nvSpPr>
        <p:spPr>
          <a:xfrm>
            <a:off x="5523246" y="6075079"/>
            <a:ext cx="19219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Spy buffer freeze 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(currently driven by user interface)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4" name="図形グループ 413"/>
          <p:cNvGrpSpPr/>
          <p:nvPr/>
        </p:nvGrpSpPr>
        <p:grpSpPr>
          <a:xfrm>
            <a:off x="7653032" y="3395692"/>
            <a:ext cx="383784" cy="389853"/>
            <a:chOff x="7653031" y="3395692"/>
            <a:chExt cx="762331" cy="389853"/>
          </a:xfrm>
        </p:grpSpPr>
        <p:cxnSp>
          <p:nvCxnSpPr>
            <p:cNvPr id="409" name="直線矢印コネクタ 408"/>
            <p:cNvCxnSpPr/>
            <p:nvPr/>
          </p:nvCxnSpPr>
          <p:spPr>
            <a:xfrm>
              <a:off x="7690762" y="3476301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線矢印コネクタ 409"/>
            <p:cNvCxnSpPr/>
            <p:nvPr/>
          </p:nvCxnSpPr>
          <p:spPr>
            <a:xfrm flipH="1">
              <a:off x="7653031" y="3785545"/>
              <a:ext cx="76233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コネクタ 410"/>
            <p:cNvCxnSpPr/>
            <p:nvPr/>
          </p:nvCxnSpPr>
          <p:spPr>
            <a:xfrm flipH="1">
              <a:off x="7977388" y="3395692"/>
              <a:ext cx="31502" cy="14182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矢印コネクタ 411"/>
            <p:cNvCxnSpPr/>
            <p:nvPr/>
          </p:nvCxnSpPr>
          <p:spPr>
            <a:xfrm>
              <a:off x="7690762" y="357929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矢印コネクタ 412"/>
            <p:cNvCxnSpPr/>
            <p:nvPr/>
          </p:nvCxnSpPr>
          <p:spPr>
            <a:xfrm>
              <a:off x="7690762" y="368677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テキスト ボックス 414"/>
          <p:cNvSpPr txBox="1"/>
          <p:nvPr/>
        </p:nvSpPr>
        <p:spPr>
          <a:xfrm>
            <a:off x="7816325" y="3450557"/>
            <a:ext cx="1444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32-bit decoded data</a:t>
            </a:r>
          </a:p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Ctrl / Data Valid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Enable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 0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6" name="図形グループ 415"/>
          <p:cNvGrpSpPr/>
          <p:nvPr/>
        </p:nvGrpSpPr>
        <p:grpSpPr>
          <a:xfrm>
            <a:off x="7315058" y="3931661"/>
            <a:ext cx="740753" cy="389853"/>
            <a:chOff x="7653031" y="3395692"/>
            <a:chExt cx="762331" cy="389853"/>
          </a:xfrm>
        </p:grpSpPr>
        <p:cxnSp>
          <p:nvCxnSpPr>
            <p:cNvPr id="417" name="直線矢印コネクタ 416"/>
            <p:cNvCxnSpPr/>
            <p:nvPr/>
          </p:nvCxnSpPr>
          <p:spPr>
            <a:xfrm>
              <a:off x="7690762" y="3476301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矢印コネクタ 417"/>
            <p:cNvCxnSpPr/>
            <p:nvPr/>
          </p:nvCxnSpPr>
          <p:spPr>
            <a:xfrm flipH="1">
              <a:off x="7653031" y="3785545"/>
              <a:ext cx="76233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コネクタ 418"/>
            <p:cNvCxnSpPr/>
            <p:nvPr/>
          </p:nvCxnSpPr>
          <p:spPr>
            <a:xfrm flipH="1">
              <a:off x="7977388" y="3395692"/>
              <a:ext cx="31502" cy="14182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矢印コネクタ 419"/>
            <p:cNvCxnSpPr/>
            <p:nvPr/>
          </p:nvCxnSpPr>
          <p:spPr>
            <a:xfrm>
              <a:off x="7690762" y="357929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矢印コネクタ 420"/>
            <p:cNvCxnSpPr/>
            <p:nvPr/>
          </p:nvCxnSpPr>
          <p:spPr>
            <a:xfrm>
              <a:off x="7690762" y="368677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2" name="テキスト ボックス 421"/>
          <p:cNvSpPr txBox="1"/>
          <p:nvPr/>
        </p:nvSpPr>
        <p:spPr>
          <a:xfrm>
            <a:off x="7835320" y="3986526"/>
            <a:ext cx="1444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32-bit decoded data</a:t>
            </a:r>
          </a:p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Ctrl / Data Valid</a:t>
            </a:r>
          </a:p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Enable</a:t>
            </a:r>
            <a:b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 1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2395857" y="2680021"/>
            <a:ext cx="0" cy="264390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2" y="496058"/>
            <a:ext cx="5853748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686350" y="1652009"/>
            <a:ext cx="724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>
            <a:off x="1648619" y="1961253"/>
            <a:ext cx="76233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04176" y="1532596"/>
            <a:ext cx="14444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32-bit decoded data</a:t>
            </a:r>
          </a:p>
          <a:p>
            <a:pPr algn="ctr"/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Ctrl / Data Valid</a:t>
            </a:r>
          </a:p>
          <a:p>
            <a:pPr algn="ctr"/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Enable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972976" y="1571400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左中かっこ 7"/>
          <p:cNvSpPr/>
          <p:nvPr/>
        </p:nvSpPr>
        <p:spPr>
          <a:xfrm>
            <a:off x="-1" y="1474914"/>
            <a:ext cx="293100" cy="61168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137" y="2175933"/>
            <a:ext cx="202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</a:t>
            </a:r>
            <a:r>
              <a:rPr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 input lanes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686350" y="1755006"/>
            <a:ext cx="724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686350" y="1862486"/>
            <a:ext cx="724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139030" y="924126"/>
            <a:ext cx="3555972" cy="5274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67731" y="924126"/>
            <a:ext cx="17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Lane Handler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31552" y="1961252"/>
            <a:ext cx="1617222" cy="263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42257" y="4595214"/>
            <a:ext cx="18652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switches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[0] for lane0 &amp; lane1</a:t>
            </a: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[1]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lane2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lane3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[2]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lane4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lane5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[3]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lane6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lane7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[4]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lane8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lane9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[5]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lane10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lane11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[6]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lane12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lane13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[7]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lane14 </a:t>
            </a:r>
            <a:r>
              <a:rPr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lane15</a:t>
            </a:r>
            <a:endParaRPr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31552" y="4302446"/>
            <a:ext cx="17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SWITCH (2x2)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0751" y="1201125"/>
            <a:ext cx="2531933" cy="452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90750" y="1201125"/>
            <a:ext cx="202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Internal frame adder x 16</a:t>
            </a:r>
            <a:endParaRPr kumimoji="1" lang="ja-JP" altLang="en-US" sz="120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0750" y="5725290"/>
            <a:ext cx="202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</a:t>
            </a:r>
            <a:r>
              <a:rPr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 input lanes</a:t>
            </a:r>
            <a:endParaRPr kumimoji="1" lang="ja-JP" altLang="en-US" sz="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10166" y="1532596"/>
            <a:ext cx="230181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State machine </a:t>
            </a:r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do followings : </a:t>
            </a:r>
          </a:p>
          <a:p>
            <a:endParaRPr lang="en-US" altLang="ja-JP" sz="1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71450" indent="-171450">
              <a:buFont typeface="Arial"/>
              <a:buChar char="•"/>
            </a:pPr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separate SLINK header, </a:t>
            </a:r>
            <a:b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data, SLINK trailer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add DF internal header </a:t>
            </a:r>
            <a:b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trailer words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add destination bits for </a:t>
            </a:r>
            <a:b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 boards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complete missing modules </a:t>
            </a:r>
            <a:b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there </a:t>
            </a:r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 (due to zero suppress)</a:t>
            </a:r>
            <a:endParaRPr kumimoji="1" lang="ja-JP" altLang="en-US" sz="10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台形 28"/>
          <p:cNvSpPr/>
          <p:nvPr/>
        </p:nvSpPr>
        <p:spPr>
          <a:xfrm rot="5400000">
            <a:off x="5105145" y="1408341"/>
            <a:ext cx="830239" cy="275585"/>
          </a:xfrm>
          <a:prstGeom prst="trapezoid">
            <a:avLst>
              <a:gd name="adj" fmla="val 228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722684" y="1277560"/>
            <a:ext cx="6597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787403" y="924126"/>
            <a:ext cx="5704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data</a:t>
            </a:r>
            <a:endParaRPr kumimoji="1" lang="ja-JP" altLang="en-US" sz="10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4722684" y="1324453"/>
            <a:ext cx="6597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722684" y="1375253"/>
            <a:ext cx="6597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5043650" y="1214343"/>
            <a:ext cx="24458" cy="11011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4722685" y="1429807"/>
            <a:ext cx="6597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左中かっこ 46"/>
          <p:cNvSpPr/>
          <p:nvPr/>
        </p:nvSpPr>
        <p:spPr>
          <a:xfrm rot="10800000">
            <a:off x="5412165" y="1214838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412165" y="1512284"/>
            <a:ext cx="21491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7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br>
              <a:rPr kumimoji="1" lang="en-US" altLang="ja-JP" sz="7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7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 </a:t>
            </a:r>
            <a:br>
              <a:rPr kumimoji="1" lang="en-US" altLang="ja-JP" sz="7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7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lanes</a:t>
            </a:r>
            <a:endParaRPr kumimoji="1" lang="ja-JP" altLang="en-US" sz="7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5658056" y="1346495"/>
            <a:ext cx="2455386" cy="215464"/>
            <a:chOff x="5658056" y="1346495"/>
            <a:chExt cx="659790" cy="215464"/>
          </a:xfrm>
        </p:grpSpPr>
        <p:cxnSp>
          <p:nvCxnSpPr>
            <p:cNvPr id="49" name="直線矢印コネクタ 48"/>
            <p:cNvCxnSpPr/>
            <p:nvPr/>
          </p:nvCxnSpPr>
          <p:spPr>
            <a:xfrm>
              <a:off x="5658056" y="1409712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>
              <a:off x="5658056" y="14566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5658056" y="15074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>
              <a:off x="5979022" y="1346495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5658057" y="1561959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矢印コネクタ 56"/>
          <p:cNvCxnSpPr>
            <a:endCxn id="29" idx="1"/>
          </p:cNvCxnSpPr>
          <p:nvPr/>
        </p:nvCxnSpPr>
        <p:spPr>
          <a:xfrm>
            <a:off x="5520264" y="383030"/>
            <a:ext cx="0" cy="77940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068109" y="100797"/>
            <a:ext cx="34484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Header / trailer should be identical for all lanes. The frame data from youngest input lane of all activated inputs wil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 be chosen automatically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02574" y="1242038"/>
            <a:ext cx="114142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Data</a:t>
            </a:r>
          </a:p>
          <a:p>
            <a:pPr algn="ctr"/>
            <a:r>
              <a:rPr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Ctrl / Data Valid</a:t>
            </a:r>
          </a:p>
          <a:p>
            <a:pPr algn="ctr"/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RX Enable</a:t>
            </a:r>
            <a:endParaRPr kumimoji="1" lang="ja-JP" altLang="en-US" sz="10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22685" y="2610435"/>
            <a:ext cx="8795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</a:t>
            </a:r>
            <a:endParaRPr kumimoji="1" lang="ja-JP" altLang="en-US" sz="10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図形グループ 67"/>
          <p:cNvGrpSpPr/>
          <p:nvPr/>
        </p:nvGrpSpPr>
        <p:grpSpPr>
          <a:xfrm>
            <a:off x="4713754" y="2764323"/>
            <a:ext cx="1417798" cy="166743"/>
            <a:chOff x="4713754" y="2764323"/>
            <a:chExt cx="659790" cy="166743"/>
          </a:xfrm>
        </p:grpSpPr>
        <p:cxnSp>
          <p:nvCxnSpPr>
            <p:cNvPr id="62" name="直線矢印コネクタ 61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左中かっこ 68"/>
          <p:cNvSpPr/>
          <p:nvPr/>
        </p:nvSpPr>
        <p:spPr>
          <a:xfrm rot="10800000">
            <a:off x="6180434" y="2737538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289872" y="2764323"/>
            <a:ext cx="7159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Lane0 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5795316" y="3511427"/>
            <a:ext cx="336238" cy="166743"/>
            <a:chOff x="4713754" y="2764323"/>
            <a:chExt cx="659790" cy="166743"/>
          </a:xfrm>
        </p:grpSpPr>
        <p:cxnSp>
          <p:nvCxnSpPr>
            <p:cNvPr id="72" name="直線矢印コネクタ 71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左中かっこ 75"/>
          <p:cNvSpPr/>
          <p:nvPr/>
        </p:nvSpPr>
        <p:spPr>
          <a:xfrm rot="10800000">
            <a:off x="6180434" y="3466719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89872" y="3493504"/>
            <a:ext cx="7159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Lane1 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8" name="図形グループ 77"/>
          <p:cNvGrpSpPr/>
          <p:nvPr/>
        </p:nvGrpSpPr>
        <p:grpSpPr>
          <a:xfrm>
            <a:off x="7664057" y="2757923"/>
            <a:ext cx="336236" cy="193529"/>
            <a:chOff x="4713754" y="2764323"/>
            <a:chExt cx="659790" cy="166743"/>
          </a:xfrm>
        </p:grpSpPr>
        <p:cxnSp>
          <p:nvCxnSpPr>
            <p:cNvPr id="79" name="直線矢印コネクタ 78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左中かっこ 82"/>
          <p:cNvSpPr/>
          <p:nvPr/>
        </p:nvSpPr>
        <p:spPr>
          <a:xfrm rot="10800000">
            <a:off x="7994456" y="2769537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103894" y="2654067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 out for output data operator 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5" name="図形グループ 84"/>
          <p:cNvGrpSpPr/>
          <p:nvPr/>
        </p:nvGrpSpPr>
        <p:grpSpPr>
          <a:xfrm>
            <a:off x="7664057" y="3531812"/>
            <a:ext cx="336238" cy="166743"/>
            <a:chOff x="4713754" y="2764323"/>
            <a:chExt cx="659790" cy="166743"/>
          </a:xfrm>
        </p:grpSpPr>
        <p:cxnSp>
          <p:nvCxnSpPr>
            <p:cNvPr id="86" name="直線矢印コネクタ 85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左中かっこ 89"/>
          <p:cNvSpPr/>
          <p:nvPr/>
        </p:nvSpPr>
        <p:spPr>
          <a:xfrm rot="10800000">
            <a:off x="7994456" y="3498718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103894" y="3421556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data out for internal link output</a:t>
            </a:r>
            <a:endParaRPr kumimoji="1" lang="ja-JP" altLang="en-US" sz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6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95947"/>
              </p:ext>
            </p:extLst>
          </p:nvPr>
        </p:nvGraphicFramePr>
        <p:xfrm>
          <a:off x="387751" y="602101"/>
          <a:ext cx="8229596" cy="1321188"/>
        </p:xfrm>
        <a:graphic>
          <a:graphicData uri="http://schemas.openxmlformats.org/drawingml/2006/table">
            <a:tbl>
              <a:tblPr/>
              <a:tblGrid>
                <a:gridCol w="221566"/>
                <a:gridCol w="221566"/>
                <a:gridCol w="221566"/>
                <a:gridCol w="221566"/>
                <a:gridCol w="474785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886265"/>
              </a:tblGrid>
              <a:tr h="142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27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23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Description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Pixel module number (10..0)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Pixel Module Header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 coordinate (27..16)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 coordinate (11..0)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Pixel Cluster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SCT module number (12..0)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SCT Module Header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Hit 2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hit2 empty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nl-NL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Hit 2 coordinate (26..16)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Hit1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Hit 1 coordinate (10..0)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SCT Cluster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Note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4522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* If the second SCT hit is empty, the empty= '1' 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52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* "R" means Reserved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52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* "S" means Split Cluster Bit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751" y="13438"/>
            <a:ext cx="52179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Original module data</a:t>
            </a:r>
            <a:endParaRPr kumimoji="1" lang="ja-JP" altLang="en-US" sz="2000" u="sng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43335"/>
              </p:ext>
            </p:extLst>
          </p:nvPr>
        </p:nvGraphicFramePr>
        <p:xfrm>
          <a:off x="387751" y="2398098"/>
          <a:ext cx="8229600" cy="1267506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F/T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Random Counter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DF internal Event Counter (from 0 - 255)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Global destination bits for 32 slots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Module DATA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1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NOTE: F/T shows the modules data is fake data only inside of the DF for event synchronization (this is case of "F"='1') or not ("T"='0'). Fake data will be removed in output data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0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NOTE: Random 4 bit counter is reserved to randamize the switching destination in CENTRAL SWITCH so that the efficiency of switching resource use will be maximized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87751" y="1938683"/>
            <a:ext cx="52179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formatter internal data</a:t>
            </a:r>
            <a:endParaRPr kumimoji="1" lang="ja-JP" altLang="en-US" sz="2000" u="sng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1776"/>
              </p:ext>
            </p:extLst>
          </p:nvPr>
        </p:nvGraphicFramePr>
        <p:xfrm>
          <a:off x="387747" y="4359477"/>
          <a:ext cx="8229600" cy="1432833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165327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3) Local Switching data format (inside internal link switch)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F/T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Random Counter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DF internal Event Counter (from 0 - 255)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Local output port information (should be single destination packet)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Global destination bit for 32 slots (SHOULD BE A SINGLE DESTINATION PACKET DATA)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Module DATA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NOTE: This DF firmware will miss channel #13 of fabric on purpose to form the input lane number to be 32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87747" y="3790642"/>
            <a:ext cx="684510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Special format adding internal link output lanes</a:t>
            </a:r>
            <a:endParaRPr lang="en-US" altLang="ja-JP" sz="2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ja-JP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(the “global destination bit” is treated as part of “module data” in switch firmware)</a:t>
            </a:r>
            <a:endParaRPr kumimoji="1" lang="ja-JP" altLang="en-US" sz="14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7747" y="5858044"/>
            <a:ext cx="8229600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with 16-bit is determined with the following equation: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Reference index = (32 + Lane ID – Random Counter) mod 32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random counter = 0 case</a:t>
            </a:r>
          </a:p>
          <a:p>
            <a:r>
              <a:rPr lang="en-US" altLang="ja-JP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original global destination bit is treated as one of normal module words. Note switch firmware only will category, </a:t>
            </a:r>
            <a:br>
              <a:rPr lang="en-US" altLang="ja-JP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 DF header (fragment ID=“110X”), (2) Destination bit (following DF header), and (3) DF trailer (fragment ID=“1110”)</a:t>
            </a:r>
          </a:p>
        </p:txBody>
      </p:sp>
    </p:spTree>
    <p:extLst>
      <p:ext uri="{BB962C8B-B14F-4D97-AF65-F5344CB8AC3E}">
        <p14:creationId xmlns:p14="http://schemas.microsoft.com/office/powerpoint/2010/main" val="158833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86467" y="62287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check header 0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DF</a:t>
            </a:r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header</a:t>
            </a:r>
            <a:b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(without sampling data)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385112" y="64401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0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0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327734" y="64401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1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1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395678" y="69615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2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2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48589" y="1441838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3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3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302372" y="221060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4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4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302372" y="299208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5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5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302372" y="3799612"/>
            <a:ext cx="1775659" cy="427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6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6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302372" y="4478888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data and check module header and EODA word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252277" y="5404786"/>
            <a:ext cx="1871972" cy="5024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EODA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3173784" y="4569151"/>
            <a:ext cx="1974082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Find Module Destination</a:t>
            </a:r>
            <a:b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details see normal processing flow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900497" y="1877351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trailer1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900497" y="2636509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trailer2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900497" y="339038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trailer3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900497" y="4157801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trailer4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900497" y="4894955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trailer5 (EOF)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845735" y="1162138"/>
            <a:ext cx="97605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564141" y="1252106"/>
            <a:ext cx="13831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BOF words and </a:t>
            </a:r>
            <a:r>
              <a:rPr lang="en-US" altLang="ja-JP" sz="8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ready </a:t>
            </a:r>
            <a:br>
              <a:rPr lang="en-US" altLang="ja-JP" sz="8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see next event</a:t>
            </a: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 not b0f timed-out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96164" y="1355339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834531" y="1162138"/>
            <a:ext cx="97605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621390" y="1205036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5769903" y="1162138"/>
            <a:ext cx="86186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665214" y="1202056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フリーフォーム 45"/>
          <p:cNvSpPr/>
          <p:nvPr/>
        </p:nvSpPr>
        <p:spPr>
          <a:xfrm>
            <a:off x="1168332" y="119945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15749" y="1343062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205692" y="1222940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7275843" y="1252106"/>
            <a:ext cx="4549" cy="1957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フリーフォーム 51"/>
          <p:cNvSpPr/>
          <p:nvPr/>
        </p:nvSpPr>
        <p:spPr>
          <a:xfrm>
            <a:off x="7769468" y="189078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51830" y="1905086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7272576" y="2026576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280392" y="208625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フリーフォーム 56"/>
          <p:cNvSpPr/>
          <p:nvPr/>
        </p:nvSpPr>
        <p:spPr>
          <a:xfrm>
            <a:off x="7743286" y="265011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833463" y="268004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262024" y="277027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7262025" y="2822139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フリーフォーム 60"/>
          <p:cNvSpPr/>
          <p:nvPr/>
        </p:nvSpPr>
        <p:spPr>
          <a:xfrm>
            <a:off x="7751101" y="342508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841278" y="343938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7262024" y="356087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7262025" y="3636184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5" name="フリーフォーム 64"/>
          <p:cNvSpPr/>
          <p:nvPr/>
        </p:nvSpPr>
        <p:spPr>
          <a:xfrm>
            <a:off x="7744907" y="415125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881974" y="411866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7255830" y="425578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7255831" y="4354539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9" name="直線矢印コネクタ 68"/>
          <p:cNvCxnSpPr>
            <a:endCxn id="12" idx="6"/>
          </p:cNvCxnSpPr>
          <p:nvPr/>
        </p:nvCxnSpPr>
        <p:spPr>
          <a:xfrm flipH="1">
            <a:off x="5147866" y="4841983"/>
            <a:ext cx="126583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5314900" y="4544433"/>
            <a:ext cx="7976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module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Header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0" name="直線矢印コネクタ 79"/>
          <p:cNvCxnSpPr>
            <a:stCxn id="10" idx="4"/>
          </p:cNvCxnSpPr>
          <p:nvPr/>
        </p:nvCxnSpPr>
        <p:spPr>
          <a:xfrm>
            <a:off x="7190202" y="5024551"/>
            <a:ext cx="0" cy="38815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438778" y="5119196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EODA word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フリーフォーム 83"/>
          <p:cNvSpPr/>
          <p:nvPr/>
        </p:nvSpPr>
        <p:spPr>
          <a:xfrm>
            <a:off x="7815566" y="4894955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303298" y="5019971"/>
            <a:ext cx="1086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(If input valid, sampled and sent)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 flipH="1">
            <a:off x="2941995" y="6296364"/>
            <a:ext cx="426369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2941994" y="2086253"/>
            <a:ext cx="12222" cy="421011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2681889" y="2098260"/>
            <a:ext cx="26537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11" idx="4"/>
          </p:cNvCxnSpPr>
          <p:nvPr/>
        </p:nvCxnSpPr>
        <p:spPr>
          <a:xfrm flipV="1">
            <a:off x="7188263" y="5907250"/>
            <a:ext cx="0" cy="40489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5342199" y="5917288"/>
            <a:ext cx="17039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completed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input valid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not b0f timed-out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5" name="直線矢印コネクタ 104"/>
          <p:cNvCxnSpPr/>
          <p:nvPr/>
        </p:nvCxnSpPr>
        <p:spPr>
          <a:xfrm flipH="1">
            <a:off x="5330099" y="5796792"/>
            <a:ext cx="99254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89144" y="5201263"/>
            <a:ext cx="9129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not completed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input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0" name="直線矢印コネクタ 209"/>
          <p:cNvCxnSpPr/>
          <p:nvPr/>
        </p:nvCxnSpPr>
        <p:spPr>
          <a:xfrm>
            <a:off x="1622925" y="2423360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/>
          <p:cNvSpPr txBox="1"/>
          <p:nvPr/>
        </p:nvSpPr>
        <p:spPr>
          <a:xfrm>
            <a:off x="1713216" y="2493965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2" name="フリーフォーム 211"/>
          <p:cNvSpPr/>
          <p:nvPr/>
        </p:nvSpPr>
        <p:spPr>
          <a:xfrm>
            <a:off x="2259765" y="234001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2396832" y="2370854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4" name="直線矢印コネクタ 213"/>
          <p:cNvCxnSpPr/>
          <p:nvPr/>
        </p:nvCxnSpPr>
        <p:spPr>
          <a:xfrm>
            <a:off x="1604428" y="3178341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フリーフォーム 215"/>
          <p:cNvSpPr/>
          <p:nvPr/>
        </p:nvSpPr>
        <p:spPr>
          <a:xfrm>
            <a:off x="2241268" y="3094991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2378335" y="3125835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1713216" y="3248946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9" name="直線矢印コネクタ 218"/>
          <p:cNvCxnSpPr/>
          <p:nvPr/>
        </p:nvCxnSpPr>
        <p:spPr>
          <a:xfrm>
            <a:off x="1604428" y="3932174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フリーフォーム 219"/>
          <p:cNvSpPr/>
          <p:nvPr/>
        </p:nvSpPr>
        <p:spPr>
          <a:xfrm>
            <a:off x="2241268" y="384882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2378335" y="3879668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1713216" y="4002779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3" name="直線矢印コネクタ 222"/>
          <p:cNvCxnSpPr/>
          <p:nvPr/>
        </p:nvCxnSpPr>
        <p:spPr>
          <a:xfrm>
            <a:off x="1594308" y="4690798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フリーフォーム 223"/>
          <p:cNvSpPr/>
          <p:nvPr/>
        </p:nvSpPr>
        <p:spPr>
          <a:xfrm>
            <a:off x="2231148" y="4607448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2368215" y="4638292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1703096" y="4761403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33" name="直線矢印コネクタ 232"/>
          <p:cNvCxnSpPr/>
          <p:nvPr/>
        </p:nvCxnSpPr>
        <p:spPr>
          <a:xfrm>
            <a:off x="812477" y="5290113"/>
            <a:ext cx="14977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テキスト ボックス 234"/>
          <p:cNvSpPr txBox="1"/>
          <p:nvPr/>
        </p:nvSpPr>
        <p:spPr>
          <a:xfrm>
            <a:off x="771149" y="5327948"/>
            <a:ext cx="6158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6" name="フリーフォーム 235"/>
          <p:cNvSpPr/>
          <p:nvPr/>
        </p:nvSpPr>
        <p:spPr>
          <a:xfrm>
            <a:off x="2259765" y="5348218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396832" y="5379062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4" name="円/楕円 14"/>
          <p:cNvSpPr/>
          <p:nvPr/>
        </p:nvSpPr>
        <p:spPr>
          <a:xfrm>
            <a:off x="3106680" y="5505675"/>
            <a:ext cx="225114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Missing Module Search</a:t>
            </a:r>
            <a:br>
              <a:rPr lang="en-US" altLang="ja-JP" sz="9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details see normal processing flow</a:t>
            </a:r>
            <a:endParaRPr kumimoji="1" lang="ja-JP" altLang="en-US" sz="9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125554" y="5599863"/>
            <a:ext cx="1133489" cy="678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0" idx="3"/>
          </p:cNvCxnSpPr>
          <p:nvPr/>
        </p:nvCxnSpPr>
        <p:spPr>
          <a:xfrm>
            <a:off x="5115749" y="4944641"/>
            <a:ext cx="14466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フリーフォーム 45"/>
          <p:cNvSpPr/>
          <p:nvPr/>
        </p:nvSpPr>
        <p:spPr>
          <a:xfrm>
            <a:off x="3239727" y="1187263"/>
            <a:ext cx="172890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" name="テキスト ボックス 37"/>
          <p:cNvSpPr txBox="1"/>
          <p:nvPr/>
        </p:nvSpPr>
        <p:spPr>
          <a:xfrm>
            <a:off x="3124411" y="1359915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フリーフォーム 45"/>
          <p:cNvSpPr/>
          <p:nvPr/>
        </p:nvSpPr>
        <p:spPr>
          <a:xfrm>
            <a:off x="5261955" y="1184539"/>
            <a:ext cx="172890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0" name="直線矢印コネクタ 79"/>
          <p:cNvCxnSpPr/>
          <p:nvPr/>
        </p:nvCxnSpPr>
        <p:spPr>
          <a:xfrm flipV="1">
            <a:off x="812980" y="1162138"/>
            <a:ext cx="37422" cy="41279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187737" y="1823825"/>
            <a:ext cx="306454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000" b="1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IDO All Data Processing Modes:</a:t>
            </a:r>
          </a:p>
          <a:p>
            <a:endParaRPr lang="en-US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28600" indent="-228600">
              <a:buAutoNum type="arabicParenBoth"/>
            </a:pPr>
            <a:r>
              <a:rPr kumimoji="1"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diagram highlights 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IDO running in different modes. For details of module destination determination and missing module search please check the diagram for normal processing flow</a:t>
            </a:r>
            <a:endParaRPr kumimoji="1" lang="en-US" altLang="zh-CN" sz="1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28600" indent="-228600">
              <a:buAutoNum type="arabicParenBoth"/>
            </a:pPr>
            <a:endParaRPr lang="en-US" altLang="zh-CN" sz="1000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28600" indent="-228600">
              <a:buAutoNum type="arabicParenBoth"/>
            </a:pP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B0F time-out is a special protection mechanism for ID busy; Once timed-out DF no longer processes incoming data and skips to WAIT_SEND_EODA and completes missing modules </a:t>
            </a:r>
            <a:endParaRPr lang="en-US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9" name="Straight Connector 148"/>
          <p:cNvCxnSpPr>
            <a:endCxn id="2" idx="0"/>
          </p:cNvCxnSpPr>
          <p:nvPr/>
        </p:nvCxnSpPr>
        <p:spPr>
          <a:xfrm>
            <a:off x="1374297" y="539252"/>
            <a:ext cx="0" cy="8362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358667" y="539252"/>
            <a:ext cx="7269518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620370" y="539252"/>
            <a:ext cx="0" cy="5116766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8130599" y="5652962"/>
            <a:ext cx="503936" cy="305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627411" y="172707"/>
            <a:ext cx="63252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lse if: ((1) or (2)) and (3) </a:t>
            </a:r>
            <a:br>
              <a:rPr lang="en-US" altLang="zh-CN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 link is b0f timed-out (2) b0f time-out threshold reached (3) next valid word not b0f</a:t>
            </a:r>
            <a:endParaRPr kumimoji="1" lang="zh-CN" altLang="en-US" sz="800" dirty="0" err="1" smtClean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7596554" y="5907250"/>
            <a:ext cx="0" cy="77490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445476" y="6659459"/>
            <a:ext cx="7166708" cy="22695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V="1">
            <a:off x="453291" y="919149"/>
            <a:ext cx="56621" cy="575537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101"/>
          <p:cNvSpPr txBox="1"/>
          <p:nvPr/>
        </p:nvSpPr>
        <p:spPr>
          <a:xfrm>
            <a:off x="4768544" y="6404212"/>
            <a:ext cx="17039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completed </a:t>
            </a:r>
            <a:br>
              <a:rPr lang="en-US" altLang="ja-JP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b0f timed-out</a:t>
            </a:r>
            <a:endParaRPr kumimoji="1" lang="ja-JP" altLang="en-US" sz="800" dirty="0" err="1" smtClean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86467" y="35716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check header 0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df</a:t>
            </a:r>
            <a:r>
              <a:rPr lang="en-US" altLang="ja-JP" sz="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header</a:t>
            </a:r>
            <a:b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(without sampling data)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385112" y="37830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0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0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327734" y="37830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1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1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270638" y="39918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2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2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973821" y="1144868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3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3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068278" y="191363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4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4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7068278" y="269511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5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5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7068278" y="3487008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header 6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send header 6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68278" y="4267883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data and check module header and EODA word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68278" y="503001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EODA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668823" y="189608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DF internal header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668823" y="266484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Destination LUT ready 1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658572" y="418049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module header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668823" y="5465603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Missing module search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608361" y="1350419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one clock cycle before sending fake header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649503" y="2096950"/>
            <a:ext cx="1775659" cy="4135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fake DF internal header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649503" y="2734903"/>
            <a:ext cx="1775659" cy="391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fake destination LUT ready 1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2649503" y="3324224"/>
            <a:ext cx="1775659" cy="356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fake destination LUT ready 2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654547" y="3901174"/>
            <a:ext cx="1775659" cy="419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fake destination LUT ready 3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608361" y="4540714"/>
            <a:ext cx="1775659" cy="338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fake destination word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634186" y="5102275"/>
            <a:ext cx="1775659" cy="3363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fake module header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2627696" y="5643109"/>
            <a:ext cx="1775659" cy="368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fake DF internal trailer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6467" y="281699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trailer1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486467" y="3576154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trailer2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486467" y="4330025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trailer3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486467" y="509744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trailer4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486467" y="583460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sample and send trailer5 (EOF)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658674" y="3420014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Wait send destination word</a:t>
            </a:r>
            <a:endParaRPr kumimoji="1" lang="ja-JP" altLang="en-US" sz="800" dirty="0" err="1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868158" y="399186"/>
            <a:ext cx="97605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713415" y="131933"/>
            <a:ext cx="11334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BOF words and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ready to see next event</a:t>
            </a:r>
            <a:endParaRPr kumimoji="1" lang="ja-JP" altLang="en-US" sz="800" i="1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フリーフォーム 36"/>
          <p:cNvSpPr/>
          <p:nvPr/>
        </p:nvSpPr>
        <p:spPr>
          <a:xfrm>
            <a:off x="2109000" y="724243"/>
            <a:ext cx="152691" cy="178582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09000" y="883293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692764" y="399186"/>
            <a:ext cx="97605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594026" y="250525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フリーフォーム 40"/>
          <p:cNvSpPr/>
          <p:nvPr/>
        </p:nvSpPr>
        <p:spPr>
          <a:xfrm>
            <a:off x="3917948" y="801241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17949" y="920610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5802631" y="444267"/>
            <a:ext cx="86186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703893" y="295606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フリーフォーム 45"/>
          <p:cNvSpPr/>
          <p:nvPr/>
        </p:nvSpPr>
        <p:spPr>
          <a:xfrm>
            <a:off x="5802630" y="82462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02631" y="943993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832093" y="862407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7979026" y="801241"/>
            <a:ext cx="144309" cy="34362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フリーフォーム 51"/>
          <p:cNvSpPr/>
          <p:nvPr/>
        </p:nvSpPr>
        <p:spPr>
          <a:xfrm>
            <a:off x="8535374" y="154692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72441" y="1553408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8046297" y="1690531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046298" y="178928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フリーフォーム 56"/>
          <p:cNvSpPr/>
          <p:nvPr/>
        </p:nvSpPr>
        <p:spPr>
          <a:xfrm>
            <a:off x="8517007" y="232969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654074" y="233618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8027930" y="247330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8027931" y="2572059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フリーフォーム 60"/>
          <p:cNvSpPr/>
          <p:nvPr/>
        </p:nvSpPr>
        <p:spPr>
          <a:xfrm>
            <a:off x="8517007" y="312029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654074" y="312678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027930" y="326390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027931" y="3362659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5" name="フリーフォーム 64"/>
          <p:cNvSpPr/>
          <p:nvPr/>
        </p:nvSpPr>
        <p:spPr>
          <a:xfrm>
            <a:off x="8510813" y="390117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647880" y="3907659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8021736" y="4044782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8021737" y="4143534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valid data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9" name="直線矢印コネクタ 68"/>
          <p:cNvCxnSpPr>
            <a:endCxn id="12" idx="6"/>
          </p:cNvCxnSpPr>
          <p:nvPr/>
        </p:nvCxnSpPr>
        <p:spPr>
          <a:xfrm flipH="1">
            <a:off x="6444482" y="2168914"/>
            <a:ext cx="52934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 flipV="1">
            <a:off x="6973822" y="2168914"/>
            <a:ext cx="1" cy="246743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6973821" y="4636351"/>
            <a:ext cx="15240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6344043" y="1896082"/>
            <a:ext cx="7976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module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Header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0" name="直線矢印コネクタ 79"/>
          <p:cNvCxnSpPr>
            <a:stCxn id="10" idx="4"/>
            <a:endCxn id="11" idx="0"/>
          </p:cNvCxnSpPr>
          <p:nvPr/>
        </p:nvCxnSpPr>
        <p:spPr>
          <a:xfrm>
            <a:off x="7956108" y="4813546"/>
            <a:ext cx="0" cy="2164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164111" y="487917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EODA word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フリーフォーム 83"/>
          <p:cNvSpPr/>
          <p:nvPr/>
        </p:nvSpPr>
        <p:spPr>
          <a:xfrm>
            <a:off x="8581472" y="468395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133495" y="4793140"/>
            <a:ext cx="10105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(If input valid, sampled and sent)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 flipH="1">
            <a:off x="2412249" y="6746042"/>
            <a:ext cx="554950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12249" y="3030954"/>
            <a:ext cx="0" cy="37150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2261691" y="3030954"/>
            <a:ext cx="150558" cy="134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11" idx="4"/>
          </p:cNvCxnSpPr>
          <p:nvPr/>
        </p:nvCxnSpPr>
        <p:spPr>
          <a:xfrm flipV="1">
            <a:off x="7956108" y="5575679"/>
            <a:ext cx="0" cy="117036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8002946" y="5837360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completed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input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 flipV="1">
            <a:off x="7853241" y="5585025"/>
            <a:ext cx="0" cy="105329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6444481" y="5747259"/>
            <a:ext cx="140876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6837382" y="5747259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not completed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input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フリーフォーム 108"/>
          <p:cNvSpPr/>
          <p:nvPr/>
        </p:nvSpPr>
        <p:spPr>
          <a:xfrm>
            <a:off x="8612413" y="5439937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749480" y="5446422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5546402" y="2441745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5636693" y="251050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4" name="フリーフォーム 113"/>
          <p:cNvSpPr/>
          <p:nvPr/>
        </p:nvSpPr>
        <p:spPr>
          <a:xfrm>
            <a:off x="6206976" y="2299695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344043" y="2306180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5546402" y="3210509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5636693" y="3263907"/>
            <a:ext cx="570283" cy="125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>
            <a:off x="5556551" y="3951665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5646842" y="402042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0" name="フリーフォーム 119"/>
          <p:cNvSpPr/>
          <p:nvPr/>
        </p:nvSpPr>
        <p:spPr>
          <a:xfrm>
            <a:off x="6206976" y="382206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44043" y="382855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2" name="フリーフォーム 121"/>
          <p:cNvSpPr/>
          <p:nvPr/>
        </p:nvSpPr>
        <p:spPr>
          <a:xfrm>
            <a:off x="6216838" y="458197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353905" y="4588455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46842" y="4786386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 flipV="1">
            <a:off x="5556552" y="4742189"/>
            <a:ext cx="0" cy="26009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5546402" y="5002284"/>
            <a:ext cx="152187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endCxn id="10" idx="3"/>
          </p:cNvCxnSpPr>
          <p:nvPr/>
        </p:nvCxnSpPr>
        <p:spPr>
          <a:xfrm flipV="1">
            <a:off x="7068279" y="4733636"/>
            <a:ext cx="260038" cy="26864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フリーフォーム 139"/>
          <p:cNvSpPr/>
          <p:nvPr/>
        </p:nvSpPr>
        <p:spPr>
          <a:xfrm>
            <a:off x="6133571" y="587514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270638" y="5881629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2" name="直線矢印コネクタ 141"/>
          <p:cNvCxnSpPr/>
          <p:nvPr/>
        </p:nvCxnSpPr>
        <p:spPr>
          <a:xfrm flipH="1">
            <a:off x="4564727" y="5885193"/>
            <a:ext cx="22607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 flipH="1" flipV="1">
            <a:off x="4576011" y="1144868"/>
            <a:ext cx="1" cy="473533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3487149" y="1144868"/>
            <a:ext cx="0" cy="20361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3487149" y="1144868"/>
            <a:ext cx="108886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4576012" y="5192429"/>
            <a:ext cx="922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missing module ID is found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6" name="直線矢印コネクタ 155"/>
          <p:cNvCxnSpPr/>
          <p:nvPr/>
        </p:nvCxnSpPr>
        <p:spPr>
          <a:xfrm>
            <a:off x="3484961" y="1873848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3575252" y="1942606"/>
            <a:ext cx="479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484961" y="2511801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3575252" y="2573297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2" name="フリーフォーム 161"/>
          <p:cNvSpPr/>
          <p:nvPr/>
        </p:nvSpPr>
        <p:spPr>
          <a:xfrm>
            <a:off x="4121801" y="2428451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258868" y="2459295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484961" y="3132355"/>
            <a:ext cx="0" cy="19186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3515526" y="3148953"/>
            <a:ext cx="479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8" name="直線矢印コネクタ 167"/>
          <p:cNvCxnSpPr/>
          <p:nvPr/>
        </p:nvCxnSpPr>
        <p:spPr>
          <a:xfrm flipH="1">
            <a:off x="3484961" y="3700940"/>
            <a:ext cx="2188" cy="20671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3575252" y="3725875"/>
            <a:ext cx="479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74" name="直線矢印コネクタ 173"/>
          <p:cNvCxnSpPr/>
          <p:nvPr/>
        </p:nvCxnSpPr>
        <p:spPr>
          <a:xfrm>
            <a:off x="3481242" y="4319714"/>
            <a:ext cx="3719" cy="2323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3559935" y="4359807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76" name="直線矢印コネクタ 175"/>
          <p:cNvCxnSpPr/>
          <p:nvPr/>
        </p:nvCxnSpPr>
        <p:spPr>
          <a:xfrm>
            <a:off x="3481242" y="4879173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フリーフォーム 177"/>
          <p:cNvSpPr/>
          <p:nvPr/>
        </p:nvSpPr>
        <p:spPr>
          <a:xfrm>
            <a:off x="4094023" y="539379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4231090" y="5438650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0" name="フリーフォーム 189"/>
          <p:cNvSpPr/>
          <p:nvPr/>
        </p:nvSpPr>
        <p:spPr>
          <a:xfrm>
            <a:off x="4119848" y="422731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256915" y="4258158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2" name="フリーフォーム 191"/>
          <p:cNvSpPr/>
          <p:nvPr/>
        </p:nvSpPr>
        <p:spPr>
          <a:xfrm>
            <a:off x="4119318" y="478677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4256385" y="4817617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3534110" y="4968101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95" name="直線矢印コネクタ 194"/>
          <p:cNvCxnSpPr/>
          <p:nvPr/>
        </p:nvCxnSpPr>
        <p:spPr>
          <a:xfrm>
            <a:off x="3481242" y="5448123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/>
          <p:cNvSpPr txBox="1"/>
          <p:nvPr/>
        </p:nvSpPr>
        <p:spPr>
          <a:xfrm>
            <a:off x="3534110" y="5507977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7" name="フリーフォーム 196"/>
          <p:cNvSpPr/>
          <p:nvPr/>
        </p:nvSpPr>
        <p:spPr>
          <a:xfrm>
            <a:off x="4124944" y="594754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4457980" y="5930013"/>
            <a:ext cx="5979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output is not ready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99" name="直線矢印コネクタ 198"/>
          <p:cNvCxnSpPr/>
          <p:nvPr/>
        </p:nvCxnSpPr>
        <p:spPr>
          <a:xfrm flipV="1">
            <a:off x="2695658" y="5885194"/>
            <a:ext cx="0" cy="86084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2683602" y="6359092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completed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input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3695203" y="6238612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all modules are not completed </a:t>
            </a:r>
            <a:b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input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3" name="直線矢印コネクタ 202"/>
          <p:cNvCxnSpPr/>
          <p:nvPr/>
        </p:nvCxnSpPr>
        <p:spPr>
          <a:xfrm flipV="1">
            <a:off x="3692764" y="6023849"/>
            <a:ext cx="0" cy="61447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 flipH="1">
            <a:off x="3691873" y="6638323"/>
            <a:ext cx="416136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/>
          <p:nvPr/>
        </p:nvCxnSpPr>
        <p:spPr>
          <a:xfrm>
            <a:off x="1208895" y="3363005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/>
          <p:cNvSpPr txBox="1"/>
          <p:nvPr/>
        </p:nvSpPr>
        <p:spPr>
          <a:xfrm>
            <a:off x="1299186" y="3433610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2" name="フリーフォーム 211"/>
          <p:cNvSpPr/>
          <p:nvPr/>
        </p:nvSpPr>
        <p:spPr>
          <a:xfrm>
            <a:off x="1845735" y="3279655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982802" y="3310499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4" name="直線矢印コネクタ 213"/>
          <p:cNvCxnSpPr/>
          <p:nvPr/>
        </p:nvCxnSpPr>
        <p:spPr>
          <a:xfrm>
            <a:off x="1190398" y="4117986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フリーフォーム 215"/>
          <p:cNvSpPr/>
          <p:nvPr/>
        </p:nvSpPr>
        <p:spPr>
          <a:xfrm>
            <a:off x="1827238" y="4034636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1964305" y="4065480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1299186" y="4188591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19" name="直線矢印コネクタ 218"/>
          <p:cNvCxnSpPr/>
          <p:nvPr/>
        </p:nvCxnSpPr>
        <p:spPr>
          <a:xfrm>
            <a:off x="1190398" y="4871819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フリーフォーム 219"/>
          <p:cNvSpPr/>
          <p:nvPr/>
        </p:nvSpPr>
        <p:spPr>
          <a:xfrm>
            <a:off x="1827238" y="478846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964305" y="4819313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1299186" y="4942424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3" name="直線矢印コネクタ 222"/>
          <p:cNvCxnSpPr/>
          <p:nvPr/>
        </p:nvCxnSpPr>
        <p:spPr>
          <a:xfrm>
            <a:off x="1180278" y="5630443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フリーフォーム 223"/>
          <p:cNvSpPr/>
          <p:nvPr/>
        </p:nvSpPr>
        <p:spPr>
          <a:xfrm>
            <a:off x="1817118" y="554709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954185" y="5577937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1289066" y="5701048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7" name="直線矢印コネクタ 226"/>
          <p:cNvCxnSpPr/>
          <p:nvPr/>
        </p:nvCxnSpPr>
        <p:spPr>
          <a:xfrm>
            <a:off x="293078" y="627204"/>
            <a:ext cx="0" cy="550613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/>
          <p:cNvCxnSpPr>
            <a:endCxn id="2" idx="2"/>
          </p:cNvCxnSpPr>
          <p:nvPr/>
        </p:nvCxnSpPr>
        <p:spPr>
          <a:xfrm flipV="1">
            <a:off x="285263" y="629994"/>
            <a:ext cx="201204" cy="502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/>
          <p:nvPr/>
        </p:nvCxnSpPr>
        <p:spPr>
          <a:xfrm flipH="1">
            <a:off x="285263" y="6141155"/>
            <a:ext cx="26830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テキスト ボックス 234"/>
          <p:cNvSpPr txBox="1"/>
          <p:nvPr/>
        </p:nvSpPr>
        <p:spPr>
          <a:xfrm>
            <a:off x="73835" y="6257152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input is valid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6" name="フリーフォーム 235"/>
          <p:cNvSpPr/>
          <p:nvPr/>
        </p:nvSpPr>
        <p:spPr>
          <a:xfrm>
            <a:off x="1845735" y="628786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982802" y="6318707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kumimoji="1" lang="ja-JP" altLang="en-US" sz="8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7392" y="1098392"/>
            <a:ext cx="202810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000" b="1" u="sng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IDO Normal Data Processing Mode:</a:t>
            </a:r>
          </a:p>
          <a:p>
            <a:endParaRPr lang="en-US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 This mode assumes the input channel is not b0f timed-out</a:t>
            </a:r>
          </a:p>
          <a:p>
            <a:endParaRPr lang="en-US" altLang="zh-CN" sz="1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</a:t>
            </a:r>
            <a:r>
              <a:rPr lang="en-US" altLang="zh-CN" sz="10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0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ready_to_see_next_event</a:t>
            </a:r>
            <a:r>
              <a:rPr lang="en-US" altLang="zh-CN" sz="1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holds up channels going faster than others and syncs all channels</a:t>
            </a:r>
            <a:endParaRPr kumimoji="1" lang="zh-CN" altLang="en-US" sz="10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632646"/>
      </p:ext>
    </p:extLst>
  </p:cSld>
  <p:clrMapOvr>
    <a:masterClrMapping/>
  </p:clrMapOvr>
</p:sld>
</file>

<file path=ppt/theme/theme1.xml><?xml version="1.0" encoding="utf-8"?>
<a:theme xmlns:a="http://schemas.openxmlformats.org/drawingml/2006/main" name="yasuyuki_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i="1" dirty="0" err="1" smtClean="0">
            <a:solidFill>
              <a:schemeClr val="tx1"/>
            </a:solidFill>
            <a:latin typeface="Helvetica Light"/>
            <a:cs typeface="Helvetica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kumimoji="1" sz="800" dirty="0" err="1" smtClean="0">
            <a:latin typeface="Helvetica Light"/>
            <a:cs typeface="Helvetica Ligh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yasuyuki_2015.potx</Template>
  <TotalTime>7967</TotalTime>
  <Words>3084</Words>
  <Application>Microsoft Office PowerPoint</Application>
  <PresentationFormat>On-screen Show (4:3)</PresentationFormat>
  <Paragraphs>1890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Helvetica Light</vt:lpstr>
      <vt:lpstr>ＭＳ Ｐゴシック</vt:lpstr>
      <vt:lpstr>ヒラギノ角ゴ Std W8</vt:lpstr>
      <vt:lpstr>ヒラギノ丸ゴ ProN W4</vt:lpstr>
      <vt:lpstr>宋体</vt:lpstr>
      <vt:lpstr>Arial</vt:lpstr>
      <vt:lpstr>Arial Black</vt:lpstr>
      <vt:lpstr>Calibri</vt:lpstr>
      <vt:lpstr>Helvetica</vt:lpstr>
      <vt:lpstr>yasuyuki_2015</vt:lpstr>
      <vt:lpstr>DF firmware design specification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名古屋大学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奥村 恭幸</dc:creator>
  <cp:lastModifiedBy>Zihao Jiang</cp:lastModifiedBy>
  <cp:revision>187</cp:revision>
  <dcterms:created xsi:type="dcterms:W3CDTF">2012-02-04T08:30:24Z</dcterms:created>
  <dcterms:modified xsi:type="dcterms:W3CDTF">2017-09-15T14:13:49Z</dcterms:modified>
</cp:coreProperties>
</file>