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0" autoAdjust="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8860" y="61575"/>
            <a:ext cx="815879" cy="100130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0" y="0"/>
            <a:ext cx="3124200" cy="1046768"/>
          </a:xfrm>
          <a:prstGeom prst="rect">
            <a:avLst/>
          </a:prstGeom>
        </p:spPr>
      </p:pic>
      <p:cxnSp>
        <p:nvCxnSpPr>
          <p:cNvPr id="9" name="直線コネクタ 8"/>
          <p:cNvCxnSpPr/>
          <p:nvPr userDrawn="1"/>
        </p:nvCxnSpPr>
        <p:spPr>
          <a:xfrm>
            <a:off x="457200" y="1054882"/>
            <a:ext cx="82296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457200" y="6287625"/>
            <a:ext cx="82296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45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99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93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Light"/>
                <a:cs typeface="Helvetica Light"/>
              </a:defRPr>
            </a:lvl1pPr>
            <a:lvl2pPr>
              <a:defRPr b="0" i="0">
                <a:latin typeface="Helvetica Light"/>
                <a:cs typeface="Helvetica Light"/>
              </a:defRPr>
            </a:lvl2pPr>
            <a:lvl3pPr>
              <a:defRPr b="0" i="0">
                <a:latin typeface="Helvetica Light"/>
                <a:cs typeface="Helvetica Light"/>
              </a:defRPr>
            </a:lvl3pPr>
            <a:lvl4pPr>
              <a:defRPr b="0" i="0">
                <a:latin typeface="Helvetica Light"/>
                <a:cs typeface="Helvetica Light"/>
              </a:defRPr>
            </a:lvl4pPr>
            <a:lvl5pPr>
              <a:defRPr b="0" i="0">
                <a:latin typeface="Helvetica Light"/>
                <a:cs typeface="Helvetica Light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62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34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01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00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67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48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3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6890-18C4-D94A-B31A-0BECB7DE603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4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190822"/>
            <a:ext cx="8229600" cy="77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67538"/>
            <a:ext cx="8229600" cy="495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6890-18C4-D94A-B31A-0BECB7DE603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B2373-561B-D94F-95A6-12DA84E77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05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b="1" i="1" kern="1200">
          <a:solidFill>
            <a:schemeClr val="tx1"/>
          </a:solidFill>
          <a:latin typeface="Helvetica"/>
          <a:ea typeface="ヒラギノ角ゴ Std W8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b="0" i="0" kern="1200">
          <a:solidFill>
            <a:schemeClr val="tx1"/>
          </a:solidFill>
          <a:latin typeface="Helvetica Light"/>
          <a:ea typeface="ヒラギノ丸ゴ ProN W4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b="0" i="0" kern="1200">
          <a:solidFill>
            <a:schemeClr val="tx1"/>
          </a:solidFill>
          <a:latin typeface="Helvetica Light"/>
          <a:ea typeface="ヒラギノ丸ゴ ProN W4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b="0" i="0" kern="1200">
          <a:solidFill>
            <a:schemeClr val="tx1"/>
          </a:solidFill>
          <a:latin typeface="Helvetica Light"/>
          <a:ea typeface="ヒラギノ丸ゴ ProN W4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b="0" i="0" kern="1200">
          <a:solidFill>
            <a:schemeClr val="tx1"/>
          </a:solidFill>
          <a:latin typeface="Helvetica Light"/>
          <a:ea typeface="ヒラギノ丸ゴ ProN W4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b="0" i="0" kern="1200">
          <a:solidFill>
            <a:schemeClr val="tx1"/>
          </a:solidFill>
          <a:latin typeface="Helvetica Light"/>
          <a:ea typeface="ヒラギノ丸ゴ ProN W4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DF firmware design specification figures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Yasu</a:t>
            </a:r>
            <a:r>
              <a:rPr kumimoji="1" lang="en-US" altLang="ja-JP" dirty="0" smtClean="0"/>
              <a:t> Okumura</a:t>
            </a:r>
          </a:p>
          <a:p>
            <a:r>
              <a:rPr lang="en-US" altLang="ja-JP" dirty="0" smtClean="0"/>
              <a:t>University of Chicago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62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手作業 1"/>
          <p:cNvSpPr/>
          <p:nvPr/>
        </p:nvSpPr>
        <p:spPr>
          <a:xfrm rot="16200000">
            <a:off x="2140552" y="4744924"/>
            <a:ext cx="1622688" cy="47374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" name="フローチャート: 手作業 2"/>
          <p:cNvSpPr/>
          <p:nvPr/>
        </p:nvSpPr>
        <p:spPr>
          <a:xfrm rot="5400000">
            <a:off x="1004082" y="2790658"/>
            <a:ext cx="1622688" cy="47374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2052300" y="2628179"/>
            <a:ext cx="442335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: 手作業 4"/>
          <p:cNvSpPr/>
          <p:nvPr/>
        </p:nvSpPr>
        <p:spPr>
          <a:xfrm rot="16200000">
            <a:off x="5901187" y="2790658"/>
            <a:ext cx="1622688" cy="47374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2052300" y="3385363"/>
            <a:ext cx="33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383660" y="4646534"/>
            <a:ext cx="33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2383660" y="3385364"/>
            <a:ext cx="0" cy="126117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370380" y="5232363"/>
            <a:ext cx="33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 flipV="1">
            <a:off x="2370380" y="5232363"/>
            <a:ext cx="13280" cy="893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370380" y="6126164"/>
            <a:ext cx="375380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手作業 11"/>
          <p:cNvSpPr/>
          <p:nvPr/>
        </p:nvSpPr>
        <p:spPr>
          <a:xfrm rot="5400000">
            <a:off x="4755970" y="4744924"/>
            <a:ext cx="1622688" cy="47374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5804188" y="4646534"/>
            <a:ext cx="33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6124184" y="3385363"/>
            <a:ext cx="33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6135548" y="3385363"/>
            <a:ext cx="0" cy="126117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 flipV="1">
            <a:off x="6124184" y="5232363"/>
            <a:ext cx="11364" cy="8938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804188" y="5232363"/>
            <a:ext cx="33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図形グループ 17"/>
          <p:cNvGrpSpPr/>
          <p:nvPr/>
        </p:nvGrpSpPr>
        <p:grpSpPr>
          <a:xfrm>
            <a:off x="3381463" y="4492930"/>
            <a:ext cx="1756284" cy="977735"/>
            <a:chOff x="3144589" y="3910937"/>
            <a:chExt cx="1756284" cy="977735"/>
          </a:xfrm>
        </p:grpSpPr>
        <p:sp>
          <p:nvSpPr>
            <p:cNvPr id="19" name="正方形/長方形 18"/>
            <p:cNvSpPr/>
            <p:nvPr/>
          </p:nvSpPr>
          <p:spPr>
            <a:xfrm>
              <a:off x="3144589" y="3910937"/>
              <a:ext cx="1756284" cy="9777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 err="1" smtClean="0">
                <a:solidFill>
                  <a:schemeClr val="tx1"/>
                </a:solidFill>
                <a:latin typeface="Helvetica Light"/>
                <a:cs typeface="Helvetica Light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 flipV="1">
              <a:off x="3317146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3482060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3630807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3795721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V="1">
              <a:off x="3933171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4098085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4246832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4411746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V="1">
              <a:off x="4577878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4726625" y="3910937"/>
              <a:ext cx="0" cy="9777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コネクタ 29"/>
          <p:cNvCxnSpPr/>
          <p:nvPr/>
        </p:nvCxnSpPr>
        <p:spPr>
          <a:xfrm>
            <a:off x="3188770" y="4929971"/>
            <a:ext cx="19269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5137747" y="4934787"/>
            <a:ext cx="19269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1247192" y="3003538"/>
            <a:ext cx="33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6949405" y="3003538"/>
            <a:ext cx="33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381463" y="4170453"/>
            <a:ext cx="17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Helvetica Light"/>
                <a:cs typeface="Helvetica Light"/>
              </a:rPr>
              <a:t>8k words / lane</a:t>
            </a:r>
            <a:endParaRPr kumimoji="1" lang="ja-JP" altLang="en-US" dirty="0" smtClean="0">
              <a:latin typeface="Helvetica Light"/>
              <a:cs typeface="Helvetica Light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52300" y="2206108"/>
            <a:ext cx="1136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module for </a:t>
            </a:r>
            <a:br>
              <a:rPr kumimoji="1" lang="en-US" altLang="ja-JP" sz="1200" dirty="0" smtClean="0"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latin typeface="Helvetica Light"/>
                <a:cs typeface="Helvetica Light"/>
              </a:rPr>
              <a:t>current event </a:t>
            </a:r>
            <a:endParaRPr kumimoji="1" lang="ja-JP" altLang="en-US" sz="1200" dirty="0" smtClean="0">
              <a:latin typeface="Helvetica Light"/>
              <a:cs typeface="Helvetica Light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52300" y="2923699"/>
            <a:ext cx="132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module for too </a:t>
            </a:r>
            <a:br>
              <a:rPr kumimoji="1" lang="en-US" altLang="ja-JP" sz="1200" dirty="0" smtClean="0"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latin typeface="Helvetica Light"/>
                <a:cs typeface="Helvetica Light"/>
              </a:rPr>
              <a:t>early event</a:t>
            </a:r>
            <a:endParaRPr kumimoji="1" lang="ja-JP" altLang="en-US" sz="1200" dirty="0" smtClean="0">
              <a:latin typeface="Helvetica Light"/>
              <a:cs typeface="Helvetica Light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35548" y="4314050"/>
            <a:ext cx="1136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module for </a:t>
            </a:r>
            <a:br>
              <a:rPr kumimoji="1" lang="en-US" altLang="ja-JP" sz="1200" dirty="0" smtClean="0"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latin typeface="Helvetica Light"/>
                <a:cs typeface="Helvetica Light"/>
              </a:rPr>
              <a:t>current event </a:t>
            </a:r>
            <a:endParaRPr kumimoji="1" lang="ja-JP" altLang="en-US" sz="1200" dirty="0" smtClean="0">
              <a:latin typeface="Helvetica Light"/>
              <a:cs typeface="Helvetica Light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35548" y="5031641"/>
            <a:ext cx="132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module for too </a:t>
            </a:r>
            <a:br>
              <a:rPr kumimoji="1" lang="en-US" altLang="ja-JP" sz="1200" dirty="0" smtClean="0"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latin typeface="Helvetica Light"/>
                <a:cs typeface="Helvetica Light"/>
              </a:rPr>
              <a:t>early event</a:t>
            </a:r>
            <a:endParaRPr kumimoji="1" lang="ja-JP" altLang="en-US" sz="1200" dirty="0" smtClean="0">
              <a:latin typeface="Helvetica Light"/>
              <a:cs typeface="Helvetica Light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V="1">
            <a:off x="1811626" y="1852040"/>
            <a:ext cx="0" cy="5197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5558148" y="3838876"/>
            <a:ext cx="0" cy="5197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4814752" y="3561877"/>
            <a:ext cx="132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current event ID </a:t>
            </a:r>
            <a:endParaRPr kumimoji="1" lang="ja-JP" altLang="en-US" sz="1200" dirty="0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0746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693258" y="496058"/>
            <a:ext cx="3891236" cy="585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11422" y="496058"/>
            <a:ext cx="2379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Transceiver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911422" y="496058"/>
            <a:ext cx="2000331" cy="585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3258" y="497573"/>
            <a:ext cx="2379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Internal link interface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716378" y="1487986"/>
            <a:ext cx="108270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850699" y="1364875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TX_DATA [31:0]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716378" y="1640386"/>
            <a:ext cx="108270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50699" y="1517275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TX_DVALID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734458" y="1792786"/>
            <a:ext cx="106462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850699" y="1669675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TX_RDY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734460" y="2386206"/>
            <a:ext cx="255437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50699" y="2139985"/>
            <a:ext cx="84255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TX_ENABLE</a:t>
            </a: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(idle mode if ‘0’)</a:t>
            </a:r>
            <a:endParaRPr lang="en-US" altLang="ja-JP" sz="800" dirty="0">
              <a:latin typeface="Helvetica Light"/>
              <a:cs typeface="Helvetica Light"/>
            </a:endParaRPr>
          </a:p>
        </p:txBody>
      </p:sp>
      <p:sp>
        <p:nvSpPr>
          <p:cNvPr id="23" name="左中かっこ 22"/>
          <p:cNvSpPr/>
          <p:nvPr/>
        </p:nvSpPr>
        <p:spPr>
          <a:xfrm>
            <a:off x="579785" y="1372524"/>
            <a:ext cx="136593" cy="499967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265680" y="882671"/>
            <a:ext cx="575411" cy="1082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65680" y="889484"/>
            <a:ext cx="57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TX input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buffer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413209" y="889484"/>
            <a:ext cx="153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TX state machine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288828" y="889484"/>
            <a:ext cx="1742102" cy="19111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H="1">
            <a:off x="2841091" y="1792209"/>
            <a:ext cx="44773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2841091" y="1487986"/>
            <a:ext cx="44773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841091" y="1640386"/>
            <a:ext cx="44773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3288828" y="2987844"/>
            <a:ext cx="1742102" cy="294559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413209" y="2994798"/>
            <a:ext cx="153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RX state machine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734458" y="2675227"/>
            <a:ext cx="255437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850699" y="2542109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TX_URL [3:0]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H="1">
            <a:off x="734458" y="3744983"/>
            <a:ext cx="255437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850699" y="3621872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RX_LRL [3:0]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716378" y="3508725"/>
            <a:ext cx="257245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850699" y="3385614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RX_LOCK</a:t>
            </a:r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716378" y="3384622"/>
            <a:ext cx="257245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850699" y="2905324"/>
            <a:ext cx="842559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TX_LOCK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700" dirty="0" smtClean="0">
                <a:latin typeface="Helvetica Light"/>
                <a:cs typeface="Helvetica Light"/>
              </a:rPr>
              <a:t>Note : lock signal is propagated from the other side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1799087" y="4598365"/>
            <a:ext cx="1042005" cy="1082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799087" y="4605178"/>
            <a:ext cx="104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RX </a:t>
            </a:r>
            <a:r>
              <a:rPr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out</a:t>
            </a:r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put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buffer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734460" y="5074823"/>
            <a:ext cx="106462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850700" y="4951712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RX_BUSY</a:t>
            </a:r>
          </a:p>
        </p:txBody>
      </p:sp>
      <p:cxnSp>
        <p:nvCxnSpPr>
          <p:cNvPr id="69" name="直線矢印コネクタ 68"/>
          <p:cNvCxnSpPr/>
          <p:nvPr/>
        </p:nvCxnSpPr>
        <p:spPr>
          <a:xfrm flipH="1">
            <a:off x="734459" y="4748760"/>
            <a:ext cx="106462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850700" y="4625649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RX_DATA [31:0]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50700" y="4778049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RX_DVALID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77" name="直線矢印コネクタ 76"/>
          <p:cNvCxnSpPr/>
          <p:nvPr/>
        </p:nvCxnSpPr>
        <p:spPr>
          <a:xfrm flipH="1">
            <a:off x="734459" y="4901160"/>
            <a:ext cx="106462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2841092" y="5305890"/>
            <a:ext cx="44773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2841092" y="5074823"/>
            <a:ext cx="84255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PROG 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Full</a:t>
            </a:r>
          </a:p>
        </p:txBody>
      </p:sp>
      <p:cxnSp>
        <p:nvCxnSpPr>
          <p:cNvPr id="82" name="直線矢印コネクタ 81"/>
          <p:cNvCxnSpPr/>
          <p:nvPr/>
        </p:nvCxnSpPr>
        <p:spPr>
          <a:xfrm flipH="1">
            <a:off x="2841093" y="4748760"/>
            <a:ext cx="44773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734460" y="4003219"/>
            <a:ext cx="255437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850699" y="3880108"/>
            <a:ext cx="8425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RX_ERROR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86" name="直線矢印コネクタ 85"/>
          <p:cNvCxnSpPr/>
          <p:nvPr/>
        </p:nvCxnSpPr>
        <p:spPr>
          <a:xfrm>
            <a:off x="5043140" y="1487986"/>
            <a:ext cx="216948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>
            <a:off x="5043140" y="1640386"/>
            <a:ext cx="216948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5030930" y="4032049"/>
            <a:ext cx="216948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5651417" y="1351150"/>
            <a:ext cx="1194881" cy="126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GT_TXDATA [31:0]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651417" y="1503550"/>
            <a:ext cx="1194881" cy="126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GT_TXCHARISK [31:0]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651417" y="4774330"/>
            <a:ext cx="1194881" cy="126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GT_TXDATA [31:0]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651417" y="4926730"/>
            <a:ext cx="1194881" cy="126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GT_TXCHARISK [31:0]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H="1">
            <a:off x="5030932" y="4926730"/>
            <a:ext cx="227124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>
            <a:off x="5030930" y="5085104"/>
            <a:ext cx="2271245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5651417" y="3756998"/>
            <a:ext cx="11948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GT_RXENCOMMAALIGN</a:t>
            </a: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fixed to be ‘1’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107" name="左中かっこ 106"/>
          <p:cNvSpPr/>
          <p:nvPr/>
        </p:nvSpPr>
        <p:spPr>
          <a:xfrm>
            <a:off x="579785" y="4651176"/>
            <a:ext cx="136593" cy="499967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1799086" y="882671"/>
            <a:ext cx="385314" cy="468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799086" y="870944"/>
            <a:ext cx="575411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BERT</a:t>
            </a:r>
            <a:br>
              <a:rPr kumimoji="1"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pattern</a:t>
            </a:r>
            <a:br>
              <a:rPr kumimoji="1"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800" dirty="0" err="1" smtClean="0">
                <a:solidFill>
                  <a:srgbClr val="0000FF"/>
                </a:solidFill>
                <a:latin typeface="Helvetica Light"/>
                <a:cs typeface="Helvetica Light"/>
              </a:rPr>
              <a:t>Ge</a:t>
            </a:r>
            <a:endParaRPr kumimoji="1" lang="ja-JP" altLang="en-US" sz="8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2431848" y="5745786"/>
            <a:ext cx="385314" cy="468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431848" y="5734059"/>
            <a:ext cx="575411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BERT</a:t>
            </a:r>
            <a:br>
              <a:rPr kumimoji="1"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pattern</a:t>
            </a:r>
            <a:br>
              <a:rPr kumimoji="1"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checker</a:t>
            </a:r>
          </a:p>
        </p:txBody>
      </p:sp>
      <p:cxnSp>
        <p:nvCxnSpPr>
          <p:cNvPr id="67" name="直線矢印コネクタ 66"/>
          <p:cNvCxnSpPr/>
          <p:nvPr/>
        </p:nvCxnSpPr>
        <p:spPr>
          <a:xfrm flipH="1">
            <a:off x="2841091" y="5846040"/>
            <a:ext cx="44773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431848" y="172720"/>
            <a:ext cx="0" cy="644144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543608" y="6441874"/>
            <a:ext cx="27091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latin typeface="Helvetica Light"/>
                <a:cs typeface="Helvetica Light"/>
              </a:rPr>
              <a:t>GT user clock (TX/RX) clock domain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24224" y="6441874"/>
            <a:ext cx="1450273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latin typeface="Helvetica Light"/>
                <a:cs typeface="Helvetica Light"/>
              </a:rPr>
              <a:t>Main clock domain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307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44857" y="574849"/>
            <a:ext cx="6502185" cy="3007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337287" y="1258327"/>
            <a:ext cx="478695" cy="260360"/>
            <a:chOff x="4713754" y="2764323"/>
            <a:chExt cx="659790" cy="166743"/>
          </a:xfrm>
        </p:grpSpPr>
        <p:cxnSp>
          <p:nvCxnSpPr>
            <p:cNvPr id="4" name="直線矢印コネクタ 3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左中かっこ 7"/>
          <p:cNvSpPr/>
          <p:nvPr/>
        </p:nvSpPr>
        <p:spPr>
          <a:xfrm>
            <a:off x="1089816" y="1258326"/>
            <a:ext cx="314466" cy="389258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430" y="1258326"/>
            <a:ext cx="9853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Module data From 32 lanes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392397" y="685910"/>
            <a:ext cx="1486861" cy="1795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92397" y="685910"/>
            <a:ext cx="148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Add internal 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link destination word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089755" y="685910"/>
            <a:ext cx="1486861" cy="2804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89755" y="685910"/>
            <a:ext cx="148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Switch 32x32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(Internal link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output switch)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18" name="左中かっこ 17"/>
          <p:cNvSpPr/>
          <p:nvPr/>
        </p:nvSpPr>
        <p:spPr>
          <a:xfrm>
            <a:off x="6348419" y="1044775"/>
            <a:ext cx="184977" cy="2334233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643985" y="1358741"/>
            <a:ext cx="754042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Output 32 lanes</a:t>
            </a: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corresponds to </a:t>
            </a:r>
            <a:br>
              <a:rPr lang="en-US" altLang="ja-JP" sz="800" dirty="0" smtClean="0">
                <a:latin typeface="Helvetica Light"/>
                <a:cs typeface="Helvetica Light"/>
              </a:rPr>
            </a:br>
            <a:r>
              <a:rPr lang="en-US" altLang="ja-JP" sz="800" dirty="0" smtClean="0">
                <a:latin typeface="Helvetica Light"/>
                <a:cs typeface="Helvetica Light"/>
              </a:rPr>
              <a:t>GT channels</a:t>
            </a:r>
          </a:p>
          <a:p>
            <a:endParaRPr kumimoji="1" lang="en-US" altLang="ja-JP" sz="800" dirty="0">
              <a:latin typeface="Helvetica Light"/>
              <a:cs typeface="Helvetica Light"/>
            </a:endParaRP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24 lanes are actively used</a:t>
            </a:r>
          </a:p>
          <a:p>
            <a:endParaRPr kumimoji="1" lang="en-US" altLang="ja-JP" sz="800" dirty="0">
              <a:latin typeface="Helvetica Light"/>
              <a:cs typeface="Helvetica Light"/>
            </a:endParaRP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6 out of 24 is not used in the normal DF operation. 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660181" y="685910"/>
            <a:ext cx="1396699" cy="1795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660181" y="685910"/>
            <a:ext cx="148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Remove internal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destination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word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grpSp>
        <p:nvGrpSpPr>
          <p:cNvPr id="22" name="図形グループ 21"/>
          <p:cNvGrpSpPr/>
          <p:nvPr/>
        </p:nvGrpSpPr>
        <p:grpSpPr>
          <a:xfrm>
            <a:off x="7902622" y="1259426"/>
            <a:ext cx="680122" cy="193529"/>
            <a:chOff x="4713754" y="2764323"/>
            <a:chExt cx="659790" cy="166743"/>
          </a:xfrm>
        </p:grpSpPr>
        <p:cxnSp>
          <p:nvCxnSpPr>
            <p:cNvPr id="23" name="直線矢印コネクタ 22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左中かっこ 26"/>
          <p:cNvSpPr/>
          <p:nvPr/>
        </p:nvSpPr>
        <p:spPr>
          <a:xfrm rot="10800000">
            <a:off x="8605081" y="1183672"/>
            <a:ext cx="314466" cy="389258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233479" y="1639876"/>
            <a:ext cx="8861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latin typeface="Helvetica Light"/>
                <a:cs typeface="Helvetica Light"/>
              </a:rPr>
              <a:t>Internal </a:t>
            </a:r>
            <a:r>
              <a:rPr kumimoji="1" lang="en-US" altLang="ja-JP" sz="1200" dirty="0" smtClean="0">
                <a:latin typeface="Helvetica Light"/>
                <a:cs typeface="Helvetica Light"/>
              </a:rPr>
              <a:t>links</a:t>
            </a:r>
          </a:p>
          <a:p>
            <a:r>
              <a:rPr lang="en-US" altLang="ja-JP" sz="1200" dirty="0" smtClean="0">
                <a:latin typeface="Helvetica Light"/>
                <a:cs typeface="Helvetica Light"/>
              </a:rPr>
              <a:t>24 lanes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732677" y="685910"/>
            <a:ext cx="1486861" cy="2804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32677" y="685910"/>
            <a:ext cx="148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Switch 32x32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(Central switch)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31" name="左中かっこ 30"/>
          <p:cNvSpPr/>
          <p:nvPr/>
        </p:nvSpPr>
        <p:spPr>
          <a:xfrm>
            <a:off x="2948079" y="1044775"/>
            <a:ext cx="184977" cy="2334233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194037" y="1183672"/>
            <a:ext cx="75404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Output 32 lanes</a:t>
            </a: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correspond to </a:t>
            </a:r>
            <a:br>
              <a:rPr lang="en-US" altLang="ja-JP" sz="800" dirty="0" smtClean="0">
                <a:latin typeface="Helvetica Light"/>
                <a:cs typeface="Helvetica Light"/>
              </a:rPr>
            </a:br>
            <a:r>
              <a:rPr lang="en-US" altLang="ja-JP" sz="800" dirty="0" smtClean="0">
                <a:latin typeface="Helvetica Light"/>
                <a:cs typeface="Helvetica Light"/>
              </a:rPr>
              <a:t>32 different boards</a:t>
            </a:r>
          </a:p>
          <a:p>
            <a:endParaRPr kumimoji="1" lang="en-US" altLang="ja-JP" sz="800" dirty="0">
              <a:latin typeface="Helvetica Light"/>
              <a:cs typeface="Helvetica Light"/>
            </a:endParaRP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31 lanes are </a:t>
            </a:r>
          </a:p>
          <a:p>
            <a:r>
              <a:rPr kumimoji="1" lang="en-US" altLang="ja-JP" sz="800" dirty="0" smtClean="0">
                <a:latin typeface="Helvetica Light"/>
                <a:cs typeface="Helvetica Light"/>
              </a:rPr>
              <a:t>actively used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3520" y="91440"/>
            <a:ext cx="37388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2400" u="sng" dirty="0" smtClean="0">
                <a:latin typeface="Helvetica Light"/>
                <a:cs typeface="Helvetica Light"/>
              </a:rPr>
              <a:t>Internal link output</a:t>
            </a:r>
            <a:endParaRPr kumimoji="1" lang="ja-JP" altLang="en-US" sz="2400" u="sng" dirty="0" err="1" smtClean="0">
              <a:latin typeface="Helvetica Light"/>
              <a:cs typeface="Helvetica Light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3520" y="3714289"/>
            <a:ext cx="37388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2400" u="sng" dirty="0" smtClean="0">
                <a:latin typeface="Helvetica Light"/>
                <a:cs typeface="Helvetica Light"/>
              </a:rPr>
              <a:t>Internal link input</a:t>
            </a:r>
            <a:endParaRPr kumimoji="1" lang="ja-JP" altLang="en-US" sz="2400" u="sng" dirty="0" err="1" smtClean="0">
              <a:latin typeface="Helvetica Light"/>
              <a:cs typeface="Helvetica Light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644857" y="4297681"/>
            <a:ext cx="6127543" cy="2153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732677" y="4414631"/>
            <a:ext cx="5907643" cy="158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754676" y="6000405"/>
            <a:ext cx="29392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x24 modules for all individual input 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grpSp>
        <p:nvGrpSpPr>
          <p:cNvPr id="39" name="図形グループ 38"/>
          <p:cNvGrpSpPr/>
          <p:nvPr/>
        </p:nvGrpSpPr>
        <p:grpSpPr>
          <a:xfrm>
            <a:off x="1348553" y="4773687"/>
            <a:ext cx="478695" cy="260360"/>
            <a:chOff x="4713754" y="2764323"/>
            <a:chExt cx="659790" cy="166743"/>
          </a:xfrm>
        </p:grpSpPr>
        <p:cxnSp>
          <p:nvCxnSpPr>
            <p:cNvPr id="40" name="直線矢印コネクタ 39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左中かっこ 43"/>
          <p:cNvSpPr/>
          <p:nvPr/>
        </p:nvSpPr>
        <p:spPr>
          <a:xfrm>
            <a:off x="1101082" y="4773686"/>
            <a:ext cx="314466" cy="389258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15696" y="4773686"/>
            <a:ext cx="9853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latin typeface="Helvetica Light"/>
                <a:cs typeface="Helvetica Light"/>
              </a:rPr>
              <a:t>Internal link</a:t>
            </a:r>
            <a:br>
              <a:rPr lang="en-US" altLang="ja-JP" sz="1200" dirty="0" smtClean="0">
                <a:latin typeface="Helvetica Light"/>
                <a:cs typeface="Helvetica Light"/>
              </a:rPr>
            </a:br>
            <a:r>
              <a:rPr lang="en-US" altLang="ja-JP" sz="1200" dirty="0" smtClean="0">
                <a:latin typeface="Helvetica Light"/>
                <a:cs typeface="Helvetica Light"/>
              </a:rPr>
              <a:t>24 lanes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grpSp>
        <p:nvGrpSpPr>
          <p:cNvPr id="46" name="図形グループ 45"/>
          <p:cNvGrpSpPr/>
          <p:nvPr/>
        </p:nvGrpSpPr>
        <p:grpSpPr>
          <a:xfrm>
            <a:off x="7204092" y="4459491"/>
            <a:ext cx="680122" cy="193529"/>
            <a:chOff x="4713754" y="2764323"/>
            <a:chExt cx="659790" cy="166743"/>
          </a:xfrm>
        </p:grpSpPr>
        <p:cxnSp>
          <p:nvCxnSpPr>
            <p:cNvPr id="47" name="直線矢印コネクタ 46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左中かっこ 50"/>
          <p:cNvSpPr/>
          <p:nvPr/>
        </p:nvSpPr>
        <p:spPr>
          <a:xfrm rot="10800000">
            <a:off x="7906551" y="4383737"/>
            <a:ext cx="314466" cy="389258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873121" y="4786154"/>
            <a:ext cx="98538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Module data out for output data operator 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873121" y="5741074"/>
            <a:ext cx="98538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Module data out for internal link output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grpSp>
        <p:nvGrpSpPr>
          <p:cNvPr id="55" name="図形グループ 54"/>
          <p:cNvGrpSpPr/>
          <p:nvPr/>
        </p:nvGrpSpPr>
        <p:grpSpPr>
          <a:xfrm>
            <a:off x="7242770" y="5427569"/>
            <a:ext cx="680122" cy="193529"/>
            <a:chOff x="4713754" y="2764323"/>
            <a:chExt cx="659790" cy="166743"/>
          </a:xfrm>
        </p:grpSpPr>
        <p:cxnSp>
          <p:nvCxnSpPr>
            <p:cNvPr id="56" name="直線矢印コネクタ 55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左中かっこ 59"/>
          <p:cNvSpPr/>
          <p:nvPr/>
        </p:nvSpPr>
        <p:spPr>
          <a:xfrm rot="10800000">
            <a:off x="7945229" y="5351815"/>
            <a:ext cx="314466" cy="389258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147042" y="6528725"/>
            <a:ext cx="8117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x24 lanes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sp>
        <p:nvSpPr>
          <p:cNvPr id="62" name="左中かっこ 61"/>
          <p:cNvSpPr/>
          <p:nvPr/>
        </p:nvSpPr>
        <p:spPr>
          <a:xfrm rot="10800000">
            <a:off x="8758253" y="4409084"/>
            <a:ext cx="200508" cy="2036970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045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88754"/>
            <a:ext cx="7955446" cy="676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3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457199" y="1527262"/>
          <a:ext cx="8229603" cy="4238451"/>
        </p:xfrm>
        <a:graphic>
          <a:graphicData uri="http://schemas.openxmlformats.org/drawingml/2006/table">
            <a:tbl>
              <a:tblPr/>
              <a:tblGrid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</a:tblGrid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ATCA ch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Type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ID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Bank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Line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X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Y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REF CLK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clk gen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NOTE 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NOTE 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Categoly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ID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ch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LSC ch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Internal Link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RX FLIP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TX FLIP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U27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AUX T0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SLINK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gt33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gt32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gt31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gt30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AUX 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AUX 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gt24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AUX 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SFP+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SSB 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SFP+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Internal Link Ch0 P0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SFP+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Internal Link Ch0 P1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 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J32P0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N/A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-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-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-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5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5282" marR="5282" marT="52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ATCA ch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Type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ID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Bank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Line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X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Y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REF CLK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clk gen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NOTE 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NOTE 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Categoly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ID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RX FLIP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TX FLIP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U27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AUX B0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SLINK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gt12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AUX B1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AUX B2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AUX B3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29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LEFT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gt0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RIGHT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QSFP+ 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RIGHT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SFP+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SSB B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RIGHT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SFP+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T6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Internal Link Ch1 P0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RIGHT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SFP+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Internal Link Ch1 P1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RTM RIGHT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gt4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17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J33P0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N/A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-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-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-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gt5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15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540924" y="1166812"/>
          <a:ext cx="8062151" cy="4959352"/>
        </p:xfrm>
        <a:graphic>
          <a:graphicData uri="http://schemas.openxmlformats.org/drawingml/2006/table">
            <a:tbl>
              <a:tblPr/>
              <a:tblGrid>
                <a:gridCol w="526770"/>
                <a:gridCol w="526770"/>
                <a:gridCol w="526770"/>
                <a:gridCol w="526770"/>
                <a:gridCol w="526770"/>
                <a:gridCol w="526770"/>
                <a:gridCol w="526770"/>
                <a:gridCol w="526770"/>
                <a:gridCol w="687371"/>
                <a:gridCol w="526770"/>
                <a:gridCol w="526770"/>
                <a:gridCol w="526770"/>
                <a:gridCol w="526770"/>
                <a:gridCol w="526770"/>
                <a:gridCol w="526770"/>
              </a:tblGrid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Bank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Line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X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Y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REF CLK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clk gen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NOTE 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Categoly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ID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ch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Internal Link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RX FLIP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TX FLIP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U27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-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 USED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-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 USED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rowSpan="26"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U11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Internal link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gt0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gt2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gt3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gt4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gt5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gt6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49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15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gt7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gt8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48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14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gt9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39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47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13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38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gt12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46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12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gt13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37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gt14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45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gt15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36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gt16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44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gt17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35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gt18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43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Fabric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gt19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34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29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HUB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28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HUB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HUB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HUB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HUB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P0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IP Bus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1000BASE-T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08"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FMC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GP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GT Bank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Line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X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Y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REF CLK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clk gen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NOTE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FTK IM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Channel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RX FLP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TX FLP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U11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Shared with IPBus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Shared with IPBus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N/C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N/C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6424" marR="6424" marT="64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34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U11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Shared with RTM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N/C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35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Shared with RTM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36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37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N/C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38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5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219</a:t>
                      </a:r>
                    </a:p>
                  </a:txBody>
                  <a:tcPr marL="6424" marR="6424" marT="64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　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RX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TX</a:t>
                      </a:r>
                    </a:p>
                  </a:txBody>
                  <a:tcPr marL="6424" marR="6424" marT="64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20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41769" y="1527858"/>
            <a:ext cx="72030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smtClean="0">
                <a:latin typeface="Helvetica Light"/>
                <a:cs typeface="Helvetica Light"/>
              </a:rPr>
              <a:t>TO BE UPDATED</a:t>
            </a:r>
            <a:endParaRPr kumimoji="1" lang="ja-JP" altLang="en-US" sz="9600" dirty="0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139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53773" y="560724"/>
            <a:ext cx="4920764" cy="5853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1835497" y="1036235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1879004" y="977900"/>
            <a:ext cx="64096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835496" y="1064500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左中かっこ 9"/>
          <p:cNvSpPr/>
          <p:nvPr/>
        </p:nvSpPr>
        <p:spPr>
          <a:xfrm>
            <a:off x="763758" y="892812"/>
            <a:ext cx="266427" cy="875715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572" y="1181112"/>
            <a:ext cx="799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FB1..4</a:t>
            </a:r>
            <a:br>
              <a:rPr kumimoji="1" lang="en-US" altLang="ja-JP" sz="14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(for four IMs)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05851" y="904280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RX_LVDS</a:t>
            </a:r>
            <a:r>
              <a:rPr lang="en-US" altLang="ja-JP" sz="800" dirty="0" smtClean="0">
                <a:latin typeface="Helvetica Light"/>
                <a:cs typeface="Helvetica Light"/>
              </a:rPr>
              <a:t>[23:0]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4955" y="1075007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CLK0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1834601" y="1197548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834600" y="1225813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904955" y="1248280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CLK1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1834601" y="1370821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834600" y="1399086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904955" y="1414238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TX_LVDS[5:0]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1834601" y="1536779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834600" y="1565044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905852" y="1566638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latin typeface="Helvetica Light"/>
                <a:cs typeface="Helvetica Light"/>
              </a:rPr>
              <a:t>TX_FWD_CLK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1835498" y="1689179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835497" y="1717444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1879004" y="1470175"/>
            <a:ext cx="64096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6381037" y="1108424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6381036" y="1136689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7117728" y="1022370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GTREF_IN</a:t>
            </a:r>
            <a:r>
              <a:rPr lang="en-US" altLang="ja-JP" sz="800" dirty="0" smtClean="0">
                <a:latin typeface="Helvetica Light"/>
                <a:cs typeface="Helvetica Light"/>
              </a:rPr>
              <a:t>[5:0]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57" name="直線コネクタ 56"/>
          <p:cNvCxnSpPr/>
          <p:nvPr/>
        </p:nvCxnSpPr>
        <p:spPr>
          <a:xfrm>
            <a:off x="6381038" y="1913768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6381037" y="1942033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7117729" y="1827714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SLINK_LSC_TX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60" name="直線コネクタ 59"/>
          <p:cNvCxnSpPr/>
          <p:nvPr/>
        </p:nvCxnSpPr>
        <p:spPr>
          <a:xfrm>
            <a:off x="6381040" y="2175828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6381039" y="2204093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7134467" y="2089774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SLINK_LSC_RX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63" name="左中かっこ 62"/>
          <p:cNvSpPr/>
          <p:nvPr/>
        </p:nvSpPr>
        <p:spPr>
          <a:xfrm rot="10800000">
            <a:off x="7914157" y="1827714"/>
            <a:ext cx="133215" cy="477504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047372" y="1913768"/>
            <a:ext cx="1096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SLINK0..33</a:t>
            </a:r>
            <a:br>
              <a:rPr kumimoji="1" lang="en-US" altLang="ja-JP" sz="1400" dirty="0" smtClean="0">
                <a:latin typeface="Helvetica Light"/>
                <a:cs typeface="Helvetica Light"/>
              </a:rPr>
            </a:b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65" name="直線コネクタ 64"/>
          <p:cNvCxnSpPr/>
          <p:nvPr/>
        </p:nvCxnSpPr>
        <p:spPr>
          <a:xfrm>
            <a:off x="6381031" y="3236078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6381030" y="3264343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7134462" y="3179704"/>
            <a:ext cx="1072836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ja-JP" sz="800" dirty="0" smtClean="0">
                <a:latin typeface="Helvetica Light"/>
                <a:cs typeface="Helvetica Light"/>
              </a:rPr>
              <a:t>INTERNALLINK_</a:t>
            </a:r>
            <a:r>
              <a:rPr kumimoji="1" lang="en-US" altLang="ja-JP" sz="800" dirty="0" smtClean="0">
                <a:latin typeface="Helvetica Light"/>
                <a:cs typeface="Helvetica Light"/>
              </a:rPr>
              <a:t>TX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68" name="直線コネクタ 67"/>
          <p:cNvCxnSpPr/>
          <p:nvPr/>
        </p:nvCxnSpPr>
        <p:spPr>
          <a:xfrm>
            <a:off x="6381030" y="3498138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6381029" y="3526403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左中かっこ 70"/>
          <p:cNvSpPr/>
          <p:nvPr/>
        </p:nvSpPr>
        <p:spPr>
          <a:xfrm rot="10800000">
            <a:off x="8047365" y="3150024"/>
            <a:ext cx="133215" cy="477504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194066" y="3236078"/>
            <a:ext cx="94992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ILINK0..24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134460" y="3427836"/>
            <a:ext cx="1072836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altLang="ja-JP" sz="800" dirty="0" smtClean="0">
                <a:latin typeface="Helvetica Light"/>
                <a:cs typeface="Helvetica Light"/>
              </a:rPr>
              <a:t>INTERNALLINK_</a:t>
            </a:r>
            <a:r>
              <a:rPr kumimoji="1" lang="en-US" altLang="ja-JP" sz="800" dirty="0" smtClean="0">
                <a:latin typeface="Helvetica Light"/>
                <a:cs typeface="Helvetica Light"/>
              </a:rPr>
              <a:t>RX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74" name="二等辺三角形 73"/>
          <p:cNvSpPr/>
          <p:nvPr/>
        </p:nvSpPr>
        <p:spPr>
          <a:xfrm rot="5400000">
            <a:off x="2555035" y="1000286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75" name="二等辺三角形 74"/>
          <p:cNvSpPr/>
          <p:nvPr/>
        </p:nvSpPr>
        <p:spPr>
          <a:xfrm rot="5400000">
            <a:off x="2555034" y="1164673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76" name="二等辺三角形 75"/>
          <p:cNvSpPr/>
          <p:nvPr/>
        </p:nvSpPr>
        <p:spPr>
          <a:xfrm rot="5400000">
            <a:off x="2555033" y="1333980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77" name="二等辺三角形 76"/>
          <p:cNvSpPr/>
          <p:nvPr/>
        </p:nvSpPr>
        <p:spPr>
          <a:xfrm rot="16200000">
            <a:off x="2534877" y="1496686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78" name="二等辺三角形 77"/>
          <p:cNvSpPr/>
          <p:nvPr/>
        </p:nvSpPr>
        <p:spPr>
          <a:xfrm rot="16200000">
            <a:off x="2534878" y="1649086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89" name="二等辺三角形 88"/>
          <p:cNvSpPr/>
          <p:nvPr/>
        </p:nvSpPr>
        <p:spPr>
          <a:xfrm rot="16200000">
            <a:off x="6261596" y="1072475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90" name="二等辺三角形 89"/>
          <p:cNvSpPr/>
          <p:nvPr/>
        </p:nvSpPr>
        <p:spPr>
          <a:xfrm rot="16200000">
            <a:off x="6261600" y="2143045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91" name="二等辺三角形 90"/>
          <p:cNvSpPr/>
          <p:nvPr/>
        </p:nvSpPr>
        <p:spPr>
          <a:xfrm rot="5400000">
            <a:off x="6278333" y="1873676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92" name="二等辺三角形 91"/>
          <p:cNvSpPr/>
          <p:nvPr/>
        </p:nvSpPr>
        <p:spPr>
          <a:xfrm rot="16200000">
            <a:off x="6261595" y="3465330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93" name="二等辺三角形 92"/>
          <p:cNvSpPr/>
          <p:nvPr/>
        </p:nvSpPr>
        <p:spPr>
          <a:xfrm rot="5400000">
            <a:off x="6278328" y="3195961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6572" y="3266201"/>
            <a:ext cx="79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LED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904955" y="3027096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LED0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904955" y="3177095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LED1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907049" y="3322876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LED2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907049" y="3472875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LED3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1866934" y="3163742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二等辺三角形 103"/>
          <p:cNvSpPr/>
          <p:nvPr/>
        </p:nvSpPr>
        <p:spPr>
          <a:xfrm rot="16200000">
            <a:off x="2555934" y="3106532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105" name="直線コネクタ 104"/>
          <p:cNvCxnSpPr/>
          <p:nvPr/>
        </p:nvCxnSpPr>
        <p:spPr>
          <a:xfrm>
            <a:off x="1866032" y="3328486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二等辺三角形 105"/>
          <p:cNvSpPr/>
          <p:nvPr/>
        </p:nvSpPr>
        <p:spPr>
          <a:xfrm rot="16200000">
            <a:off x="2555032" y="3271276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107" name="直線コネクタ 106"/>
          <p:cNvCxnSpPr/>
          <p:nvPr/>
        </p:nvCxnSpPr>
        <p:spPr>
          <a:xfrm>
            <a:off x="1866031" y="3472875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二等辺三角形 107"/>
          <p:cNvSpPr/>
          <p:nvPr/>
        </p:nvSpPr>
        <p:spPr>
          <a:xfrm rot="16200000">
            <a:off x="2555031" y="3415665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109" name="直線コネクタ 108"/>
          <p:cNvCxnSpPr/>
          <p:nvPr/>
        </p:nvCxnSpPr>
        <p:spPr>
          <a:xfrm>
            <a:off x="1866031" y="3625275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二等辺三角形 109"/>
          <p:cNvSpPr/>
          <p:nvPr/>
        </p:nvSpPr>
        <p:spPr>
          <a:xfrm rot="16200000">
            <a:off x="2555031" y="3568065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11" name="左中かっこ 110"/>
          <p:cNvSpPr/>
          <p:nvPr/>
        </p:nvSpPr>
        <p:spPr>
          <a:xfrm>
            <a:off x="717020" y="3090275"/>
            <a:ext cx="266427" cy="597231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2" name="正方形/長方形 111"/>
          <p:cNvSpPr/>
          <p:nvPr/>
        </p:nvSpPr>
        <p:spPr>
          <a:xfrm>
            <a:off x="2551134" y="892812"/>
            <a:ext cx="1571100" cy="2957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4824876" y="907455"/>
            <a:ext cx="1556153" cy="2957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2573386" y="5098015"/>
            <a:ext cx="3721206" cy="124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2892618" y="1022370"/>
            <a:ext cx="114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main logic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4885349" y="998425"/>
            <a:ext cx="114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transceiver 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2777660" y="5098015"/>
            <a:ext cx="2443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user interface (</a:t>
            </a:r>
            <a:r>
              <a:rPr kumimoji="1" lang="en-US" altLang="ja-JP" sz="1200" dirty="0" err="1" smtClean="0">
                <a:solidFill>
                  <a:srgbClr val="0000FF"/>
                </a:solidFill>
                <a:latin typeface="Helvetica Light"/>
                <a:cs typeface="Helvetica Light"/>
              </a:rPr>
              <a:t>IPbus</a:t>
            </a:r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) 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2053773" y="496058"/>
            <a:ext cx="302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 smtClean="0">
                <a:latin typeface="Helvetica Light"/>
                <a:cs typeface="Helvetica Light"/>
              </a:rPr>
              <a:t>data_formatter_top</a:t>
            </a:r>
            <a:r>
              <a:rPr kumimoji="1" lang="en-US" altLang="ja-JP" sz="1000" dirty="0" smtClean="0">
                <a:latin typeface="Helvetica Light"/>
                <a:cs typeface="Helvetica Light"/>
              </a:rPr>
              <a:t>/implementation/</a:t>
            </a:r>
            <a:r>
              <a:rPr kumimoji="1" lang="en-US" altLang="ja-JP" sz="1000" dirty="0" err="1" smtClean="0">
                <a:latin typeface="Helvetica Light"/>
                <a:cs typeface="Helvetica Light"/>
              </a:rPr>
              <a:t>df</a:t>
            </a:r>
            <a:r>
              <a:rPr lang="en-US" altLang="ja-JP" sz="1000" dirty="0" err="1" smtClean="0">
                <a:latin typeface="Helvetica Light"/>
                <a:cs typeface="Helvetica Light"/>
              </a:rPr>
              <a:t>_top.vhd</a:t>
            </a:r>
            <a:endParaRPr kumimoji="1" lang="ja-JP" altLang="en-US" sz="1000" dirty="0" smtClean="0">
              <a:latin typeface="Helvetica Light"/>
              <a:cs typeface="Helvetica Light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777660" y="5358209"/>
            <a:ext cx="3025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 smtClean="0">
                <a:latin typeface="Helvetica Light"/>
                <a:cs typeface="Helvetica Light"/>
              </a:rPr>
              <a:t>data_formatter_top</a:t>
            </a:r>
            <a:r>
              <a:rPr kumimoji="1" lang="en-US" altLang="ja-JP" sz="1000" dirty="0" smtClean="0">
                <a:latin typeface="Helvetica Light"/>
                <a:cs typeface="Helvetica Light"/>
              </a:rPr>
              <a:t>/implementation/</a:t>
            </a:r>
            <a:br>
              <a:rPr kumimoji="1" lang="en-US" altLang="ja-JP" sz="1000" dirty="0" smtClean="0">
                <a:latin typeface="Helvetica Light"/>
                <a:cs typeface="Helvetica Light"/>
              </a:rPr>
            </a:br>
            <a:r>
              <a:rPr kumimoji="1" lang="en-US" altLang="ja-JP" sz="1000" dirty="0" err="1" smtClean="0">
                <a:latin typeface="Helvetica Light"/>
                <a:cs typeface="Helvetica Light"/>
              </a:rPr>
              <a:t>user_interface_df</a:t>
            </a:r>
            <a:r>
              <a:rPr lang="en-US" altLang="ja-JP" sz="1000" dirty="0" err="1" smtClean="0">
                <a:latin typeface="Helvetica Light"/>
                <a:cs typeface="Helvetica Light"/>
              </a:rPr>
              <a:t>_top.vhd</a:t>
            </a:r>
            <a:endParaRPr kumimoji="1" lang="ja-JP" altLang="en-US" sz="1000" dirty="0" smtClean="0">
              <a:latin typeface="Helvetica Light"/>
              <a:cs typeface="Helvetica Light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2777660" y="1385119"/>
            <a:ext cx="1344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 smtClean="0">
                <a:latin typeface="Helvetica Light"/>
                <a:cs typeface="Helvetica Light"/>
              </a:rPr>
              <a:t>data_formatter_top</a:t>
            </a:r>
            <a:r>
              <a:rPr kumimoji="1" lang="en-US" altLang="ja-JP" sz="1000" dirty="0" smtClean="0">
                <a:latin typeface="Helvetica Light"/>
                <a:cs typeface="Helvetica Light"/>
              </a:rPr>
              <a:t>/</a:t>
            </a:r>
            <a:br>
              <a:rPr kumimoji="1" lang="en-US" altLang="ja-JP" sz="1000" dirty="0" smtClean="0">
                <a:latin typeface="Helvetica Light"/>
                <a:cs typeface="Helvetica Light"/>
              </a:rPr>
            </a:br>
            <a:r>
              <a:rPr kumimoji="1" lang="en-US" altLang="ja-JP" sz="1000" dirty="0" err="1" smtClean="0">
                <a:latin typeface="Helvetica Light"/>
                <a:cs typeface="Helvetica Light"/>
              </a:rPr>
              <a:t>df_main.vhd</a:t>
            </a:r>
            <a:endParaRPr kumimoji="1" lang="ja-JP" altLang="en-US" sz="1000" dirty="0" smtClean="0">
              <a:latin typeface="Helvetica Light"/>
              <a:cs typeface="Helvetica Light"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4824876" y="1381972"/>
            <a:ext cx="1344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err="1" smtClean="0">
                <a:latin typeface="Helvetica Light"/>
                <a:cs typeface="Helvetica Light"/>
              </a:rPr>
              <a:t>data_formatter_top</a:t>
            </a:r>
            <a:r>
              <a:rPr kumimoji="1" lang="en-US" altLang="ja-JP" sz="1000" dirty="0" smtClean="0">
                <a:latin typeface="Helvetica Light"/>
                <a:cs typeface="Helvetica Light"/>
              </a:rPr>
              <a:t>/</a:t>
            </a:r>
            <a:br>
              <a:rPr kumimoji="1" lang="en-US" altLang="ja-JP" sz="1000" dirty="0" smtClean="0">
                <a:latin typeface="Helvetica Light"/>
                <a:cs typeface="Helvetica Light"/>
              </a:rPr>
            </a:br>
            <a:r>
              <a:rPr kumimoji="1" lang="en-US" altLang="ja-JP" sz="1000" dirty="0" err="1" smtClean="0">
                <a:latin typeface="Helvetica Light"/>
                <a:cs typeface="Helvetica Light"/>
              </a:rPr>
              <a:t>df_transceiver.vhd</a:t>
            </a:r>
            <a:endParaRPr kumimoji="1" lang="ja-JP" altLang="en-US" sz="1000" dirty="0" smtClean="0">
              <a:latin typeface="Helvetica Light"/>
              <a:cs typeface="Helvetica Light"/>
            </a:endParaRPr>
          </a:p>
        </p:txBody>
      </p:sp>
      <p:sp>
        <p:nvSpPr>
          <p:cNvPr id="122" name="左中かっこ 121"/>
          <p:cNvSpPr/>
          <p:nvPr/>
        </p:nvSpPr>
        <p:spPr>
          <a:xfrm rot="10800000">
            <a:off x="8064112" y="5135069"/>
            <a:ext cx="116468" cy="816997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8210813" y="5362043"/>
            <a:ext cx="94992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IPBUS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124" name="直線コネクタ 123"/>
          <p:cNvCxnSpPr/>
          <p:nvPr/>
        </p:nvCxnSpPr>
        <p:spPr>
          <a:xfrm>
            <a:off x="6294590" y="5246481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>
            <a:off x="6294589" y="5274746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7048027" y="5188932"/>
            <a:ext cx="101608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ETH_GTREFCLK_IN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127" name="二等辺三角形 126"/>
          <p:cNvSpPr/>
          <p:nvPr/>
        </p:nvSpPr>
        <p:spPr>
          <a:xfrm rot="16200000">
            <a:off x="6175149" y="5210532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128" name="直線コネクタ 127"/>
          <p:cNvCxnSpPr/>
          <p:nvPr/>
        </p:nvCxnSpPr>
        <p:spPr>
          <a:xfrm>
            <a:off x="6294591" y="5500637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6294590" y="5528902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>
            <a:off x="7048028" y="5443088"/>
            <a:ext cx="101608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ETH_GT_TX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132" name="直線コネクタ 131"/>
          <p:cNvCxnSpPr/>
          <p:nvPr/>
        </p:nvCxnSpPr>
        <p:spPr>
          <a:xfrm>
            <a:off x="6294592" y="5802649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>
            <a:off x="6294591" y="5830914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/>
          <p:cNvSpPr txBox="1"/>
          <p:nvPr/>
        </p:nvSpPr>
        <p:spPr>
          <a:xfrm>
            <a:off x="7048029" y="5745100"/>
            <a:ext cx="101608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ETH_GT_RX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135" name="二等辺三角形 134"/>
          <p:cNvSpPr/>
          <p:nvPr/>
        </p:nvSpPr>
        <p:spPr>
          <a:xfrm rot="16200000">
            <a:off x="6175151" y="5766700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36" name="二等辺三角形 135"/>
          <p:cNvSpPr/>
          <p:nvPr/>
        </p:nvSpPr>
        <p:spPr>
          <a:xfrm rot="5400000">
            <a:off x="6194251" y="5464732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138" name="直線矢印コネクタ 137"/>
          <p:cNvCxnSpPr/>
          <p:nvPr/>
        </p:nvCxnSpPr>
        <p:spPr>
          <a:xfrm flipV="1">
            <a:off x="5079720" y="3850459"/>
            <a:ext cx="0" cy="124755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 flipV="1">
            <a:off x="4041603" y="3850459"/>
            <a:ext cx="0" cy="128461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/>
          <p:nvPr/>
        </p:nvCxnSpPr>
        <p:spPr>
          <a:xfrm>
            <a:off x="3928535" y="3850459"/>
            <a:ext cx="0" cy="124755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/>
          <p:cNvCxnSpPr/>
          <p:nvPr/>
        </p:nvCxnSpPr>
        <p:spPr>
          <a:xfrm>
            <a:off x="5220821" y="3865102"/>
            <a:ext cx="0" cy="123291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>
            <a:off x="4122233" y="1444545"/>
            <a:ext cx="70264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 flipH="1">
            <a:off x="4122235" y="1536779"/>
            <a:ext cx="69039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/>
          <p:cNvSpPr txBox="1"/>
          <p:nvPr/>
        </p:nvSpPr>
        <p:spPr>
          <a:xfrm>
            <a:off x="5274273" y="4759461"/>
            <a:ext cx="1380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Configuration parameters</a:t>
            </a: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Spy buffer input lines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4134477" y="1040694"/>
            <a:ext cx="69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SLINK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FWD </a:t>
            </a:r>
            <a:r>
              <a:rPr kumimoji="1" lang="en-US" altLang="ja-JP" sz="800" dirty="0" err="1" smtClean="0">
                <a:latin typeface="Helvetica Light"/>
                <a:cs typeface="Helvetica Light"/>
              </a:rPr>
              <a:t>ch</a:t>
            </a:r>
            <a:endParaRPr kumimoji="1" lang="en-US" altLang="ja-JP" sz="800" dirty="0" smtClean="0">
              <a:latin typeface="Helvetica Light"/>
              <a:cs typeface="Helvetica Light"/>
            </a:endParaRP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RTN </a:t>
            </a:r>
            <a:r>
              <a:rPr lang="en-US" altLang="ja-JP" sz="800" dirty="0" err="1" smtClean="0">
                <a:latin typeface="Helvetica Light"/>
                <a:cs typeface="Helvetica Light"/>
              </a:rPr>
              <a:t>ch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157" name="直線矢印コネクタ 156"/>
          <p:cNvCxnSpPr/>
          <p:nvPr/>
        </p:nvCxnSpPr>
        <p:spPr>
          <a:xfrm>
            <a:off x="4109989" y="2271754"/>
            <a:ext cx="70264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endCxn id="112" idx="3"/>
          </p:cNvCxnSpPr>
          <p:nvPr/>
        </p:nvCxnSpPr>
        <p:spPr>
          <a:xfrm flipH="1">
            <a:off x="4122234" y="2371636"/>
            <a:ext cx="6904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/>
          <p:nvPr/>
        </p:nvCxnSpPr>
        <p:spPr>
          <a:xfrm>
            <a:off x="1866033" y="5716128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>
            <a:off x="1866032" y="5859508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936387" y="5584173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FB_SCL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936387" y="5710511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FB_SDA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175" name="左中かっこ 174"/>
          <p:cNvSpPr/>
          <p:nvPr/>
        </p:nvSpPr>
        <p:spPr>
          <a:xfrm>
            <a:off x="847941" y="5611729"/>
            <a:ext cx="114027" cy="280870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105675" y="5591731"/>
            <a:ext cx="79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I</a:t>
            </a:r>
            <a:r>
              <a:rPr kumimoji="1" lang="en-US" altLang="ja-JP" sz="1400" baseline="30000" dirty="0" smtClean="0">
                <a:latin typeface="Helvetica Light"/>
                <a:cs typeface="Helvetica Light"/>
              </a:rPr>
              <a:t>2</a:t>
            </a:r>
            <a:r>
              <a:rPr kumimoji="1" lang="en-US" altLang="ja-JP" sz="1400" dirty="0" smtClean="0">
                <a:latin typeface="Helvetica Light"/>
                <a:cs typeface="Helvetica Light"/>
              </a:rPr>
              <a:t>C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177" name="二等辺三角形 176"/>
          <p:cNvSpPr/>
          <p:nvPr/>
        </p:nvSpPr>
        <p:spPr>
          <a:xfrm rot="16200000">
            <a:off x="2555033" y="5658918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78" name="二等辺三角形 177"/>
          <p:cNvSpPr/>
          <p:nvPr/>
        </p:nvSpPr>
        <p:spPr>
          <a:xfrm rot="16200000">
            <a:off x="2555033" y="5806514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79" name="二等辺三角形 178"/>
          <p:cNvSpPr/>
          <p:nvPr/>
        </p:nvSpPr>
        <p:spPr>
          <a:xfrm rot="5400000">
            <a:off x="2658219" y="5806514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180" name="直線コネクタ 179"/>
          <p:cNvCxnSpPr/>
          <p:nvPr/>
        </p:nvCxnSpPr>
        <p:spPr>
          <a:xfrm>
            <a:off x="1814441" y="4155428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>
            <a:off x="1814440" y="4183693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884795" y="4023473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SYS_CLK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183" name="二等辺三角形 182"/>
          <p:cNvSpPr/>
          <p:nvPr/>
        </p:nvSpPr>
        <p:spPr>
          <a:xfrm rot="5400000">
            <a:off x="2532780" y="4119477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2549036" y="4023473"/>
            <a:ext cx="868058" cy="599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2621752" y="4045193"/>
            <a:ext cx="114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>
                <a:solidFill>
                  <a:srgbClr val="0000FF"/>
                </a:solidFill>
                <a:latin typeface="Helvetica Light"/>
                <a:cs typeface="Helvetica Light"/>
              </a:rPr>
              <a:t>clk</a:t>
            </a:r>
            <a:r>
              <a:rPr lang="en-US" altLang="ja-JP" sz="1200" dirty="0">
                <a:solidFill>
                  <a:srgbClr val="0000FF"/>
                </a:solidFill>
                <a:latin typeface="Helvetica Light"/>
                <a:cs typeface="Helvetica Light"/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buffer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cxnSp>
        <p:nvCxnSpPr>
          <p:cNvPr id="190" name="直線矢印コネクタ 189"/>
          <p:cNvCxnSpPr/>
          <p:nvPr/>
        </p:nvCxnSpPr>
        <p:spPr>
          <a:xfrm flipV="1">
            <a:off x="4912278" y="3865102"/>
            <a:ext cx="0" cy="238119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>
            <a:off x="3417094" y="4103220"/>
            <a:ext cx="1495184" cy="0"/>
          </a:xfrm>
          <a:prstGeom prst="line">
            <a:avLst/>
          </a:prstGeom>
          <a:ln w="127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/>
          <p:cNvCxnSpPr/>
          <p:nvPr/>
        </p:nvCxnSpPr>
        <p:spPr>
          <a:xfrm flipV="1">
            <a:off x="3794293" y="3850459"/>
            <a:ext cx="0" cy="252761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/>
          <p:nvPr/>
        </p:nvCxnSpPr>
        <p:spPr>
          <a:xfrm flipV="1">
            <a:off x="3794293" y="4112537"/>
            <a:ext cx="0" cy="985478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>
            <a:off x="3417094" y="4183693"/>
            <a:ext cx="267662" cy="0"/>
          </a:xfrm>
          <a:prstGeom prst="line">
            <a:avLst/>
          </a:prstGeom>
          <a:ln w="12700" cmpd="sng">
            <a:solidFill>
              <a:srgbClr val="0000F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/>
          <p:nvPr/>
        </p:nvCxnSpPr>
        <p:spPr>
          <a:xfrm flipV="1">
            <a:off x="3684756" y="3850459"/>
            <a:ext cx="0" cy="123824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テキスト ボックス 204"/>
          <p:cNvSpPr txBox="1"/>
          <p:nvPr/>
        </p:nvSpPr>
        <p:spPr>
          <a:xfrm>
            <a:off x="4122233" y="3947375"/>
            <a:ext cx="802289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kumimoji="1" lang="en-US" altLang="ja-JP" sz="800" dirty="0" err="1" smtClean="0">
                <a:solidFill>
                  <a:srgbClr val="FF0000"/>
                </a:solidFill>
                <a:latin typeface="Helvetica Light"/>
                <a:cs typeface="Helvetica Light"/>
              </a:rPr>
              <a:t>main_clk</a:t>
            </a:r>
            <a:r>
              <a:rPr kumimoji="1" lang="en-US" altLang="ja-JP" sz="800" dirty="0" smtClean="0">
                <a:solidFill>
                  <a:srgbClr val="FF0000"/>
                </a:solidFill>
                <a:latin typeface="Helvetica Light"/>
                <a:cs typeface="Helvetica Light"/>
              </a:rPr>
              <a:t> (125)</a:t>
            </a:r>
            <a:endParaRPr kumimoji="1" lang="ja-JP" altLang="en-US" sz="800" dirty="0" smtClean="0">
              <a:solidFill>
                <a:srgbClr val="FF0000"/>
              </a:solidFill>
              <a:latin typeface="Helvetica Light"/>
              <a:cs typeface="Helvetica Light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2571287" y="4911541"/>
            <a:ext cx="1145872" cy="16927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kumimoji="1" lang="en-US" altLang="ja-JP" sz="800" dirty="0" err="1" smtClean="0">
                <a:solidFill>
                  <a:srgbClr val="0000FF"/>
                </a:solidFill>
                <a:latin typeface="Helvetica Light"/>
                <a:cs typeface="Helvetica Light"/>
              </a:rPr>
              <a:t>fmc_common_clk</a:t>
            </a:r>
            <a:r>
              <a:rPr kumimoji="1"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 (200)</a:t>
            </a:r>
            <a:endParaRPr kumimoji="1" lang="ja-JP" altLang="en-US" sz="8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cxnSp>
        <p:nvCxnSpPr>
          <p:cNvPr id="207" name="直線コネクタ 206"/>
          <p:cNvCxnSpPr/>
          <p:nvPr/>
        </p:nvCxnSpPr>
        <p:spPr>
          <a:xfrm>
            <a:off x="3417094" y="4264677"/>
            <a:ext cx="1563687" cy="0"/>
          </a:xfrm>
          <a:prstGeom prst="line">
            <a:avLst/>
          </a:prstGeom>
          <a:ln w="12700" cmpd="sng">
            <a:solidFill>
              <a:schemeClr val="accent3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>
          <a:xfrm flipV="1">
            <a:off x="4980781" y="3865102"/>
            <a:ext cx="0" cy="1232913"/>
          </a:xfrm>
          <a:prstGeom prst="line">
            <a:avLst/>
          </a:prstGeom>
          <a:ln w="12700" cmpd="sng">
            <a:solidFill>
              <a:schemeClr val="accent3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テキスト ボックス 215"/>
          <p:cNvSpPr txBox="1"/>
          <p:nvPr/>
        </p:nvSpPr>
        <p:spPr>
          <a:xfrm>
            <a:off x="4122235" y="4264677"/>
            <a:ext cx="7631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 smtClean="0">
                <a:solidFill>
                  <a:schemeClr val="accent3">
                    <a:lumMod val="50000"/>
                  </a:schemeClr>
                </a:solidFill>
                <a:latin typeface="Helvetica Light"/>
                <a:cs typeface="Helvetica Light"/>
              </a:rPr>
              <a:t>clk50 (50)</a:t>
            </a:r>
          </a:p>
          <a:p>
            <a:r>
              <a:rPr kumimoji="1" lang="en-US" altLang="ja-JP" sz="800" dirty="0" smtClean="0">
                <a:solidFill>
                  <a:schemeClr val="accent3">
                    <a:lumMod val="50000"/>
                  </a:schemeClr>
                </a:solidFill>
                <a:latin typeface="Helvetica Light"/>
                <a:cs typeface="Helvetica Light"/>
              </a:rPr>
              <a:t>for slow control</a:t>
            </a:r>
            <a:endParaRPr kumimoji="1" lang="ja-JP" altLang="en-US" sz="800" dirty="0" err="1" smtClean="0">
              <a:solidFill>
                <a:schemeClr val="accent3">
                  <a:lumMod val="50000"/>
                </a:schemeClr>
              </a:solidFill>
              <a:latin typeface="Helvetica Light"/>
              <a:cs typeface="Helvetica Light"/>
            </a:endParaRPr>
          </a:p>
        </p:txBody>
      </p:sp>
      <p:cxnSp>
        <p:nvCxnSpPr>
          <p:cNvPr id="217" name="直線コネクタ 216"/>
          <p:cNvCxnSpPr/>
          <p:nvPr/>
        </p:nvCxnSpPr>
        <p:spPr>
          <a:xfrm>
            <a:off x="1855651" y="6082720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>
          <a:xfrm>
            <a:off x="1855650" y="6110985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/>
          <p:nvPr/>
        </p:nvCxnSpPr>
        <p:spPr>
          <a:xfrm>
            <a:off x="1856548" y="6235120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>
            <a:off x="1856547" y="6263385"/>
            <a:ext cx="736692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テキスト ボックス 220"/>
          <p:cNvSpPr txBox="1"/>
          <p:nvPr/>
        </p:nvSpPr>
        <p:spPr>
          <a:xfrm>
            <a:off x="925107" y="5958585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SOFT_RESET0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925107" y="6131858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SOFT_RESET1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223" name="二等辺三角形 222"/>
          <p:cNvSpPr/>
          <p:nvPr/>
        </p:nvSpPr>
        <p:spPr>
          <a:xfrm rot="16200000">
            <a:off x="2555030" y="6042627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24" name="二等辺三角形 223"/>
          <p:cNvSpPr/>
          <p:nvPr/>
        </p:nvSpPr>
        <p:spPr>
          <a:xfrm rot="16200000">
            <a:off x="2555031" y="6195027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25" name="左中かっこ 224"/>
          <p:cNvSpPr/>
          <p:nvPr/>
        </p:nvSpPr>
        <p:spPr>
          <a:xfrm>
            <a:off x="847940" y="5984248"/>
            <a:ext cx="112365" cy="338118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94988" y="5946624"/>
            <a:ext cx="799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FB1..4</a:t>
            </a:r>
            <a:br>
              <a:rPr kumimoji="1" lang="en-US" altLang="ja-JP" sz="14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(for four IMs)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4122233" y="1857419"/>
            <a:ext cx="7026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Internal Link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channels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(RX/</a:t>
            </a:r>
            <a:r>
              <a:rPr kumimoji="1" lang="en-US" altLang="ja-JP" sz="800" dirty="0" err="1" smtClean="0">
                <a:latin typeface="Helvetica Light"/>
                <a:cs typeface="Helvetica Light"/>
              </a:rPr>
              <a:t>Tx</a:t>
            </a:r>
            <a:r>
              <a:rPr kumimoji="1" lang="en-US" altLang="ja-JP" sz="800" dirty="0" smtClean="0">
                <a:latin typeface="Helvetica Light"/>
                <a:cs typeface="Helvetica Light"/>
              </a:rPr>
              <a:t>)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122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53772" y="496058"/>
            <a:ext cx="5248529" cy="5853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06174" y="648459"/>
            <a:ext cx="1067956" cy="2536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06173" y="648459"/>
            <a:ext cx="114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>
                <a:solidFill>
                  <a:srgbClr val="0000FF"/>
                </a:solidFill>
                <a:latin typeface="Helvetica Light"/>
                <a:cs typeface="Helvetica Light"/>
              </a:rPr>
              <a:t>fmc</a:t>
            </a:r>
            <a:r>
              <a:rPr lang="en-US" altLang="ja-JP" sz="1200" dirty="0">
                <a:solidFill>
                  <a:srgbClr val="0000FF"/>
                </a:solidFill>
                <a:latin typeface="Helvetica Light"/>
                <a:cs typeface="Helvetica Light"/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interface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72220" y="648459"/>
            <a:ext cx="968740" cy="2536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72221" y="648459"/>
            <a:ext cx="9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input data operator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14" name="左中かっこ 13"/>
          <p:cNvSpPr/>
          <p:nvPr/>
        </p:nvSpPr>
        <p:spPr>
          <a:xfrm>
            <a:off x="763758" y="892813"/>
            <a:ext cx="266427" cy="889270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572" y="1181112"/>
            <a:ext cx="799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FB1..4</a:t>
            </a:r>
            <a:br>
              <a:rPr kumimoji="1" lang="en-US" altLang="ja-JP" sz="14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(for four IMs)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05851" y="904280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RX_LVDS</a:t>
            </a:r>
            <a:r>
              <a:rPr lang="en-US" altLang="ja-JP" sz="800" dirty="0" smtClean="0">
                <a:latin typeface="Helvetica Light"/>
                <a:cs typeface="Helvetica Light"/>
              </a:rPr>
              <a:t>[23:0]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04955" y="1075007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CLK0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04955" y="1248280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CLK1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04955" y="1414238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TX_LVDS[5:0]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05852" y="1566638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latin typeface="Helvetica Light"/>
                <a:cs typeface="Helvetica Light"/>
              </a:rPr>
              <a:t>TX_FWD_CLK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1872737" y="1047401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1894120" y="989066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1872736" y="1075666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872296" y="1208714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872296" y="1236979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1872296" y="1381987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1872296" y="1410252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872296" y="1547945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72296" y="1576210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1872737" y="1700345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1872737" y="1728610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1894120" y="1481341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二等辺三角形 35"/>
          <p:cNvSpPr/>
          <p:nvPr/>
        </p:nvSpPr>
        <p:spPr>
          <a:xfrm rot="5400000">
            <a:off x="2217197" y="1011452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7" name="二等辺三角形 36"/>
          <p:cNvSpPr/>
          <p:nvPr/>
        </p:nvSpPr>
        <p:spPr>
          <a:xfrm rot="5400000">
            <a:off x="2217196" y="1175839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8" name="二等辺三角形 37"/>
          <p:cNvSpPr/>
          <p:nvPr/>
        </p:nvSpPr>
        <p:spPr>
          <a:xfrm rot="5400000">
            <a:off x="2217195" y="1345146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9" name="二等辺三角形 38"/>
          <p:cNvSpPr/>
          <p:nvPr/>
        </p:nvSpPr>
        <p:spPr>
          <a:xfrm rot="16200000">
            <a:off x="2197039" y="1507852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40" name="二等辺三角形 39"/>
          <p:cNvSpPr/>
          <p:nvPr/>
        </p:nvSpPr>
        <p:spPr>
          <a:xfrm rot="16200000">
            <a:off x="2197040" y="1660252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355158" y="830900"/>
            <a:ext cx="58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Decoded </a:t>
            </a:r>
          </a:p>
          <a:p>
            <a:r>
              <a:rPr kumimoji="1" lang="en-US" altLang="ja-JP" sz="800" dirty="0" smtClean="0">
                <a:latin typeface="Helvetica Light"/>
                <a:cs typeface="Helvetica Light"/>
              </a:rPr>
              <a:t>data [15:0]</a:t>
            </a:r>
          </a:p>
          <a:p>
            <a:r>
              <a:rPr lang="en-US" altLang="ja-JP" sz="800" dirty="0" smtClean="0">
                <a:solidFill>
                  <a:srgbClr val="FF0000"/>
                </a:solidFill>
                <a:latin typeface="Helvetica Light"/>
                <a:cs typeface="Helvetica Light"/>
              </a:rPr>
              <a:t>For 16 lanes</a:t>
            </a:r>
            <a:endParaRPr kumimoji="1" lang="ja-JP" altLang="en-US" sz="800" dirty="0" err="1" smtClean="0">
              <a:solidFill>
                <a:srgbClr val="FF0000"/>
              </a:solidFill>
              <a:latin typeface="Helvetica Light"/>
              <a:cs typeface="Helvetica Light"/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3274130" y="1332442"/>
            <a:ext cx="69809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3274132" y="1384744"/>
            <a:ext cx="69808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3594291" y="1290888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4940961" y="979964"/>
            <a:ext cx="85325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940961" y="545411"/>
            <a:ext cx="625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SLINK </a:t>
            </a:r>
          </a:p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header 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err="1" smtClean="0">
                <a:latin typeface="Helvetica Light"/>
                <a:cs typeface="Helvetica Light"/>
              </a:rPr>
              <a:t>Traiiler</a:t>
            </a:r>
            <a:endParaRPr kumimoji="1" lang="en-US" altLang="ja-JP" sz="800" dirty="0" smtClean="0">
              <a:latin typeface="Helvetica Light"/>
              <a:cs typeface="Helvetica Light"/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4940960" y="1547945"/>
            <a:ext cx="905635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851665" y="1094392"/>
            <a:ext cx="625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Module 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data</a:t>
            </a:r>
          </a:p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 [970]</a:t>
            </a:r>
          </a:p>
        </p:txBody>
      </p:sp>
      <p:cxnSp>
        <p:nvCxnSpPr>
          <p:cNvPr id="66" name="直線コネクタ 65"/>
          <p:cNvCxnSpPr/>
          <p:nvPr/>
        </p:nvCxnSpPr>
        <p:spPr>
          <a:xfrm flipH="1">
            <a:off x="5284540" y="1487858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5794217" y="3598626"/>
            <a:ext cx="968740" cy="2536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820406" y="3598626"/>
            <a:ext cx="9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Internal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link</a:t>
            </a:r>
          </a:p>
          <a:p>
            <a:r>
              <a:rPr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output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>
            <a:off x="5575944" y="4517953"/>
            <a:ext cx="21827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4940960" y="2754072"/>
            <a:ext cx="63498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V="1">
            <a:off x="5566022" y="2754072"/>
            <a:ext cx="0" cy="176388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851665" y="2342514"/>
            <a:ext cx="625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Module 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data</a:t>
            </a:r>
          </a:p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 [8:0]</a:t>
            </a:r>
          </a:p>
        </p:txBody>
      </p:sp>
      <p:sp>
        <p:nvSpPr>
          <p:cNvPr id="79" name="正方形/長方形 78"/>
          <p:cNvSpPr/>
          <p:nvPr/>
        </p:nvSpPr>
        <p:spPr>
          <a:xfrm>
            <a:off x="5820406" y="648459"/>
            <a:ext cx="968740" cy="2536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846595" y="648459"/>
            <a:ext cx="96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output data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operator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206172" y="3598626"/>
            <a:ext cx="1766048" cy="2536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206171" y="3589911"/>
            <a:ext cx="1388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Internal link input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cxnSp>
        <p:nvCxnSpPr>
          <p:cNvPr id="85" name="直線コネクタ 84"/>
          <p:cNvCxnSpPr/>
          <p:nvPr/>
        </p:nvCxnSpPr>
        <p:spPr>
          <a:xfrm>
            <a:off x="3944110" y="3866910"/>
            <a:ext cx="15326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5476726" y="1779693"/>
            <a:ext cx="0" cy="208721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>
            <a:off x="5476726" y="1782083"/>
            <a:ext cx="36986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10800000">
            <a:off x="5844933" y="1367674"/>
            <a:ext cx="177482" cy="566952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972220" y="3497350"/>
            <a:ext cx="625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Module 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data</a:t>
            </a:r>
          </a:p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 [23:0]</a:t>
            </a:r>
          </a:p>
        </p:txBody>
      </p:sp>
      <p:cxnSp>
        <p:nvCxnSpPr>
          <p:cNvPr id="97" name="直線矢印コネクタ 96"/>
          <p:cNvCxnSpPr/>
          <p:nvPr/>
        </p:nvCxnSpPr>
        <p:spPr>
          <a:xfrm>
            <a:off x="3944110" y="4662800"/>
            <a:ext cx="187629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3977452" y="4292232"/>
            <a:ext cx="625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Module 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data</a:t>
            </a:r>
          </a:p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 [23:0]</a:t>
            </a:r>
          </a:p>
        </p:txBody>
      </p:sp>
      <p:cxnSp>
        <p:nvCxnSpPr>
          <p:cNvPr id="102" name="直線矢印コネクタ 101"/>
          <p:cNvCxnSpPr/>
          <p:nvPr/>
        </p:nvCxnSpPr>
        <p:spPr>
          <a:xfrm>
            <a:off x="1508080" y="4367589"/>
            <a:ext cx="69809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>
            <a:off x="1508082" y="4419891"/>
            <a:ext cx="69808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 flipH="1">
            <a:off x="1828241" y="4326035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左中かっこ 104"/>
          <p:cNvSpPr/>
          <p:nvPr/>
        </p:nvSpPr>
        <p:spPr>
          <a:xfrm>
            <a:off x="1231729" y="4292231"/>
            <a:ext cx="266427" cy="225721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0" y="4204447"/>
            <a:ext cx="1339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Internal </a:t>
            </a:r>
            <a:br>
              <a:rPr kumimoji="1" lang="en-US" altLang="ja-JP" sz="1400" dirty="0" smtClean="0">
                <a:latin typeface="Helvetica Light"/>
                <a:cs typeface="Helvetica Light"/>
              </a:rPr>
            </a:br>
            <a:r>
              <a:rPr kumimoji="1" lang="en-US" altLang="ja-JP" sz="1400" dirty="0" smtClean="0">
                <a:latin typeface="Helvetica Light"/>
                <a:cs typeface="Helvetica Light"/>
              </a:rPr>
              <a:t>Link channels</a:t>
            </a:r>
            <a:br>
              <a:rPr kumimoji="1" lang="en-US" altLang="ja-JP" sz="1400" dirty="0" smtClean="0"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latin typeface="Helvetica Light"/>
                <a:cs typeface="Helvetica Light"/>
              </a:rPr>
              <a:t>(24 channels)</a:t>
            </a:r>
            <a:br>
              <a:rPr kumimoji="1" lang="en-US" altLang="ja-JP" sz="1200" dirty="0" smtClean="0"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latin typeface="Helvetica Light"/>
                <a:cs typeface="Helvetica Light"/>
              </a:rPr>
              <a:t>Fabric 20ch</a:t>
            </a:r>
          </a:p>
          <a:p>
            <a:r>
              <a:rPr lang="en-US" altLang="ja-JP" sz="1200" dirty="0" smtClean="0">
                <a:latin typeface="Helvetica Light"/>
                <a:cs typeface="Helvetica Light"/>
              </a:rPr>
              <a:t>Inter-crate 4ch</a:t>
            </a:r>
            <a:endParaRPr kumimoji="1" lang="ja-JP" altLang="en-US" sz="1200" dirty="0" smtClean="0">
              <a:latin typeface="Helvetica Light"/>
              <a:cs typeface="Helvetica Light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6022415" y="1464587"/>
            <a:ext cx="6250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Module data</a:t>
            </a:r>
            <a:br>
              <a:rPr lang="en-US" altLang="ja-JP" sz="800" dirty="0" smtClean="0">
                <a:latin typeface="Helvetica Light"/>
                <a:cs typeface="Helvetica Light"/>
              </a:rPr>
            </a:br>
            <a:r>
              <a:rPr lang="en-US" altLang="ja-JP" sz="800" dirty="0" smtClean="0">
                <a:latin typeface="Helvetica Light"/>
                <a:cs typeface="Helvetica Light"/>
              </a:rPr>
              <a:t>(32 inputs)</a:t>
            </a:r>
            <a:endParaRPr kumimoji="1" lang="en-US" altLang="ja-JP" sz="800" dirty="0" smtClean="0">
              <a:latin typeface="Helvetica Light"/>
              <a:cs typeface="Helvetica Light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022415" y="4467697"/>
            <a:ext cx="6250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Module data</a:t>
            </a:r>
            <a:br>
              <a:rPr lang="en-US" altLang="ja-JP" sz="800" dirty="0" smtClean="0">
                <a:latin typeface="Helvetica Light"/>
                <a:cs typeface="Helvetica Light"/>
              </a:rPr>
            </a:br>
            <a:r>
              <a:rPr lang="en-US" altLang="ja-JP" sz="800" dirty="0" smtClean="0">
                <a:latin typeface="Helvetica Light"/>
                <a:cs typeface="Helvetica Light"/>
              </a:rPr>
              <a:t>(32 inputs)</a:t>
            </a:r>
            <a:endParaRPr kumimoji="1" lang="en-US" altLang="ja-JP" sz="800" dirty="0" smtClean="0">
              <a:latin typeface="Helvetica Light"/>
              <a:cs typeface="Helvetica Light"/>
            </a:endParaRPr>
          </a:p>
        </p:txBody>
      </p:sp>
      <p:sp>
        <p:nvSpPr>
          <p:cNvPr id="109" name="左中かっこ 108"/>
          <p:cNvSpPr/>
          <p:nvPr/>
        </p:nvSpPr>
        <p:spPr>
          <a:xfrm rot="10800000">
            <a:off x="5819851" y="4379324"/>
            <a:ext cx="177482" cy="566952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6772880" y="1603625"/>
            <a:ext cx="69809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>
            <a:off x="6772882" y="1655927"/>
            <a:ext cx="69808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7093041" y="1562071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6743995" y="4611759"/>
            <a:ext cx="69809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 flipH="1">
            <a:off x="6743997" y="4664061"/>
            <a:ext cx="69808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>
            <a:off x="7064156" y="4570205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7804583" y="4326035"/>
            <a:ext cx="1339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Internal </a:t>
            </a:r>
            <a:br>
              <a:rPr kumimoji="1" lang="en-US" altLang="ja-JP" sz="1400" dirty="0" smtClean="0">
                <a:latin typeface="Helvetica Light"/>
                <a:cs typeface="Helvetica Light"/>
              </a:rPr>
            </a:br>
            <a:r>
              <a:rPr kumimoji="1" lang="en-US" altLang="ja-JP" sz="1400" dirty="0" smtClean="0">
                <a:latin typeface="Helvetica Light"/>
                <a:cs typeface="Helvetica Light"/>
              </a:rPr>
              <a:t>Link channels</a:t>
            </a:r>
            <a:br>
              <a:rPr kumimoji="1" lang="en-US" altLang="ja-JP" sz="1400" dirty="0" smtClean="0"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latin typeface="Helvetica Light"/>
                <a:cs typeface="Helvetica Light"/>
              </a:rPr>
              <a:t>(24 channels)</a:t>
            </a:r>
            <a:br>
              <a:rPr kumimoji="1" lang="en-US" altLang="ja-JP" sz="1200" dirty="0" smtClean="0"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latin typeface="Helvetica Light"/>
                <a:cs typeface="Helvetica Light"/>
              </a:rPr>
              <a:t>Fabric 20ch</a:t>
            </a:r>
          </a:p>
          <a:p>
            <a:r>
              <a:rPr lang="en-US" altLang="ja-JP" sz="1200" dirty="0" smtClean="0">
                <a:latin typeface="Helvetica Light"/>
                <a:cs typeface="Helvetica Light"/>
              </a:rPr>
              <a:t>Inter-crate 4ch</a:t>
            </a:r>
            <a:endParaRPr kumimoji="1" lang="ja-JP" altLang="en-US" sz="1200" dirty="0" smtClean="0">
              <a:latin typeface="Helvetica Light"/>
              <a:cs typeface="Helvetica Light"/>
            </a:endParaRPr>
          </a:p>
        </p:txBody>
      </p:sp>
      <p:sp>
        <p:nvSpPr>
          <p:cNvPr id="118" name="左中かっこ 117"/>
          <p:cNvSpPr/>
          <p:nvPr/>
        </p:nvSpPr>
        <p:spPr>
          <a:xfrm rot="10800000">
            <a:off x="7412323" y="4517952"/>
            <a:ext cx="266427" cy="225721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9" name="左中かっこ 118"/>
          <p:cNvSpPr/>
          <p:nvPr/>
        </p:nvSpPr>
        <p:spPr>
          <a:xfrm rot="10800000">
            <a:off x="7470971" y="1514432"/>
            <a:ext cx="266427" cy="225721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7804583" y="1117318"/>
            <a:ext cx="1339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SLINK channels</a:t>
            </a:r>
            <a:br>
              <a:rPr kumimoji="1" lang="en-US" altLang="ja-JP" sz="1400" dirty="0" smtClean="0">
                <a:latin typeface="Helvetica Light"/>
                <a:cs typeface="Helvetica Light"/>
              </a:rPr>
            </a:br>
            <a:r>
              <a:rPr kumimoji="1" lang="en-US" altLang="ja-JP" sz="1400" dirty="0" smtClean="0">
                <a:latin typeface="Helvetica Light"/>
                <a:cs typeface="Helvetica Light"/>
              </a:rPr>
              <a:t>(34 channels)</a:t>
            </a:r>
          </a:p>
          <a:p>
            <a:r>
              <a:rPr lang="en-US" altLang="ja-JP" sz="1400" dirty="0" smtClean="0">
                <a:latin typeface="Helvetica Light"/>
                <a:cs typeface="Helvetica Light"/>
              </a:rPr>
              <a:t>32ch for AUX</a:t>
            </a:r>
          </a:p>
          <a:p>
            <a:r>
              <a:rPr lang="en-US" altLang="ja-JP" sz="1400" dirty="0" smtClean="0">
                <a:latin typeface="Helvetica Light"/>
                <a:cs typeface="Helvetica Light"/>
              </a:rPr>
              <a:t>2 </a:t>
            </a:r>
            <a:r>
              <a:rPr lang="en-US" altLang="ja-JP" sz="1400" dirty="0" err="1" smtClean="0">
                <a:latin typeface="Helvetica Light"/>
                <a:cs typeface="Helvetica Light"/>
              </a:rPr>
              <a:t>ch</a:t>
            </a:r>
            <a:r>
              <a:rPr lang="en-US" altLang="ja-JP" sz="1400" dirty="0" smtClean="0">
                <a:latin typeface="Helvetica Light"/>
                <a:cs typeface="Helvetica Light"/>
              </a:rPr>
              <a:t> for SSB</a:t>
            </a:r>
            <a:endParaRPr kumimoji="1" lang="ja-JP" altLang="en-US" sz="1200" dirty="0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987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53772" y="496058"/>
            <a:ext cx="5853748" cy="585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6572" y="860222"/>
            <a:ext cx="79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FB1..4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5855" y="939679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RX_LVDS</a:t>
            </a:r>
            <a:r>
              <a:rPr lang="en-US" altLang="ja-JP" sz="800" dirty="0" smtClean="0">
                <a:latin typeface="Helvetica Light"/>
                <a:cs typeface="Helvetica Light"/>
              </a:rPr>
              <a:t>[23:0]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1872737" y="1047401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1894120" y="989066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872736" y="1075666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二等辺三角形 21"/>
          <p:cNvSpPr/>
          <p:nvPr/>
        </p:nvSpPr>
        <p:spPr>
          <a:xfrm rot="5400000">
            <a:off x="2217197" y="1011452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206174" y="801180"/>
            <a:ext cx="621485" cy="8060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4956" y="5832735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TX_LVDS[5:0]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05853" y="5985135"/>
            <a:ext cx="929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latin typeface="Helvetica Light"/>
                <a:cs typeface="Helvetica Light"/>
              </a:rPr>
              <a:t>TX_FWD_CLK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1872297" y="5966442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1872297" y="5994707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1872738" y="6118842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1872738" y="6147107"/>
            <a:ext cx="36207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1894121" y="5899838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二等辺三角形 50"/>
          <p:cNvSpPr/>
          <p:nvPr/>
        </p:nvSpPr>
        <p:spPr>
          <a:xfrm rot="16200000">
            <a:off x="2197040" y="5926349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52" name="二等辺三角形 51"/>
          <p:cNvSpPr/>
          <p:nvPr/>
        </p:nvSpPr>
        <p:spPr>
          <a:xfrm rot="16200000">
            <a:off x="2197041" y="6078749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2395857" y="904280"/>
            <a:ext cx="4318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input </a:t>
            </a:r>
            <a:br>
              <a:rPr kumimoji="1"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mapper</a:t>
            </a:r>
            <a:endParaRPr kumimoji="1" lang="ja-JP" altLang="en-US" sz="800" dirty="0" err="1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3095541" y="4807368"/>
            <a:ext cx="31749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/>
          <p:nvPr/>
        </p:nvCxnSpPr>
        <p:spPr>
          <a:xfrm>
            <a:off x="3095541" y="4856315"/>
            <a:ext cx="31749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2882868" y="801180"/>
            <a:ext cx="4318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FPGA0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[11:0]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2887615" y="1214145"/>
            <a:ext cx="4318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FPGA1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[11:0]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38" name="直線矢印コネクタ 137"/>
          <p:cNvCxnSpPr/>
          <p:nvPr/>
        </p:nvCxnSpPr>
        <p:spPr>
          <a:xfrm>
            <a:off x="2813417" y="1075666"/>
            <a:ext cx="58537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/>
          <p:nvPr/>
        </p:nvCxnSpPr>
        <p:spPr>
          <a:xfrm>
            <a:off x="2820538" y="1124613"/>
            <a:ext cx="578252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/>
          <p:cNvSpPr/>
          <p:nvPr/>
        </p:nvSpPr>
        <p:spPr>
          <a:xfrm>
            <a:off x="3214600" y="757537"/>
            <a:ext cx="3045934" cy="36047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1138996" y="1677234"/>
            <a:ext cx="75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CLK0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(for FPGA0)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185" name="直線コネクタ 184"/>
          <p:cNvCxnSpPr/>
          <p:nvPr/>
        </p:nvCxnSpPr>
        <p:spPr>
          <a:xfrm>
            <a:off x="1758401" y="1846511"/>
            <a:ext cx="154970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>
            <a:off x="1758401" y="1874776"/>
            <a:ext cx="154970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二等辺三角形 188"/>
          <p:cNvSpPr/>
          <p:nvPr/>
        </p:nvSpPr>
        <p:spPr>
          <a:xfrm rot="5400000">
            <a:off x="3297515" y="1813637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201" name="直線コネクタ 200"/>
          <p:cNvCxnSpPr/>
          <p:nvPr/>
        </p:nvCxnSpPr>
        <p:spPr>
          <a:xfrm>
            <a:off x="1758401" y="2071936"/>
            <a:ext cx="118020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/>
          <p:nvPr/>
        </p:nvCxnSpPr>
        <p:spPr>
          <a:xfrm>
            <a:off x="1758401" y="2100201"/>
            <a:ext cx="118020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/>
          <p:cNvSpPr txBox="1"/>
          <p:nvPr/>
        </p:nvSpPr>
        <p:spPr>
          <a:xfrm>
            <a:off x="105676" y="1786523"/>
            <a:ext cx="79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FB1..4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204" name="左中かっこ 203"/>
          <p:cNvSpPr/>
          <p:nvPr/>
        </p:nvSpPr>
        <p:spPr>
          <a:xfrm>
            <a:off x="771742" y="1743009"/>
            <a:ext cx="266427" cy="394805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5" name="正方形/長方形 204"/>
          <p:cNvSpPr/>
          <p:nvPr/>
        </p:nvSpPr>
        <p:spPr>
          <a:xfrm>
            <a:off x="2206174" y="5245260"/>
            <a:ext cx="3299987" cy="9553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131717" y="5881014"/>
            <a:ext cx="79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FB1..4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207" name="左中かっこ 206"/>
          <p:cNvSpPr/>
          <p:nvPr/>
        </p:nvSpPr>
        <p:spPr>
          <a:xfrm>
            <a:off x="771742" y="5837500"/>
            <a:ext cx="266427" cy="394805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3435676" y="796296"/>
            <a:ext cx="178092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dirty="0" err="1" smtClean="0">
                <a:solidFill>
                  <a:srgbClr val="0000FF"/>
                </a:solidFill>
                <a:latin typeface="Helvetica Light"/>
                <a:cs typeface="Helvetica Light"/>
              </a:rPr>
              <a:t>fmc</a:t>
            </a:r>
            <a:r>
              <a:rPr lang="en-US" altLang="ja-JP" sz="10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 RX interface (FPGA0) x 4</a:t>
            </a:r>
            <a:endParaRPr kumimoji="1" lang="ja-JP" altLang="en-US" sz="1000" dirty="0" err="1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2271305" y="5323926"/>
            <a:ext cx="13167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dirty="0" err="1" smtClean="0">
                <a:solidFill>
                  <a:srgbClr val="0000FF"/>
                </a:solidFill>
                <a:latin typeface="Helvetica Light"/>
                <a:cs typeface="Helvetica Light"/>
              </a:rPr>
              <a:t>fmc</a:t>
            </a:r>
            <a:r>
              <a:rPr lang="en-US" altLang="ja-JP" sz="10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 RX interface</a:t>
            </a:r>
            <a:endParaRPr kumimoji="1" lang="ja-JP" altLang="en-US" sz="1000" dirty="0" err="1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cxnSp>
        <p:nvCxnSpPr>
          <p:cNvPr id="216" name="直線コネクタ 215"/>
          <p:cNvCxnSpPr/>
          <p:nvPr/>
        </p:nvCxnSpPr>
        <p:spPr>
          <a:xfrm>
            <a:off x="3095541" y="1460366"/>
            <a:ext cx="0" cy="339594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219"/>
          <p:cNvCxnSpPr/>
          <p:nvPr/>
        </p:nvCxnSpPr>
        <p:spPr>
          <a:xfrm>
            <a:off x="2820538" y="1464043"/>
            <a:ext cx="275003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直線矢印コネクタ 220"/>
          <p:cNvCxnSpPr/>
          <p:nvPr/>
        </p:nvCxnSpPr>
        <p:spPr>
          <a:xfrm>
            <a:off x="2827659" y="1512990"/>
            <a:ext cx="267882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二等辺三角形 225"/>
          <p:cNvSpPr/>
          <p:nvPr/>
        </p:nvSpPr>
        <p:spPr>
          <a:xfrm rot="5400000">
            <a:off x="3297514" y="4963911"/>
            <a:ext cx="135697" cy="10318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227" name="直線コネクタ 226"/>
          <p:cNvCxnSpPr/>
          <p:nvPr/>
        </p:nvCxnSpPr>
        <p:spPr>
          <a:xfrm>
            <a:off x="2938609" y="4998568"/>
            <a:ext cx="36860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>
          <a:xfrm>
            <a:off x="2938609" y="5026833"/>
            <a:ext cx="36860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>
            <a:off x="2938609" y="2071936"/>
            <a:ext cx="0" cy="295489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正方形/長方形 234"/>
          <p:cNvSpPr/>
          <p:nvPr/>
        </p:nvSpPr>
        <p:spPr>
          <a:xfrm>
            <a:off x="3214600" y="4707281"/>
            <a:ext cx="3045934" cy="41041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1138995" y="1933078"/>
            <a:ext cx="75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CLK1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(for FPGA0)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3435676" y="4929464"/>
            <a:ext cx="178092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dirty="0" err="1" smtClean="0">
                <a:solidFill>
                  <a:srgbClr val="0000FF"/>
                </a:solidFill>
                <a:latin typeface="Helvetica Light"/>
                <a:cs typeface="Helvetica Light"/>
              </a:rPr>
              <a:t>fmc</a:t>
            </a:r>
            <a:r>
              <a:rPr lang="en-US" altLang="ja-JP" sz="10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 RX interface (FPGA1) x 4</a:t>
            </a:r>
            <a:endParaRPr kumimoji="1" lang="ja-JP" altLang="en-US" sz="1000" dirty="0" err="1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3398790" y="1009851"/>
            <a:ext cx="713364" cy="1127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3435676" y="1940412"/>
            <a:ext cx="4318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front </a:t>
            </a:r>
            <a:endParaRPr kumimoji="1" lang="ja-JP" altLang="en-US" sz="1200" dirty="0" err="1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cxnSp>
        <p:nvCxnSpPr>
          <p:cNvPr id="243" name="直線矢印コネクタ 242"/>
          <p:cNvCxnSpPr/>
          <p:nvPr/>
        </p:nvCxnSpPr>
        <p:spPr>
          <a:xfrm>
            <a:off x="1791682" y="2680150"/>
            <a:ext cx="4925245" cy="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テキスト ボックス 244"/>
          <p:cNvSpPr txBox="1"/>
          <p:nvPr/>
        </p:nvSpPr>
        <p:spPr>
          <a:xfrm>
            <a:off x="413232" y="2558573"/>
            <a:ext cx="138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FMC_COMMON_CLK</a:t>
            </a:r>
          </a:p>
          <a:p>
            <a:endParaRPr lang="en-US" altLang="ja-JP" sz="800" dirty="0">
              <a:latin typeface="Helvetica Light"/>
              <a:cs typeface="Helvetica Light"/>
            </a:endParaRP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exactly same frequency, but phase difference is unknown and should be absorbed by delay for clock input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246" name="直線矢印コネクタ 245"/>
          <p:cNvCxnSpPr/>
          <p:nvPr/>
        </p:nvCxnSpPr>
        <p:spPr>
          <a:xfrm flipV="1">
            <a:off x="4011366" y="2015788"/>
            <a:ext cx="0" cy="486221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正方形/長方形 248"/>
          <p:cNvSpPr/>
          <p:nvPr/>
        </p:nvSpPr>
        <p:spPr>
          <a:xfrm>
            <a:off x="4809882" y="997115"/>
            <a:ext cx="713364" cy="1127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4875164" y="1933078"/>
            <a:ext cx="5722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mapper </a:t>
            </a:r>
            <a:endParaRPr kumimoji="1" lang="ja-JP" altLang="en-US" sz="1200" dirty="0" err="1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cxnSp>
        <p:nvCxnSpPr>
          <p:cNvPr id="254" name="直線矢印コネクタ 253"/>
          <p:cNvCxnSpPr/>
          <p:nvPr/>
        </p:nvCxnSpPr>
        <p:spPr>
          <a:xfrm>
            <a:off x="3435676" y="3989547"/>
            <a:ext cx="33883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/>
          <p:cNvSpPr txBox="1"/>
          <p:nvPr/>
        </p:nvSpPr>
        <p:spPr>
          <a:xfrm>
            <a:off x="4163158" y="971600"/>
            <a:ext cx="4897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DDR decoded 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data</a:t>
            </a: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[23:0]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259" name="直線矢印コネクタ 258"/>
          <p:cNvCxnSpPr/>
          <p:nvPr/>
        </p:nvCxnSpPr>
        <p:spPr>
          <a:xfrm>
            <a:off x="3588077" y="3097183"/>
            <a:ext cx="16771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直線矢印コネクタ 262"/>
          <p:cNvCxnSpPr/>
          <p:nvPr/>
        </p:nvCxnSpPr>
        <p:spPr>
          <a:xfrm>
            <a:off x="4112154" y="1460366"/>
            <a:ext cx="69772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直線矢印コネクタ 264"/>
          <p:cNvCxnSpPr/>
          <p:nvPr/>
        </p:nvCxnSpPr>
        <p:spPr>
          <a:xfrm>
            <a:off x="5523246" y="1130890"/>
            <a:ext cx="571765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/>
          <p:cNvCxnSpPr/>
          <p:nvPr/>
        </p:nvCxnSpPr>
        <p:spPr>
          <a:xfrm>
            <a:off x="5523246" y="1797380"/>
            <a:ext cx="51241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/>
          <p:nvPr/>
        </p:nvCxnSpPr>
        <p:spPr>
          <a:xfrm flipV="1">
            <a:off x="6035663" y="1797380"/>
            <a:ext cx="0" cy="96214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直線矢印コネクタ 271"/>
          <p:cNvCxnSpPr/>
          <p:nvPr/>
        </p:nvCxnSpPr>
        <p:spPr>
          <a:xfrm>
            <a:off x="3435676" y="2759520"/>
            <a:ext cx="259998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直線矢印コネクタ 273"/>
          <p:cNvCxnSpPr/>
          <p:nvPr/>
        </p:nvCxnSpPr>
        <p:spPr>
          <a:xfrm flipV="1">
            <a:off x="3435676" y="2759521"/>
            <a:ext cx="0" cy="138272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直線矢印コネクタ 275"/>
          <p:cNvCxnSpPr/>
          <p:nvPr/>
        </p:nvCxnSpPr>
        <p:spPr>
          <a:xfrm>
            <a:off x="3588077" y="2784706"/>
            <a:ext cx="250693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直線矢印コネクタ 277"/>
          <p:cNvCxnSpPr/>
          <p:nvPr/>
        </p:nvCxnSpPr>
        <p:spPr>
          <a:xfrm flipV="1">
            <a:off x="6095011" y="1130890"/>
            <a:ext cx="0" cy="165381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直線矢印コネクタ 282"/>
          <p:cNvCxnSpPr/>
          <p:nvPr/>
        </p:nvCxnSpPr>
        <p:spPr>
          <a:xfrm flipV="1">
            <a:off x="3588077" y="2784707"/>
            <a:ext cx="0" cy="84717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テキスト ボックス 284"/>
          <p:cNvSpPr txBox="1"/>
          <p:nvPr/>
        </p:nvSpPr>
        <p:spPr>
          <a:xfrm>
            <a:off x="5578686" y="865955"/>
            <a:ext cx="4569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SCT data</a:t>
            </a: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[7:0]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286" name="テキスト ボックス 285"/>
          <p:cNvSpPr txBox="1"/>
          <p:nvPr/>
        </p:nvSpPr>
        <p:spPr>
          <a:xfrm>
            <a:off x="5584621" y="1540302"/>
            <a:ext cx="4569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PIX data</a:t>
            </a: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[7:0]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287" name="正方形/長方形 286"/>
          <p:cNvSpPr/>
          <p:nvPr/>
        </p:nvSpPr>
        <p:spPr>
          <a:xfrm>
            <a:off x="3755472" y="2860825"/>
            <a:ext cx="1995322" cy="87194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88" name="テキスト ボックス 287"/>
          <p:cNvSpPr txBox="1"/>
          <p:nvPr/>
        </p:nvSpPr>
        <p:spPr>
          <a:xfrm>
            <a:off x="5578686" y="1150501"/>
            <a:ext cx="4569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SCT ctrl</a:t>
            </a: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[3:0]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289" name="直線矢印コネクタ 288"/>
          <p:cNvCxnSpPr/>
          <p:nvPr/>
        </p:nvCxnSpPr>
        <p:spPr>
          <a:xfrm>
            <a:off x="5523246" y="1404105"/>
            <a:ext cx="571765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直線矢印コネクタ 290"/>
          <p:cNvCxnSpPr/>
          <p:nvPr/>
        </p:nvCxnSpPr>
        <p:spPr>
          <a:xfrm>
            <a:off x="3587755" y="3623453"/>
            <a:ext cx="16771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テキスト ボックス 292"/>
          <p:cNvSpPr txBox="1"/>
          <p:nvPr/>
        </p:nvSpPr>
        <p:spPr>
          <a:xfrm>
            <a:off x="3774515" y="3035627"/>
            <a:ext cx="4569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data</a:t>
            </a:r>
            <a:r>
              <a:rPr lang="en-US" altLang="ja-JP" sz="800" dirty="0">
                <a:latin typeface="Helvetica Light"/>
                <a:cs typeface="Helvetica Light"/>
              </a:rPr>
              <a:t> </a:t>
            </a:r>
            <a:r>
              <a:rPr lang="en-US" altLang="ja-JP" sz="800" dirty="0" smtClean="0">
                <a:latin typeface="Helvetica Light"/>
                <a:cs typeface="Helvetica Light"/>
              </a:rPr>
              <a:t>[7:0]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294" name="テキスト ボックス 293"/>
          <p:cNvSpPr txBox="1"/>
          <p:nvPr/>
        </p:nvSpPr>
        <p:spPr>
          <a:xfrm>
            <a:off x="3774515" y="3561897"/>
            <a:ext cx="4569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ctrl</a:t>
            </a:r>
            <a:r>
              <a:rPr lang="en-US" altLang="ja-JP" sz="800" dirty="0" smtClean="0">
                <a:latin typeface="Helvetica Light"/>
                <a:cs typeface="Helvetica Light"/>
              </a:rPr>
              <a:t> [3:0]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295" name="正方形/長方形 294"/>
          <p:cNvSpPr/>
          <p:nvPr/>
        </p:nvSpPr>
        <p:spPr>
          <a:xfrm>
            <a:off x="3755794" y="3857392"/>
            <a:ext cx="1995322" cy="4035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297" name="直線矢印コネクタ 296"/>
          <p:cNvCxnSpPr/>
          <p:nvPr/>
        </p:nvCxnSpPr>
        <p:spPr>
          <a:xfrm>
            <a:off x="3435676" y="4147882"/>
            <a:ext cx="33883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テキスト ボックス 298"/>
          <p:cNvSpPr txBox="1"/>
          <p:nvPr/>
        </p:nvSpPr>
        <p:spPr>
          <a:xfrm>
            <a:off x="5578686" y="1797380"/>
            <a:ext cx="4569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PIX data</a:t>
            </a: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[3:0]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300" name="直線矢印コネクタ 299"/>
          <p:cNvCxnSpPr/>
          <p:nvPr/>
        </p:nvCxnSpPr>
        <p:spPr>
          <a:xfrm>
            <a:off x="5529181" y="2071936"/>
            <a:ext cx="51241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テキスト ボックス 300"/>
          <p:cNvSpPr txBox="1"/>
          <p:nvPr/>
        </p:nvSpPr>
        <p:spPr>
          <a:xfrm>
            <a:off x="3755794" y="2860825"/>
            <a:ext cx="5722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Frame</a:t>
            </a:r>
            <a:endParaRPr kumimoji="1" lang="ja-JP" altLang="en-US" sz="1200" dirty="0" err="1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302" name="正方形/長方形 301"/>
          <p:cNvSpPr/>
          <p:nvPr/>
        </p:nvSpPr>
        <p:spPr>
          <a:xfrm>
            <a:off x="4815817" y="2213550"/>
            <a:ext cx="713364" cy="3784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03" name="テキスト ボックス 302"/>
          <p:cNvSpPr txBox="1"/>
          <p:nvPr/>
        </p:nvSpPr>
        <p:spPr>
          <a:xfrm>
            <a:off x="4875164" y="2214363"/>
            <a:ext cx="5722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Parity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checker</a:t>
            </a:r>
            <a:endParaRPr kumimoji="1" lang="ja-JP" altLang="en-US" sz="1200" dirty="0" err="1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cxnSp>
        <p:nvCxnSpPr>
          <p:cNvPr id="304" name="直線矢印コネクタ 303"/>
          <p:cNvCxnSpPr/>
          <p:nvPr/>
        </p:nvCxnSpPr>
        <p:spPr>
          <a:xfrm>
            <a:off x="4652862" y="2271632"/>
            <a:ext cx="162955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/>
          <p:cNvCxnSpPr/>
          <p:nvPr/>
        </p:nvCxnSpPr>
        <p:spPr>
          <a:xfrm>
            <a:off x="4652862" y="1460366"/>
            <a:ext cx="0" cy="81126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直線矢印コネクタ 309"/>
          <p:cNvCxnSpPr/>
          <p:nvPr/>
        </p:nvCxnSpPr>
        <p:spPr>
          <a:xfrm>
            <a:off x="4011366" y="2495619"/>
            <a:ext cx="798515" cy="1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直線矢印コネクタ 312"/>
          <p:cNvCxnSpPr/>
          <p:nvPr/>
        </p:nvCxnSpPr>
        <p:spPr>
          <a:xfrm>
            <a:off x="4011366" y="2502010"/>
            <a:ext cx="0" cy="358815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直線矢印コネクタ 317"/>
          <p:cNvCxnSpPr/>
          <p:nvPr/>
        </p:nvCxnSpPr>
        <p:spPr>
          <a:xfrm>
            <a:off x="5751116" y="3097183"/>
            <a:ext cx="96581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テキスト ボックス 319"/>
          <p:cNvSpPr txBox="1"/>
          <p:nvPr/>
        </p:nvSpPr>
        <p:spPr>
          <a:xfrm>
            <a:off x="5750794" y="3102172"/>
            <a:ext cx="4569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32 bit 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decoded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data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322" name="テキスト ボックス 321"/>
          <p:cNvSpPr txBox="1"/>
          <p:nvPr/>
        </p:nvSpPr>
        <p:spPr>
          <a:xfrm>
            <a:off x="6409358" y="757537"/>
            <a:ext cx="104176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By historical reason, 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in the firmware, signals are </a:t>
            </a:r>
            <a:r>
              <a:rPr lang="en-US" altLang="ja-JP" sz="800" dirty="0" smtClean="0">
                <a:latin typeface="Helvetica Light"/>
                <a:cs typeface="Helvetica Light"/>
              </a:rPr>
              <a:t>named as “</a:t>
            </a:r>
            <a:r>
              <a:rPr kumimoji="1" lang="en-US" altLang="ja-JP" sz="800" dirty="0" smtClean="0">
                <a:latin typeface="Helvetica Light"/>
                <a:cs typeface="Helvetica Light"/>
              </a:rPr>
              <a:t>SCT data” and “PIX data”.</a:t>
            </a:r>
          </a:p>
          <a:p>
            <a:endParaRPr lang="en-US" altLang="ja-JP" sz="800" dirty="0">
              <a:latin typeface="Helvetica Light"/>
              <a:cs typeface="Helvetica Light"/>
            </a:endParaRPr>
          </a:p>
          <a:p>
            <a:r>
              <a:rPr kumimoji="1" lang="en-US" altLang="ja-JP" sz="800" dirty="0" smtClean="0">
                <a:latin typeface="Helvetica Light"/>
                <a:cs typeface="Helvetica Light"/>
              </a:rPr>
              <a:t>Eventually this </a:t>
            </a:r>
            <a:r>
              <a:rPr lang="en-US" altLang="ja-JP" sz="800" dirty="0" smtClean="0">
                <a:latin typeface="Helvetica Light"/>
                <a:cs typeface="Helvetica Light"/>
              </a:rPr>
              <a:t>dose not mean SCT, PIX, but please translate like </a:t>
            </a:r>
          </a:p>
          <a:p>
            <a:pPr marL="171450" indent="-171450">
              <a:buFont typeface="Arial"/>
              <a:buChar char="•"/>
            </a:pPr>
            <a:r>
              <a:rPr lang="en-US" altLang="ja-JP" sz="800" dirty="0" smtClean="0">
                <a:latin typeface="Helvetica Light"/>
                <a:cs typeface="Helvetica Light"/>
              </a:rPr>
              <a:t>SCT=Lane0, </a:t>
            </a:r>
          </a:p>
          <a:p>
            <a:pPr marL="171450" indent="-171450">
              <a:buFont typeface="Arial"/>
              <a:buChar char="•"/>
            </a:pPr>
            <a:r>
              <a:rPr lang="en-US" altLang="ja-JP" sz="800" dirty="0" smtClean="0">
                <a:latin typeface="Helvetica Light"/>
                <a:cs typeface="Helvetica Light"/>
              </a:rPr>
              <a:t>Pixel=Lane1</a:t>
            </a:r>
            <a:r>
              <a:rPr kumimoji="1" lang="en-US" altLang="ja-JP" sz="800" dirty="0" smtClean="0">
                <a:latin typeface="Helvetica Light"/>
                <a:cs typeface="Helvetica Light"/>
              </a:rPr>
              <a:t> 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323" name="直線矢印コネクタ 322"/>
          <p:cNvCxnSpPr/>
          <p:nvPr/>
        </p:nvCxnSpPr>
        <p:spPr>
          <a:xfrm>
            <a:off x="5744771" y="3989547"/>
            <a:ext cx="42557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正方形/長方形 323"/>
          <p:cNvSpPr/>
          <p:nvPr/>
        </p:nvSpPr>
        <p:spPr>
          <a:xfrm>
            <a:off x="6384553" y="3390595"/>
            <a:ext cx="1403908" cy="4825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325" name="直線矢印コネクタ 324"/>
          <p:cNvCxnSpPr/>
          <p:nvPr/>
        </p:nvCxnSpPr>
        <p:spPr>
          <a:xfrm>
            <a:off x="6716927" y="2680150"/>
            <a:ext cx="0" cy="276355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直線矢印コネクタ 326"/>
          <p:cNvCxnSpPr/>
          <p:nvPr/>
        </p:nvCxnSpPr>
        <p:spPr>
          <a:xfrm>
            <a:off x="1799416" y="4519146"/>
            <a:ext cx="5840221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直線矢印コネクタ 328"/>
          <p:cNvCxnSpPr/>
          <p:nvPr/>
        </p:nvCxnSpPr>
        <p:spPr>
          <a:xfrm flipV="1">
            <a:off x="7639637" y="3857392"/>
            <a:ext cx="0" cy="661755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テキスト ボックス 333"/>
          <p:cNvSpPr txBox="1"/>
          <p:nvPr/>
        </p:nvSpPr>
        <p:spPr>
          <a:xfrm>
            <a:off x="6647474" y="3158738"/>
            <a:ext cx="11374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Pattern checker</a:t>
            </a:r>
            <a:endParaRPr kumimoji="1" lang="ja-JP" altLang="en-US" sz="1200" dirty="0" err="1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335" name="テキスト ボックス 334"/>
          <p:cNvSpPr txBox="1"/>
          <p:nvPr/>
        </p:nvSpPr>
        <p:spPr>
          <a:xfrm>
            <a:off x="450775" y="4369819"/>
            <a:ext cx="138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rgbClr val="FF0000"/>
                </a:solidFill>
                <a:latin typeface="Helvetica Light"/>
                <a:cs typeface="Helvetica Light"/>
              </a:rPr>
              <a:t>MAIN_CLK</a:t>
            </a:r>
            <a:endParaRPr kumimoji="1" lang="en-US" altLang="ja-JP" sz="800" dirty="0" smtClean="0">
              <a:solidFill>
                <a:srgbClr val="FF0000"/>
              </a:solidFill>
              <a:latin typeface="Helvetica Light"/>
              <a:cs typeface="Helvetica Light"/>
            </a:endParaRPr>
          </a:p>
        </p:txBody>
      </p:sp>
      <p:cxnSp>
        <p:nvCxnSpPr>
          <p:cNvPr id="336" name="直線矢印コネクタ 335"/>
          <p:cNvCxnSpPr/>
          <p:nvPr/>
        </p:nvCxnSpPr>
        <p:spPr>
          <a:xfrm>
            <a:off x="7560263" y="3873173"/>
            <a:ext cx="0" cy="193972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直線矢印コネクタ 339"/>
          <p:cNvCxnSpPr/>
          <p:nvPr/>
        </p:nvCxnSpPr>
        <p:spPr>
          <a:xfrm flipH="1">
            <a:off x="5298139" y="5812893"/>
            <a:ext cx="2262124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正方形/長方形 357"/>
          <p:cNvSpPr/>
          <p:nvPr/>
        </p:nvSpPr>
        <p:spPr>
          <a:xfrm>
            <a:off x="6566829" y="2855894"/>
            <a:ext cx="1218054" cy="4825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60" name="テキスト ボックス 359"/>
          <p:cNvSpPr txBox="1"/>
          <p:nvPr/>
        </p:nvSpPr>
        <p:spPr>
          <a:xfrm>
            <a:off x="6508573" y="3688507"/>
            <a:ext cx="8979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Elastic buffer</a:t>
            </a:r>
            <a:endParaRPr kumimoji="1" lang="ja-JP" altLang="en-US" sz="1200" dirty="0" err="1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362" name="テキスト ボックス 361"/>
          <p:cNvSpPr txBox="1"/>
          <p:nvPr/>
        </p:nvSpPr>
        <p:spPr>
          <a:xfrm>
            <a:off x="5751116" y="4005580"/>
            <a:ext cx="4569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32 bit 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decoded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data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363" name="直線矢印コネクタ 362"/>
          <p:cNvCxnSpPr/>
          <p:nvPr/>
        </p:nvCxnSpPr>
        <p:spPr>
          <a:xfrm>
            <a:off x="6330038" y="3635223"/>
            <a:ext cx="17219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直線矢印コネクタ 364"/>
          <p:cNvCxnSpPr/>
          <p:nvPr/>
        </p:nvCxnSpPr>
        <p:spPr>
          <a:xfrm flipV="1">
            <a:off x="6330038" y="3102172"/>
            <a:ext cx="0" cy="529712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直線矢印コネクタ 370"/>
          <p:cNvCxnSpPr/>
          <p:nvPr/>
        </p:nvCxnSpPr>
        <p:spPr>
          <a:xfrm>
            <a:off x="6426880" y="2668378"/>
            <a:ext cx="0" cy="844302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テキスト ボックス 375"/>
          <p:cNvSpPr txBox="1"/>
          <p:nvPr/>
        </p:nvSpPr>
        <p:spPr>
          <a:xfrm>
            <a:off x="5529181" y="5837500"/>
            <a:ext cx="19219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Elastic buffer busy channel 0 (896/1024)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377" name="正方形/長方形 376"/>
          <p:cNvSpPr/>
          <p:nvPr/>
        </p:nvSpPr>
        <p:spPr>
          <a:xfrm>
            <a:off x="6384553" y="3933901"/>
            <a:ext cx="1021926" cy="4283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78" name="テキスト ボックス 377"/>
          <p:cNvSpPr txBox="1"/>
          <p:nvPr/>
        </p:nvSpPr>
        <p:spPr>
          <a:xfrm>
            <a:off x="6409358" y="3933901"/>
            <a:ext cx="8979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Pattern checker </a:t>
            </a:r>
            <a:br>
              <a:rPr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and Elastic buffer</a:t>
            </a:r>
            <a:br>
              <a:rPr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for channel 2 </a:t>
            </a:r>
            <a:endParaRPr kumimoji="1" lang="ja-JP" altLang="en-US" sz="800" dirty="0" err="1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cxnSp>
        <p:nvCxnSpPr>
          <p:cNvPr id="393" name="直線矢印コネクタ 392"/>
          <p:cNvCxnSpPr/>
          <p:nvPr/>
        </p:nvCxnSpPr>
        <p:spPr>
          <a:xfrm>
            <a:off x="7307000" y="4303233"/>
            <a:ext cx="0" cy="145823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直線矢印コネクタ 394"/>
          <p:cNvCxnSpPr/>
          <p:nvPr/>
        </p:nvCxnSpPr>
        <p:spPr>
          <a:xfrm flipH="1">
            <a:off x="5298139" y="5760853"/>
            <a:ext cx="201691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8" name="テキスト ボックス 397"/>
          <p:cNvSpPr txBox="1"/>
          <p:nvPr/>
        </p:nvSpPr>
        <p:spPr>
          <a:xfrm>
            <a:off x="5529181" y="5637742"/>
            <a:ext cx="19219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Elastic buffer busy channel 1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402" name="左中かっこ 401"/>
          <p:cNvSpPr/>
          <p:nvPr/>
        </p:nvSpPr>
        <p:spPr>
          <a:xfrm rot="10800000">
            <a:off x="8918079" y="3438627"/>
            <a:ext cx="342690" cy="1094695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3" name="テキスト ボックス 402"/>
          <p:cNvSpPr txBox="1"/>
          <p:nvPr/>
        </p:nvSpPr>
        <p:spPr>
          <a:xfrm>
            <a:off x="7907521" y="4431374"/>
            <a:ext cx="115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FOR </a:t>
            </a:r>
            <a:br>
              <a:rPr kumimoji="1" lang="en-US" altLang="ja-JP" sz="1400" dirty="0" smtClean="0">
                <a:latin typeface="Helvetica Light"/>
                <a:cs typeface="Helvetica Light"/>
              </a:rPr>
            </a:br>
            <a:r>
              <a:rPr kumimoji="1" lang="en-US" altLang="ja-JP" sz="1400" dirty="0" smtClean="0">
                <a:latin typeface="Helvetica Light"/>
                <a:cs typeface="Helvetica Light"/>
              </a:rPr>
              <a:t>8 IM FPGAs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406" name="直線矢印コネクタ 405"/>
          <p:cNvCxnSpPr/>
          <p:nvPr/>
        </p:nvCxnSpPr>
        <p:spPr>
          <a:xfrm flipH="1">
            <a:off x="5298139" y="6062988"/>
            <a:ext cx="2738676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8" name="テキスト ボックス 407"/>
          <p:cNvSpPr txBox="1"/>
          <p:nvPr/>
        </p:nvSpPr>
        <p:spPr>
          <a:xfrm>
            <a:off x="5523246" y="6075079"/>
            <a:ext cx="19219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Spy buffer freeze 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(currently driven by user interface)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grpSp>
        <p:nvGrpSpPr>
          <p:cNvPr id="414" name="図形グループ 413"/>
          <p:cNvGrpSpPr/>
          <p:nvPr/>
        </p:nvGrpSpPr>
        <p:grpSpPr>
          <a:xfrm>
            <a:off x="7653032" y="3395692"/>
            <a:ext cx="383784" cy="389853"/>
            <a:chOff x="7653031" y="3395692"/>
            <a:chExt cx="762331" cy="389853"/>
          </a:xfrm>
        </p:grpSpPr>
        <p:cxnSp>
          <p:nvCxnSpPr>
            <p:cNvPr id="409" name="直線矢印コネクタ 408"/>
            <p:cNvCxnSpPr/>
            <p:nvPr/>
          </p:nvCxnSpPr>
          <p:spPr>
            <a:xfrm>
              <a:off x="7690762" y="3476301"/>
              <a:ext cx="72460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線矢印コネクタ 409"/>
            <p:cNvCxnSpPr/>
            <p:nvPr/>
          </p:nvCxnSpPr>
          <p:spPr>
            <a:xfrm flipH="1">
              <a:off x="7653031" y="3785545"/>
              <a:ext cx="762331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線コネクタ 410"/>
            <p:cNvCxnSpPr/>
            <p:nvPr/>
          </p:nvCxnSpPr>
          <p:spPr>
            <a:xfrm flipH="1">
              <a:off x="7977388" y="3395692"/>
              <a:ext cx="31502" cy="14182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矢印コネクタ 411"/>
            <p:cNvCxnSpPr/>
            <p:nvPr/>
          </p:nvCxnSpPr>
          <p:spPr>
            <a:xfrm>
              <a:off x="7690762" y="3579298"/>
              <a:ext cx="72460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線矢印コネクタ 412"/>
            <p:cNvCxnSpPr/>
            <p:nvPr/>
          </p:nvCxnSpPr>
          <p:spPr>
            <a:xfrm>
              <a:off x="7690762" y="3686778"/>
              <a:ext cx="72460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5" name="テキスト ボックス 414"/>
          <p:cNvSpPr txBox="1"/>
          <p:nvPr/>
        </p:nvSpPr>
        <p:spPr>
          <a:xfrm>
            <a:off x="7816325" y="3450557"/>
            <a:ext cx="1444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32-bit decoded data</a:t>
            </a:r>
          </a:p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Ctrl / Data Valid</a:t>
            </a:r>
          </a:p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RX Enable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Channel 0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grpSp>
        <p:nvGrpSpPr>
          <p:cNvPr id="416" name="図形グループ 415"/>
          <p:cNvGrpSpPr/>
          <p:nvPr/>
        </p:nvGrpSpPr>
        <p:grpSpPr>
          <a:xfrm>
            <a:off x="7315058" y="3931661"/>
            <a:ext cx="740753" cy="389853"/>
            <a:chOff x="7653031" y="3395692"/>
            <a:chExt cx="762331" cy="389853"/>
          </a:xfrm>
        </p:grpSpPr>
        <p:cxnSp>
          <p:nvCxnSpPr>
            <p:cNvPr id="417" name="直線矢印コネクタ 416"/>
            <p:cNvCxnSpPr/>
            <p:nvPr/>
          </p:nvCxnSpPr>
          <p:spPr>
            <a:xfrm>
              <a:off x="7690762" y="3476301"/>
              <a:ext cx="72460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線矢印コネクタ 417"/>
            <p:cNvCxnSpPr/>
            <p:nvPr/>
          </p:nvCxnSpPr>
          <p:spPr>
            <a:xfrm flipH="1">
              <a:off x="7653031" y="3785545"/>
              <a:ext cx="762331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線コネクタ 418"/>
            <p:cNvCxnSpPr/>
            <p:nvPr/>
          </p:nvCxnSpPr>
          <p:spPr>
            <a:xfrm flipH="1">
              <a:off x="7977388" y="3395692"/>
              <a:ext cx="31502" cy="14182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線矢印コネクタ 419"/>
            <p:cNvCxnSpPr/>
            <p:nvPr/>
          </p:nvCxnSpPr>
          <p:spPr>
            <a:xfrm>
              <a:off x="7690762" y="3579298"/>
              <a:ext cx="72460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線矢印コネクタ 420"/>
            <p:cNvCxnSpPr/>
            <p:nvPr/>
          </p:nvCxnSpPr>
          <p:spPr>
            <a:xfrm>
              <a:off x="7690762" y="3686778"/>
              <a:ext cx="72460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2" name="テキスト ボックス 421"/>
          <p:cNvSpPr txBox="1"/>
          <p:nvPr/>
        </p:nvSpPr>
        <p:spPr>
          <a:xfrm>
            <a:off x="7835320" y="3986526"/>
            <a:ext cx="14444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32-bit decoded data</a:t>
            </a:r>
          </a:p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Ctrl / Data Valid</a:t>
            </a:r>
          </a:p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RX Enable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Channel 1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30" name="直線矢印コネクタ 129"/>
          <p:cNvCxnSpPr/>
          <p:nvPr/>
        </p:nvCxnSpPr>
        <p:spPr>
          <a:xfrm>
            <a:off x="2395857" y="2680021"/>
            <a:ext cx="0" cy="2643905"/>
          </a:xfrm>
          <a:prstGeom prst="straightConnector1">
            <a:avLst/>
          </a:prstGeom>
          <a:ln w="12700" cmpd="sng">
            <a:solidFill>
              <a:srgbClr val="0000FF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53772" y="496058"/>
            <a:ext cx="5853748" cy="585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1686350" y="1652009"/>
            <a:ext cx="7246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H="1">
            <a:off x="1648619" y="1961253"/>
            <a:ext cx="762331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04176" y="1532596"/>
            <a:ext cx="14444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Helvetica Light"/>
                <a:cs typeface="Helvetica Light"/>
              </a:rPr>
              <a:t>32-bit decoded data</a:t>
            </a:r>
          </a:p>
          <a:p>
            <a:pPr algn="ctr"/>
            <a:r>
              <a:rPr lang="en-US" altLang="ja-JP" sz="1200" dirty="0" smtClean="0">
                <a:latin typeface="Helvetica Light"/>
                <a:cs typeface="Helvetica Light"/>
              </a:rPr>
              <a:t>Ctrl / Data Valid</a:t>
            </a:r>
          </a:p>
          <a:p>
            <a:pPr algn="ctr"/>
            <a:r>
              <a:rPr kumimoji="1" lang="en-US" altLang="ja-JP" sz="1200" dirty="0" smtClean="0">
                <a:latin typeface="Helvetica Light"/>
                <a:cs typeface="Helvetica Light"/>
              </a:rPr>
              <a:t>RX Enable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972976" y="1571400"/>
            <a:ext cx="31502" cy="141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左中かっこ 7"/>
          <p:cNvSpPr/>
          <p:nvPr/>
        </p:nvSpPr>
        <p:spPr>
          <a:xfrm>
            <a:off x="-1" y="1474914"/>
            <a:ext cx="293100" cy="611680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9137" y="2175933"/>
            <a:ext cx="2029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For</a:t>
            </a:r>
            <a:r>
              <a:rPr lang="en-US" altLang="ja-JP" sz="1400" dirty="0">
                <a:latin typeface="Helvetica Light"/>
                <a:cs typeface="Helvetica Light"/>
              </a:rPr>
              <a:t> </a:t>
            </a:r>
            <a:r>
              <a:rPr kumimoji="1" lang="en-US" altLang="ja-JP" sz="1400" dirty="0" smtClean="0">
                <a:latin typeface="Helvetica Light"/>
                <a:cs typeface="Helvetica Light"/>
              </a:rPr>
              <a:t>16 input lanes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686350" y="1755006"/>
            <a:ext cx="7246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1686350" y="1862486"/>
            <a:ext cx="7246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2139030" y="924126"/>
            <a:ext cx="3555972" cy="5274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67731" y="924126"/>
            <a:ext cx="171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Input Lane Handler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131552" y="1961252"/>
            <a:ext cx="1617222" cy="2633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42257" y="4595214"/>
            <a:ext cx="186526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Helvetica Light"/>
                <a:cs typeface="Helvetica Light"/>
              </a:rPr>
              <a:t>8</a:t>
            </a:r>
            <a:r>
              <a:rPr lang="en-US" altLang="ja-JP" sz="1200" dirty="0">
                <a:latin typeface="Helvetica Light"/>
                <a:cs typeface="Helvetica Light"/>
              </a:rPr>
              <a:t> </a:t>
            </a:r>
            <a:r>
              <a:rPr lang="en-US" altLang="ja-JP" sz="1200" dirty="0" smtClean="0">
                <a:latin typeface="Helvetica Light"/>
                <a:cs typeface="Helvetica Light"/>
              </a:rPr>
              <a:t>switches</a:t>
            </a:r>
          </a:p>
          <a:p>
            <a:r>
              <a:rPr lang="en-US" altLang="ja-JP" sz="1200" dirty="0" smtClean="0">
                <a:latin typeface="Helvetica Light"/>
                <a:cs typeface="Helvetica Light"/>
              </a:rPr>
              <a:t>[0] for lane0 &amp; lane1</a:t>
            </a:r>
          </a:p>
          <a:p>
            <a:r>
              <a:rPr lang="en-US" altLang="ja-JP" sz="1200" dirty="0" smtClean="0">
                <a:latin typeface="Helvetica Light"/>
                <a:cs typeface="Helvetica Light"/>
              </a:rPr>
              <a:t>[1] </a:t>
            </a:r>
            <a:r>
              <a:rPr lang="en-US" altLang="ja-JP" sz="1200" dirty="0">
                <a:latin typeface="Helvetica Light"/>
                <a:cs typeface="Helvetica Light"/>
              </a:rPr>
              <a:t>for </a:t>
            </a:r>
            <a:r>
              <a:rPr lang="en-US" altLang="ja-JP" sz="1200" dirty="0" smtClean="0">
                <a:latin typeface="Helvetica Light"/>
                <a:cs typeface="Helvetica Light"/>
              </a:rPr>
              <a:t>lane2 </a:t>
            </a:r>
            <a:r>
              <a:rPr lang="en-US" altLang="ja-JP" sz="1200" dirty="0">
                <a:latin typeface="Helvetica Light"/>
                <a:cs typeface="Helvetica Light"/>
              </a:rPr>
              <a:t>&amp; </a:t>
            </a:r>
            <a:r>
              <a:rPr lang="en-US" altLang="ja-JP" sz="1200" dirty="0" smtClean="0">
                <a:latin typeface="Helvetica Light"/>
                <a:cs typeface="Helvetica Light"/>
              </a:rPr>
              <a:t>lane3</a:t>
            </a:r>
            <a:endParaRPr lang="en-US" altLang="ja-JP" sz="1200" dirty="0">
              <a:latin typeface="Helvetica Light"/>
              <a:cs typeface="Helvetica Light"/>
            </a:endParaRPr>
          </a:p>
          <a:p>
            <a:r>
              <a:rPr lang="en-US" altLang="ja-JP" sz="1200" dirty="0" smtClean="0">
                <a:latin typeface="Helvetica Light"/>
                <a:cs typeface="Helvetica Light"/>
              </a:rPr>
              <a:t>[2] </a:t>
            </a:r>
            <a:r>
              <a:rPr lang="en-US" altLang="ja-JP" sz="1200" dirty="0">
                <a:latin typeface="Helvetica Light"/>
                <a:cs typeface="Helvetica Light"/>
              </a:rPr>
              <a:t>for </a:t>
            </a:r>
            <a:r>
              <a:rPr lang="en-US" altLang="ja-JP" sz="1200" dirty="0" smtClean="0">
                <a:latin typeface="Helvetica Light"/>
                <a:cs typeface="Helvetica Light"/>
              </a:rPr>
              <a:t>lane4 </a:t>
            </a:r>
            <a:r>
              <a:rPr lang="en-US" altLang="ja-JP" sz="1200" dirty="0">
                <a:latin typeface="Helvetica Light"/>
                <a:cs typeface="Helvetica Light"/>
              </a:rPr>
              <a:t>&amp; </a:t>
            </a:r>
            <a:r>
              <a:rPr lang="en-US" altLang="ja-JP" sz="1200" dirty="0" smtClean="0">
                <a:latin typeface="Helvetica Light"/>
                <a:cs typeface="Helvetica Light"/>
              </a:rPr>
              <a:t>lane5</a:t>
            </a:r>
            <a:endParaRPr lang="en-US" altLang="ja-JP" sz="1200" dirty="0">
              <a:latin typeface="Helvetica Light"/>
              <a:cs typeface="Helvetica Light"/>
            </a:endParaRPr>
          </a:p>
          <a:p>
            <a:r>
              <a:rPr lang="en-US" altLang="ja-JP" sz="1200" dirty="0" smtClean="0">
                <a:latin typeface="Helvetica Light"/>
                <a:cs typeface="Helvetica Light"/>
              </a:rPr>
              <a:t>[3] </a:t>
            </a:r>
            <a:r>
              <a:rPr lang="en-US" altLang="ja-JP" sz="1200" dirty="0">
                <a:latin typeface="Helvetica Light"/>
                <a:cs typeface="Helvetica Light"/>
              </a:rPr>
              <a:t>for </a:t>
            </a:r>
            <a:r>
              <a:rPr lang="en-US" altLang="ja-JP" sz="1200" dirty="0" smtClean="0">
                <a:latin typeface="Helvetica Light"/>
                <a:cs typeface="Helvetica Light"/>
              </a:rPr>
              <a:t>lane6 </a:t>
            </a:r>
            <a:r>
              <a:rPr lang="en-US" altLang="ja-JP" sz="1200" dirty="0">
                <a:latin typeface="Helvetica Light"/>
                <a:cs typeface="Helvetica Light"/>
              </a:rPr>
              <a:t>&amp; </a:t>
            </a:r>
            <a:r>
              <a:rPr lang="en-US" altLang="ja-JP" sz="1200" dirty="0" smtClean="0">
                <a:latin typeface="Helvetica Light"/>
                <a:cs typeface="Helvetica Light"/>
              </a:rPr>
              <a:t>lane7</a:t>
            </a:r>
            <a:endParaRPr lang="en-US" altLang="ja-JP" sz="1200" dirty="0">
              <a:latin typeface="Helvetica Light"/>
              <a:cs typeface="Helvetica Light"/>
            </a:endParaRPr>
          </a:p>
          <a:p>
            <a:r>
              <a:rPr lang="en-US" altLang="ja-JP" sz="1200" dirty="0" smtClean="0">
                <a:latin typeface="Helvetica Light"/>
                <a:cs typeface="Helvetica Light"/>
              </a:rPr>
              <a:t>[4] </a:t>
            </a:r>
            <a:r>
              <a:rPr lang="en-US" altLang="ja-JP" sz="1200" dirty="0">
                <a:latin typeface="Helvetica Light"/>
                <a:cs typeface="Helvetica Light"/>
              </a:rPr>
              <a:t>for </a:t>
            </a:r>
            <a:r>
              <a:rPr lang="en-US" altLang="ja-JP" sz="1200" dirty="0" smtClean="0">
                <a:latin typeface="Helvetica Light"/>
                <a:cs typeface="Helvetica Light"/>
              </a:rPr>
              <a:t>lane8 </a:t>
            </a:r>
            <a:r>
              <a:rPr lang="en-US" altLang="ja-JP" sz="1200" dirty="0">
                <a:latin typeface="Helvetica Light"/>
                <a:cs typeface="Helvetica Light"/>
              </a:rPr>
              <a:t>&amp; </a:t>
            </a:r>
            <a:r>
              <a:rPr lang="en-US" altLang="ja-JP" sz="1200" dirty="0" smtClean="0">
                <a:latin typeface="Helvetica Light"/>
                <a:cs typeface="Helvetica Light"/>
              </a:rPr>
              <a:t>lane9</a:t>
            </a:r>
            <a:endParaRPr lang="en-US" altLang="ja-JP" sz="1200" dirty="0">
              <a:latin typeface="Helvetica Light"/>
              <a:cs typeface="Helvetica Light"/>
            </a:endParaRPr>
          </a:p>
          <a:p>
            <a:r>
              <a:rPr lang="en-US" altLang="ja-JP" sz="1200" dirty="0" smtClean="0">
                <a:latin typeface="Helvetica Light"/>
                <a:cs typeface="Helvetica Light"/>
              </a:rPr>
              <a:t>[5] </a:t>
            </a:r>
            <a:r>
              <a:rPr lang="en-US" altLang="ja-JP" sz="1200" dirty="0">
                <a:latin typeface="Helvetica Light"/>
                <a:cs typeface="Helvetica Light"/>
              </a:rPr>
              <a:t>for </a:t>
            </a:r>
            <a:r>
              <a:rPr lang="en-US" altLang="ja-JP" sz="1200" dirty="0" smtClean="0">
                <a:latin typeface="Helvetica Light"/>
                <a:cs typeface="Helvetica Light"/>
              </a:rPr>
              <a:t>lane10 </a:t>
            </a:r>
            <a:r>
              <a:rPr lang="en-US" altLang="ja-JP" sz="1200" dirty="0">
                <a:latin typeface="Helvetica Light"/>
                <a:cs typeface="Helvetica Light"/>
              </a:rPr>
              <a:t>&amp; </a:t>
            </a:r>
            <a:r>
              <a:rPr lang="en-US" altLang="ja-JP" sz="1200" dirty="0" smtClean="0">
                <a:latin typeface="Helvetica Light"/>
                <a:cs typeface="Helvetica Light"/>
              </a:rPr>
              <a:t>lane11</a:t>
            </a:r>
            <a:endParaRPr lang="en-US" altLang="ja-JP" sz="1200" dirty="0">
              <a:latin typeface="Helvetica Light"/>
              <a:cs typeface="Helvetica Light"/>
            </a:endParaRPr>
          </a:p>
          <a:p>
            <a:r>
              <a:rPr lang="en-US" altLang="ja-JP" sz="1200" dirty="0" smtClean="0">
                <a:latin typeface="Helvetica Light"/>
                <a:cs typeface="Helvetica Light"/>
              </a:rPr>
              <a:t>[6] </a:t>
            </a:r>
            <a:r>
              <a:rPr lang="en-US" altLang="ja-JP" sz="1200" dirty="0">
                <a:latin typeface="Helvetica Light"/>
                <a:cs typeface="Helvetica Light"/>
              </a:rPr>
              <a:t>for </a:t>
            </a:r>
            <a:r>
              <a:rPr lang="en-US" altLang="ja-JP" sz="1200" dirty="0" smtClean="0">
                <a:latin typeface="Helvetica Light"/>
                <a:cs typeface="Helvetica Light"/>
              </a:rPr>
              <a:t>lane12 </a:t>
            </a:r>
            <a:r>
              <a:rPr lang="en-US" altLang="ja-JP" sz="1200" dirty="0">
                <a:latin typeface="Helvetica Light"/>
                <a:cs typeface="Helvetica Light"/>
              </a:rPr>
              <a:t>&amp; </a:t>
            </a:r>
            <a:r>
              <a:rPr lang="en-US" altLang="ja-JP" sz="1200" dirty="0" smtClean="0">
                <a:latin typeface="Helvetica Light"/>
                <a:cs typeface="Helvetica Light"/>
              </a:rPr>
              <a:t>lane13</a:t>
            </a:r>
            <a:endParaRPr lang="en-US" altLang="ja-JP" sz="1200" dirty="0">
              <a:latin typeface="Helvetica Light"/>
              <a:cs typeface="Helvetica Light"/>
            </a:endParaRPr>
          </a:p>
          <a:p>
            <a:r>
              <a:rPr lang="en-US" altLang="ja-JP" sz="1200" dirty="0" smtClean="0">
                <a:latin typeface="Helvetica Light"/>
                <a:cs typeface="Helvetica Light"/>
              </a:rPr>
              <a:t>[7] </a:t>
            </a:r>
            <a:r>
              <a:rPr lang="en-US" altLang="ja-JP" sz="1200" dirty="0">
                <a:latin typeface="Helvetica Light"/>
                <a:cs typeface="Helvetica Light"/>
              </a:rPr>
              <a:t>for </a:t>
            </a:r>
            <a:r>
              <a:rPr lang="en-US" altLang="ja-JP" sz="1200" dirty="0" smtClean="0">
                <a:latin typeface="Helvetica Light"/>
                <a:cs typeface="Helvetica Light"/>
              </a:rPr>
              <a:t>lane14 </a:t>
            </a:r>
            <a:r>
              <a:rPr lang="en-US" altLang="ja-JP" sz="1200" dirty="0">
                <a:latin typeface="Helvetica Light"/>
                <a:cs typeface="Helvetica Light"/>
              </a:rPr>
              <a:t>&amp; </a:t>
            </a:r>
            <a:r>
              <a:rPr lang="en-US" altLang="ja-JP" sz="1200" dirty="0" smtClean="0">
                <a:latin typeface="Helvetica Light"/>
                <a:cs typeface="Helvetica Light"/>
              </a:rPr>
              <a:t>lane15</a:t>
            </a:r>
            <a:endParaRPr lang="en-US" altLang="ja-JP" sz="1200" dirty="0">
              <a:latin typeface="Helvetica Light"/>
              <a:cs typeface="Helvetica Light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131552" y="4302446"/>
            <a:ext cx="171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SWITCH (2x2)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190751" y="1201125"/>
            <a:ext cx="2531933" cy="4524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190750" y="1201125"/>
            <a:ext cx="202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Internal frame adder x 16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90750" y="5725290"/>
            <a:ext cx="2029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For</a:t>
            </a:r>
            <a:r>
              <a:rPr lang="en-US" altLang="ja-JP" sz="1400" dirty="0">
                <a:latin typeface="Helvetica Light"/>
                <a:cs typeface="Helvetica Light"/>
              </a:rPr>
              <a:t> </a:t>
            </a:r>
            <a:r>
              <a:rPr kumimoji="1" lang="en-US" altLang="ja-JP" sz="1400" dirty="0" smtClean="0">
                <a:latin typeface="Helvetica Light"/>
                <a:cs typeface="Helvetica Light"/>
              </a:rPr>
              <a:t>16 input lanes</a:t>
            </a:r>
            <a:endParaRPr kumimoji="1" lang="ja-JP" altLang="en-US" sz="800" dirty="0" smtClean="0">
              <a:latin typeface="Helvetica Light"/>
              <a:cs typeface="Helvetica Light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10166" y="1532596"/>
            <a:ext cx="2301814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Helvetica Light"/>
                <a:cs typeface="Helvetica Light"/>
              </a:rPr>
              <a:t>State machine </a:t>
            </a:r>
            <a:r>
              <a:rPr lang="en-US" altLang="ja-JP" sz="1000" dirty="0" smtClean="0">
                <a:latin typeface="Helvetica Light"/>
                <a:cs typeface="Helvetica Light"/>
              </a:rPr>
              <a:t>to do followings : </a:t>
            </a:r>
          </a:p>
          <a:p>
            <a:endParaRPr lang="en-US" altLang="ja-JP" sz="1000" dirty="0" smtClean="0">
              <a:latin typeface="Helvetica Light"/>
              <a:cs typeface="Helvetica Light"/>
            </a:endParaRPr>
          </a:p>
          <a:p>
            <a:pPr marL="171450" indent="-171450">
              <a:buFont typeface="Arial"/>
              <a:buChar char="•"/>
            </a:pPr>
            <a:r>
              <a:rPr lang="en-US" altLang="ja-JP" sz="1000" dirty="0" smtClean="0">
                <a:latin typeface="Helvetica Light"/>
                <a:cs typeface="Helvetica Light"/>
              </a:rPr>
              <a:t>To separate SLINK header, </a:t>
            </a:r>
            <a:br>
              <a:rPr lang="en-US" altLang="ja-JP" sz="1000" dirty="0" smtClean="0">
                <a:latin typeface="Helvetica Light"/>
                <a:cs typeface="Helvetica Light"/>
              </a:rPr>
            </a:br>
            <a:r>
              <a:rPr lang="en-US" altLang="ja-JP" sz="1000" dirty="0" smtClean="0">
                <a:latin typeface="Helvetica Light"/>
                <a:cs typeface="Helvetica Light"/>
              </a:rPr>
              <a:t>module data, SLINK trailer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sz="1000" dirty="0" smtClean="0">
                <a:latin typeface="Helvetica Light"/>
                <a:cs typeface="Helvetica Light"/>
              </a:rPr>
              <a:t>To add DF internal header </a:t>
            </a:r>
            <a:br>
              <a:rPr kumimoji="1" lang="en-US" altLang="ja-JP" sz="1000" dirty="0" smtClean="0">
                <a:latin typeface="Helvetica Light"/>
                <a:cs typeface="Helvetica Light"/>
              </a:rPr>
            </a:br>
            <a:r>
              <a:rPr kumimoji="1" lang="en-US" altLang="ja-JP" sz="1000" dirty="0" smtClean="0">
                <a:latin typeface="Helvetica Light"/>
                <a:cs typeface="Helvetica Light"/>
              </a:rPr>
              <a:t>and trailer words</a:t>
            </a:r>
          </a:p>
          <a:p>
            <a:pPr marL="171450" indent="-171450">
              <a:buFont typeface="Arial"/>
              <a:buChar char="•"/>
            </a:pPr>
            <a:r>
              <a:rPr lang="en-US" altLang="ja-JP" sz="1000" dirty="0" smtClean="0">
                <a:latin typeface="Helvetica Light"/>
                <a:cs typeface="Helvetica Light"/>
              </a:rPr>
              <a:t>To add destination bits for </a:t>
            </a:r>
            <a:br>
              <a:rPr lang="en-US" altLang="ja-JP" sz="1000" dirty="0" smtClean="0">
                <a:latin typeface="Helvetica Light"/>
                <a:cs typeface="Helvetica Light"/>
              </a:rPr>
            </a:br>
            <a:r>
              <a:rPr lang="en-US" altLang="ja-JP" sz="1000" dirty="0" smtClean="0">
                <a:latin typeface="Helvetica Light"/>
                <a:cs typeface="Helvetica Light"/>
              </a:rPr>
              <a:t>32 boards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sz="1000" dirty="0" smtClean="0">
                <a:latin typeface="Helvetica Light"/>
                <a:cs typeface="Helvetica Light"/>
              </a:rPr>
              <a:t>To complete missing modules </a:t>
            </a:r>
            <a:br>
              <a:rPr kumimoji="1" lang="en-US" altLang="ja-JP" sz="1000" dirty="0" smtClean="0">
                <a:latin typeface="Helvetica Light"/>
                <a:cs typeface="Helvetica Light"/>
              </a:rPr>
            </a:br>
            <a:r>
              <a:rPr kumimoji="1" lang="en-US" altLang="ja-JP" sz="1000" dirty="0" smtClean="0">
                <a:latin typeface="Helvetica Light"/>
                <a:cs typeface="Helvetica Light"/>
              </a:rPr>
              <a:t>if there </a:t>
            </a:r>
            <a:r>
              <a:rPr lang="en-US" altLang="ja-JP" sz="1000" dirty="0" smtClean="0">
                <a:latin typeface="Helvetica Light"/>
                <a:cs typeface="Helvetica Light"/>
              </a:rPr>
              <a:t>are (due to zero suppress)</a:t>
            </a:r>
            <a:endParaRPr kumimoji="1" lang="ja-JP" altLang="en-US" sz="1000" dirty="0" err="1" smtClean="0">
              <a:latin typeface="Helvetica Light"/>
              <a:cs typeface="Helvetica Light"/>
            </a:endParaRPr>
          </a:p>
        </p:txBody>
      </p:sp>
      <p:sp>
        <p:nvSpPr>
          <p:cNvPr id="29" name="台形 28"/>
          <p:cNvSpPr/>
          <p:nvPr/>
        </p:nvSpPr>
        <p:spPr>
          <a:xfrm rot="5400000">
            <a:off x="5105145" y="1408341"/>
            <a:ext cx="830239" cy="275585"/>
          </a:xfrm>
          <a:prstGeom prst="trapezoid">
            <a:avLst>
              <a:gd name="adj" fmla="val 228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4722684" y="1277560"/>
            <a:ext cx="65979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4787403" y="924126"/>
            <a:ext cx="57049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Helvetica Light"/>
                <a:cs typeface="Helvetica Light"/>
              </a:rPr>
              <a:t>Frame data</a:t>
            </a:r>
            <a:endParaRPr kumimoji="1" lang="ja-JP" altLang="en-US" sz="1000" dirty="0" err="1" smtClean="0">
              <a:latin typeface="Helvetica Light"/>
              <a:cs typeface="Helvetica Light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4722684" y="1324453"/>
            <a:ext cx="65979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4722684" y="1375253"/>
            <a:ext cx="65979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5043650" y="1214343"/>
            <a:ext cx="24458" cy="11011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H="1">
            <a:off x="4722685" y="1429807"/>
            <a:ext cx="65978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左中かっこ 46"/>
          <p:cNvSpPr/>
          <p:nvPr/>
        </p:nvSpPr>
        <p:spPr>
          <a:xfrm rot="10800000">
            <a:off x="5412165" y="1214838"/>
            <a:ext cx="109438" cy="273789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412165" y="1512284"/>
            <a:ext cx="21491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700" dirty="0" smtClean="0">
                <a:latin typeface="Helvetica Light"/>
                <a:cs typeface="Helvetica Light"/>
              </a:rPr>
              <a:t>For </a:t>
            </a:r>
            <a:br>
              <a:rPr kumimoji="1" lang="en-US" altLang="ja-JP" sz="700" dirty="0" smtClean="0">
                <a:latin typeface="Helvetica Light"/>
                <a:cs typeface="Helvetica Light"/>
              </a:rPr>
            </a:br>
            <a:r>
              <a:rPr kumimoji="1" lang="en-US" altLang="ja-JP" sz="700" dirty="0" smtClean="0">
                <a:latin typeface="Helvetica Light"/>
                <a:cs typeface="Helvetica Light"/>
              </a:rPr>
              <a:t>16 </a:t>
            </a:r>
            <a:br>
              <a:rPr kumimoji="1" lang="en-US" altLang="ja-JP" sz="700" dirty="0" smtClean="0">
                <a:latin typeface="Helvetica Light"/>
                <a:cs typeface="Helvetica Light"/>
              </a:rPr>
            </a:br>
            <a:r>
              <a:rPr kumimoji="1" lang="en-US" altLang="ja-JP" sz="700" dirty="0" smtClean="0">
                <a:latin typeface="Helvetica Light"/>
                <a:cs typeface="Helvetica Light"/>
              </a:rPr>
              <a:t>lanes</a:t>
            </a:r>
            <a:endParaRPr kumimoji="1" lang="ja-JP" altLang="en-US" sz="700" dirty="0" err="1" smtClean="0">
              <a:latin typeface="Helvetica Light"/>
              <a:cs typeface="Helvetica Light"/>
            </a:endParaRPr>
          </a:p>
        </p:txBody>
      </p:sp>
      <p:grpSp>
        <p:nvGrpSpPr>
          <p:cNvPr id="55" name="図形グループ 54"/>
          <p:cNvGrpSpPr/>
          <p:nvPr/>
        </p:nvGrpSpPr>
        <p:grpSpPr>
          <a:xfrm>
            <a:off x="5658056" y="1346495"/>
            <a:ext cx="2455386" cy="215464"/>
            <a:chOff x="5658056" y="1346495"/>
            <a:chExt cx="659790" cy="215464"/>
          </a:xfrm>
        </p:grpSpPr>
        <p:cxnSp>
          <p:nvCxnSpPr>
            <p:cNvPr id="49" name="直線矢印コネクタ 48"/>
            <p:cNvCxnSpPr/>
            <p:nvPr/>
          </p:nvCxnSpPr>
          <p:spPr>
            <a:xfrm>
              <a:off x="5658056" y="1409712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>
              <a:off x="5658056" y="1456605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>
              <a:off x="5658056" y="1507405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H="1">
              <a:off x="5979022" y="1346495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H="1">
              <a:off x="5658057" y="1561959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線矢印コネクタ 56"/>
          <p:cNvCxnSpPr>
            <a:endCxn id="29" idx="1"/>
          </p:cNvCxnSpPr>
          <p:nvPr/>
        </p:nvCxnSpPr>
        <p:spPr>
          <a:xfrm>
            <a:off x="5520264" y="383030"/>
            <a:ext cx="0" cy="77940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5068109" y="100797"/>
            <a:ext cx="34484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Header / trailer should be identical for all lanes. The frame data from youngest input lane of all activated inputs wil</a:t>
            </a:r>
            <a:r>
              <a:rPr lang="en-US" altLang="ja-JP" sz="800" dirty="0" smtClean="0">
                <a:latin typeface="Helvetica Light"/>
                <a:cs typeface="Helvetica Light"/>
              </a:rPr>
              <a:t>l be chosen automatically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002574" y="1242038"/>
            <a:ext cx="114142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Helvetica Light"/>
                <a:cs typeface="Helvetica Light"/>
              </a:rPr>
              <a:t>Frame Data</a:t>
            </a:r>
          </a:p>
          <a:p>
            <a:pPr algn="ctr"/>
            <a:r>
              <a:rPr lang="en-US" altLang="ja-JP" sz="1000" dirty="0" smtClean="0">
                <a:latin typeface="Helvetica Light"/>
                <a:cs typeface="Helvetica Light"/>
              </a:rPr>
              <a:t>Ctrl / Data Valid</a:t>
            </a:r>
          </a:p>
          <a:p>
            <a:pPr algn="ctr"/>
            <a:r>
              <a:rPr kumimoji="1" lang="en-US" altLang="ja-JP" sz="1000" dirty="0" smtClean="0">
                <a:latin typeface="Helvetica Light"/>
                <a:cs typeface="Helvetica Light"/>
              </a:rPr>
              <a:t>RX Enable</a:t>
            </a:r>
            <a:endParaRPr kumimoji="1" lang="ja-JP" altLang="en-US" sz="1000" dirty="0" err="1" smtClean="0">
              <a:latin typeface="Helvetica Light"/>
              <a:cs typeface="Helvetica Light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722685" y="2610435"/>
            <a:ext cx="8795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Helvetica Light"/>
                <a:cs typeface="Helvetica Light"/>
              </a:rPr>
              <a:t>Module data</a:t>
            </a:r>
            <a:endParaRPr kumimoji="1" lang="ja-JP" altLang="en-US" sz="1000" dirty="0" err="1" smtClean="0">
              <a:latin typeface="Helvetica Light"/>
              <a:cs typeface="Helvetica Light"/>
            </a:endParaRPr>
          </a:p>
        </p:txBody>
      </p:sp>
      <p:grpSp>
        <p:nvGrpSpPr>
          <p:cNvPr id="68" name="図形グループ 67"/>
          <p:cNvGrpSpPr/>
          <p:nvPr/>
        </p:nvGrpSpPr>
        <p:grpSpPr>
          <a:xfrm>
            <a:off x="4713754" y="2764323"/>
            <a:ext cx="1417798" cy="166743"/>
            <a:chOff x="4713754" y="2764323"/>
            <a:chExt cx="659790" cy="166743"/>
          </a:xfrm>
        </p:grpSpPr>
        <p:cxnSp>
          <p:nvCxnSpPr>
            <p:cNvPr id="62" name="直線矢印コネクタ 61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左中かっこ 68"/>
          <p:cNvSpPr/>
          <p:nvPr/>
        </p:nvSpPr>
        <p:spPr>
          <a:xfrm rot="10800000">
            <a:off x="6180434" y="2737538"/>
            <a:ext cx="109438" cy="273789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289872" y="2764323"/>
            <a:ext cx="7159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Lane0 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grpSp>
        <p:nvGrpSpPr>
          <p:cNvPr id="71" name="図形グループ 70"/>
          <p:cNvGrpSpPr/>
          <p:nvPr/>
        </p:nvGrpSpPr>
        <p:grpSpPr>
          <a:xfrm>
            <a:off x="5795316" y="3511427"/>
            <a:ext cx="336238" cy="166743"/>
            <a:chOff x="4713754" y="2764323"/>
            <a:chExt cx="659790" cy="166743"/>
          </a:xfrm>
        </p:grpSpPr>
        <p:cxnSp>
          <p:nvCxnSpPr>
            <p:cNvPr id="72" name="直線矢印コネクタ 71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左中かっこ 75"/>
          <p:cNvSpPr/>
          <p:nvPr/>
        </p:nvSpPr>
        <p:spPr>
          <a:xfrm rot="10800000">
            <a:off x="6180434" y="3466719"/>
            <a:ext cx="109438" cy="273789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289872" y="3493504"/>
            <a:ext cx="7159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Lane1 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grpSp>
        <p:nvGrpSpPr>
          <p:cNvPr id="78" name="図形グループ 77"/>
          <p:cNvGrpSpPr/>
          <p:nvPr/>
        </p:nvGrpSpPr>
        <p:grpSpPr>
          <a:xfrm>
            <a:off x="7664057" y="2757923"/>
            <a:ext cx="336236" cy="193529"/>
            <a:chOff x="4713754" y="2764323"/>
            <a:chExt cx="659790" cy="166743"/>
          </a:xfrm>
        </p:grpSpPr>
        <p:cxnSp>
          <p:nvCxnSpPr>
            <p:cNvPr id="79" name="直線矢印コネクタ 78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左中かっこ 82"/>
          <p:cNvSpPr/>
          <p:nvPr/>
        </p:nvSpPr>
        <p:spPr>
          <a:xfrm rot="10800000">
            <a:off x="7994456" y="2769537"/>
            <a:ext cx="109438" cy="273789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103894" y="2654067"/>
            <a:ext cx="98538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Module data out for output data operator 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grpSp>
        <p:nvGrpSpPr>
          <p:cNvPr id="85" name="図形グループ 84"/>
          <p:cNvGrpSpPr/>
          <p:nvPr/>
        </p:nvGrpSpPr>
        <p:grpSpPr>
          <a:xfrm>
            <a:off x="7664057" y="3531812"/>
            <a:ext cx="336238" cy="166743"/>
            <a:chOff x="4713754" y="2764323"/>
            <a:chExt cx="659790" cy="166743"/>
          </a:xfrm>
        </p:grpSpPr>
        <p:cxnSp>
          <p:nvCxnSpPr>
            <p:cNvPr id="86" name="直線矢印コネクタ 85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左中かっこ 89"/>
          <p:cNvSpPr/>
          <p:nvPr/>
        </p:nvSpPr>
        <p:spPr>
          <a:xfrm rot="10800000">
            <a:off x="7994456" y="3498718"/>
            <a:ext cx="109438" cy="273789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8103894" y="3421556"/>
            <a:ext cx="98538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Module data out for internal link output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563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996909"/>
              </p:ext>
            </p:extLst>
          </p:nvPr>
        </p:nvGraphicFramePr>
        <p:xfrm>
          <a:off x="387751" y="602101"/>
          <a:ext cx="8229596" cy="1234437"/>
        </p:xfrm>
        <a:graphic>
          <a:graphicData uri="http://schemas.openxmlformats.org/drawingml/2006/table">
            <a:tbl>
              <a:tblPr/>
              <a:tblGrid>
                <a:gridCol w="221566"/>
                <a:gridCol w="221566"/>
                <a:gridCol w="221566"/>
                <a:gridCol w="221566"/>
                <a:gridCol w="474785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221566"/>
                <a:gridCol w="886265"/>
              </a:tblGrid>
              <a:tr h="1424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31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29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27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26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23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21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19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17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16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15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13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11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9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8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7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6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5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4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3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2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Description</a:t>
                      </a:r>
                    </a:p>
                  </a:txBody>
                  <a:tcPr marL="7913" marR="7913" marT="7913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5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Reserved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Reserved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Reserved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Reserved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Pixel module number (10..0)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Pixel Module Header</a:t>
                      </a:r>
                    </a:p>
                  </a:txBody>
                  <a:tcPr marL="7913" marR="7913" marT="7913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Column width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Column coordinate (27..16)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S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Row width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Row coordinate (11..0)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Pixel Cluster</a:t>
                      </a:r>
                    </a:p>
                  </a:txBody>
                  <a:tcPr marL="7913" marR="7913" marT="7913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5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Reserved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Reserved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Reserved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1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Reserved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SCT module number (12..0)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SCT Module Header</a:t>
                      </a:r>
                    </a:p>
                  </a:txBody>
                  <a:tcPr marL="7913" marR="7913" marT="7913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3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1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0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Hit 2 Width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hit2 empty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nl-NL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Hit 2 coordinate (26..16)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Hit1 width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R</a:t>
                      </a:r>
                    </a:p>
                  </a:txBody>
                  <a:tcPr marL="7913" marR="7913" marT="791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Hit 1 coordinate (10..0)</a:t>
                      </a:r>
                    </a:p>
                  </a:txBody>
                  <a:tcPr marL="7913" marR="7913" marT="79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SCT Cluster</a:t>
                      </a:r>
                    </a:p>
                  </a:txBody>
                  <a:tcPr marL="7913" marR="7913" marT="7913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52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00"/>
                          </a:solidFill>
                          <a:effectLst/>
                          <a:latin typeface="Helvetica"/>
                        </a:rPr>
                        <a:t>Note</a:t>
                      </a: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4522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* If the second SCT hit is empty, the empty= '1' </a:t>
                      </a: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452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* "R" means Reserved</a:t>
                      </a: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452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* "S" means Split Cluster Bit</a:t>
                      </a: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7913" marR="7913" marT="79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387751" y="13438"/>
            <a:ext cx="52179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000" u="sng" dirty="0" smtClean="0">
                <a:latin typeface="Helvetica Light"/>
                <a:cs typeface="Helvetica Light"/>
              </a:rPr>
              <a:t>Original module data</a:t>
            </a:r>
            <a:endParaRPr kumimoji="1" lang="ja-JP" altLang="en-US" sz="2000" u="sng" dirty="0" err="1" smtClean="0">
              <a:latin typeface="Helvetica Light"/>
              <a:cs typeface="Helvetica Light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92426"/>
              </p:ext>
            </p:extLst>
          </p:nvPr>
        </p:nvGraphicFramePr>
        <p:xfrm>
          <a:off x="387751" y="2398098"/>
          <a:ext cx="8229600" cy="1267506"/>
        </p:xfrm>
        <a:graphic>
          <a:graphicData uri="http://schemas.openxmlformats.org/drawingml/2006/table">
            <a:tbl>
              <a:tblPr/>
              <a:tblGrid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</a:tblGrid>
              <a:tr h="16532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31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29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28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27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26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25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24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23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22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19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18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17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16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15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14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13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12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F/T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Reserved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Random Counter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DF internal Event Counter (from 0 - 255)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6142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Global destination bits for 32 slots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6142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Module DATA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6532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8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Reserved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6142"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142"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1">
                  <a:txBody>
                    <a:bodyPr/>
                    <a:lstStyle/>
                    <a:p>
                      <a:pPr algn="l" fontAlgn="b"/>
                      <a:r>
                        <a:rPr lang="en-US" sz="800" b="0" i="0" u="sng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NOTE: F/T shows the modules data is fake data only inside of the DF for event synchronization (this is case of "F"='1') or not ("T"='0'). Fake data will be removed in output data</a:t>
                      </a: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6142"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0">
                  <a:txBody>
                    <a:bodyPr/>
                    <a:lstStyle/>
                    <a:p>
                      <a:pPr algn="l" fontAlgn="b"/>
                      <a:r>
                        <a:rPr lang="en-US" sz="800" b="0" i="0" u="sng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NOTE: Random 4 bit counter is reserved to randamize the switching destination in CENTRAL SWITCH so that the efficiency of switching resource use will be maximized</a:t>
                      </a: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87751" y="1938683"/>
            <a:ext cx="52179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000" u="sng" dirty="0" smtClean="0">
                <a:latin typeface="Helvetica Light"/>
                <a:cs typeface="Helvetica Light"/>
              </a:rPr>
              <a:t>Data formatter internal data</a:t>
            </a:r>
            <a:endParaRPr kumimoji="1" lang="ja-JP" altLang="en-US" sz="2000" u="sng" dirty="0" err="1" smtClean="0">
              <a:latin typeface="Helvetica Light"/>
              <a:cs typeface="Helvetica Ligh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0257"/>
              </p:ext>
            </p:extLst>
          </p:nvPr>
        </p:nvGraphicFramePr>
        <p:xfrm>
          <a:off x="387747" y="4359477"/>
          <a:ext cx="8229600" cy="1432833"/>
        </p:xfrm>
        <a:graphic>
          <a:graphicData uri="http://schemas.openxmlformats.org/drawingml/2006/table">
            <a:tbl>
              <a:tblPr/>
              <a:tblGrid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</a:tblGrid>
              <a:tr h="165327"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US" sz="800" b="0" i="0" u="sng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3) Local Switching data format (inside internal link switch)</a:t>
                      </a: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2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31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29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28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27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26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25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24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23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22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19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18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17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16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15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14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13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12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9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8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7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6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5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4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3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2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4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F/T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Reserved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Random Counter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DF internal Event Counter (from 0 - 255)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6142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Local output port information (should be single destination packet)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6142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Global destination bit for 32 slots (SHOULD BE A SINGLE DESTINATION PACKET DATA)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6142">
                <a:tc gridSpan="3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 Black"/>
                        </a:rPr>
                        <a:t>Module DATA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6532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9185" marR="9185" marT="91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1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0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8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Reserved</a:t>
                      </a:r>
                    </a:p>
                  </a:txBody>
                  <a:tcPr marL="9185" marR="9185" marT="91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56142"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142"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9">
                  <a:txBody>
                    <a:bodyPr/>
                    <a:lstStyle/>
                    <a:p>
                      <a:pPr algn="l" fontAlgn="b"/>
                      <a:r>
                        <a:rPr lang="en-US" sz="800" b="0" i="0" u="sng" strike="noStrike">
                          <a:solidFill>
                            <a:srgbClr val="000000"/>
                          </a:solidFill>
                          <a:effectLst/>
                          <a:latin typeface="Helvetica Light"/>
                        </a:rPr>
                        <a:t>NOTE: This DF firmware will miss channel #13 of fabric on purpose to form the input lane number to be 32</a:t>
                      </a: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Light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185" marR="9185" marT="91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387747" y="3790642"/>
            <a:ext cx="6845100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2000" u="sng" dirty="0" smtClean="0">
                <a:latin typeface="Helvetica Light"/>
                <a:cs typeface="Helvetica Light"/>
              </a:rPr>
              <a:t>Special format adding internal link output lanes</a:t>
            </a:r>
            <a:endParaRPr lang="en-US" altLang="ja-JP" sz="2000" dirty="0" smtClean="0">
              <a:latin typeface="Helvetica Light"/>
              <a:cs typeface="Helvetica Light"/>
            </a:endParaRPr>
          </a:p>
          <a:p>
            <a:r>
              <a:rPr kumimoji="1" lang="en-US" altLang="ja-JP" sz="1400" dirty="0" smtClean="0">
                <a:latin typeface="Helvetica Light"/>
                <a:cs typeface="Helvetica Light"/>
              </a:rPr>
              <a:t>(the “global destination bit” is treated as part of “module data” in switch firmware)</a:t>
            </a:r>
            <a:endParaRPr kumimoji="1" lang="ja-JP" altLang="en-US" sz="1400" dirty="0" err="1" smtClean="0">
              <a:latin typeface="Helvetica Light"/>
              <a:cs typeface="Helvetica Light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7747" y="5792310"/>
            <a:ext cx="82296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Output with 16-bit is determined with the following equation: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1200" dirty="0" smtClean="0">
                <a:latin typeface="Helvetica Light"/>
                <a:cs typeface="Helvetica Light"/>
              </a:rPr>
              <a:t>Reference index = (32 + Lane ID – Random Counter) mod 32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1200" dirty="0" smtClean="0">
                <a:latin typeface="Helvetica Light"/>
                <a:cs typeface="Helvetica Light"/>
              </a:rPr>
              <a:t>For random counter = 0 </a:t>
            </a:r>
            <a:r>
              <a:rPr lang="en-US" altLang="ja-JP" sz="1200" dirty="0" smtClean="0">
                <a:latin typeface="Helvetica Light"/>
                <a:cs typeface="Helvetica Light"/>
              </a:rPr>
              <a:t>case</a:t>
            </a:r>
          </a:p>
          <a:p>
            <a:r>
              <a:rPr lang="en-US" altLang="ja-JP" sz="1200" dirty="0" smtClean="0">
                <a:latin typeface="Helvetica Light"/>
                <a:cs typeface="Helvetica Light"/>
              </a:rPr>
              <a:t>The original global destination bit is treated as one of normal module words. Note switch firmware only will category, </a:t>
            </a:r>
            <a:br>
              <a:rPr lang="en-US" altLang="ja-JP" sz="1200" dirty="0" smtClean="0">
                <a:latin typeface="Helvetica Light"/>
                <a:cs typeface="Helvetica Light"/>
              </a:rPr>
            </a:br>
            <a:r>
              <a:rPr lang="en-US" altLang="ja-JP" sz="1200" dirty="0" smtClean="0">
                <a:latin typeface="Helvetica Light"/>
                <a:cs typeface="Helvetica Light"/>
              </a:rPr>
              <a:t>(1) DF header (fragment ID=“110X”), (2) Destination bit (following DF header), and (3) DF trailer (fragment ID=“1110”)</a:t>
            </a:r>
          </a:p>
        </p:txBody>
      </p:sp>
    </p:spTree>
    <p:extLst>
      <p:ext uri="{BB962C8B-B14F-4D97-AF65-F5344CB8AC3E}">
        <p14:creationId xmlns:p14="http://schemas.microsoft.com/office/powerpoint/2010/main" val="158833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486467" y="357162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check header 0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and send </a:t>
            </a:r>
            <a:r>
              <a:rPr kumimoji="1" lang="en-US" altLang="ja-JP" sz="800" dirty="0" err="1" smtClean="0">
                <a:solidFill>
                  <a:schemeClr val="tx1"/>
                </a:solidFill>
                <a:latin typeface="Helvetica Light"/>
                <a:cs typeface="Helvetica Light"/>
              </a:rPr>
              <a:t>df</a:t>
            </a:r>
            <a:r>
              <a:rPr lang="en-US" altLang="ja-JP" sz="800" dirty="0">
                <a:solidFill>
                  <a:schemeClr val="tx1"/>
                </a:solidFill>
                <a:latin typeface="Helvetica Light"/>
                <a:cs typeface="Helvetica Light"/>
              </a:rPr>
              <a:t> </a:t>
            </a:r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header</a:t>
            </a:r>
            <a:b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</a:br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(without sampling data)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2385112" y="378300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sample header 0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and send header 0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4327734" y="378300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sample header 1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and send header 1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270638" y="399186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sample header 2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and send header 2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6973821" y="1144868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sample header 3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and send header 3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7068278" y="1913632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sample header 4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and send header 4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7068278" y="2695110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sample header 5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and send header 5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7068278" y="3487008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sample header 6</a:t>
            </a:r>
            <a:b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and send header 6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068278" y="4267883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sample data and check module header and EODA word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7068278" y="5030016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send EODA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668823" y="1896082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send DF internal header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668823" y="2664846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Destination LUT ready 1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658572" y="4180490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send module header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668823" y="5465603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Missing module search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2608361" y="1350419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one clock cycle before sending fake header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2649503" y="2096950"/>
            <a:ext cx="1775659" cy="4135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send fake DF internal header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2649503" y="2734903"/>
            <a:ext cx="1775659" cy="3918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fake destination LUT ready 1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2649503" y="3324224"/>
            <a:ext cx="1775659" cy="3569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fake destination LUT ready 2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2654547" y="3901174"/>
            <a:ext cx="1775659" cy="4192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fake destination LUT ready 3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2608361" y="4540714"/>
            <a:ext cx="1775659" cy="3384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send fake destination word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2634186" y="5102275"/>
            <a:ext cx="1775659" cy="3363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send fake module header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2627696" y="5643109"/>
            <a:ext cx="1775659" cy="368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send fake DF internal trailer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486467" y="2816996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sample and send trailer1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486467" y="3576154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sample and send trailer2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486467" y="4330025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sample and send trailer3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486467" y="5097446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sample and send trailer4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486467" y="5834600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sample and send trailer5 (EOF)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4658674" y="3420014"/>
            <a:ext cx="1775659" cy="54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Helvetica Light"/>
                <a:cs typeface="Helvetica Light"/>
              </a:rPr>
              <a:t>Wait send destination word</a:t>
            </a:r>
            <a:endParaRPr kumimoji="1" lang="ja-JP" altLang="en-US" sz="800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1868158" y="399186"/>
            <a:ext cx="97605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713415" y="131933"/>
            <a:ext cx="113348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BOF words and </a:t>
            </a:r>
            <a:br>
              <a:rPr lang="en-US" altLang="ja-JP" sz="800" dirty="0" smtClean="0">
                <a:latin typeface="Helvetica Light"/>
                <a:cs typeface="Helvetica Light"/>
              </a:rPr>
            </a:br>
            <a:r>
              <a:rPr lang="en-US" altLang="ja-JP" sz="800" dirty="0" smtClean="0">
                <a:latin typeface="Helvetica Light"/>
                <a:cs typeface="Helvetica Light"/>
              </a:rPr>
              <a:t>ready to see next event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37" name="フリーフォーム 36"/>
          <p:cNvSpPr/>
          <p:nvPr/>
        </p:nvSpPr>
        <p:spPr>
          <a:xfrm>
            <a:off x="2109000" y="724243"/>
            <a:ext cx="152691" cy="178582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109000" y="883293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3692764" y="399186"/>
            <a:ext cx="976059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594026" y="250525"/>
            <a:ext cx="113348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valid data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41" name="フリーフォーム 40"/>
          <p:cNvSpPr/>
          <p:nvPr/>
        </p:nvSpPr>
        <p:spPr>
          <a:xfrm>
            <a:off x="3917948" y="801241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917949" y="920610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5802631" y="444267"/>
            <a:ext cx="861863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703893" y="295606"/>
            <a:ext cx="113348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valid data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46" name="フリーフォーム 45"/>
          <p:cNvSpPr/>
          <p:nvPr/>
        </p:nvSpPr>
        <p:spPr>
          <a:xfrm>
            <a:off x="5802630" y="824624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802631" y="943993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832093" y="862407"/>
            <a:ext cx="113348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valid data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7979026" y="801241"/>
            <a:ext cx="144309" cy="34362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フリーフォーム 51"/>
          <p:cNvSpPr/>
          <p:nvPr/>
        </p:nvSpPr>
        <p:spPr>
          <a:xfrm>
            <a:off x="8535374" y="1546923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672441" y="1553408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8046297" y="1690531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8046298" y="1789283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valid data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57" name="フリーフォーム 56"/>
          <p:cNvSpPr/>
          <p:nvPr/>
        </p:nvSpPr>
        <p:spPr>
          <a:xfrm>
            <a:off x="8517007" y="2329699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654074" y="2336184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8027930" y="2473307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8027931" y="2572059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valid data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61" name="フリーフォーム 60"/>
          <p:cNvSpPr/>
          <p:nvPr/>
        </p:nvSpPr>
        <p:spPr>
          <a:xfrm>
            <a:off x="8517007" y="3120299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654074" y="3126784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8027930" y="3263907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8027931" y="3362659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valid data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65" name="フリーフォーム 64"/>
          <p:cNvSpPr/>
          <p:nvPr/>
        </p:nvSpPr>
        <p:spPr>
          <a:xfrm>
            <a:off x="8510813" y="3901174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8647880" y="3907659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8021736" y="4044782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8021737" y="4143534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valid data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69" name="直線矢印コネクタ 68"/>
          <p:cNvCxnSpPr>
            <a:endCxn id="12" idx="6"/>
          </p:cNvCxnSpPr>
          <p:nvPr/>
        </p:nvCxnSpPr>
        <p:spPr>
          <a:xfrm flipH="1">
            <a:off x="6444482" y="2168914"/>
            <a:ext cx="52934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 flipV="1">
            <a:off x="6973822" y="2168914"/>
            <a:ext cx="1" cy="246743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6973821" y="4636351"/>
            <a:ext cx="152402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6344043" y="1896082"/>
            <a:ext cx="7976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module </a:t>
            </a:r>
            <a:br>
              <a:rPr lang="en-US" altLang="ja-JP" sz="800" dirty="0" smtClean="0">
                <a:latin typeface="Helvetica Light"/>
                <a:cs typeface="Helvetica Light"/>
              </a:rPr>
            </a:br>
            <a:r>
              <a:rPr lang="en-US" altLang="ja-JP" sz="800" dirty="0" smtClean="0">
                <a:latin typeface="Helvetica Light"/>
                <a:cs typeface="Helvetica Light"/>
              </a:rPr>
              <a:t>Header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80" name="直線矢印コネクタ 79"/>
          <p:cNvCxnSpPr>
            <a:stCxn id="10" idx="4"/>
            <a:endCxn id="11" idx="0"/>
          </p:cNvCxnSpPr>
          <p:nvPr/>
        </p:nvCxnSpPr>
        <p:spPr>
          <a:xfrm>
            <a:off x="7956108" y="4813546"/>
            <a:ext cx="0" cy="21647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7164111" y="4879173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EODA word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84" name="フリーフォーム 83"/>
          <p:cNvSpPr/>
          <p:nvPr/>
        </p:nvSpPr>
        <p:spPr>
          <a:xfrm>
            <a:off x="8581472" y="4683950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8133495" y="4793140"/>
            <a:ext cx="10105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 (If input valid, sampled and sent)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86" name="直線矢印コネクタ 85"/>
          <p:cNvCxnSpPr/>
          <p:nvPr/>
        </p:nvCxnSpPr>
        <p:spPr>
          <a:xfrm flipH="1">
            <a:off x="2412249" y="6746042"/>
            <a:ext cx="5549503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412249" y="3030954"/>
            <a:ext cx="0" cy="371508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2261691" y="3030954"/>
            <a:ext cx="150558" cy="1343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endCxn id="11" idx="4"/>
          </p:cNvCxnSpPr>
          <p:nvPr/>
        </p:nvCxnSpPr>
        <p:spPr>
          <a:xfrm flipV="1">
            <a:off x="7956108" y="5575679"/>
            <a:ext cx="0" cy="1170363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8002946" y="5837360"/>
            <a:ext cx="7976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all modules are completed </a:t>
            </a:r>
            <a:br>
              <a:rPr lang="en-US" altLang="ja-JP" sz="800" dirty="0" smtClean="0">
                <a:latin typeface="Helvetica Light"/>
                <a:cs typeface="Helvetica Light"/>
              </a:rPr>
            </a:br>
            <a:r>
              <a:rPr lang="en-US" altLang="ja-JP" sz="800" dirty="0" smtClean="0">
                <a:latin typeface="Helvetica Light"/>
                <a:cs typeface="Helvetica Light"/>
              </a:rPr>
              <a:t>and input valid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03" name="直線矢印コネクタ 102"/>
          <p:cNvCxnSpPr/>
          <p:nvPr/>
        </p:nvCxnSpPr>
        <p:spPr>
          <a:xfrm flipV="1">
            <a:off x="7853241" y="5585025"/>
            <a:ext cx="0" cy="105329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>
            <a:off x="6444481" y="5747259"/>
            <a:ext cx="140876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6837382" y="5747259"/>
            <a:ext cx="7976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all modules are not completed </a:t>
            </a:r>
            <a:br>
              <a:rPr lang="en-US" altLang="ja-JP" sz="800" dirty="0" smtClean="0">
                <a:latin typeface="Helvetica Light"/>
                <a:cs typeface="Helvetica Light"/>
              </a:rPr>
            </a:br>
            <a:r>
              <a:rPr lang="en-US" altLang="ja-JP" sz="800" dirty="0" smtClean="0">
                <a:latin typeface="Helvetica Light"/>
                <a:cs typeface="Helvetica Light"/>
              </a:rPr>
              <a:t>and input valid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109" name="フリーフォーム 108"/>
          <p:cNvSpPr/>
          <p:nvPr/>
        </p:nvSpPr>
        <p:spPr>
          <a:xfrm>
            <a:off x="8612413" y="5439937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749480" y="5446422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5546402" y="2441745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5636693" y="2510503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output is ready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114" name="フリーフォーム 113"/>
          <p:cNvSpPr/>
          <p:nvPr/>
        </p:nvSpPr>
        <p:spPr>
          <a:xfrm>
            <a:off x="6206976" y="2299695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344043" y="2306180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16" name="直線矢印コネクタ 115"/>
          <p:cNvCxnSpPr/>
          <p:nvPr/>
        </p:nvCxnSpPr>
        <p:spPr>
          <a:xfrm>
            <a:off x="5546402" y="3210509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5636693" y="3263907"/>
            <a:ext cx="570283" cy="125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always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>
            <a:off x="5556551" y="3951665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5646842" y="4020423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output is ready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120" name="フリーフォーム 119"/>
          <p:cNvSpPr/>
          <p:nvPr/>
        </p:nvSpPr>
        <p:spPr>
          <a:xfrm>
            <a:off x="6206976" y="3822069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344043" y="3828554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122" name="フリーフォーム 121"/>
          <p:cNvSpPr/>
          <p:nvPr/>
        </p:nvSpPr>
        <p:spPr>
          <a:xfrm>
            <a:off x="6216838" y="4581970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353905" y="4588455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646842" y="4786386"/>
            <a:ext cx="7976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output is ready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26" name="直線矢印コネクタ 125"/>
          <p:cNvCxnSpPr/>
          <p:nvPr/>
        </p:nvCxnSpPr>
        <p:spPr>
          <a:xfrm flipV="1">
            <a:off x="5556552" y="4742189"/>
            <a:ext cx="0" cy="260095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 flipH="1">
            <a:off x="5546402" y="5002284"/>
            <a:ext cx="152187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endCxn id="10" idx="3"/>
          </p:cNvCxnSpPr>
          <p:nvPr/>
        </p:nvCxnSpPr>
        <p:spPr>
          <a:xfrm flipV="1">
            <a:off x="7068279" y="4733636"/>
            <a:ext cx="260038" cy="26864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フリーフォーム 139"/>
          <p:cNvSpPr/>
          <p:nvPr/>
        </p:nvSpPr>
        <p:spPr>
          <a:xfrm>
            <a:off x="6133571" y="5875144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6270638" y="5881629"/>
            <a:ext cx="42546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42" name="直線矢印コネクタ 141"/>
          <p:cNvCxnSpPr/>
          <p:nvPr/>
        </p:nvCxnSpPr>
        <p:spPr>
          <a:xfrm flipH="1">
            <a:off x="4564727" y="5885193"/>
            <a:ext cx="22607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 flipH="1" flipV="1">
            <a:off x="4576011" y="1144868"/>
            <a:ext cx="1" cy="473533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>
            <a:off x="3487149" y="1144868"/>
            <a:ext cx="0" cy="20361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>
            <a:off x="3487149" y="1144868"/>
            <a:ext cx="1088862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4576012" y="5192429"/>
            <a:ext cx="7976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missing module ID is found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56" name="直線矢印コネクタ 155"/>
          <p:cNvCxnSpPr/>
          <p:nvPr/>
        </p:nvCxnSpPr>
        <p:spPr>
          <a:xfrm>
            <a:off x="3484961" y="1873848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3575252" y="1942606"/>
            <a:ext cx="4797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Always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58" name="直線矢印コネクタ 157"/>
          <p:cNvCxnSpPr/>
          <p:nvPr/>
        </p:nvCxnSpPr>
        <p:spPr>
          <a:xfrm>
            <a:off x="3484961" y="2511801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3575252" y="2573297"/>
            <a:ext cx="8499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output is ready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162" name="フリーフォーム 161"/>
          <p:cNvSpPr/>
          <p:nvPr/>
        </p:nvSpPr>
        <p:spPr>
          <a:xfrm>
            <a:off x="4121801" y="2428451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258868" y="2459295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3484961" y="3132355"/>
            <a:ext cx="0" cy="19186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3515526" y="3148953"/>
            <a:ext cx="4797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Always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68" name="直線矢印コネクタ 167"/>
          <p:cNvCxnSpPr/>
          <p:nvPr/>
        </p:nvCxnSpPr>
        <p:spPr>
          <a:xfrm flipH="1">
            <a:off x="3484961" y="3700940"/>
            <a:ext cx="2188" cy="20671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3575252" y="3725875"/>
            <a:ext cx="4797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Always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74" name="直線矢印コネクタ 173"/>
          <p:cNvCxnSpPr/>
          <p:nvPr/>
        </p:nvCxnSpPr>
        <p:spPr>
          <a:xfrm>
            <a:off x="3481242" y="4319714"/>
            <a:ext cx="3719" cy="2323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/>
          <p:cNvSpPr txBox="1"/>
          <p:nvPr/>
        </p:nvSpPr>
        <p:spPr>
          <a:xfrm>
            <a:off x="3559935" y="4359807"/>
            <a:ext cx="8499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if output is ready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76" name="直線矢印コネクタ 175"/>
          <p:cNvCxnSpPr/>
          <p:nvPr/>
        </p:nvCxnSpPr>
        <p:spPr>
          <a:xfrm>
            <a:off x="3481242" y="4879173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フリーフォーム 177"/>
          <p:cNvSpPr/>
          <p:nvPr/>
        </p:nvSpPr>
        <p:spPr>
          <a:xfrm>
            <a:off x="4094023" y="5393799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4231090" y="5438650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190" name="フリーフォーム 189"/>
          <p:cNvSpPr/>
          <p:nvPr/>
        </p:nvSpPr>
        <p:spPr>
          <a:xfrm>
            <a:off x="4119848" y="4227314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4256915" y="4258158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192" name="フリーフォーム 191"/>
          <p:cNvSpPr/>
          <p:nvPr/>
        </p:nvSpPr>
        <p:spPr>
          <a:xfrm>
            <a:off x="4119318" y="4786773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4256385" y="4817617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3534110" y="4968101"/>
            <a:ext cx="8499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if output is ready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95" name="直線矢印コネクタ 194"/>
          <p:cNvCxnSpPr/>
          <p:nvPr/>
        </p:nvCxnSpPr>
        <p:spPr>
          <a:xfrm>
            <a:off x="3481242" y="5448123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195"/>
          <p:cNvSpPr txBox="1"/>
          <p:nvPr/>
        </p:nvSpPr>
        <p:spPr>
          <a:xfrm>
            <a:off x="3534110" y="5507977"/>
            <a:ext cx="8499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smtClean="0">
                <a:latin typeface="Helvetica Light"/>
                <a:cs typeface="Helvetica Light"/>
              </a:rPr>
              <a:t>if output is ready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197" name="フリーフォーム 196"/>
          <p:cNvSpPr/>
          <p:nvPr/>
        </p:nvSpPr>
        <p:spPr>
          <a:xfrm>
            <a:off x="4124944" y="5947540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4262011" y="5992391"/>
            <a:ext cx="5979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output is not ready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199" name="直線矢印コネクタ 198"/>
          <p:cNvCxnSpPr/>
          <p:nvPr/>
        </p:nvCxnSpPr>
        <p:spPr>
          <a:xfrm flipV="1">
            <a:off x="2695658" y="5885194"/>
            <a:ext cx="0" cy="86084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2683602" y="6359092"/>
            <a:ext cx="7976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all modules are completed </a:t>
            </a:r>
            <a:br>
              <a:rPr lang="en-US" altLang="ja-JP" sz="800" dirty="0" smtClean="0">
                <a:latin typeface="Helvetica Light"/>
                <a:cs typeface="Helvetica Light"/>
              </a:rPr>
            </a:br>
            <a:r>
              <a:rPr lang="en-US" altLang="ja-JP" sz="800" dirty="0" smtClean="0">
                <a:latin typeface="Helvetica Light"/>
                <a:cs typeface="Helvetica Light"/>
              </a:rPr>
              <a:t>and input valid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3695203" y="6238612"/>
            <a:ext cx="7976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all modules are not completed </a:t>
            </a:r>
            <a:br>
              <a:rPr lang="en-US" altLang="ja-JP" sz="800" dirty="0" smtClean="0">
                <a:latin typeface="Helvetica Light"/>
                <a:cs typeface="Helvetica Light"/>
              </a:rPr>
            </a:br>
            <a:r>
              <a:rPr lang="en-US" altLang="ja-JP" sz="800" dirty="0" smtClean="0">
                <a:latin typeface="Helvetica Light"/>
                <a:cs typeface="Helvetica Light"/>
              </a:rPr>
              <a:t>and input valid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203" name="直線矢印コネクタ 202"/>
          <p:cNvCxnSpPr/>
          <p:nvPr/>
        </p:nvCxnSpPr>
        <p:spPr>
          <a:xfrm flipV="1">
            <a:off x="3692764" y="6023849"/>
            <a:ext cx="0" cy="61447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直線矢印コネクタ 204"/>
          <p:cNvCxnSpPr/>
          <p:nvPr/>
        </p:nvCxnSpPr>
        <p:spPr>
          <a:xfrm flipH="1">
            <a:off x="3691873" y="6638323"/>
            <a:ext cx="4161368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/>
          <p:cNvCxnSpPr/>
          <p:nvPr/>
        </p:nvCxnSpPr>
        <p:spPr>
          <a:xfrm>
            <a:off x="1208895" y="3363005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/>
          <p:cNvSpPr txBox="1"/>
          <p:nvPr/>
        </p:nvSpPr>
        <p:spPr>
          <a:xfrm>
            <a:off x="1299186" y="3433610"/>
            <a:ext cx="665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input is valid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212" name="フリーフォーム 211"/>
          <p:cNvSpPr/>
          <p:nvPr/>
        </p:nvSpPr>
        <p:spPr>
          <a:xfrm>
            <a:off x="1845735" y="3279655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1982802" y="3310499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214" name="直線矢印コネクタ 213"/>
          <p:cNvCxnSpPr/>
          <p:nvPr/>
        </p:nvCxnSpPr>
        <p:spPr>
          <a:xfrm>
            <a:off x="1190398" y="4117986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フリーフォーム 215"/>
          <p:cNvSpPr/>
          <p:nvPr/>
        </p:nvSpPr>
        <p:spPr>
          <a:xfrm>
            <a:off x="1827238" y="4034636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1964305" y="4065480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1299186" y="4188591"/>
            <a:ext cx="665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input is valid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219" name="直線矢印コネクタ 218"/>
          <p:cNvCxnSpPr/>
          <p:nvPr/>
        </p:nvCxnSpPr>
        <p:spPr>
          <a:xfrm>
            <a:off x="1190398" y="4871819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フリーフォーム 219"/>
          <p:cNvSpPr/>
          <p:nvPr/>
        </p:nvSpPr>
        <p:spPr>
          <a:xfrm>
            <a:off x="1827238" y="4788469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964305" y="4819313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1299186" y="4942424"/>
            <a:ext cx="665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input is valid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223" name="直線矢印コネクタ 222"/>
          <p:cNvCxnSpPr/>
          <p:nvPr/>
        </p:nvCxnSpPr>
        <p:spPr>
          <a:xfrm>
            <a:off x="1180278" y="5630443"/>
            <a:ext cx="0" cy="22310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フリーフォーム 223"/>
          <p:cNvSpPr/>
          <p:nvPr/>
        </p:nvSpPr>
        <p:spPr>
          <a:xfrm>
            <a:off x="1817118" y="5547093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1954185" y="5577937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1289066" y="5701048"/>
            <a:ext cx="665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input is valid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cxnSp>
        <p:nvCxnSpPr>
          <p:cNvPr id="227" name="直線矢印コネクタ 226"/>
          <p:cNvCxnSpPr/>
          <p:nvPr/>
        </p:nvCxnSpPr>
        <p:spPr>
          <a:xfrm>
            <a:off x="285263" y="635019"/>
            <a:ext cx="0" cy="550613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直線矢印コネクタ 228"/>
          <p:cNvCxnSpPr>
            <a:endCxn id="2" idx="2"/>
          </p:cNvCxnSpPr>
          <p:nvPr/>
        </p:nvCxnSpPr>
        <p:spPr>
          <a:xfrm flipV="1">
            <a:off x="285263" y="629994"/>
            <a:ext cx="201204" cy="502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/>
          <p:cNvCxnSpPr/>
          <p:nvPr/>
        </p:nvCxnSpPr>
        <p:spPr>
          <a:xfrm flipH="1">
            <a:off x="285263" y="6141155"/>
            <a:ext cx="268302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テキスト ボックス 234"/>
          <p:cNvSpPr txBox="1"/>
          <p:nvPr/>
        </p:nvSpPr>
        <p:spPr>
          <a:xfrm>
            <a:off x="73835" y="6257152"/>
            <a:ext cx="66511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If input is valid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236" name="フリーフォーム 235"/>
          <p:cNvSpPr/>
          <p:nvPr/>
        </p:nvSpPr>
        <p:spPr>
          <a:xfrm>
            <a:off x="1845735" y="6287863"/>
            <a:ext cx="137067" cy="143608"/>
          </a:xfrm>
          <a:custGeom>
            <a:avLst/>
            <a:gdLst>
              <a:gd name="connsiteX0" fmla="*/ 240225 w 287416"/>
              <a:gd name="connsiteY0" fmla="*/ 0 h 336152"/>
              <a:gd name="connsiteX1" fmla="*/ 282206 w 287416"/>
              <a:gd name="connsiteY1" fmla="*/ 199429 h 336152"/>
              <a:gd name="connsiteX2" fmla="*/ 135272 w 287416"/>
              <a:gd name="connsiteY2" fmla="*/ 335880 h 336152"/>
              <a:gd name="connsiteX3" fmla="*/ 9329 w 287416"/>
              <a:gd name="connsiteY3" fmla="*/ 230918 h 336152"/>
              <a:gd name="connsiteX4" fmla="*/ 9329 w 287416"/>
              <a:gd name="connsiteY4" fmla="*/ 104962 h 336152"/>
              <a:gd name="connsiteX5" fmla="*/ 9329 w 287416"/>
              <a:gd name="connsiteY5" fmla="*/ 104962 h 33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416" h="336152">
                <a:moveTo>
                  <a:pt x="240225" y="0"/>
                </a:moveTo>
                <a:cubicBezTo>
                  <a:pt x="269961" y="71724"/>
                  <a:pt x="299698" y="143449"/>
                  <a:pt x="282206" y="199429"/>
                </a:cubicBezTo>
                <a:cubicBezTo>
                  <a:pt x="264714" y="255409"/>
                  <a:pt x="180751" y="330632"/>
                  <a:pt x="135272" y="335880"/>
                </a:cubicBezTo>
                <a:cubicBezTo>
                  <a:pt x="89792" y="341128"/>
                  <a:pt x="30319" y="269404"/>
                  <a:pt x="9329" y="230918"/>
                </a:cubicBezTo>
                <a:cubicBezTo>
                  <a:pt x="-11662" y="192432"/>
                  <a:pt x="9329" y="104962"/>
                  <a:pt x="9329" y="104962"/>
                </a:cubicBezTo>
                <a:lnTo>
                  <a:pt x="9329" y="104962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1982802" y="6318707"/>
            <a:ext cx="3058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dirty="0" smtClean="0">
                <a:latin typeface="Helvetica Light"/>
                <a:cs typeface="Helvetica Light"/>
              </a:rPr>
              <a:t>else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263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53772" y="496058"/>
            <a:ext cx="5853748" cy="585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1685117" y="760324"/>
            <a:ext cx="5128618" cy="215464"/>
            <a:chOff x="5658056" y="1346495"/>
            <a:chExt cx="659790" cy="215464"/>
          </a:xfrm>
        </p:grpSpPr>
        <p:cxnSp>
          <p:nvCxnSpPr>
            <p:cNvPr id="4" name="直線矢印コネクタ 3"/>
            <p:cNvCxnSpPr/>
            <p:nvPr/>
          </p:nvCxnSpPr>
          <p:spPr>
            <a:xfrm>
              <a:off x="5658056" y="1409712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/>
            <p:cNvCxnSpPr/>
            <p:nvPr/>
          </p:nvCxnSpPr>
          <p:spPr>
            <a:xfrm>
              <a:off x="5658056" y="1456605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/>
            <p:nvPr/>
          </p:nvCxnSpPr>
          <p:spPr>
            <a:xfrm>
              <a:off x="5658056" y="1507405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H="1">
              <a:off x="5979022" y="1346495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/>
            <p:nvPr/>
          </p:nvCxnSpPr>
          <p:spPr>
            <a:xfrm flipH="1">
              <a:off x="5658057" y="1561959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/>
          <p:cNvSpPr txBox="1"/>
          <p:nvPr/>
        </p:nvSpPr>
        <p:spPr>
          <a:xfrm>
            <a:off x="456180" y="639601"/>
            <a:ext cx="114142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Helvetica Light"/>
                <a:cs typeface="Helvetica Light"/>
              </a:rPr>
              <a:t>Frame Data</a:t>
            </a:r>
          </a:p>
          <a:p>
            <a:pPr algn="ctr"/>
            <a:r>
              <a:rPr lang="en-US" altLang="ja-JP" sz="1000" dirty="0" smtClean="0">
                <a:latin typeface="Helvetica Light"/>
                <a:cs typeface="Helvetica Light"/>
              </a:rPr>
              <a:t>Ctrl / Data Valid</a:t>
            </a:r>
          </a:p>
          <a:p>
            <a:pPr algn="ctr"/>
            <a:r>
              <a:rPr kumimoji="1" lang="en-US" altLang="ja-JP" sz="1000" dirty="0" smtClean="0">
                <a:latin typeface="Helvetica Light"/>
                <a:cs typeface="Helvetica Light"/>
              </a:rPr>
              <a:t>RX Enable</a:t>
            </a:r>
            <a:endParaRPr kumimoji="1" lang="ja-JP" altLang="en-US" sz="1000" dirty="0" err="1" smtClean="0">
              <a:latin typeface="Helvetica Light"/>
              <a:cs typeface="Helvetica Light"/>
            </a:endParaRPr>
          </a:p>
        </p:txBody>
      </p:sp>
      <p:grpSp>
        <p:nvGrpSpPr>
          <p:cNvPr id="10" name="図形グループ 9"/>
          <p:cNvGrpSpPr/>
          <p:nvPr/>
        </p:nvGrpSpPr>
        <p:grpSpPr>
          <a:xfrm>
            <a:off x="1802780" y="1512309"/>
            <a:ext cx="680122" cy="193529"/>
            <a:chOff x="4713754" y="2764323"/>
            <a:chExt cx="659790" cy="166743"/>
          </a:xfrm>
        </p:grpSpPr>
        <p:cxnSp>
          <p:nvCxnSpPr>
            <p:cNvPr id="11" name="直線矢印コネクタ 10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左中かっこ 14"/>
          <p:cNvSpPr/>
          <p:nvPr/>
        </p:nvSpPr>
        <p:spPr>
          <a:xfrm>
            <a:off x="1527884" y="1445478"/>
            <a:ext cx="314466" cy="389258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2498" y="1445478"/>
            <a:ext cx="9853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Module data From 32 lanes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402408" y="1201124"/>
            <a:ext cx="1000389" cy="3577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02408" y="1201125"/>
            <a:ext cx="100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DF output 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preparation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x 32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587761" y="1199530"/>
            <a:ext cx="1492014" cy="3579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grpSp>
        <p:nvGrpSpPr>
          <p:cNvPr id="20" name="図形グループ 19"/>
          <p:cNvGrpSpPr/>
          <p:nvPr/>
        </p:nvGrpSpPr>
        <p:grpSpPr>
          <a:xfrm>
            <a:off x="3339092" y="1512309"/>
            <a:ext cx="340488" cy="199483"/>
            <a:chOff x="4713754" y="2764323"/>
            <a:chExt cx="659790" cy="166743"/>
          </a:xfrm>
        </p:grpSpPr>
        <p:cxnSp>
          <p:nvCxnSpPr>
            <p:cNvPr id="21" name="直線矢印コネクタ 20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3587760" y="1203200"/>
            <a:ext cx="1337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Switch 32 x 32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26" name="左中かっこ 25"/>
          <p:cNvSpPr/>
          <p:nvPr/>
        </p:nvSpPr>
        <p:spPr>
          <a:xfrm rot="10800000">
            <a:off x="3679580" y="1512308"/>
            <a:ext cx="146532" cy="2550183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826112" y="1527126"/>
            <a:ext cx="5942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32-lane</a:t>
            </a:r>
          </a:p>
          <a:p>
            <a:r>
              <a:rPr lang="en-US" altLang="ja-JP" sz="1200" dirty="0" smtClean="0">
                <a:latin typeface="Helvetica Light"/>
                <a:cs typeface="Helvetica Light"/>
              </a:rPr>
              <a:t>input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sp>
        <p:nvSpPr>
          <p:cNvPr id="29" name="左中かっこ 28"/>
          <p:cNvSpPr/>
          <p:nvPr/>
        </p:nvSpPr>
        <p:spPr>
          <a:xfrm rot="10800000">
            <a:off x="5142627" y="1512308"/>
            <a:ext cx="146532" cy="1377841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289159" y="1494860"/>
            <a:ext cx="59426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Tower1</a:t>
            </a:r>
          </a:p>
          <a:p>
            <a:endParaRPr lang="en-US" altLang="ja-JP" sz="1200" dirty="0">
              <a:latin typeface="Helvetica Light"/>
              <a:cs typeface="Helvetica Light"/>
            </a:endParaRPr>
          </a:p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AUX (8)</a:t>
            </a:r>
          </a:p>
          <a:p>
            <a:endParaRPr lang="en-US" altLang="ja-JP" sz="1200" dirty="0">
              <a:latin typeface="Helvetica Light"/>
              <a:cs typeface="Helvetica Light"/>
            </a:endParaRPr>
          </a:p>
          <a:p>
            <a:endParaRPr kumimoji="1" lang="en-US" altLang="ja-JP" sz="1200" dirty="0" smtClean="0">
              <a:latin typeface="Helvetica Light"/>
              <a:cs typeface="Helvetica Light"/>
            </a:endParaRPr>
          </a:p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SSB (1)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sp>
        <p:nvSpPr>
          <p:cNvPr id="31" name="左中かっこ 30"/>
          <p:cNvSpPr/>
          <p:nvPr/>
        </p:nvSpPr>
        <p:spPr>
          <a:xfrm rot="10800000">
            <a:off x="5148495" y="3162702"/>
            <a:ext cx="146532" cy="1377841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295027" y="3145254"/>
            <a:ext cx="59426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Tower2</a:t>
            </a:r>
          </a:p>
          <a:p>
            <a:endParaRPr lang="en-US" altLang="ja-JP" sz="1200" dirty="0">
              <a:latin typeface="Helvetica Light"/>
              <a:cs typeface="Helvetica Light"/>
            </a:endParaRPr>
          </a:p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AUX (8)</a:t>
            </a:r>
          </a:p>
          <a:p>
            <a:endParaRPr lang="en-US" altLang="ja-JP" sz="1200" dirty="0">
              <a:latin typeface="Helvetica Light"/>
              <a:cs typeface="Helvetica Light"/>
            </a:endParaRPr>
          </a:p>
          <a:p>
            <a:endParaRPr kumimoji="1" lang="en-US" altLang="ja-JP" sz="1200" dirty="0" smtClean="0">
              <a:latin typeface="Helvetica Light"/>
              <a:cs typeface="Helvetica Light"/>
            </a:endParaRPr>
          </a:p>
          <a:p>
            <a:r>
              <a:rPr lang="en-US" altLang="ja-JP" sz="1200" dirty="0" smtClean="0">
                <a:latin typeface="Helvetica Light"/>
                <a:cs typeface="Helvetica Light"/>
              </a:rPr>
              <a:t>SSB (1)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grpSp>
        <p:nvGrpSpPr>
          <p:cNvPr id="33" name="図形グループ 32"/>
          <p:cNvGrpSpPr/>
          <p:nvPr/>
        </p:nvGrpSpPr>
        <p:grpSpPr>
          <a:xfrm>
            <a:off x="4978250" y="2063631"/>
            <a:ext cx="980716" cy="199483"/>
            <a:chOff x="4713754" y="2764323"/>
            <a:chExt cx="659790" cy="166743"/>
          </a:xfrm>
        </p:grpSpPr>
        <p:cxnSp>
          <p:nvCxnSpPr>
            <p:cNvPr id="34" name="直線矢印コネクタ 33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/>
          <p:cNvSpPr/>
          <p:nvPr/>
        </p:nvSpPr>
        <p:spPr>
          <a:xfrm>
            <a:off x="5883427" y="1896458"/>
            <a:ext cx="751214" cy="537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820574" y="1890835"/>
            <a:ext cx="814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Duplicator</a:t>
            </a:r>
            <a:endParaRPr kumimoji="1" lang="ja-JP" altLang="en-US" sz="10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grpSp>
        <p:nvGrpSpPr>
          <p:cNvPr id="40" name="図形グループ 39"/>
          <p:cNvGrpSpPr/>
          <p:nvPr/>
        </p:nvGrpSpPr>
        <p:grpSpPr>
          <a:xfrm>
            <a:off x="6530844" y="1896458"/>
            <a:ext cx="282891" cy="199483"/>
            <a:chOff x="4713754" y="2764323"/>
            <a:chExt cx="659790" cy="166743"/>
          </a:xfrm>
        </p:grpSpPr>
        <p:cxnSp>
          <p:nvCxnSpPr>
            <p:cNvPr id="41" name="直線矢印コネクタ 40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図形グループ 44"/>
          <p:cNvGrpSpPr/>
          <p:nvPr/>
        </p:nvGrpSpPr>
        <p:grpSpPr>
          <a:xfrm>
            <a:off x="6554325" y="2163372"/>
            <a:ext cx="282891" cy="199483"/>
            <a:chOff x="4713754" y="2764323"/>
            <a:chExt cx="659790" cy="166743"/>
          </a:xfrm>
        </p:grpSpPr>
        <p:cxnSp>
          <p:nvCxnSpPr>
            <p:cNvPr id="46" name="直線矢印コネクタ 45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図形グループ 49"/>
          <p:cNvGrpSpPr/>
          <p:nvPr/>
        </p:nvGrpSpPr>
        <p:grpSpPr>
          <a:xfrm>
            <a:off x="5001181" y="2527181"/>
            <a:ext cx="1836035" cy="199483"/>
            <a:chOff x="4713754" y="2764323"/>
            <a:chExt cx="659790" cy="166743"/>
          </a:xfrm>
        </p:grpSpPr>
        <p:cxnSp>
          <p:nvCxnSpPr>
            <p:cNvPr id="51" name="直線矢印コネクタ 50"/>
            <p:cNvCxnSpPr/>
            <p:nvPr/>
          </p:nvCxnSpPr>
          <p:spPr>
            <a:xfrm>
              <a:off x="4713754" y="2827540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>
              <a:off x="4713754" y="2874433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flipH="1">
              <a:off x="5034720" y="2764323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H="1">
              <a:off x="4713755" y="2931066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正方形/長方形 54"/>
          <p:cNvSpPr/>
          <p:nvPr/>
        </p:nvSpPr>
        <p:spPr>
          <a:xfrm>
            <a:off x="6734993" y="639601"/>
            <a:ext cx="1096325" cy="1515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i="1" dirty="0" err="1" smtClean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837216" y="644235"/>
            <a:ext cx="133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SLINK</a:t>
            </a:r>
            <a:b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</a:br>
            <a:r>
              <a:rPr kumimoji="1" lang="en-US" altLang="ja-JP" sz="12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Packer x 34</a:t>
            </a:r>
            <a:endParaRPr kumimoji="1" lang="ja-JP" altLang="en-US" sz="12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grpSp>
        <p:nvGrpSpPr>
          <p:cNvPr id="57" name="図形グループ 56"/>
          <p:cNvGrpSpPr/>
          <p:nvPr/>
        </p:nvGrpSpPr>
        <p:grpSpPr>
          <a:xfrm>
            <a:off x="7733630" y="1105900"/>
            <a:ext cx="616418" cy="215464"/>
            <a:chOff x="5658056" y="1346495"/>
            <a:chExt cx="659790" cy="215464"/>
          </a:xfrm>
        </p:grpSpPr>
        <p:cxnSp>
          <p:nvCxnSpPr>
            <p:cNvPr id="58" name="直線矢印コネクタ 57"/>
            <p:cNvCxnSpPr/>
            <p:nvPr/>
          </p:nvCxnSpPr>
          <p:spPr>
            <a:xfrm>
              <a:off x="5658056" y="1409712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>
              <a:off x="5658056" y="1456605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>
              <a:off x="5658056" y="1507405"/>
              <a:ext cx="65979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H="1">
              <a:off x="5979022" y="1346495"/>
              <a:ext cx="24458" cy="1101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/>
            <p:nvPr/>
          </p:nvCxnSpPr>
          <p:spPr>
            <a:xfrm flipH="1">
              <a:off x="5658057" y="1561959"/>
              <a:ext cx="659789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左中かっこ 62"/>
          <p:cNvSpPr/>
          <p:nvPr/>
        </p:nvSpPr>
        <p:spPr>
          <a:xfrm rot="10800000">
            <a:off x="8361785" y="1054544"/>
            <a:ext cx="146532" cy="390934"/>
          </a:xfrm>
          <a:prstGeom prst="leftBrac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015624" y="1478124"/>
            <a:ext cx="9853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dirty="0" smtClean="0">
                <a:latin typeface="Helvetica Light"/>
                <a:cs typeface="Helvetica Light"/>
              </a:rPr>
              <a:t>SLINK Data</a:t>
            </a:r>
          </a:p>
          <a:p>
            <a:r>
              <a:rPr lang="en-US" altLang="ja-JP" sz="1200" dirty="0" smtClean="0">
                <a:latin typeface="Helvetica Light"/>
                <a:cs typeface="Helvetica Light"/>
              </a:rPr>
              <a:t>34 lanes</a:t>
            </a:r>
            <a:endParaRPr kumimoji="1" lang="ja-JP" altLang="en-US" sz="1200" dirty="0" err="1" smtClean="0">
              <a:latin typeface="Helvetica Light"/>
              <a:cs typeface="Helvetica Light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482902" y="2028188"/>
            <a:ext cx="856190" cy="20928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smtClean="0">
                <a:latin typeface="Helvetica Light"/>
                <a:cs typeface="Helvetica Light"/>
              </a:rPr>
              <a:t>state machine to </a:t>
            </a:r>
            <a:br>
              <a:rPr kumimoji="1" lang="en-US" altLang="ja-JP" sz="800" dirty="0" smtClean="0">
                <a:latin typeface="Helvetica Light"/>
                <a:cs typeface="Helvetica Light"/>
              </a:rPr>
            </a:br>
            <a:r>
              <a:rPr kumimoji="1" lang="en-US" altLang="ja-JP" sz="800" dirty="0" smtClean="0">
                <a:latin typeface="Helvetica Light"/>
                <a:cs typeface="Helvetica Light"/>
              </a:rPr>
              <a:t>do the following:</a:t>
            </a:r>
          </a:p>
          <a:p>
            <a:pPr marL="171450" indent="-171450">
              <a:buFont typeface="Arial"/>
              <a:buChar char="•"/>
            </a:pPr>
            <a:r>
              <a:rPr lang="en-US" altLang="ja-JP" sz="800" dirty="0" smtClean="0">
                <a:latin typeface="Helvetica Light"/>
                <a:cs typeface="Helvetica Light"/>
              </a:rPr>
              <a:t>To remove the destination bit for 32 boards</a:t>
            </a:r>
            <a:br>
              <a:rPr lang="en-US" altLang="ja-JP" sz="800" dirty="0" smtClean="0">
                <a:latin typeface="Helvetica Light"/>
                <a:cs typeface="Helvetica Light"/>
              </a:rPr>
            </a:br>
            <a:r>
              <a:rPr lang="en-US" altLang="ja-JP" sz="800" dirty="0" smtClean="0">
                <a:latin typeface="Helvetica Light"/>
                <a:cs typeface="Helvetica Light"/>
              </a:rPr>
              <a:t>(The modules are already in the final destination and not needed)</a:t>
            </a:r>
          </a:p>
          <a:p>
            <a:pPr marL="171450" indent="-171450">
              <a:buFont typeface="Arial"/>
              <a:buChar char="•"/>
            </a:pPr>
            <a:r>
              <a:rPr kumimoji="1" lang="en-US" altLang="ja-JP" sz="800" dirty="0" smtClean="0">
                <a:latin typeface="Helvetica Light"/>
                <a:cs typeface="Helvetica Light"/>
              </a:rPr>
              <a:t>To add the destination words corresponds to the FTK plane and FTK tower</a:t>
            </a:r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263847" y="3227028"/>
            <a:ext cx="1404658" cy="2831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u="sng" dirty="0" smtClean="0">
                <a:latin typeface="Helvetica Light"/>
                <a:cs typeface="Helvetica Light"/>
              </a:rPr>
              <a:t>Note : </a:t>
            </a:r>
          </a:p>
          <a:p>
            <a:endParaRPr lang="en-US" altLang="ja-JP" sz="800" dirty="0" smtClean="0">
              <a:latin typeface="Helvetica Light"/>
              <a:cs typeface="Helvetica Light"/>
            </a:endParaRP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The SSB output could be increased twice more.</a:t>
            </a:r>
          </a:p>
          <a:p>
            <a:r>
              <a:rPr lang="en-US" altLang="ja-JP" sz="800" dirty="0" smtClean="0">
                <a:latin typeface="Helvetica Light"/>
                <a:cs typeface="Helvetica Light"/>
              </a:rPr>
              <a:t>Since the destination bit according to the </a:t>
            </a:r>
            <a:r>
              <a:rPr lang="en-US" altLang="ja-JP" sz="800" dirty="0" err="1" smtClean="0">
                <a:latin typeface="Helvetica Light"/>
                <a:cs typeface="Helvetica Light"/>
              </a:rPr>
              <a:t>ftk</a:t>
            </a:r>
            <a:r>
              <a:rPr lang="en-US" altLang="ja-JP" sz="800" dirty="0" smtClean="0">
                <a:latin typeface="Helvetica Light"/>
                <a:cs typeface="Helvetica Light"/>
              </a:rPr>
              <a:t> plane will be assigned in the output preparation, the following modification is needed </a:t>
            </a:r>
            <a:r>
              <a:rPr lang="en-US" altLang="ja-JP" sz="8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for both towers and both Pixel and SCT data </a:t>
            </a:r>
          </a:p>
          <a:p>
            <a:endParaRPr lang="en-US" altLang="ja-JP" sz="800" dirty="0" smtClean="0"/>
          </a:p>
          <a:p>
            <a:r>
              <a:rPr lang="en-US" altLang="ja-JP" sz="800" dirty="0" err="1" smtClean="0"/>
              <a:t>next_output_data</a:t>
            </a:r>
            <a:r>
              <a:rPr lang="en-US" altLang="ja-JP" sz="800" dirty="0" smtClean="0"/>
              <a:t>(15) </a:t>
            </a:r>
            <a:r>
              <a:rPr lang="en-US" altLang="ja-JP" sz="800" dirty="0"/>
              <a:t>&lt;= </a:t>
            </a:r>
            <a:r>
              <a:rPr lang="en-US" altLang="ja-JP" sz="800" dirty="0" err="1"/>
              <a:t>or_reduce</a:t>
            </a:r>
            <a:r>
              <a:rPr lang="en-US" altLang="ja-JP" sz="800" dirty="0"/>
              <a:t>(sctmod2ftkplane_lut_data_i(11 </a:t>
            </a:r>
            <a:r>
              <a:rPr lang="en-US" altLang="ja-JP" sz="800" dirty="0" err="1"/>
              <a:t>downto</a:t>
            </a:r>
            <a:r>
              <a:rPr lang="en-US" altLang="ja-JP" sz="800" dirty="0"/>
              <a:t> 8))</a:t>
            </a:r>
            <a:r>
              <a:rPr lang="en-US" altLang="ja-JP" sz="800" dirty="0" smtClean="0"/>
              <a:t>;</a:t>
            </a:r>
          </a:p>
          <a:p>
            <a:endParaRPr kumimoji="1" lang="en-US" altLang="ja-JP" sz="800" dirty="0">
              <a:latin typeface="Helvetica Light"/>
              <a:cs typeface="Helvetica Light"/>
            </a:endParaRPr>
          </a:p>
          <a:p>
            <a:r>
              <a:rPr lang="en-US" altLang="ja-JP" sz="800" dirty="0" err="1" smtClean="0"/>
              <a:t>next_output_data</a:t>
            </a:r>
            <a:r>
              <a:rPr lang="en-US" altLang="ja-JP" sz="800" dirty="0" smtClean="0"/>
              <a:t>(14) </a:t>
            </a:r>
            <a:r>
              <a:rPr lang="en-US" altLang="ja-JP" sz="800" dirty="0"/>
              <a:t>&lt;= </a:t>
            </a:r>
            <a:r>
              <a:rPr lang="en-US" altLang="ja-JP" sz="800" dirty="0" smtClean="0"/>
              <a:t>sctmod2ftkplane_lut_data_i(</a:t>
            </a:r>
            <a:r>
              <a:rPr lang="en-US" altLang="ja-JP" sz="800" dirty="0"/>
              <a:t>8</a:t>
            </a:r>
            <a:r>
              <a:rPr lang="en-US" altLang="ja-JP" sz="800" dirty="0" smtClean="0"/>
              <a:t>);</a:t>
            </a:r>
            <a:endParaRPr lang="ja-JP" altLang="en-US" sz="800" dirty="0">
              <a:latin typeface="Helvetica Light"/>
              <a:cs typeface="Helvetica Light"/>
            </a:endParaRPr>
          </a:p>
          <a:p>
            <a:r>
              <a:rPr lang="en-US" altLang="ja-JP" sz="800" dirty="0" err="1" smtClean="0"/>
              <a:t>next_output_data</a:t>
            </a:r>
            <a:r>
              <a:rPr lang="en-US" altLang="ja-JP" sz="800" dirty="0" smtClean="0"/>
              <a:t>(15) </a:t>
            </a:r>
            <a:r>
              <a:rPr lang="en-US" altLang="ja-JP" sz="800" dirty="0"/>
              <a:t>&lt;= </a:t>
            </a:r>
            <a:r>
              <a:rPr lang="en-US" altLang="ja-JP" sz="800" dirty="0" err="1"/>
              <a:t>or_reduce</a:t>
            </a:r>
            <a:r>
              <a:rPr lang="en-US" altLang="ja-JP" sz="800" dirty="0"/>
              <a:t>(sctmod2ftkplane_lut_data_i</a:t>
            </a:r>
            <a:r>
              <a:rPr lang="en-US" altLang="ja-JP" sz="800" dirty="0" smtClean="0"/>
              <a:t>(11 </a:t>
            </a:r>
            <a:r>
              <a:rPr lang="en-US" altLang="ja-JP" sz="800" dirty="0" err="1" smtClean="0"/>
              <a:t>downto</a:t>
            </a:r>
            <a:r>
              <a:rPr lang="en-US" altLang="ja-JP" sz="800" dirty="0" smtClean="0"/>
              <a:t> 9)</a:t>
            </a:r>
            <a:r>
              <a:rPr lang="en-US" altLang="ja-JP" sz="800" dirty="0"/>
              <a:t>)</a:t>
            </a:r>
            <a:r>
              <a:rPr lang="en-US" altLang="ja-JP" sz="800" dirty="0" smtClean="0"/>
              <a:t>;</a:t>
            </a:r>
            <a:br>
              <a:rPr lang="en-US" altLang="ja-JP" sz="800" dirty="0" smtClean="0"/>
            </a:br>
            <a:r>
              <a:rPr lang="en-US" altLang="ja-JP" sz="800" dirty="0" smtClean="0"/>
              <a:t>”</a:t>
            </a:r>
            <a:endParaRPr lang="ja-JP" altLang="en-US" sz="800" dirty="0">
              <a:latin typeface="Helvetica Light"/>
              <a:cs typeface="Helvetica Light"/>
            </a:endParaRPr>
          </a:p>
          <a:p>
            <a:endParaRPr kumimoji="1" lang="ja-JP" altLang="en-US" sz="800" dirty="0" err="1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4428808"/>
      </p:ext>
    </p:extLst>
  </p:cSld>
  <p:clrMapOvr>
    <a:masterClrMapping/>
  </p:clrMapOvr>
</p:sld>
</file>

<file path=ppt/theme/theme1.xml><?xml version="1.0" encoding="utf-8"?>
<a:theme xmlns:a="http://schemas.openxmlformats.org/drawingml/2006/main" name="yasuyuki_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i="1" dirty="0" err="1" smtClean="0">
            <a:solidFill>
              <a:schemeClr val="tx1"/>
            </a:solidFill>
            <a:latin typeface="Helvetica Light"/>
            <a:cs typeface="Helvetica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kumimoji="1" sz="800" dirty="0" err="1" smtClean="0">
            <a:latin typeface="Helvetica Light"/>
            <a:cs typeface="Helvetica Light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yasuyuki_2015.potx</Template>
  <TotalTime>6546</TotalTime>
  <Words>2768</Words>
  <Application>Microsoft Macintosh PowerPoint</Application>
  <PresentationFormat>画面に合わせる (4:3)</PresentationFormat>
  <Paragraphs>1811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yasuyuki_2015</vt:lpstr>
      <vt:lpstr>DF firmware design specification figures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名古屋大学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奥村 恭幸</dc:creator>
  <cp:lastModifiedBy>奥村 恭幸</cp:lastModifiedBy>
  <cp:revision>64</cp:revision>
  <dcterms:created xsi:type="dcterms:W3CDTF">2012-02-04T08:30:24Z</dcterms:created>
  <dcterms:modified xsi:type="dcterms:W3CDTF">2015-01-16T14:01:28Z</dcterms:modified>
</cp:coreProperties>
</file>