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77" r:id="rId3"/>
    <p:sldId id="278" r:id="rId4"/>
    <p:sldId id="275" r:id="rId5"/>
    <p:sldId id="258" r:id="rId6"/>
    <p:sldId id="279" r:id="rId7"/>
    <p:sldId id="281" r:id="rId8"/>
    <p:sldId id="282" r:id="rId9"/>
    <p:sldId id="283" r:id="rId10"/>
    <p:sldId id="28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4D37E0-DD99-442C-B4C7-F3C6A553E11E}">
  <a:tblStyle styleId="{544D37E0-DD99-442C-B4C7-F3C6A553E1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B276AE-754B-4C42-BB33-918937D51CB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/>
    <p:restoredTop sz="94631"/>
  </p:normalViewPr>
  <p:slideViewPr>
    <p:cSldViewPr snapToGrid="0">
      <p:cViewPr varScale="1">
        <p:scale>
          <a:sx n="129" d="100"/>
          <a:sy n="129" d="100"/>
        </p:scale>
        <p:origin x="84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c4b071fd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6c4b071fd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078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c731fb5b7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sz="1200" dirty="0"/>
              <a:t>The scammer uses the job listing to get job seekers to provide personal information, including SSN, credit card information, and bank account information.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g6c731fb5b7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940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c731fb5b7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sz="1200" dirty="0"/>
              <a:t>The scammer uses the job listing to get job seekers to provide personal information, including SSN, credit card information, and bank account information.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g6c731fb5b7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070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c731fb5b7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6c731fb5b7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3365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936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28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2347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88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or Page">
  <p:cSld name="Separator P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0" y="1542060"/>
            <a:ext cx="9144000" cy="20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3" descr="NWU PPT Wide Opt 1_Separato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NWU PPT Wide Opt 1_Master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ivamb/real-or-fake-fake-jobposting-predi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 descr="NWU PPT Wide Opt 1_Cov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2046650" y="1760280"/>
            <a:ext cx="5050700" cy="8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Is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this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job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real?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247218" y="3984619"/>
            <a:ext cx="2787451" cy="1158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Date: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600">
                <a:solidFill>
                  <a:schemeClr val="accent4">
                    <a:lumMod val="50000"/>
                  </a:schemeClr>
                </a:solidFill>
              </a:rPr>
              <a:t>2020.06.08</a:t>
            </a:r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: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9</a:t>
            </a:r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Presented by: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Joe Zhang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QA: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Zach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Zhu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13C41-0851-C14E-82BC-9FBE6FD80DF2}"/>
              </a:ext>
            </a:extLst>
          </p:cNvPr>
          <p:cNvSpPr txBox="1"/>
          <p:nvPr/>
        </p:nvSpPr>
        <p:spPr>
          <a:xfrm>
            <a:off x="2944791" y="2571750"/>
            <a:ext cx="3254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</a:rPr>
              <a:t>Final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</a:rPr>
              <a:t>presentation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</a:rPr>
              <a:t>MSiA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</a:rPr>
              <a:t>423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zh-CN" altLang="en-US" dirty="0"/>
              <a:t>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D72A3-6F95-C846-9370-326ECFDC144C}"/>
              </a:ext>
            </a:extLst>
          </p:cNvPr>
          <p:cNvSpPr txBox="1"/>
          <p:nvPr/>
        </p:nvSpPr>
        <p:spPr>
          <a:xfrm>
            <a:off x="2648566" y="1597714"/>
            <a:ext cx="3846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</a:t>
            </a:r>
            <a:r>
              <a:rPr lang="en-US" altLang="zh-CN" sz="5400" dirty="0">
                <a:solidFill>
                  <a:schemeClr val="bg1"/>
                </a:solidFill>
              </a:rPr>
              <a:t> You!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62BDE-0601-A046-A03C-337346B272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701"/>
          <a:stretch/>
        </p:blipFill>
        <p:spPr>
          <a:xfrm>
            <a:off x="3985591" y="3304862"/>
            <a:ext cx="1441174" cy="1627791"/>
          </a:xfrm>
          <a:prstGeom prst="ellipse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FDAF0A-62C2-9144-8644-DF830DC3C3D7}"/>
              </a:ext>
            </a:extLst>
          </p:cNvPr>
          <p:cNvCxnSpPr/>
          <p:nvPr/>
        </p:nvCxnSpPr>
        <p:spPr>
          <a:xfrm>
            <a:off x="5650183" y="3304862"/>
            <a:ext cx="0" cy="16277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6D7BAB-6552-7849-8BC8-D1C211E4C14E}"/>
              </a:ext>
            </a:extLst>
          </p:cNvPr>
          <p:cNvSpPr txBox="1"/>
          <p:nvPr/>
        </p:nvSpPr>
        <p:spPr>
          <a:xfrm>
            <a:off x="5909023" y="3377703"/>
            <a:ext cx="2936800" cy="147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Joe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Zhang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Master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of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Science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in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Analytics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Robert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R.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McCorick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School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of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Engineering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and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Applied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Science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zihaozhang2020@u.northwestern.edu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Mobile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773.807.5890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31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73" name="Google Shape;273;p31"/>
          <p:cNvSpPr txBox="1"/>
          <p:nvPr/>
        </p:nvSpPr>
        <p:spPr>
          <a:xfrm>
            <a:off x="40425" y="323375"/>
            <a:ext cx="68007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4" name="Google Shape;274;p31"/>
          <p:cNvCxnSpPr>
            <a:cxnSpLocks/>
          </p:cNvCxnSpPr>
          <p:nvPr/>
        </p:nvCxnSpPr>
        <p:spPr>
          <a:xfrm flipV="1">
            <a:off x="-9939" y="616475"/>
            <a:ext cx="9180771" cy="14031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1"/>
          <p:cNvSpPr txBox="1"/>
          <p:nvPr/>
        </p:nvSpPr>
        <p:spPr>
          <a:xfrm>
            <a:off x="-1" y="61385"/>
            <a:ext cx="9103576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400" dirty="0">
                <a:solidFill>
                  <a:srgbClr val="674EA7"/>
                </a:solidFill>
              </a:rPr>
              <a:t>Problem: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Fake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job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posting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is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dangerous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and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hard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to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find</a:t>
            </a:r>
            <a:endParaRPr sz="2400" dirty="0">
              <a:solidFill>
                <a:srgbClr val="674EA7"/>
              </a:solidFill>
            </a:endParaRPr>
          </a:p>
        </p:txBody>
      </p:sp>
      <p:sp>
        <p:nvSpPr>
          <p:cNvPr id="14" name="îşḻiḋè">
            <a:extLst>
              <a:ext uri="{FF2B5EF4-FFF2-40B4-BE49-F238E27FC236}">
                <a16:creationId xmlns:a16="http://schemas.microsoft.com/office/drawing/2014/main" id="{FBA7E47B-6C4B-9847-9DCE-2B62800A915D}"/>
              </a:ext>
            </a:extLst>
          </p:cNvPr>
          <p:cNvSpPr/>
          <p:nvPr/>
        </p:nvSpPr>
        <p:spPr bwMode="auto">
          <a:xfrm>
            <a:off x="3120886" y="716927"/>
            <a:ext cx="5569167" cy="147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The scammer uses the job listing to get personal information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The information is then</a:t>
            </a:r>
            <a:r>
              <a:rPr lang="zh-CN" altLang="en-US" sz="1200" dirty="0"/>
              <a:t> </a:t>
            </a:r>
            <a:r>
              <a:rPr lang="en-US" altLang="zh-CN" sz="1200" dirty="0"/>
              <a:t>used to access their bank account or their credit cards and to steal their identity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fake</a:t>
            </a:r>
            <a:r>
              <a:rPr lang="zh-CN" altLang="en-US" sz="1200" dirty="0"/>
              <a:t> </a:t>
            </a:r>
            <a:r>
              <a:rPr lang="en-US" altLang="zh-CN" sz="1200" dirty="0"/>
              <a:t>jobs</a:t>
            </a:r>
            <a:r>
              <a:rPr lang="zh-CN" altLang="en-US" sz="1200" dirty="0"/>
              <a:t> </a:t>
            </a:r>
            <a:r>
              <a:rPr lang="en-US" altLang="zh-CN" sz="1200" dirty="0"/>
              <a:t>also</a:t>
            </a:r>
            <a:r>
              <a:rPr lang="zh-CN" altLang="en-US" sz="1200" dirty="0"/>
              <a:t> </a:t>
            </a:r>
            <a:r>
              <a:rPr lang="en-US" altLang="zh-CN" sz="1200" dirty="0"/>
              <a:t>cost</a:t>
            </a:r>
            <a:r>
              <a:rPr lang="zh-CN" altLang="en-US" sz="1200" dirty="0"/>
              <a:t> </a:t>
            </a:r>
            <a:r>
              <a:rPr lang="en-US" altLang="zh-CN" sz="1200" dirty="0"/>
              <a:t>people</a:t>
            </a:r>
            <a:r>
              <a:rPr lang="zh-CN" altLang="en-US" sz="1200" dirty="0"/>
              <a:t> </a:t>
            </a:r>
            <a:r>
              <a:rPr lang="en-US" altLang="zh-CN" sz="1200" dirty="0"/>
              <a:t>large</a:t>
            </a:r>
            <a:r>
              <a:rPr lang="zh-CN" altLang="en-US" sz="1200" dirty="0"/>
              <a:t> </a:t>
            </a:r>
            <a:r>
              <a:rPr lang="en-US" altLang="zh-CN" sz="1200" dirty="0"/>
              <a:t>amount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time,</a:t>
            </a:r>
            <a:r>
              <a:rPr lang="zh-CN" altLang="en-US" sz="1200" dirty="0"/>
              <a:t> </a:t>
            </a:r>
            <a:r>
              <a:rPr lang="en-US" altLang="zh-CN" sz="1200" dirty="0"/>
              <a:t>which</a:t>
            </a:r>
            <a:r>
              <a:rPr lang="zh-CN" altLang="en-US" sz="1200" dirty="0"/>
              <a:t> </a:t>
            </a:r>
            <a:r>
              <a:rPr lang="en-US" altLang="zh-CN" sz="1200" dirty="0"/>
              <a:t>can</a:t>
            </a:r>
            <a:r>
              <a:rPr lang="zh-CN" altLang="en-US" sz="1200" dirty="0"/>
              <a:t> </a:t>
            </a:r>
            <a:r>
              <a:rPr lang="en-US" altLang="zh-CN" sz="1200" dirty="0"/>
              <a:t>be</a:t>
            </a:r>
            <a:r>
              <a:rPr lang="zh-CN" altLang="en-US" sz="1200" dirty="0"/>
              <a:t> </a:t>
            </a:r>
            <a:r>
              <a:rPr lang="en-US" altLang="zh-CN" sz="1200" dirty="0"/>
              <a:t>otherwise</a:t>
            </a:r>
            <a:r>
              <a:rPr lang="zh-CN" altLang="en-US" sz="1200" dirty="0"/>
              <a:t> </a:t>
            </a:r>
            <a:r>
              <a:rPr lang="en-US" altLang="zh-CN" sz="1200" dirty="0"/>
              <a:t>used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apply</a:t>
            </a:r>
            <a:r>
              <a:rPr lang="zh-CN" altLang="en-US" sz="1200" dirty="0"/>
              <a:t> </a:t>
            </a:r>
            <a:r>
              <a:rPr lang="en-US" altLang="zh-CN" sz="1200" dirty="0"/>
              <a:t>for</a:t>
            </a:r>
            <a:r>
              <a:rPr lang="zh-CN" altLang="en-US" sz="1200" dirty="0"/>
              <a:t> </a:t>
            </a:r>
            <a:r>
              <a:rPr lang="en-US" altLang="zh-CN" sz="1200" dirty="0"/>
              <a:t>real</a:t>
            </a:r>
            <a:r>
              <a:rPr lang="zh-CN" altLang="en-US" sz="1200" dirty="0"/>
              <a:t> </a:t>
            </a:r>
            <a:r>
              <a:rPr lang="en-US" altLang="zh-CN" sz="1200" dirty="0"/>
              <a:t>jobs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6ED7ED-9EB8-BC43-B456-C98A578D2568}"/>
              </a:ext>
            </a:extLst>
          </p:cNvPr>
          <p:cNvGrpSpPr/>
          <p:nvPr/>
        </p:nvGrpSpPr>
        <p:grpSpPr>
          <a:xfrm>
            <a:off x="1889353" y="754925"/>
            <a:ext cx="135000" cy="3752850"/>
            <a:chOff x="1751951" y="847725"/>
            <a:chExt cx="135000" cy="3752850"/>
          </a:xfrm>
        </p:grpSpPr>
        <p:sp>
          <p:nvSpPr>
            <p:cNvPr id="7" name="ïṩļïḍè">
              <a:extLst>
                <a:ext uri="{FF2B5EF4-FFF2-40B4-BE49-F238E27FC236}">
                  <a16:creationId xmlns:a16="http://schemas.microsoft.com/office/drawing/2014/main" id="{D0DF6117-E436-9146-80AB-ABB075A5F499}"/>
                </a:ext>
              </a:extLst>
            </p:cNvPr>
            <p:cNvSpPr/>
            <p:nvPr/>
          </p:nvSpPr>
          <p:spPr>
            <a:xfrm>
              <a:off x="1751951" y="847725"/>
              <a:ext cx="135000" cy="3752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ïślïḑe">
              <a:extLst>
                <a:ext uri="{FF2B5EF4-FFF2-40B4-BE49-F238E27FC236}">
                  <a16:creationId xmlns:a16="http://schemas.microsoft.com/office/drawing/2014/main" id="{E9E0D7C0-FBB4-3D40-BDD1-2FFF756B4E3B}"/>
                </a:ext>
              </a:extLst>
            </p:cNvPr>
            <p:cNvSpPr/>
            <p:nvPr/>
          </p:nvSpPr>
          <p:spPr>
            <a:xfrm>
              <a:off x="1756752" y="1345805"/>
              <a:ext cx="125397" cy="12539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iṥlíďe">
              <a:extLst>
                <a:ext uri="{FF2B5EF4-FFF2-40B4-BE49-F238E27FC236}">
                  <a16:creationId xmlns:a16="http://schemas.microsoft.com/office/drawing/2014/main" id="{F9EF093B-C7C8-C045-98C6-8705E8EF5204}"/>
                </a:ext>
              </a:extLst>
            </p:cNvPr>
            <p:cNvSpPr/>
            <p:nvPr/>
          </p:nvSpPr>
          <p:spPr>
            <a:xfrm>
              <a:off x="1756752" y="2661451"/>
              <a:ext cx="125397" cy="12539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íś1íďé">
              <a:extLst>
                <a:ext uri="{FF2B5EF4-FFF2-40B4-BE49-F238E27FC236}">
                  <a16:creationId xmlns:a16="http://schemas.microsoft.com/office/drawing/2014/main" id="{A8F030E8-082B-174A-898E-6BFA613DF65E}"/>
                </a:ext>
              </a:extLst>
            </p:cNvPr>
            <p:cNvSpPr/>
            <p:nvPr/>
          </p:nvSpPr>
          <p:spPr>
            <a:xfrm>
              <a:off x="1756752" y="3977097"/>
              <a:ext cx="125397" cy="12539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049C19-0EAC-5241-965D-B50F21E61B1E}"/>
              </a:ext>
            </a:extLst>
          </p:cNvPr>
          <p:cNvGrpSpPr/>
          <p:nvPr/>
        </p:nvGrpSpPr>
        <p:grpSpPr>
          <a:xfrm>
            <a:off x="395908" y="1149969"/>
            <a:ext cx="1244048" cy="2962762"/>
            <a:chOff x="495300" y="1242769"/>
            <a:chExt cx="748665" cy="2962762"/>
          </a:xfrm>
        </p:grpSpPr>
        <p:sp>
          <p:nvSpPr>
            <p:cNvPr id="10" name="îṡḷïḋé">
              <a:extLst>
                <a:ext uri="{FF2B5EF4-FFF2-40B4-BE49-F238E27FC236}">
                  <a16:creationId xmlns:a16="http://schemas.microsoft.com/office/drawing/2014/main" id="{B5ACC9A6-BF0C-0C49-AF08-A422AB78DEB9}"/>
                </a:ext>
              </a:extLst>
            </p:cNvPr>
            <p:cNvSpPr/>
            <p:nvPr/>
          </p:nvSpPr>
          <p:spPr>
            <a:xfrm>
              <a:off x="495300" y="1242769"/>
              <a:ext cx="748665" cy="33147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1400" dirty="0">
                  <a:solidFill>
                    <a:schemeClr val="bg1"/>
                  </a:solidFill>
                </a:rPr>
                <a:t>Problem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iṡḻïďè">
              <a:extLst>
                <a:ext uri="{FF2B5EF4-FFF2-40B4-BE49-F238E27FC236}">
                  <a16:creationId xmlns:a16="http://schemas.microsoft.com/office/drawing/2014/main" id="{DC10B4D9-7C44-FF42-84F4-874548BCF8E6}"/>
                </a:ext>
              </a:extLst>
            </p:cNvPr>
            <p:cNvSpPr/>
            <p:nvPr/>
          </p:nvSpPr>
          <p:spPr>
            <a:xfrm>
              <a:off x="495300" y="2558415"/>
              <a:ext cx="748665" cy="33147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1400" dirty="0">
                  <a:solidFill>
                    <a:schemeClr val="bg1"/>
                  </a:solidFill>
                </a:rPr>
                <a:t>Motivation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4" name="íślíḑè">
              <a:extLst>
                <a:ext uri="{FF2B5EF4-FFF2-40B4-BE49-F238E27FC236}">
                  <a16:creationId xmlns:a16="http://schemas.microsoft.com/office/drawing/2014/main" id="{680241DB-1E67-194A-8EF0-424D8609CDB8}"/>
                </a:ext>
              </a:extLst>
            </p:cNvPr>
            <p:cNvSpPr/>
            <p:nvPr/>
          </p:nvSpPr>
          <p:spPr>
            <a:xfrm>
              <a:off x="495300" y="3874061"/>
              <a:ext cx="748665" cy="33147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1400" dirty="0">
                  <a:solidFill>
                    <a:schemeClr val="bg1"/>
                  </a:solidFill>
                </a:rPr>
                <a:t>Solution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44">
            <a:extLst>
              <a:ext uri="{FF2B5EF4-FFF2-40B4-BE49-F238E27FC236}">
                <a16:creationId xmlns:a16="http://schemas.microsoft.com/office/drawing/2014/main" id="{7299648A-A031-604C-AED7-7E4A52A5BCBB}"/>
              </a:ext>
            </a:extLst>
          </p:cNvPr>
          <p:cNvCxnSpPr/>
          <p:nvPr/>
        </p:nvCxnSpPr>
        <p:spPr>
          <a:xfrm>
            <a:off x="3182696" y="2222004"/>
            <a:ext cx="53570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45">
            <a:extLst>
              <a:ext uri="{FF2B5EF4-FFF2-40B4-BE49-F238E27FC236}">
                <a16:creationId xmlns:a16="http://schemas.microsoft.com/office/drawing/2014/main" id="{812A512E-9B2D-C64E-907F-B4FD67664B31}"/>
              </a:ext>
            </a:extLst>
          </p:cNvPr>
          <p:cNvCxnSpPr/>
          <p:nvPr/>
        </p:nvCxnSpPr>
        <p:spPr>
          <a:xfrm>
            <a:off x="3182696" y="3487956"/>
            <a:ext cx="53570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îşḻiḋè">
            <a:extLst>
              <a:ext uri="{FF2B5EF4-FFF2-40B4-BE49-F238E27FC236}">
                <a16:creationId xmlns:a16="http://schemas.microsoft.com/office/drawing/2014/main" id="{10831FF9-C64F-D343-A2F9-FA8746BA7CC2}"/>
              </a:ext>
            </a:extLst>
          </p:cNvPr>
          <p:cNvSpPr/>
          <p:nvPr/>
        </p:nvSpPr>
        <p:spPr bwMode="auto">
          <a:xfrm>
            <a:off x="3120886" y="2282163"/>
            <a:ext cx="5569167" cy="121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It is very difficult for students who have just graduated to judge the authenticity of a job posting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We</a:t>
            </a:r>
            <a:r>
              <a:rPr lang="zh-CN" altLang="en-US" sz="1200" dirty="0"/>
              <a:t> </a:t>
            </a:r>
            <a:r>
              <a:rPr lang="en-US" altLang="zh-CN" sz="1200" dirty="0"/>
              <a:t>lack experiences in the industry and are disadvantaged under the information asymmetry</a:t>
            </a:r>
          </a:p>
        </p:txBody>
      </p:sp>
      <p:sp>
        <p:nvSpPr>
          <p:cNvPr id="46" name="îşḻiḋè">
            <a:extLst>
              <a:ext uri="{FF2B5EF4-FFF2-40B4-BE49-F238E27FC236}">
                <a16:creationId xmlns:a16="http://schemas.microsoft.com/office/drawing/2014/main" id="{69006A68-493E-E749-BF85-137A55E582C1}"/>
              </a:ext>
            </a:extLst>
          </p:cNvPr>
          <p:cNvSpPr/>
          <p:nvPr/>
        </p:nvSpPr>
        <p:spPr bwMode="auto">
          <a:xfrm>
            <a:off x="3120886" y="3519230"/>
            <a:ext cx="5569167" cy="118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Using</a:t>
            </a:r>
            <a:r>
              <a:rPr lang="zh-CN" altLang="en-US" sz="1200" dirty="0"/>
              <a:t> </a:t>
            </a:r>
            <a:r>
              <a:rPr lang="en-US" altLang="zh-CN" sz="1200" dirty="0"/>
              <a:t>machine</a:t>
            </a:r>
            <a:r>
              <a:rPr lang="zh-CN" altLang="en-US" sz="1200" dirty="0"/>
              <a:t> </a:t>
            </a:r>
            <a:r>
              <a:rPr lang="en-US" altLang="zh-CN" sz="1200" dirty="0"/>
              <a:t>learning</a:t>
            </a:r>
            <a:r>
              <a:rPr lang="zh-CN" altLang="en-US" sz="1200" dirty="0"/>
              <a:t> </a:t>
            </a:r>
            <a:r>
              <a:rPr lang="en-US" altLang="zh-CN" sz="1200" dirty="0"/>
              <a:t>algorithm</a:t>
            </a:r>
            <a:r>
              <a:rPr lang="zh-CN" altLang="en-US" sz="1200" dirty="0"/>
              <a:t> </a:t>
            </a:r>
            <a:r>
              <a:rPr lang="en-US" altLang="zh-CN" sz="1200" dirty="0"/>
              <a:t>in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backend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An web</a:t>
            </a:r>
            <a:r>
              <a:rPr lang="zh-CN" altLang="en-US" sz="1200" dirty="0"/>
              <a:t> </a:t>
            </a:r>
            <a:r>
              <a:rPr lang="en-US" altLang="zh-CN" sz="1200" dirty="0"/>
              <a:t>app that</a:t>
            </a:r>
            <a:r>
              <a:rPr lang="zh-CN" altLang="en-US" sz="1200" dirty="0"/>
              <a:t> </a:t>
            </a:r>
            <a:r>
              <a:rPr lang="en-US" altLang="zh-CN" sz="1200" dirty="0"/>
              <a:t>predict whether a job posting is fake or real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Can</a:t>
            </a:r>
            <a:r>
              <a:rPr lang="zh-CN" altLang="en-US" sz="1200" dirty="0"/>
              <a:t> </a:t>
            </a:r>
            <a:r>
              <a:rPr lang="en-US" altLang="zh-CN" sz="1200" dirty="0"/>
              <a:t>be</a:t>
            </a:r>
            <a:r>
              <a:rPr lang="zh-CN" altLang="en-US" sz="1200" dirty="0"/>
              <a:t> </a:t>
            </a:r>
            <a:r>
              <a:rPr lang="en-US" altLang="zh-CN" sz="1200" dirty="0"/>
              <a:t>integrated</a:t>
            </a:r>
            <a:r>
              <a:rPr lang="zh-CN" altLang="en-US" sz="1200" dirty="0"/>
              <a:t> </a:t>
            </a:r>
            <a:r>
              <a:rPr lang="en-US" altLang="zh-CN" sz="1200" dirty="0"/>
              <a:t>as</a:t>
            </a:r>
            <a:r>
              <a:rPr lang="zh-CN" altLang="en-US" sz="1200" dirty="0"/>
              <a:t> </a:t>
            </a:r>
            <a:r>
              <a:rPr lang="en-US" altLang="zh-CN" sz="1200" dirty="0"/>
              <a:t>job</a:t>
            </a:r>
            <a:r>
              <a:rPr lang="zh-CN" altLang="en-US" sz="1200" dirty="0"/>
              <a:t> </a:t>
            </a:r>
            <a:r>
              <a:rPr lang="en-US" altLang="zh-CN" sz="1200" dirty="0"/>
              <a:t>listing</a:t>
            </a:r>
            <a:r>
              <a:rPr lang="zh-CN" altLang="en-US" sz="1200" dirty="0"/>
              <a:t> </a:t>
            </a:r>
            <a:r>
              <a:rPr lang="en-US" altLang="zh-CN" sz="1200" dirty="0"/>
              <a:t>filter</a:t>
            </a:r>
            <a:r>
              <a:rPr lang="zh-CN" altLang="en-US" sz="1200" dirty="0"/>
              <a:t> </a:t>
            </a:r>
            <a:r>
              <a:rPr lang="en-US" altLang="zh-CN" sz="1200" dirty="0"/>
              <a:t>for</a:t>
            </a:r>
            <a:r>
              <a:rPr lang="zh-CN" altLang="en-US" sz="1200" dirty="0"/>
              <a:t> </a:t>
            </a:r>
            <a:r>
              <a:rPr lang="en-US" altLang="zh-CN" sz="1200" dirty="0"/>
              <a:t>job information providers such Glassdoor,</a:t>
            </a:r>
            <a:r>
              <a:rPr lang="zh-CN" altLang="en-US" sz="1200" dirty="0"/>
              <a:t> </a:t>
            </a:r>
            <a:r>
              <a:rPr lang="en-US" altLang="zh-CN" sz="1200" dirty="0"/>
              <a:t>Craigslist,</a:t>
            </a:r>
            <a:r>
              <a:rPr lang="zh-CN" altLang="en-US" sz="1200" dirty="0"/>
              <a:t> </a:t>
            </a:r>
            <a:r>
              <a:rPr lang="en-US" altLang="zh-CN" sz="1200" dirty="0"/>
              <a:t>or LinkedIn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48" name="sitemaps_92650">
            <a:extLst>
              <a:ext uri="{FF2B5EF4-FFF2-40B4-BE49-F238E27FC236}">
                <a16:creationId xmlns:a16="http://schemas.microsoft.com/office/drawing/2014/main" id="{72F00F0C-DFB5-7E4B-AE17-6C141819134D}"/>
              </a:ext>
            </a:extLst>
          </p:cNvPr>
          <p:cNvSpPr>
            <a:spLocks noChangeAspect="1"/>
          </p:cNvSpPr>
          <p:nvPr/>
        </p:nvSpPr>
        <p:spPr>
          <a:xfrm>
            <a:off x="2281416" y="3642153"/>
            <a:ext cx="582406" cy="609684"/>
          </a:xfrm>
          <a:custGeom>
            <a:avLst/>
            <a:gdLst>
              <a:gd name="T0" fmla="*/ 4199 w 4494"/>
              <a:gd name="T1" fmla="*/ 3838 h 4712"/>
              <a:gd name="T2" fmla="*/ 3932 w 4494"/>
              <a:gd name="T3" fmla="*/ 2881 h 4712"/>
              <a:gd name="T4" fmla="*/ 2447 w 4494"/>
              <a:gd name="T5" fmla="*/ 2438 h 4712"/>
              <a:gd name="T6" fmla="*/ 3263 w 4494"/>
              <a:gd name="T7" fmla="*/ 2440 h 4712"/>
              <a:gd name="T8" fmla="*/ 3263 w 4494"/>
              <a:gd name="T9" fmla="*/ 897 h 4712"/>
              <a:gd name="T10" fmla="*/ 2194 w 4494"/>
              <a:gd name="T11" fmla="*/ 0 h 4712"/>
              <a:gd name="T12" fmla="*/ 460 w 4494"/>
              <a:gd name="T13" fmla="*/ 1619 h 4712"/>
              <a:gd name="T14" fmla="*/ 2047 w 4494"/>
              <a:gd name="T15" fmla="*/ 2438 h 4712"/>
              <a:gd name="T16" fmla="*/ 562 w 4494"/>
              <a:gd name="T17" fmla="*/ 2881 h 4712"/>
              <a:gd name="T18" fmla="*/ 296 w 4494"/>
              <a:gd name="T19" fmla="*/ 3838 h 4712"/>
              <a:gd name="T20" fmla="*/ 0 w 4494"/>
              <a:gd name="T21" fmla="*/ 3971 h 4712"/>
              <a:gd name="T22" fmla="*/ 134 w 4494"/>
              <a:gd name="T23" fmla="*/ 4712 h 4712"/>
              <a:gd name="T24" fmla="*/ 991 w 4494"/>
              <a:gd name="T25" fmla="*/ 4579 h 4712"/>
              <a:gd name="T26" fmla="*/ 858 w 4494"/>
              <a:gd name="T27" fmla="*/ 3838 h 4712"/>
              <a:gd name="T28" fmla="*/ 696 w 4494"/>
              <a:gd name="T29" fmla="*/ 3281 h 4712"/>
              <a:gd name="T30" fmla="*/ 2047 w 4494"/>
              <a:gd name="T31" fmla="*/ 3838 h 4712"/>
              <a:gd name="T32" fmla="*/ 1752 w 4494"/>
              <a:gd name="T33" fmla="*/ 3971 h 4712"/>
              <a:gd name="T34" fmla="*/ 1885 w 4494"/>
              <a:gd name="T35" fmla="*/ 4712 h 4712"/>
              <a:gd name="T36" fmla="*/ 2742 w 4494"/>
              <a:gd name="T37" fmla="*/ 4579 h 4712"/>
              <a:gd name="T38" fmla="*/ 2609 w 4494"/>
              <a:gd name="T39" fmla="*/ 3838 h 4712"/>
              <a:gd name="T40" fmla="*/ 2447 w 4494"/>
              <a:gd name="T41" fmla="*/ 3281 h 4712"/>
              <a:gd name="T42" fmla="*/ 3799 w 4494"/>
              <a:gd name="T43" fmla="*/ 3838 h 4712"/>
              <a:gd name="T44" fmla="*/ 3503 w 4494"/>
              <a:gd name="T45" fmla="*/ 3971 h 4712"/>
              <a:gd name="T46" fmla="*/ 3637 w 4494"/>
              <a:gd name="T47" fmla="*/ 4712 h 4712"/>
              <a:gd name="T48" fmla="*/ 4494 w 4494"/>
              <a:gd name="T49" fmla="*/ 4579 h 4712"/>
              <a:gd name="T50" fmla="*/ 4360 w 4494"/>
              <a:gd name="T51" fmla="*/ 3838 h 4712"/>
              <a:gd name="T52" fmla="*/ 1278 w 4494"/>
              <a:gd name="T53" fmla="*/ 1201 h 4712"/>
              <a:gd name="T54" fmla="*/ 1288 w 4494"/>
              <a:gd name="T55" fmla="*/ 1201 h 4712"/>
              <a:gd name="T56" fmla="*/ 1311 w 4494"/>
              <a:gd name="T57" fmla="*/ 1202 h 4712"/>
              <a:gd name="T58" fmla="*/ 2194 w 4494"/>
              <a:gd name="T59" fmla="*/ 400 h 4712"/>
              <a:gd name="T60" fmla="*/ 2858 w 4494"/>
              <a:gd name="T61" fmla="*/ 1073 h 4712"/>
              <a:gd name="T62" fmla="*/ 2915 w 4494"/>
              <a:gd name="T63" fmla="*/ 1252 h 4712"/>
              <a:gd name="T64" fmla="*/ 3148 w 4494"/>
              <a:gd name="T65" fmla="*/ 1315 h 4712"/>
              <a:gd name="T66" fmla="*/ 3634 w 4494"/>
              <a:gd name="T67" fmla="*/ 1668 h 4712"/>
              <a:gd name="T68" fmla="*/ 2832 w 4494"/>
              <a:gd name="T69" fmla="*/ 2039 h 4712"/>
              <a:gd name="T70" fmla="*/ 1278 w 4494"/>
              <a:gd name="T71" fmla="*/ 2038 h 4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94" h="4712">
                <a:moveTo>
                  <a:pt x="4360" y="3838"/>
                </a:moveTo>
                <a:lnTo>
                  <a:pt x="4199" y="3838"/>
                </a:lnTo>
                <a:lnTo>
                  <a:pt x="4199" y="3148"/>
                </a:lnTo>
                <a:cubicBezTo>
                  <a:pt x="4199" y="3001"/>
                  <a:pt x="4079" y="2881"/>
                  <a:pt x="3932" y="2881"/>
                </a:cubicBezTo>
                <a:lnTo>
                  <a:pt x="2447" y="2881"/>
                </a:lnTo>
                <a:lnTo>
                  <a:pt x="2447" y="2438"/>
                </a:lnTo>
                <a:cubicBezTo>
                  <a:pt x="2520" y="2438"/>
                  <a:pt x="2675" y="2438"/>
                  <a:pt x="2831" y="2439"/>
                </a:cubicBezTo>
                <a:cubicBezTo>
                  <a:pt x="3043" y="2439"/>
                  <a:pt x="3256" y="2440"/>
                  <a:pt x="3263" y="2440"/>
                </a:cubicBezTo>
                <a:cubicBezTo>
                  <a:pt x="3688" y="2440"/>
                  <a:pt x="4034" y="2094"/>
                  <a:pt x="4034" y="1668"/>
                </a:cubicBezTo>
                <a:cubicBezTo>
                  <a:pt x="4034" y="1243"/>
                  <a:pt x="3688" y="897"/>
                  <a:pt x="3263" y="897"/>
                </a:cubicBezTo>
                <a:cubicBezTo>
                  <a:pt x="3257" y="897"/>
                  <a:pt x="3251" y="897"/>
                  <a:pt x="3245" y="897"/>
                </a:cubicBezTo>
                <a:cubicBezTo>
                  <a:pt x="3165" y="389"/>
                  <a:pt x="2724" y="0"/>
                  <a:pt x="2194" y="0"/>
                </a:cubicBezTo>
                <a:cubicBezTo>
                  <a:pt x="1698" y="0"/>
                  <a:pt x="1276" y="339"/>
                  <a:pt x="1161" y="809"/>
                </a:cubicBezTo>
                <a:cubicBezTo>
                  <a:pt x="765" y="866"/>
                  <a:pt x="460" y="1208"/>
                  <a:pt x="460" y="1619"/>
                </a:cubicBezTo>
                <a:cubicBezTo>
                  <a:pt x="460" y="2071"/>
                  <a:pt x="827" y="2438"/>
                  <a:pt x="1278" y="2438"/>
                </a:cubicBezTo>
                <a:lnTo>
                  <a:pt x="2047" y="2438"/>
                </a:lnTo>
                <a:lnTo>
                  <a:pt x="2047" y="2881"/>
                </a:lnTo>
                <a:lnTo>
                  <a:pt x="562" y="2881"/>
                </a:lnTo>
                <a:cubicBezTo>
                  <a:pt x="415" y="2881"/>
                  <a:pt x="296" y="3001"/>
                  <a:pt x="296" y="3148"/>
                </a:cubicBezTo>
                <a:lnTo>
                  <a:pt x="296" y="3838"/>
                </a:lnTo>
                <a:lnTo>
                  <a:pt x="134" y="3838"/>
                </a:lnTo>
                <a:cubicBezTo>
                  <a:pt x="60" y="3838"/>
                  <a:pt x="0" y="3897"/>
                  <a:pt x="0" y="3971"/>
                </a:cubicBezTo>
                <a:lnTo>
                  <a:pt x="0" y="4579"/>
                </a:lnTo>
                <a:cubicBezTo>
                  <a:pt x="0" y="4652"/>
                  <a:pt x="60" y="4712"/>
                  <a:pt x="134" y="4712"/>
                </a:cubicBezTo>
                <a:lnTo>
                  <a:pt x="858" y="4712"/>
                </a:lnTo>
                <a:cubicBezTo>
                  <a:pt x="931" y="4712"/>
                  <a:pt x="991" y="4652"/>
                  <a:pt x="991" y="4579"/>
                </a:cubicBezTo>
                <a:lnTo>
                  <a:pt x="991" y="3971"/>
                </a:lnTo>
                <a:cubicBezTo>
                  <a:pt x="991" y="3897"/>
                  <a:pt x="931" y="3838"/>
                  <a:pt x="858" y="3838"/>
                </a:cubicBezTo>
                <a:lnTo>
                  <a:pt x="696" y="3838"/>
                </a:lnTo>
                <a:lnTo>
                  <a:pt x="696" y="3281"/>
                </a:lnTo>
                <a:lnTo>
                  <a:pt x="2047" y="3281"/>
                </a:lnTo>
                <a:lnTo>
                  <a:pt x="2047" y="3838"/>
                </a:lnTo>
                <a:lnTo>
                  <a:pt x="1885" y="3838"/>
                </a:lnTo>
                <a:cubicBezTo>
                  <a:pt x="1812" y="3838"/>
                  <a:pt x="1752" y="3897"/>
                  <a:pt x="1752" y="3971"/>
                </a:cubicBezTo>
                <a:lnTo>
                  <a:pt x="1752" y="4579"/>
                </a:lnTo>
                <a:cubicBezTo>
                  <a:pt x="1752" y="4652"/>
                  <a:pt x="1812" y="4712"/>
                  <a:pt x="1885" y="4712"/>
                </a:cubicBezTo>
                <a:lnTo>
                  <a:pt x="2609" y="4712"/>
                </a:lnTo>
                <a:cubicBezTo>
                  <a:pt x="2682" y="4712"/>
                  <a:pt x="2742" y="4652"/>
                  <a:pt x="2742" y="4579"/>
                </a:cubicBezTo>
                <a:lnTo>
                  <a:pt x="2742" y="3971"/>
                </a:lnTo>
                <a:cubicBezTo>
                  <a:pt x="2742" y="3897"/>
                  <a:pt x="2682" y="3838"/>
                  <a:pt x="2609" y="3838"/>
                </a:cubicBezTo>
                <a:lnTo>
                  <a:pt x="2447" y="3838"/>
                </a:lnTo>
                <a:lnTo>
                  <a:pt x="2447" y="3281"/>
                </a:lnTo>
                <a:lnTo>
                  <a:pt x="3799" y="3281"/>
                </a:lnTo>
                <a:lnTo>
                  <a:pt x="3799" y="3838"/>
                </a:lnTo>
                <a:lnTo>
                  <a:pt x="3637" y="3838"/>
                </a:lnTo>
                <a:cubicBezTo>
                  <a:pt x="3563" y="3838"/>
                  <a:pt x="3503" y="3897"/>
                  <a:pt x="3503" y="3971"/>
                </a:cubicBezTo>
                <a:lnTo>
                  <a:pt x="3503" y="4579"/>
                </a:lnTo>
                <a:cubicBezTo>
                  <a:pt x="3503" y="4652"/>
                  <a:pt x="3563" y="4712"/>
                  <a:pt x="3637" y="4712"/>
                </a:cubicBezTo>
                <a:lnTo>
                  <a:pt x="4360" y="4712"/>
                </a:lnTo>
                <a:cubicBezTo>
                  <a:pt x="4434" y="4712"/>
                  <a:pt x="4494" y="4652"/>
                  <a:pt x="4494" y="4579"/>
                </a:cubicBezTo>
                <a:lnTo>
                  <a:pt x="4494" y="3971"/>
                </a:lnTo>
                <a:cubicBezTo>
                  <a:pt x="4494" y="3897"/>
                  <a:pt x="4434" y="3838"/>
                  <a:pt x="4360" y="3838"/>
                </a:cubicBezTo>
                <a:close/>
                <a:moveTo>
                  <a:pt x="860" y="1619"/>
                </a:moveTo>
                <a:cubicBezTo>
                  <a:pt x="860" y="1389"/>
                  <a:pt x="1048" y="1201"/>
                  <a:pt x="1278" y="1201"/>
                </a:cubicBezTo>
                <a:lnTo>
                  <a:pt x="1283" y="1201"/>
                </a:lnTo>
                <a:cubicBezTo>
                  <a:pt x="1284" y="1201"/>
                  <a:pt x="1286" y="1201"/>
                  <a:pt x="1288" y="1201"/>
                </a:cubicBezTo>
                <a:cubicBezTo>
                  <a:pt x="1288" y="1201"/>
                  <a:pt x="1289" y="1201"/>
                  <a:pt x="1290" y="1201"/>
                </a:cubicBezTo>
                <a:cubicBezTo>
                  <a:pt x="1297" y="1202"/>
                  <a:pt x="1304" y="1202"/>
                  <a:pt x="1311" y="1202"/>
                </a:cubicBezTo>
                <a:cubicBezTo>
                  <a:pt x="1408" y="1202"/>
                  <a:pt x="1519" y="1136"/>
                  <a:pt x="1534" y="992"/>
                </a:cubicBezTo>
                <a:cubicBezTo>
                  <a:pt x="1571" y="654"/>
                  <a:pt x="1854" y="400"/>
                  <a:pt x="2194" y="400"/>
                </a:cubicBezTo>
                <a:cubicBezTo>
                  <a:pt x="2560" y="400"/>
                  <a:pt x="2858" y="698"/>
                  <a:pt x="2858" y="1064"/>
                </a:cubicBezTo>
                <a:lnTo>
                  <a:pt x="2858" y="1073"/>
                </a:lnTo>
                <a:cubicBezTo>
                  <a:pt x="2858" y="1074"/>
                  <a:pt x="2858" y="1076"/>
                  <a:pt x="2858" y="1078"/>
                </a:cubicBezTo>
                <a:cubicBezTo>
                  <a:pt x="2853" y="1144"/>
                  <a:pt x="2873" y="1205"/>
                  <a:pt x="2915" y="1252"/>
                </a:cubicBezTo>
                <a:cubicBezTo>
                  <a:pt x="2957" y="1299"/>
                  <a:pt x="3017" y="1325"/>
                  <a:pt x="3080" y="1325"/>
                </a:cubicBezTo>
                <a:cubicBezTo>
                  <a:pt x="3103" y="1325"/>
                  <a:pt x="3126" y="1322"/>
                  <a:pt x="3148" y="1315"/>
                </a:cubicBezTo>
                <a:cubicBezTo>
                  <a:pt x="3185" y="1303"/>
                  <a:pt x="3224" y="1297"/>
                  <a:pt x="3263" y="1297"/>
                </a:cubicBezTo>
                <a:cubicBezTo>
                  <a:pt x="3468" y="1297"/>
                  <a:pt x="3634" y="1463"/>
                  <a:pt x="3634" y="1668"/>
                </a:cubicBezTo>
                <a:cubicBezTo>
                  <a:pt x="3634" y="1873"/>
                  <a:pt x="3468" y="2040"/>
                  <a:pt x="3263" y="2040"/>
                </a:cubicBezTo>
                <a:cubicBezTo>
                  <a:pt x="3255" y="2040"/>
                  <a:pt x="3043" y="2039"/>
                  <a:pt x="2832" y="2039"/>
                </a:cubicBezTo>
                <a:cubicBezTo>
                  <a:pt x="2621" y="2038"/>
                  <a:pt x="2411" y="2038"/>
                  <a:pt x="2405" y="2038"/>
                </a:cubicBezTo>
                <a:lnTo>
                  <a:pt x="1278" y="2038"/>
                </a:lnTo>
                <a:cubicBezTo>
                  <a:pt x="1048" y="2038"/>
                  <a:pt x="860" y="1850"/>
                  <a:pt x="860" y="161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tudent-with-doubts-on-class_43320">
            <a:extLst>
              <a:ext uri="{FF2B5EF4-FFF2-40B4-BE49-F238E27FC236}">
                <a16:creationId xmlns:a16="http://schemas.microsoft.com/office/drawing/2014/main" id="{D7E293F4-02CD-0546-AAF7-908CCFF54F41}"/>
              </a:ext>
            </a:extLst>
          </p:cNvPr>
          <p:cNvSpPr>
            <a:spLocks noChangeAspect="1"/>
          </p:cNvSpPr>
          <p:nvPr/>
        </p:nvSpPr>
        <p:spPr>
          <a:xfrm>
            <a:off x="2308854" y="2200302"/>
            <a:ext cx="527530" cy="746723"/>
          </a:xfrm>
          <a:custGeom>
            <a:avLst/>
            <a:gdLst>
              <a:gd name="connsiteX0" fmla="*/ 130371 w 393461"/>
              <a:gd name="connsiteY0" fmla="*/ 316620 h 556947"/>
              <a:gd name="connsiteX1" fmla="*/ 116277 w 393461"/>
              <a:gd name="connsiteY1" fmla="*/ 355307 h 556947"/>
              <a:gd name="connsiteX2" fmla="*/ 130371 w 393461"/>
              <a:gd name="connsiteY2" fmla="*/ 355307 h 556947"/>
              <a:gd name="connsiteX3" fmla="*/ 200841 w 393461"/>
              <a:gd name="connsiteY3" fmla="*/ 102085 h 556947"/>
              <a:gd name="connsiteX4" fmla="*/ 213761 w 393461"/>
              <a:gd name="connsiteY4" fmla="*/ 129048 h 556947"/>
              <a:gd name="connsiteX5" fmla="*/ 241949 w 393461"/>
              <a:gd name="connsiteY5" fmla="*/ 120842 h 556947"/>
              <a:gd name="connsiteX6" fmla="*/ 237251 w 393461"/>
              <a:gd name="connsiteY6" fmla="*/ 144289 h 556947"/>
              <a:gd name="connsiteX7" fmla="*/ 259567 w 393461"/>
              <a:gd name="connsiteY7" fmla="*/ 152495 h 556947"/>
              <a:gd name="connsiteX8" fmla="*/ 261916 w 393461"/>
              <a:gd name="connsiteY8" fmla="*/ 148978 h 556947"/>
              <a:gd name="connsiteX9" fmla="*/ 327688 w 393461"/>
              <a:gd name="connsiteY9" fmla="*/ 215801 h 556947"/>
              <a:gd name="connsiteX10" fmla="*/ 325339 w 393461"/>
              <a:gd name="connsiteY10" fmla="*/ 218145 h 556947"/>
              <a:gd name="connsiteX11" fmla="*/ 245473 w 393461"/>
              <a:gd name="connsiteY11" fmla="*/ 314276 h 556947"/>
              <a:gd name="connsiteX12" fmla="*/ 245473 w 393461"/>
              <a:gd name="connsiteY12" fmla="*/ 355307 h 556947"/>
              <a:gd name="connsiteX13" fmla="*/ 393461 w 393461"/>
              <a:gd name="connsiteY13" fmla="*/ 355307 h 556947"/>
              <a:gd name="connsiteX14" fmla="*/ 393461 w 393461"/>
              <a:gd name="connsiteY14" fmla="*/ 385788 h 556947"/>
              <a:gd name="connsiteX15" fmla="*/ 369971 w 393461"/>
              <a:gd name="connsiteY15" fmla="*/ 385788 h 556947"/>
              <a:gd name="connsiteX16" fmla="*/ 369971 w 393461"/>
              <a:gd name="connsiteY16" fmla="*/ 556947 h 556947"/>
              <a:gd name="connsiteX17" fmla="*/ 355877 w 393461"/>
              <a:gd name="connsiteY17" fmla="*/ 556947 h 556947"/>
              <a:gd name="connsiteX18" fmla="*/ 355877 w 393461"/>
              <a:gd name="connsiteY18" fmla="*/ 385788 h 556947"/>
              <a:gd name="connsiteX19" fmla="*/ 245473 w 393461"/>
              <a:gd name="connsiteY19" fmla="*/ 385788 h 556947"/>
              <a:gd name="connsiteX20" fmla="*/ 245473 w 393461"/>
              <a:gd name="connsiteY20" fmla="*/ 406889 h 556947"/>
              <a:gd name="connsiteX21" fmla="*/ 266614 w 393461"/>
              <a:gd name="connsiteY21" fmla="*/ 406889 h 556947"/>
              <a:gd name="connsiteX22" fmla="*/ 266614 w 393461"/>
              <a:gd name="connsiteY22" fmla="*/ 417440 h 556947"/>
              <a:gd name="connsiteX23" fmla="*/ 248996 w 393461"/>
              <a:gd name="connsiteY23" fmla="*/ 417440 h 556947"/>
              <a:gd name="connsiteX24" fmla="*/ 248996 w 393461"/>
              <a:gd name="connsiteY24" fmla="*/ 548741 h 556947"/>
              <a:gd name="connsiteX25" fmla="*/ 203190 w 393461"/>
              <a:gd name="connsiteY25" fmla="*/ 548741 h 556947"/>
              <a:gd name="connsiteX26" fmla="*/ 203190 w 393461"/>
              <a:gd name="connsiteY26" fmla="*/ 417440 h 556947"/>
              <a:gd name="connsiteX27" fmla="*/ 172653 w 393461"/>
              <a:gd name="connsiteY27" fmla="*/ 417440 h 556947"/>
              <a:gd name="connsiteX28" fmla="*/ 172653 w 393461"/>
              <a:gd name="connsiteY28" fmla="*/ 548741 h 556947"/>
              <a:gd name="connsiteX29" fmla="*/ 128022 w 393461"/>
              <a:gd name="connsiteY29" fmla="*/ 548741 h 556947"/>
              <a:gd name="connsiteX30" fmla="*/ 128022 w 393461"/>
              <a:gd name="connsiteY30" fmla="*/ 417440 h 556947"/>
              <a:gd name="connsiteX31" fmla="*/ 106880 w 393461"/>
              <a:gd name="connsiteY31" fmla="*/ 417440 h 556947"/>
              <a:gd name="connsiteX32" fmla="*/ 106880 w 393461"/>
              <a:gd name="connsiteY32" fmla="*/ 406889 h 556947"/>
              <a:gd name="connsiteX33" fmla="*/ 131545 w 393461"/>
              <a:gd name="connsiteY33" fmla="*/ 406889 h 556947"/>
              <a:gd name="connsiteX34" fmla="*/ 130371 w 393461"/>
              <a:gd name="connsiteY34" fmla="*/ 385788 h 556947"/>
              <a:gd name="connsiteX35" fmla="*/ 32886 w 393461"/>
              <a:gd name="connsiteY35" fmla="*/ 385788 h 556947"/>
              <a:gd name="connsiteX36" fmla="*/ 32886 w 393461"/>
              <a:gd name="connsiteY36" fmla="*/ 556947 h 556947"/>
              <a:gd name="connsiteX37" fmla="*/ 18792 w 393461"/>
              <a:gd name="connsiteY37" fmla="*/ 556947 h 556947"/>
              <a:gd name="connsiteX38" fmla="*/ 18792 w 393461"/>
              <a:gd name="connsiteY38" fmla="*/ 385788 h 556947"/>
              <a:gd name="connsiteX39" fmla="*/ 0 w 393461"/>
              <a:gd name="connsiteY39" fmla="*/ 385788 h 556947"/>
              <a:gd name="connsiteX40" fmla="*/ 0 w 393461"/>
              <a:gd name="connsiteY40" fmla="*/ 355307 h 556947"/>
              <a:gd name="connsiteX41" fmla="*/ 84565 w 393461"/>
              <a:gd name="connsiteY41" fmla="*/ 355307 h 556947"/>
              <a:gd name="connsiteX42" fmla="*/ 115102 w 393461"/>
              <a:gd name="connsiteY42" fmla="*/ 272072 h 556947"/>
              <a:gd name="connsiteX43" fmla="*/ 153861 w 393461"/>
              <a:gd name="connsiteY43" fmla="*/ 263866 h 556947"/>
              <a:gd name="connsiteX44" fmla="*/ 186747 w 393461"/>
              <a:gd name="connsiteY44" fmla="*/ 290829 h 556947"/>
              <a:gd name="connsiteX45" fmla="*/ 218459 w 393461"/>
              <a:gd name="connsiteY45" fmla="*/ 263866 h 556947"/>
              <a:gd name="connsiteX46" fmla="*/ 238426 w 393461"/>
              <a:gd name="connsiteY46" fmla="*/ 267383 h 556947"/>
              <a:gd name="connsiteX47" fmla="*/ 279533 w 393461"/>
              <a:gd name="connsiteY47" fmla="*/ 216973 h 556947"/>
              <a:gd name="connsiteX48" fmla="*/ 250171 w 393461"/>
              <a:gd name="connsiteY48" fmla="*/ 187665 h 556947"/>
              <a:gd name="connsiteX49" fmla="*/ 251345 w 393461"/>
              <a:gd name="connsiteY49" fmla="*/ 190009 h 556947"/>
              <a:gd name="connsiteX50" fmla="*/ 187922 w 393461"/>
              <a:gd name="connsiteY50" fmla="*/ 253315 h 556947"/>
              <a:gd name="connsiteX51" fmla="*/ 124498 w 393461"/>
              <a:gd name="connsiteY51" fmla="*/ 190009 h 556947"/>
              <a:gd name="connsiteX52" fmla="*/ 124498 w 393461"/>
              <a:gd name="connsiteY52" fmla="*/ 180631 h 556947"/>
              <a:gd name="connsiteX53" fmla="*/ 126847 w 393461"/>
              <a:gd name="connsiteY53" fmla="*/ 172425 h 556947"/>
              <a:gd name="connsiteX54" fmla="*/ 109229 w 393461"/>
              <a:gd name="connsiteY54" fmla="*/ 156012 h 556947"/>
              <a:gd name="connsiteX55" fmla="*/ 130371 w 393461"/>
              <a:gd name="connsiteY55" fmla="*/ 148978 h 556947"/>
              <a:gd name="connsiteX56" fmla="*/ 119800 w 393461"/>
              <a:gd name="connsiteY56" fmla="*/ 124359 h 556947"/>
              <a:gd name="connsiteX57" fmla="*/ 149163 w 393461"/>
              <a:gd name="connsiteY57" fmla="*/ 133738 h 556947"/>
              <a:gd name="connsiteX58" fmla="*/ 157384 w 393461"/>
              <a:gd name="connsiteY58" fmla="*/ 105602 h 556947"/>
              <a:gd name="connsiteX59" fmla="*/ 176177 w 393461"/>
              <a:gd name="connsiteY59" fmla="*/ 126704 h 556947"/>
              <a:gd name="connsiteX60" fmla="*/ 180815 w 393461"/>
              <a:gd name="connsiteY60" fmla="*/ 57446 h 556947"/>
              <a:gd name="connsiteX61" fmla="*/ 203229 w 393461"/>
              <a:gd name="connsiteY61" fmla="*/ 57446 h 556947"/>
              <a:gd name="connsiteX62" fmla="*/ 203229 w 393461"/>
              <a:gd name="connsiteY62" fmla="*/ 78541 h 556947"/>
              <a:gd name="connsiteX63" fmla="*/ 180815 w 393461"/>
              <a:gd name="connsiteY63" fmla="*/ 78541 h 556947"/>
              <a:gd name="connsiteX64" fmla="*/ 193811 w 393461"/>
              <a:gd name="connsiteY64" fmla="*/ 0 h 556947"/>
              <a:gd name="connsiteX65" fmla="*/ 207915 w 393461"/>
              <a:gd name="connsiteY65" fmla="*/ 2346 h 556947"/>
              <a:gd name="connsiteX66" fmla="*/ 216142 w 393461"/>
              <a:gd name="connsiteY66" fmla="*/ 7037 h 556947"/>
              <a:gd name="connsiteX67" fmla="*/ 220843 w 393461"/>
              <a:gd name="connsiteY67" fmla="*/ 15248 h 556947"/>
              <a:gd name="connsiteX68" fmla="*/ 223194 w 393461"/>
              <a:gd name="connsiteY68" fmla="*/ 22285 h 556947"/>
              <a:gd name="connsiteX69" fmla="*/ 222019 w 393461"/>
              <a:gd name="connsiteY69" fmla="*/ 30496 h 556947"/>
              <a:gd name="connsiteX70" fmla="*/ 218493 w 393461"/>
              <a:gd name="connsiteY70" fmla="*/ 35187 h 556947"/>
              <a:gd name="connsiteX71" fmla="*/ 213792 w 393461"/>
              <a:gd name="connsiteY71" fmla="*/ 38706 h 556947"/>
              <a:gd name="connsiteX72" fmla="*/ 207915 w 393461"/>
              <a:gd name="connsiteY72" fmla="*/ 42225 h 556947"/>
              <a:gd name="connsiteX73" fmla="*/ 205565 w 393461"/>
              <a:gd name="connsiteY73" fmla="*/ 43398 h 556947"/>
              <a:gd name="connsiteX74" fmla="*/ 203214 w 393461"/>
              <a:gd name="connsiteY74" fmla="*/ 45743 h 556947"/>
              <a:gd name="connsiteX75" fmla="*/ 202039 w 393461"/>
              <a:gd name="connsiteY75" fmla="*/ 48089 h 556947"/>
              <a:gd name="connsiteX76" fmla="*/ 202039 w 393461"/>
              <a:gd name="connsiteY76" fmla="*/ 51608 h 556947"/>
              <a:gd name="connsiteX77" fmla="*/ 182059 w 393461"/>
              <a:gd name="connsiteY77" fmla="*/ 51608 h 556947"/>
              <a:gd name="connsiteX78" fmla="*/ 182059 w 393461"/>
              <a:gd name="connsiteY78" fmla="*/ 46916 h 556947"/>
              <a:gd name="connsiteX79" fmla="*/ 183234 w 393461"/>
              <a:gd name="connsiteY79" fmla="*/ 42225 h 556947"/>
              <a:gd name="connsiteX80" fmla="*/ 185584 w 393461"/>
              <a:gd name="connsiteY80" fmla="*/ 36360 h 556947"/>
              <a:gd name="connsiteX81" fmla="*/ 190286 w 393461"/>
              <a:gd name="connsiteY81" fmla="*/ 32841 h 556947"/>
              <a:gd name="connsiteX82" fmla="*/ 192636 w 393461"/>
              <a:gd name="connsiteY82" fmla="*/ 30496 h 556947"/>
              <a:gd name="connsiteX83" fmla="*/ 196162 w 393461"/>
              <a:gd name="connsiteY83" fmla="*/ 29323 h 556947"/>
              <a:gd name="connsiteX84" fmla="*/ 198513 w 393461"/>
              <a:gd name="connsiteY84" fmla="*/ 26977 h 556947"/>
              <a:gd name="connsiteX85" fmla="*/ 199688 w 393461"/>
              <a:gd name="connsiteY85" fmla="*/ 23458 h 556947"/>
              <a:gd name="connsiteX86" fmla="*/ 193811 w 393461"/>
              <a:gd name="connsiteY86" fmla="*/ 18767 h 556947"/>
              <a:gd name="connsiteX87" fmla="*/ 187935 w 393461"/>
              <a:gd name="connsiteY87" fmla="*/ 21112 h 556947"/>
              <a:gd name="connsiteX88" fmla="*/ 186760 w 393461"/>
              <a:gd name="connsiteY88" fmla="*/ 28150 h 556947"/>
              <a:gd name="connsiteX89" fmla="*/ 164429 w 393461"/>
              <a:gd name="connsiteY89" fmla="*/ 28150 h 556947"/>
              <a:gd name="connsiteX90" fmla="*/ 165604 w 393461"/>
              <a:gd name="connsiteY90" fmla="*/ 17594 h 556947"/>
              <a:gd name="connsiteX91" fmla="*/ 171481 w 393461"/>
              <a:gd name="connsiteY91" fmla="*/ 8210 h 556947"/>
              <a:gd name="connsiteX92" fmla="*/ 180883 w 393461"/>
              <a:gd name="connsiteY92" fmla="*/ 2346 h 556947"/>
              <a:gd name="connsiteX93" fmla="*/ 193811 w 393461"/>
              <a:gd name="connsiteY93" fmla="*/ 0 h 55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93461" h="556947">
                <a:moveTo>
                  <a:pt x="130371" y="316620"/>
                </a:moveTo>
                <a:lnTo>
                  <a:pt x="116277" y="355307"/>
                </a:lnTo>
                <a:lnTo>
                  <a:pt x="130371" y="355307"/>
                </a:lnTo>
                <a:close/>
                <a:moveTo>
                  <a:pt x="200841" y="102085"/>
                </a:moveTo>
                <a:lnTo>
                  <a:pt x="213761" y="129048"/>
                </a:lnTo>
                <a:lnTo>
                  <a:pt x="241949" y="120842"/>
                </a:lnTo>
                <a:lnTo>
                  <a:pt x="237251" y="144289"/>
                </a:lnTo>
                <a:lnTo>
                  <a:pt x="259567" y="152495"/>
                </a:lnTo>
                <a:lnTo>
                  <a:pt x="261916" y="148978"/>
                </a:lnTo>
                <a:lnTo>
                  <a:pt x="327688" y="215801"/>
                </a:lnTo>
                <a:lnTo>
                  <a:pt x="325339" y="218145"/>
                </a:lnTo>
                <a:lnTo>
                  <a:pt x="245473" y="314276"/>
                </a:lnTo>
                <a:lnTo>
                  <a:pt x="245473" y="355307"/>
                </a:lnTo>
                <a:lnTo>
                  <a:pt x="393461" y="355307"/>
                </a:lnTo>
                <a:lnTo>
                  <a:pt x="393461" y="385788"/>
                </a:lnTo>
                <a:lnTo>
                  <a:pt x="369971" y="385788"/>
                </a:lnTo>
                <a:lnTo>
                  <a:pt x="369971" y="556947"/>
                </a:lnTo>
                <a:lnTo>
                  <a:pt x="355877" y="556947"/>
                </a:lnTo>
                <a:lnTo>
                  <a:pt x="355877" y="385788"/>
                </a:lnTo>
                <a:lnTo>
                  <a:pt x="245473" y="385788"/>
                </a:lnTo>
                <a:lnTo>
                  <a:pt x="245473" y="406889"/>
                </a:lnTo>
                <a:lnTo>
                  <a:pt x="266614" y="406889"/>
                </a:lnTo>
                <a:lnTo>
                  <a:pt x="266614" y="417440"/>
                </a:lnTo>
                <a:lnTo>
                  <a:pt x="248996" y="417440"/>
                </a:lnTo>
                <a:lnTo>
                  <a:pt x="248996" y="548741"/>
                </a:lnTo>
                <a:lnTo>
                  <a:pt x="203190" y="548741"/>
                </a:lnTo>
                <a:lnTo>
                  <a:pt x="203190" y="417440"/>
                </a:lnTo>
                <a:lnTo>
                  <a:pt x="172653" y="417440"/>
                </a:lnTo>
                <a:lnTo>
                  <a:pt x="172653" y="548741"/>
                </a:lnTo>
                <a:lnTo>
                  <a:pt x="128022" y="548741"/>
                </a:lnTo>
                <a:lnTo>
                  <a:pt x="128022" y="417440"/>
                </a:lnTo>
                <a:lnTo>
                  <a:pt x="106880" y="417440"/>
                </a:lnTo>
                <a:lnTo>
                  <a:pt x="106880" y="406889"/>
                </a:lnTo>
                <a:lnTo>
                  <a:pt x="131545" y="406889"/>
                </a:lnTo>
                <a:lnTo>
                  <a:pt x="130371" y="385788"/>
                </a:lnTo>
                <a:lnTo>
                  <a:pt x="32886" y="385788"/>
                </a:lnTo>
                <a:lnTo>
                  <a:pt x="32886" y="556947"/>
                </a:lnTo>
                <a:lnTo>
                  <a:pt x="18792" y="556947"/>
                </a:lnTo>
                <a:lnTo>
                  <a:pt x="18792" y="385788"/>
                </a:lnTo>
                <a:lnTo>
                  <a:pt x="0" y="385788"/>
                </a:lnTo>
                <a:lnTo>
                  <a:pt x="0" y="355307"/>
                </a:lnTo>
                <a:lnTo>
                  <a:pt x="84565" y="355307"/>
                </a:lnTo>
                <a:lnTo>
                  <a:pt x="115102" y="272072"/>
                </a:lnTo>
                <a:lnTo>
                  <a:pt x="153861" y="263866"/>
                </a:lnTo>
                <a:cubicBezTo>
                  <a:pt x="153861" y="263866"/>
                  <a:pt x="162082" y="293174"/>
                  <a:pt x="186747" y="290829"/>
                </a:cubicBezTo>
                <a:cubicBezTo>
                  <a:pt x="210237" y="289657"/>
                  <a:pt x="218459" y="263866"/>
                  <a:pt x="218459" y="263866"/>
                </a:cubicBezTo>
                <a:lnTo>
                  <a:pt x="238426" y="267383"/>
                </a:lnTo>
                <a:lnTo>
                  <a:pt x="279533" y="216973"/>
                </a:lnTo>
                <a:lnTo>
                  <a:pt x="250171" y="187665"/>
                </a:lnTo>
                <a:cubicBezTo>
                  <a:pt x="250171" y="188837"/>
                  <a:pt x="251345" y="190009"/>
                  <a:pt x="251345" y="190009"/>
                </a:cubicBezTo>
                <a:cubicBezTo>
                  <a:pt x="251345" y="225179"/>
                  <a:pt x="221982" y="253315"/>
                  <a:pt x="187922" y="253315"/>
                </a:cubicBezTo>
                <a:cubicBezTo>
                  <a:pt x="152686" y="253315"/>
                  <a:pt x="124498" y="225179"/>
                  <a:pt x="124498" y="190009"/>
                </a:cubicBezTo>
                <a:cubicBezTo>
                  <a:pt x="124498" y="186492"/>
                  <a:pt x="124498" y="182975"/>
                  <a:pt x="124498" y="180631"/>
                </a:cubicBezTo>
                <a:cubicBezTo>
                  <a:pt x="125673" y="177114"/>
                  <a:pt x="125673" y="174769"/>
                  <a:pt x="126847" y="172425"/>
                </a:cubicBezTo>
                <a:lnTo>
                  <a:pt x="109229" y="156012"/>
                </a:lnTo>
                <a:lnTo>
                  <a:pt x="130371" y="148978"/>
                </a:lnTo>
                <a:lnTo>
                  <a:pt x="119800" y="124359"/>
                </a:lnTo>
                <a:lnTo>
                  <a:pt x="149163" y="133738"/>
                </a:lnTo>
                <a:lnTo>
                  <a:pt x="157384" y="105602"/>
                </a:lnTo>
                <a:lnTo>
                  <a:pt x="176177" y="126704"/>
                </a:lnTo>
                <a:close/>
                <a:moveTo>
                  <a:pt x="180815" y="57446"/>
                </a:moveTo>
                <a:lnTo>
                  <a:pt x="203229" y="57446"/>
                </a:lnTo>
                <a:lnTo>
                  <a:pt x="203229" y="78541"/>
                </a:lnTo>
                <a:lnTo>
                  <a:pt x="180815" y="78541"/>
                </a:lnTo>
                <a:close/>
                <a:moveTo>
                  <a:pt x="193811" y="0"/>
                </a:moveTo>
                <a:cubicBezTo>
                  <a:pt x="199688" y="0"/>
                  <a:pt x="204389" y="1173"/>
                  <a:pt x="207915" y="2346"/>
                </a:cubicBezTo>
                <a:cubicBezTo>
                  <a:pt x="211441" y="3519"/>
                  <a:pt x="213792" y="5865"/>
                  <a:pt x="216142" y="7037"/>
                </a:cubicBezTo>
                <a:cubicBezTo>
                  <a:pt x="218493" y="9383"/>
                  <a:pt x="220843" y="11729"/>
                  <a:pt x="220843" y="15248"/>
                </a:cubicBezTo>
                <a:cubicBezTo>
                  <a:pt x="222019" y="17594"/>
                  <a:pt x="223194" y="19939"/>
                  <a:pt x="223194" y="22285"/>
                </a:cubicBezTo>
                <a:cubicBezTo>
                  <a:pt x="223194" y="25804"/>
                  <a:pt x="223194" y="28150"/>
                  <a:pt x="222019" y="30496"/>
                </a:cubicBezTo>
                <a:cubicBezTo>
                  <a:pt x="220843" y="32841"/>
                  <a:pt x="219668" y="34014"/>
                  <a:pt x="218493" y="35187"/>
                </a:cubicBezTo>
                <a:cubicBezTo>
                  <a:pt x="217317" y="36360"/>
                  <a:pt x="214967" y="37533"/>
                  <a:pt x="213792" y="38706"/>
                </a:cubicBezTo>
                <a:cubicBezTo>
                  <a:pt x="211441" y="39879"/>
                  <a:pt x="210266" y="41052"/>
                  <a:pt x="207915" y="42225"/>
                </a:cubicBezTo>
                <a:cubicBezTo>
                  <a:pt x="206740" y="42225"/>
                  <a:pt x="206740" y="43398"/>
                  <a:pt x="205565" y="43398"/>
                </a:cubicBezTo>
                <a:cubicBezTo>
                  <a:pt x="204389" y="44571"/>
                  <a:pt x="204389" y="44571"/>
                  <a:pt x="203214" y="45743"/>
                </a:cubicBezTo>
                <a:cubicBezTo>
                  <a:pt x="203214" y="46916"/>
                  <a:pt x="203214" y="46916"/>
                  <a:pt x="202039" y="48089"/>
                </a:cubicBezTo>
                <a:cubicBezTo>
                  <a:pt x="202039" y="49262"/>
                  <a:pt x="202039" y="50435"/>
                  <a:pt x="202039" y="51608"/>
                </a:cubicBezTo>
                <a:lnTo>
                  <a:pt x="182059" y="51608"/>
                </a:lnTo>
                <a:cubicBezTo>
                  <a:pt x="182059" y="50435"/>
                  <a:pt x="182059" y="49262"/>
                  <a:pt x="182059" y="46916"/>
                </a:cubicBezTo>
                <a:cubicBezTo>
                  <a:pt x="182059" y="45743"/>
                  <a:pt x="182059" y="43398"/>
                  <a:pt x="183234" y="42225"/>
                </a:cubicBezTo>
                <a:cubicBezTo>
                  <a:pt x="183234" y="39879"/>
                  <a:pt x="184409" y="38706"/>
                  <a:pt x="185584" y="36360"/>
                </a:cubicBezTo>
                <a:cubicBezTo>
                  <a:pt x="185584" y="35187"/>
                  <a:pt x="187935" y="34014"/>
                  <a:pt x="190286" y="32841"/>
                </a:cubicBezTo>
                <a:cubicBezTo>
                  <a:pt x="190286" y="31669"/>
                  <a:pt x="191461" y="31669"/>
                  <a:pt x="192636" y="30496"/>
                </a:cubicBezTo>
                <a:cubicBezTo>
                  <a:pt x="193811" y="30496"/>
                  <a:pt x="194987" y="29323"/>
                  <a:pt x="196162" y="29323"/>
                </a:cubicBezTo>
                <a:cubicBezTo>
                  <a:pt x="197337" y="28150"/>
                  <a:pt x="198513" y="28150"/>
                  <a:pt x="198513" y="26977"/>
                </a:cubicBezTo>
                <a:cubicBezTo>
                  <a:pt x="199688" y="25804"/>
                  <a:pt x="199688" y="24631"/>
                  <a:pt x="199688" y="23458"/>
                </a:cubicBezTo>
                <a:cubicBezTo>
                  <a:pt x="199688" y="19939"/>
                  <a:pt x="197337" y="18767"/>
                  <a:pt x="193811" y="18767"/>
                </a:cubicBezTo>
                <a:cubicBezTo>
                  <a:pt x="191461" y="18767"/>
                  <a:pt x="189110" y="18767"/>
                  <a:pt x="187935" y="21112"/>
                </a:cubicBezTo>
                <a:cubicBezTo>
                  <a:pt x="186760" y="23458"/>
                  <a:pt x="186760" y="24631"/>
                  <a:pt x="186760" y="28150"/>
                </a:cubicBezTo>
                <a:lnTo>
                  <a:pt x="164429" y="28150"/>
                </a:lnTo>
                <a:cubicBezTo>
                  <a:pt x="164429" y="24631"/>
                  <a:pt x="165604" y="21112"/>
                  <a:pt x="165604" y="17594"/>
                </a:cubicBezTo>
                <a:cubicBezTo>
                  <a:pt x="166780" y="14075"/>
                  <a:pt x="169130" y="11729"/>
                  <a:pt x="171481" y="8210"/>
                </a:cubicBezTo>
                <a:cubicBezTo>
                  <a:pt x="173831" y="5865"/>
                  <a:pt x="177357" y="3519"/>
                  <a:pt x="180883" y="2346"/>
                </a:cubicBezTo>
                <a:cubicBezTo>
                  <a:pt x="184409" y="1173"/>
                  <a:pt x="189110" y="0"/>
                  <a:pt x="193811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ad-ad_81293">
            <a:extLst>
              <a:ext uri="{FF2B5EF4-FFF2-40B4-BE49-F238E27FC236}">
                <a16:creationId xmlns:a16="http://schemas.microsoft.com/office/drawing/2014/main" id="{2499B972-5987-5F46-BA63-C8544883ED3E}"/>
              </a:ext>
            </a:extLst>
          </p:cNvPr>
          <p:cNvSpPr>
            <a:spLocks noChangeAspect="1"/>
          </p:cNvSpPr>
          <p:nvPr/>
        </p:nvSpPr>
        <p:spPr>
          <a:xfrm>
            <a:off x="2267777" y="1105849"/>
            <a:ext cx="609685" cy="525260"/>
          </a:xfrm>
          <a:custGeom>
            <a:avLst/>
            <a:gdLst>
              <a:gd name="connsiteX0" fmla="*/ 254082 w 606933"/>
              <a:gd name="connsiteY0" fmla="*/ 163987 h 522890"/>
              <a:gd name="connsiteX1" fmla="*/ 247212 w 606933"/>
              <a:gd name="connsiteY1" fmla="*/ 182427 h 522890"/>
              <a:gd name="connsiteX2" fmla="*/ 261070 w 606933"/>
              <a:gd name="connsiteY2" fmla="*/ 182427 h 522890"/>
              <a:gd name="connsiteX3" fmla="*/ 323930 w 606933"/>
              <a:gd name="connsiteY3" fmla="*/ 151218 h 522890"/>
              <a:gd name="connsiteX4" fmla="*/ 323930 w 606933"/>
              <a:gd name="connsiteY4" fmla="*/ 211135 h 522890"/>
              <a:gd name="connsiteX5" fmla="*/ 345599 w 606933"/>
              <a:gd name="connsiteY5" fmla="*/ 211135 h 522890"/>
              <a:gd name="connsiteX6" fmla="*/ 376503 w 606933"/>
              <a:gd name="connsiteY6" fmla="*/ 181236 h 522890"/>
              <a:gd name="connsiteX7" fmla="*/ 345599 w 606933"/>
              <a:gd name="connsiteY7" fmla="*/ 151218 h 522890"/>
              <a:gd name="connsiteX8" fmla="*/ 249344 w 606933"/>
              <a:gd name="connsiteY8" fmla="*/ 132663 h 522890"/>
              <a:gd name="connsiteX9" fmla="*/ 258701 w 606933"/>
              <a:gd name="connsiteY9" fmla="*/ 132663 h 522890"/>
              <a:gd name="connsiteX10" fmla="*/ 263913 w 606933"/>
              <a:gd name="connsiteY10" fmla="*/ 136209 h 522890"/>
              <a:gd name="connsiteX11" fmla="*/ 296488 w 606933"/>
              <a:gd name="connsiteY11" fmla="*/ 222617 h 522890"/>
              <a:gd name="connsiteX12" fmla="*/ 297080 w 606933"/>
              <a:gd name="connsiteY12" fmla="*/ 225100 h 522890"/>
              <a:gd name="connsiteX13" fmla="*/ 291513 w 606933"/>
              <a:gd name="connsiteY13" fmla="*/ 230537 h 522890"/>
              <a:gd name="connsiteX14" fmla="*/ 283103 w 606933"/>
              <a:gd name="connsiteY14" fmla="*/ 230537 h 522890"/>
              <a:gd name="connsiteX15" fmla="*/ 277891 w 606933"/>
              <a:gd name="connsiteY15" fmla="*/ 226991 h 522890"/>
              <a:gd name="connsiteX16" fmla="*/ 268178 w 606933"/>
              <a:gd name="connsiteY16" fmla="*/ 201340 h 522890"/>
              <a:gd name="connsiteX17" fmla="*/ 240223 w 606933"/>
              <a:gd name="connsiteY17" fmla="*/ 201340 h 522890"/>
              <a:gd name="connsiteX18" fmla="*/ 230628 w 606933"/>
              <a:gd name="connsiteY18" fmla="*/ 226991 h 522890"/>
              <a:gd name="connsiteX19" fmla="*/ 225416 w 606933"/>
              <a:gd name="connsiteY19" fmla="*/ 230537 h 522890"/>
              <a:gd name="connsiteX20" fmla="*/ 217006 w 606933"/>
              <a:gd name="connsiteY20" fmla="*/ 230537 h 522890"/>
              <a:gd name="connsiteX21" fmla="*/ 212505 w 606933"/>
              <a:gd name="connsiteY21" fmla="*/ 228173 h 522890"/>
              <a:gd name="connsiteX22" fmla="*/ 211794 w 606933"/>
              <a:gd name="connsiteY22" fmla="*/ 223090 h 522890"/>
              <a:gd name="connsiteX23" fmla="*/ 244250 w 606933"/>
              <a:gd name="connsiteY23" fmla="*/ 136327 h 522890"/>
              <a:gd name="connsiteX24" fmla="*/ 249344 w 606933"/>
              <a:gd name="connsiteY24" fmla="*/ 132663 h 522890"/>
              <a:gd name="connsiteX25" fmla="*/ 310549 w 606933"/>
              <a:gd name="connsiteY25" fmla="*/ 132310 h 522890"/>
              <a:gd name="connsiteX26" fmla="*/ 345599 w 606933"/>
              <a:gd name="connsiteY26" fmla="*/ 132310 h 522890"/>
              <a:gd name="connsiteX27" fmla="*/ 395449 w 606933"/>
              <a:gd name="connsiteY27" fmla="*/ 181236 h 522890"/>
              <a:gd name="connsiteX28" fmla="*/ 345599 w 606933"/>
              <a:gd name="connsiteY28" fmla="*/ 230043 h 522890"/>
              <a:gd name="connsiteX29" fmla="*/ 310549 w 606933"/>
              <a:gd name="connsiteY29" fmla="*/ 230043 h 522890"/>
              <a:gd name="connsiteX30" fmla="*/ 304984 w 606933"/>
              <a:gd name="connsiteY30" fmla="*/ 224489 h 522890"/>
              <a:gd name="connsiteX31" fmla="*/ 304984 w 606933"/>
              <a:gd name="connsiteY31" fmla="*/ 137864 h 522890"/>
              <a:gd name="connsiteX32" fmla="*/ 310549 w 606933"/>
              <a:gd name="connsiteY32" fmla="*/ 132310 h 522890"/>
              <a:gd name="connsiteX33" fmla="*/ 52452 w 606933"/>
              <a:gd name="connsiteY33" fmla="*/ 31447 h 522890"/>
              <a:gd name="connsiteX34" fmla="*/ 52452 w 606933"/>
              <a:gd name="connsiteY34" fmla="*/ 298980 h 522890"/>
              <a:gd name="connsiteX35" fmla="*/ 554481 w 606933"/>
              <a:gd name="connsiteY35" fmla="*/ 298980 h 522890"/>
              <a:gd name="connsiteX36" fmla="*/ 554481 w 606933"/>
              <a:gd name="connsiteY36" fmla="*/ 31447 h 522890"/>
              <a:gd name="connsiteX37" fmla="*/ 483439 w 606933"/>
              <a:gd name="connsiteY37" fmla="*/ 31447 h 522890"/>
              <a:gd name="connsiteX38" fmla="*/ 483439 w 606933"/>
              <a:gd name="connsiteY38" fmla="*/ 42323 h 522890"/>
              <a:gd name="connsiteX39" fmla="*/ 495042 w 606933"/>
              <a:gd name="connsiteY39" fmla="*/ 42323 h 522890"/>
              <a:gd name="connsiteX40" fmla="*/ 510790 w 606933"/>
              <a:gd name="connsiteY40" fmla="*/ 58046 h 522890"/>
              <a:gd name="connsiteX41" fmla="*/ 495042 w 606933"/>
              <a:gd name="connsiteY41" fmla="*/ 73770 h 522890"/>
              <a:gd name="connsiteX42" fmla="*/ 440340 w 606933"/>
              <a:gd name="connsiteY42" fmla="*/ 73770 h 522890"/>
              <a:gd name="connsiteX43" fmla="*/ 424474 w 606933"/>
              <a:gd name="connsiteY43" fmla="*/ 58046 h 522890"/>
              <a:gd name="connsiteX44" fmla="*/ 440340 w 606933"/>
              <a:gd name="connsiteY44" fmla="*/ 42323 h 522890"/>
              <a:gd name="connsiteX45" fmla="*/ 451944 w 606933"/>
              <a:gd name="connsiteY45" fmla="*/ 42323 h 522890"/>
              <a:gd name="connsiteX46" fmla="*/ 451944 w 606933"/>
              <a:gd name="connsiteY46" fmla="*/ 31447 h 522890"/>
              <a:gd name="connsiteX47" fmla="*/ 319332 w 606933"/>
              <a:gd name="connsiteY47" fmla="*/ 31447 h 522890"/>
              <a:gd name="connsiteX48" fmla="*/ 319332 w 606933"/>
              <a:gd name="connsiteY48" fmla="*/ 42323 h 522890"/>
              <a:gd name="connsiteX49" fmla="*/ 330818 w 606933"/>
              <a:gd name="connsiteY49" fmla="*/ 42323 h 522890"/>
              <a:gd name="connsiteX50" fmla="*/ 346684 w 606933"/>
              <a:gd name="connsiteY50" fmla="*/ 58046 h 522890"/>
              <a:gd name="connsiteX51" fmla="*/ 330818 w 606933"/>
              <a:gd name="connsiteY51" fmla="*/ 73770 h 522890"/>
              <a:gd name="connsiteX52" fmla="*/ 276115 w 606933"/>
              <a:gd name="connsiteY52" fmla="*/ 73770 h 522890"/>
              <a:gd name="connsiteX53" fmla="*/ 260368 w 606933"/>
              <a:gd name="connsiteY53" fmla="*/ 58046 h 522890"/>
              <a:gd name="connsiteX54" fmla="*/ 276115 w 606933"/>
              <a:gd name="connsiteY54" fmla="*/ 42323 h 522890"/>
              <a:gd name="connsiteX55" fmla="*/ 287719 w 606933"/>
              <a:gd name="connsiteY55" fmla="*/ 42323 h 522890"/>
              <a:gd name="connsiteX56" fmla="*/ 287719 w 606933"/>
              <a:gd name="connsiteY56" fmla="*/ 31447 h 522890"/>
              <a:gd name="connsiteX57" fmla="*/ 155108 w 606933"/>
              <a:gd name="connsiteY57" fmla="*/ 31447 h 522890"/>
              <a:gd name="connsiteX58" fmla="*/ 155108 w 606933"/>
              <a:gd name="connsiteY58" fmla="*/ 42323 h 522890"/>
              <a:gd name="connsiteX59" fmla="*/ 166711 w 606933"/>
              <a:gd name="connsiteY59" fmla="*/ 42323 h 522890"/>
              <a:gd name="connsiteX60" fmla="*/ 182459 w 606933"/>
              <a:gd name="connsiteY60" fmla="*/ 58046 h 522890"/>
              <a:gd name="connsiteX61" fmla="*/ 166711 w 606933"/>
              <a:gd name="connsiteY61" fmla="*/ 73770 h 522890"/>
              <a:gd name="connsiteX62" fmla="*/ 111891 w 606933"/>
              <a:gd name="connsiteY62" fmla="*/ 73770 h 522890"/>
              <a:gd name="connsiteX63" fmla="*/ 96143 w 606933"/>
              <a:gd name="connsiteY63" fmla="*/ 58046 h 522890"/>
              <a:gd name="connsiteX64" fmla="*/ 111891 w 606933"/>
              <a:gd name="connsiteY64" fmla="*/ 42323 h 522890"/>
              <a:gd name="connsiteX65" fmla="*/ 123494 w 606933"/>
              <a:gd name="connsiteY65" fmla="*/ 42323 h 522890"/>
              <a:gd name="connsiteX66" fmla="*/ 123494 w 606933"/>
              <a:gd name="connsiteY66" fmla="*/ 31447 h 522890"/>
              <a:gd name="connsiteX67" fmla="*/ 15748 w 606933"/>
              <a:gd name="connsiteY67" fmla="*/ 0 h 522890"/>
              <a:gd name="connsiteX68" fmla="*/ 36705 w 606933"/>
              <a:gd name="connsiteY68" fmla="*/ 0 h 522890"/>
              <a:gd name="connsiteX69" fmla="*/ 570346 w 606933"/>
              <a:gd name="connsiteY69" fmla="*/ 0 h 522890"/>
              <a:gd name="connsiteX70" fmla="*/ 591185 w 606933"/>
              <a:gd name="connsiteY70" fmla="*/ 0 h 522890"/>
              <a:gd name="connsiteX71" fmla="*/ 606933 w 606933"/>
              <a:gd name="connsiteY71" fmla="*/ 15723 h 522890"/>
              <a:gd name="connsiteX72" fmla="*/ 591185 w 606933"/>
              <a:gd name="connsiteY72" fmla="*/ 31447 h 522890"/>
              <a:gd name="connsiteX73" fmla="*/ 586094 w 606933"/>
              <a:gd name="connsiteY73" fmla="*/ 31447 h 522890"/>
              <a:gd name="connsiteX74" fmla="*/ 586094 w 606933"/>
              <a:gd name="connsiteY74" fmla="*/ 314703 h 522890"/>
              <a:gd name="connsiteX75" fmla="*/ 570346 w 606933"/>
              <a:gd name="connsiteY75" fmla="*/ 330545 h 522890"/>
              <a:gd name="connsiteX76" fmla="*/ 521328 w 606933"/>
              <a:gd name="connsiteY76" fmla="*/ 330545 h 522890"/>
              <a:gd name="connsiteX77" fmla="*/ 521328 w 606933"/>
              <a:gd name="connsiteY77" fmla="*/ 514969 h 522890"/>
              <a:gd name="connsiteX78" fmla="*/ 513513 w 606933"/>
              <a:gd name="connsiteY78" fmla="*/ 522890 h 522890"/>
              <a:gd name="connsiteX79" fmla="*/ 448155 w 606933"/>
              <a:gd name="connsiteY79" fmla="*/ 522890 h 522890"/>
              <a:gd name="connsiteX80" fmla="*/ 440340 w 606933"/>
              <a:gd name="connsiteY80" fmla="*/ 514969 h 522890"/>
              <a:gd name="connsiteX81" fmla="*/ 440340 w 606933"/>
              <a:gd name="connsiteY81" fmla="*/ 330545 h 522890"/>
              <a:gd name="connsiteX82" fmla="*/ 166711 w 606933"/>
              <a:gd name="connsiteY82" fmla="*/ 330545 h 522890"/>
              <a:gd name="connsiteX83" fmla="*/ 166711 w 606933"/>
              <a:gd name="connsiteY83" fmla="*/ 514969 h 522890"/>
              <a:gd name="connsiteX84" fmla="*/ 158778 w 606933"/>
              <a:gd name="connsiteY84" fmla="*/ 522890 h 522890"/>
              <a:gd name="connsiteX85" fmla="*/ 93538 w 606933"/>
              <a:gd name="connsiteY85" fmla="*/ 522890 h 522890"/>
              <a:gd name="connsiteX86" fmla="*/ 85605 w 606933"/>
              <a:gd name="connsiteY86" fmla="*/ 514969 h 522890"/>
              <a:gd name="connsiteX87" fmla="*/ 85605 w 606933"/>
              <a:gd name="connsiteY87" fmla="*/ 330545 h 522890"/>
              <a:gd name="connsiteX88" fmla="*/ 36705 w 606933"/>
              <a:gd name="connsiteY88" fmla="*/ 330545 h 522890"/>
              <a:gd name="connsiteX89" fmla="*/ 20957 w 606933"/>
              <a:gd name="connsiteY89" fmla="*/ 314703 h 522890"/>
              <a:gd name="connsiteX90" fmla="*/ 20957 w 606933"/>
              <a:gd name="connsiteY90" fmla="*/ 31447 h 522890"/>
              <a:gd name="connsiteX91" fmla="*/ 15748 w 606933"/>
              <a:gd name="connsiteY91" fmla="*/ 31447 h 522890"/>
              <a:gd name="connsiteX92" fmla="*/ 0 w 606933"/>
              <a:gd name="connsiteY92" fmla="*/ 15723 h 522890"/>
              <a:gd name="connsiteX93" fmla="*/ 15748 w 606933"/>
              <a:gd name="connsiteY93" fmla="*/ 0 h 52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06933" h="522890">
                <a:moveTo>
                  <a:pt x="254082" y="163987"/>
                </a:moveTo>
                <a:lnTo>
                  <a:pt x="247212" y="182427"/>
                </a:lnTo>
                <a:lnTo>
                  <a:pt x="261070" y="182427"/>
                </a:lnTo>
                <a:close/>
                <a:moveTo>
                  <a:pt x="323930" y="151218"/>
                </a:moveTo>
                <a:lnTo>
                  <a:pt x="323930" y="211135"/>
                </a:lnTo>
                <a:lnTo>
                  <a:pt x="345599" y="211135"/>
                </a:lnTo>
                <a:cubicBezTo>
                  <a:pt x="362650" y="211135"/>
                  <a:pt x="376503" y="197662"/>
                  <a:pt x="376503" y="181236"/>
                </a:cubicBezTo>
                <a:cubicBezTo>
                  <a:pt x="376503" y="164691"/>
                  <a:pt x="362650" y="151218"/>
                  <a:pt x="345599" y="151218"/>
                </a:cubicBezTo>
                <a:close/>
                <a:moveTo>
                  <a:pt x="249344" y="132663"/>
                </a:moveTo>
                <a:lnTo>
                  <a:pt x="258701" y="132663"/>
                </a:lnTo>
                <a:cubicBezTo>
                  <a:pt x="260952" y="132663"/>
                  <a:pt x="263084" y="134081"/>
                  <a:pt x="263913" y="136209"/>
                </a:cubicBezTo>
                <a:lnTo>
                  <a:pt x="296488" y="222617"/>
                </a:lnTo>
                <a:cubicBezTo>
                  <a:pt x="296843" y="223326"/>
                  <a:pt x="297080" y="224154"/>
                  <a:pt x="297080" y="225100"/>
                </a:cubicBezTo>
                <a:cubicBezTo>
                  <a:pt x="297080" y="228055"/>
                  <a:pt x="294592" y="230537"/>
                  <a:pt x="291513" y="230537"/>
                </a:cubicBezTo>
                <a:lnTo>
                  <a:pt x="283103" y="230537"/>
                </a:lnTo>
                <a:cubicBezTo>
                  <a:pt x="280734" y="230537"/>
                  <a:pt x="278720" y="229119"/>
                  <a:pt x="277891" y="226991"/>
                </a:cubicBezTo>
                <a:lnTo>
                  <a:pt x="268178" y="201340"/>
                </a:lnTo>
                <a:lnTo>
                  <a:pt x="240223" y="201340"/>
                </a:lnTo>
                <a:lnTo>
                  <a:pt x="230628" y="226991"/>
                </a:lnTo>
                <a:cubicBezTo>
                  <a:pt x="229799" y="229119"/>
                  <a:pt x="227785" y="230537"/>
                  <a:pt x="225416" y="230537"/>
                </a:cubicBezTo>
                <a:lnTo>
                  <a:pt x="217006" y="230537"/>
                </a:lnTo>
                <a:cubicBezTo>
                  <a:pt x="215229" y="230537"/>
                  <a:pt x="213453" y="229710"/>
                  <a:pt x="212505" y="228173"/>
                </a:cubicBezTo>
                <a:cubicBezTo>
                  <a:pt x="211439" y="226754"/>
                  <a:pt x="211202" y="224863"/>
                  <a:pt x="211794" y="223090"/>
                </a:cubicBezTo>
                <a:lnTo>
                  <a:pt x="244250" y="136327"/>
                </a:lnTo>
                <a:cubicBezTo>
                  <a:pt x="244961" y="134200"/>
                  <a:pt x="247093" y="132663"/>
                  <a:pt x="249344" y="132663"/>
                </a:cubicBezTo>
                <a:close/>
                <a:moveTo>
                  <a:pt x="310549" y="132310"/>
                </a:moveTo>
                <a:lnTo>
                  <a:pt x="345599" y="132310"/>
                </a:lnTo>
                <a:cubicBezTo>
                  <a:pt x="373070" y="132310"/>
                  <a:pt x="395449" y="154291"/>
                  <a:pt x="395449" y="181236"/>
                </a:cubicBezTo>
                <a:cubicBezTo>
                  <a:pt x="395449" y="208180"/>
                  <a:pt x="373070" y="230043"/>
                  <a:pt x="345599" y="230043"/>
                </a:cubicBezTo>
                <a:lnTo>
                  <a:pt x="310549" y="230043"/>
                </a:lnTo>
                <a:cubicBezTo>
                  <a:pt x="307471" y="230043"/>
                  <a:pt x="304984" y="227561"/>
                  <a:pt x="304984" y="224489"/>
                </a:cubicBezTo>
                <a:lnTo>
                  <a:pt x="304984" y="137864"/>
                </a:lnTo>
                <a:cubicBezTo>
                  <a:pt x="304984" y="134792"/>
                  <a:pt x="307471" y="132310"/>
                  <a:pt x="310549" y="132310"/>
                </a:cubicBezTo>
                <a:close/>
                <a:moveTo>
                  <a:pt x="52452" y="31447"/>
                </a:moveTo>
                <a:lnTo>
                  <a:pt x="52452" y="298980"/>
                </a:lnTo>
                <a:lnTo>
                  <a:pt x="554481" y="298980"/>
                </a:lnTo>
                <a:lnTo>
                  <a:pt x="554481" y="31447"/>
                </a:lnTo>
                <a:lnTo>
                  <a:pt x="483439" y="31447"/>
                </a:lnTo>
                <a:lnTo>
                  <a:pt x="483439" y="42323"/>
                </a:lnTo>
                <a:lnTo>
                  <a:pt x="495042" y="42323"/>
                </a:lnTo>
                <a:cubicBezTo>
                  <a:pt x="503804" y="42323"/>
                  <a:pt x="510790" y="49416"/>
                  <a:pt x="510790" y="58046"/>
                </a:cubicBezTo>
                <a:cubicBezTo>
                  <a:pt x="510790" y="66795"/>
                  <a:pt x="503804" y="73770"/>
                  <a:pt x="495042" y="73770"/>
                </a:cubicBezTo>
                <a:lnTo>
                  <a:pt x="440340" y="73770"/>
                </a:lnTo>
                <a:cubicBezTo>
                  <a:pt x="431578" y="73770"/>
                  <a:pt x="424474" y="66795"/>
                  <a:pt x="424474" y="58046"/>
                </a:cubicBezTo>
                <a:cubicBezTo>
                  <a:pt x="424474" y="49416"/>
                  <a:pt x="431578" y="42323"/>
                  <a:pt x="440340" y="42323"/>
                </a:cubicBezTo>
                <a:lnTo>
                  <a:pt x="451944" y="42323"/>
                </a:lnTo>
                <a:lnTo>
                  <a:pt x="451944" y="31447"/>
                </a:lnTo>
                <a:lnTo>
                  <a:pt x="319332" y="31447"/>
                </a:lnTo>
                <a:lnTo>
                  <a:pt x="319332" y="42323"/>
                </a:lnTo>
                <a:lnTo>
                  <a:pt x="330818" y="42323"/>
                </a:lnTo>
                <a:cubicBezTo>
                  <a:pt x="339579" y="42323"/>
                  <a:pt x="346684" y="49416"/>
                  <a:pt x="346684" y="58046"/>
                </a:cubicBezTo>
                <a:cubicBezTo>
                  <a:pt x="346684" y="66795"/>
                  <a:pt x="339579" y="73770"/>
                  <a:pt x="330818" y="73770"/>
                </a:cubicBezTo>
                <a:lnTo>
                  <a:pt x="276115" y="73770"/>
                </a:lnTo>
                <a:cubicBezTo>
                  <a:pt x="267354" y="73770"/>
                  <a:pt x="260368" y="66795"/>
                  <a:pt x="260368" y="58046"/>
                </a:cubicBezTo>
                <a:cubicBezTo>
                  <a:pt x="260368" y="49416"/>
                  <a:pt x="267354" y="42323"/>
                  <a:pt x="276115" y="42323"/>
                </a:cubicBezTo>
                <a:lnTo>
                  <a:pt x="287719" y="42323"/>
                </a:lnTo>
                <a:lnTo>
                  <a:pt x="287719" y="31447"/>
                </a:lnTo>
                <a:lnTo>
                  <a:pt x="155108" y="31447"/>
                </a:lnTo>
                <a:lnTo>
                  <a:pt x="155108" y="42323"/>
                </a:lnTo>
                <a:lnTo>
                  <a:pt x="166711" y="42323"/>
                </a:lnTo>
                <a:cubicBezTo>
                  <a:pt x="175355" y="42323"/>
                  <a:pt x="182459" y="49416"/>
                  <a:pt x="182459" y="58046"/>
                </a:cubicBezTo>
                <a:cubicBezTo>
                  <a:pt x="182459" y="66795"/>
                  <a:pt x="175355" y="73770"/>
                  <a:pt x="166711" y="73770"/>
                </a:cubicBezTo>
                <a:lnTo>
                  <a:pt x="111891" y="73770"/>
                </a:lnTo>
                <a:cubicBezTo>
                  <a:pt x="103247" y="73770"/>
                  <a:pt x="96143" y="66795"/>
                  <a:pt x="96143" y="58046"/>
                </a:cubicBezTo>
                <a:cubicBezTo>
                  <a:pt x="96143" y="49416"/>
                  <a:pt x="103247" y="42323"/>
                  <a:pt x="111891" y="42323"/>
                </a:cubicBezTo>
                <a:lnTo>
                  <a:pt x="123494" y="42323"/>
                </a:lnTo>
                <a:lnTo>
                  <a:pt x="123494" y="31447"/>
                </a:lnTo>
                <a:close/>
                <a:moveTo>
                  <a:pt x="15748" y="0"/>
                </a:moveTo>
                <a:lnTo>
                  <a:pt x="36705" y="0"/>
                </a:lnTo>
                <a:lnTo>
                  <a:pt x="570346" y="0"/>
                </a:lnTo>
                <a:lnTo>
                  <a:pt x="591185" y="0"/>
                </a:lnTo>
                <a:cubicBezTo>
                  <a:pt x="599947" y="0"/>
                  <a:pt x="606933" y="6975"/>
                  <a:pt x="606933" y="15723"/>
                </a:cubicBezTo>
                <a:cubicBezTo>
                  <a:pt x="606933" y="24472"/>
                  <a:pt x="599947" y="31447"/>
                  <a:pt x="591185" y="31447"/>
                </a:cubicBezTo>
                <a:lnTo>
                  <a:pt x="586094" y="31447"/>
                </a:lnTo>
                <a:lnTo>
                  <a:pt x="586094" y="314703"/>
                </a:lnTo>
                <a:cubicBezTo>
                  <a:pt x="586094" y="323452"/>
                  <a:pt x="578990" y="330545"/>
                  <a:pt x="570346" y="330545"/>
                </a:cubicBezTo>
                <a:lnTo>
                  <a:pt x="521328" y="330545"/>
                </a:lnTo>
                <a:lnTo>
                  <a:pt x="521328" y="514969"/>
                </a:lnTo>
                <a:cubicBezTo>
                  <a:pt x="521328" y="519343"/>
                  <a:pt x="517776" y="522890"/>
                  <a:pt x="513513" y="522890"/>
                </a:cubicBezTo>
                <a:lnTo>
                  <a:pt x="448155" y="522890"/>
                </a:lnTo>
                <a:cubicBezTo>
                  <a:pt x="443892" y="522890"/>
                  <a:pt x="440340" y="519343"/>
                  <a:pt x="440340" y="514969"/>
                </a:cubicBezTo>
                <a:lnTo>
                  <a:pt x="440340" y="330545"/>
                </a:lnTo>
                <a:lnTo>
                  <a:pt x="166711" y="330545"/>
                </a:lnTo>
                <a:lnTo>
                  <a:pt x="166711" y="514969"/>
                </a:lnTo>
                <a:cubicBezTo>
                  <a:pt x="166711" y="519343"/>
                  <a:pt x="163159" y="522890"/>
                  <a:pt x="158778" y="522890"/>
                </a:cubicBezTo>
                <a:lnTo>
                  <a:pt x="93538" y="522890"/>
                </a:lnTo>
                <a:cubicBezTo>
                  <a:pt x="89157" y="522890"/>
                  <a:pt x="85605" y="519343"/>
                  <a:pt x="85605" y="514969"/>
                </a:cubicBezTo>
                <a:lnTo>
                  <a:pt x="85605" y="330545"/>
                </a:lnTo>
                <a:lnTo>
                  <a:pt x="36705" y="330545"/>
                </a:lnTo>
                <a:cubicBezTo>
                  <a:pt x="27943" y="330545"/>
                  <a:pt x="20957" y="323452"/>
                  <a:pt x="20957" y="314703"/>
                </a:cubicBezTo>
                <a:lnTo>
                  <a:pt x="20957" y="31447"/>
                </a:lnTo>
                <a:lnTo>
                  <a:pt x="15748" y="31447"/>
                </a:lnTo>
                <a:cubicBezTo>
                  <a:pt x="7104" y="31447"/>
                  <a:pt x="0" y="24472"/>
                  <a:pt x="0" y="15723"/>
                </a:cubicBezTo>
                <a:cubicBezTo>
                  <a:pt x="0" y="6975"/>
                  <a:pt x="7104" y="0"/>
                  <a:pt x="1574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7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73" name="Google Shape;273;p31"/>
          <p:cNvSpPr txBox="1"/>
          <p:nvPr/>
        </p:nvSpPr>
        <p:spPr>
          <a:xfrm>
            <a:off x="40425" y="323375"/>
            <a:ext cx="68007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4" name="Google Shape;274;p31"/>
          <p:cNvCxnSpPr>
            <a:cxnSpLocks/>
          </p:cNvCxnSpPr>
          <p:nvPr/>
        </p:nvCxnSpPr>
        <p:spPr>
          <a:xfrm flipV="1">
            <a:off x="-9939" y="616475"/>
            <a:ext cx="9180771" cy="14031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1"/>
          <p:cNvSpPr txBox="1"/>
          <p:nvPr/>
        </p:nvSpPr>
        <p:spPr>
          <a:xfrm>
            <a:off x="0" y="61385"/>
            <a:ext cx="7613374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74EA7"/>
                </a:solidFill>
              </a:rPr>
              <a:t>Data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Description</a:t>
            </a:r>
            <a:endParaRPr sz="2400" dirty="0">
              <a:solidFill>
                <a:srgbClr val="674EA7"/>
              </a:solidFill>
            </a:endParaRPr>
          </a:p>
        </p:txBody>
      </p:sp>
      <p:grpSp>
        <p:nvGrpSpPr>
          <p:cNvPr id="62" name="组合 111">
            <a:extLst>
              <a:ext uri="{FF2B5EF4-FFF2-40B4-BE49-F238E27FC236}">
                <a16:creationId xmlns:a16="http://schemas.microsoft.com/office/drawing/2014/main" id="{F8A6607A-6797-104D-9C43-39DA44A96D89}"/>
              </a:ext>
            </a:extLst>
          </p:cNvPr>
          <p:cNvGrpSpPr/>
          <p:nvPr/>
        </p:nvGrpSpPr>
        <p:grpSpPr>
          <a:xfrm>
            <a:off x="347583" y="746114"/>
            <a:ext cx="4068417" cy="3935216"/>
            <a:chOff x="4587811" y="2385276"/>
            <a:chExt cx="3017043" cy="2003559"/>
          </a:xfrm>
        </p:grpSpPr>
        <p:sp>
          <p:nvSpPr>
            <p:cNvPr id="91" name="任意多边形 112">
              <a:extLst>
                <a:ext uri="{FF2B5EF4-FFF2-40B4-BE49-F238E27FC236}">
                  <a16:creationId xmlns:a16="http://schemas.microsoft.com/office/drawing/2014/main" id="{F22B98C8-0660-6D4E-8D46-90A7019820C4}"/>
                </a:ext>
              </a:extLst>
            </p:cNvPr>
            <p:cNvSpPr/>
            <p:nvPr/>
          </p:nvSpPr>
          <p:spPr>
            <a:xfrm>
              <a:off x="4587811" y="2385276"/>
              <a:ext cx="3017043" cy="165702"/>
            </a:xfrm>
            <a:custGeom>
              <a:avLst/>
              <a:gdLst>
                <a:gd name="connsiteX0" fmla="*/ 0 w 3017043"/>
                <a:gd name="connsiteY0" fmla="*/ 0 h 280987"/>
                <a:gd name="connsiteX1" fmla="*/ 3017044 w 3017043"/>
                <a:gd name="connsiteY1" fmla="*/ 0 h 280987"/>
                <a:gd name="connsiteX2" fmla="*/ 3017044 w 3017043"/>
                <a:gd name="connsiteY2" fmla="*/ 280988 h 280987"/>
                <a:gd name="connsiteX3" fmla="*/ 0 w 3017043"/>
                <a:gd name="connsiteY3" fmla="*/ 280988 h 28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043" h="280987">
                  <a:moveTo>
                    <a:pt x="0" y="0"/>
                  </a:moveTo>
                  <a:lnTo>
                    <a:pt x="3017044" y="0"/>
                  </a:lnTo>
                  <a:lnTo>
                    <a:pt x="3017044" y="280988"/>
                  </a:lnTo>
                  <a:lnTo>
                    <a:pt x="0" y="28098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solidFill>
                <a:schemeClr val="accent4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Raw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Data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92" name="任意多边形 113">
              <a:extLst>
                <a:ext uri="{FF2B5EF4-FFF2-40B4-BE49-F238E27FC236}">
                  <a16:creationId xmlns:a16="http://schemas.microsoft.com/office/drawing/2014/main" id="{298315FC-3AFF-D547-91BB-92C023DB104A}"/>
                </a:ext>
              </a:extLst>
            </p:cNvPr>
            <p:cNvSpPr/>
            <p:nvPr/>
          </p:nvSpPr>
          <p:spPr>
            <a:xfrm>
              <a:off x="4587811" y="2385277"/>
              <a:ext cx="3017043" cy="2003558"/>
            </a:xfrm>
            <a:custGeom>
              <a:avLst/>
              <a:gdLst>
                <a:gd name="connsiteX0" fmla="*/ 0 w 3017043"/>
                <a:gd name="connsiteY0" fmla="*/ 0 h 1920335"/>
                <a:gd name="connsiteX1" fmla="*/ 3017044 w 3017043"/>
                <a:gd name="connsiteY1" fmla="*/ 0 h 1920335"/>
                <a:gd name="connsiteX2" fmla="*/ 3017044 w 3017043"/>
                <a:gd name="connsiteY2" fmla="*/ 1920335 h 1920335"/>
                <a:gd name="connsiteX3" fmla="*/ 0 w 3017043"/>
                <a:gd name="connsiteY3" fmla="*/ 1920335 h 192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043" h="1920335">
                  <a:moveTo>
                    <a:pt x="0" y="0"/>
                  </a:moveTo>
                  <a:lnTo>
                    <a:pt x="3017044" y="0"/>
                  </a:lnTo>
                  <a:lnTo>
                    <a:pt x="3017044" y="1920335"/>
                  </a:lnTo>
                  <a:lnTo>
                    <a:pt x="0" y="1920335"/>
                  </a:lnTo>
                  <a:close/>
                </a:path>
              </a:pathLst>
            </a:custGeom>
            <a:noFill/>
            <a:ln w="22011" cap="rnd">
              <a:solidFill>
                <a:schemeClr val="accent4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FA54B71-B895-524D-9470-EAE0563CD580}"/>
              </a:ext>
            </a:extLst>
          </p:cNvPr>
          <p:cNvGrpSpPr/>
          <p:nvPr/>
        </p:nvGrpSpPr>
        <p:grpSpPr>
          <a:xfrm>
            <a:off x="4806941" y="770246"/>
            <a:ext cx="4068367" cy="1198714"/>
            <a:chOff x="4572000" y="863372"/>
            <a:chExt cx="4068367" cy="1198714"/>
          </a:xfrm>
        </p:grpSpPr>
        <p:grpSp>
          <p:nvGrpSpPr>
            <p:cNvPr id="56" name="组合 29">
              <a:extLst>
                <a:ext uri="{FF2B5EF4-FFF2-40B4-BE49-F238E27FC236}">
                  <a16:creationId xmlns:a16="http://schemas.microsoft.com/office/drawing/2014/main" id="{D4E00C32-2584-3C43-8990-A9467DC74B39}"/>
                </a:ext>
              </a:extLst>
            </p:cNvPr>
            <p:cNvGrpSpPr/>
            <p:nvPr/>
          </p:nvGrpSpPr>
          <p:grpSpPr>
            <a:xfrm>
              <a:off x="5495036" y="863372"/>
              <a:ext cx="3145331" cy="1198714"/>
              <a:chOff x="673100" y="1329755"/>
              <a:chExt cx="3414006" cy="1289773"/>
            </a:xfrm>
          </p:grpSpPr>
          <p:sp>
            <p:nvSpPr>
              <p:cNvPr id="60" name="矩形 27">
                <a:extLst>
                  <a:ext uri="{FF2B5EF4-FFF2-40B4-BE49-F238E27FC236}">
                    <a16:creationId xmlns:a16="http://schemas.microsoft.com/office/drawing/2014/main" id="{3CEFC585-4078-2643-ABCA-047C2C46C96B}"/>
                  </a:ext>
                </a:extLst>
              </p:cNvPr>
              <p:cNvSpPr/>
              <p:nvPr/>
            </p:nvSpPr>
            <p:spPr bwMode="auto">
              <a:xfrm>
                <a:off x="673100" y="1771561"/>
                <a:ext cx="3414005" cy="8479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Dataset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form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Kaggle: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[Real or Fake] Fake </a:t>
                </a:r>
                <a:r>
                  <a:rPr lang="en-US" altLang="zh-CN" sz="1100" dirty="0" err="1"/>
                  <a:t>JobPosting</a:t>
                </a:r>
                <a:r>
                  <a:rPr lang="en-US" altLang="zh-CN" sz="1100" dirty="0"/>
                  <a:t> Prediction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rgbClr val="0070C0"/>
                    </a:solidFill>
                    <a:hlinkClick r:id="rId3"/>
                  </a:rPr>
                  <a:t>Link</a:t>
                </a:r>
                <a:r>
                  <a:rPr lang="zh-CN" altLang="en-US" sz="1100" dirty="0">
                    <a:solidFill>
                      <a:srgbClr val="0070C0"/>
                    </a:solidFill>
                    <a:hlinkClick r:id="rId3"/>
                  </a:rPr>
                  <a:t> </a:t>
                </a:r>
                <a:r>
                  <a:rPr lang="en-US" altLang="zh-CN" sz="1100" dirty="0">
                    <a:solidFill>
                      <a:srgbClr val="0070C0"/>
                    </a:solidFill>
                    <a:hlinkClick r:id="rId3"/>
                  </a:rPr>
                  <a:t>for</a:t>
                </a:r>
                <a:r>
                  <a:rPr lang="zh-CN" altLang="en-US" sz="1100" dirty="0">
                    <a:solidFill>
                      <a:srgbClr val="0070C0"/>
                    </a:solidFill>
                    <a:hlinkClick r:id="rId3"/>
                  </a:rPr>
                  <a:t> </a:t>
                </a:r>
                <a:r>
                  <a:rPr lang="en-US" altLang="zh-CN" sz="1100" dirty="0">
                    <a:solidFill>
                      <a:srgbClr val="0070C0"/>
                    </a:solidFill>
                    <a:hlinkClick r:id="rId3"/>
                  </a:rPr>
                  <a:t>the</a:t>
                </a:r>
                <a:r>
                  <a:rPr lang="zh-CN" altLang="en-US" sz="1100" dirty="0">
                    <a:solidFill>
                      <a:srgbClr val="0070C0"/>
                    </a:solidFill>
                    <a:hlinkClick r:id="rId3"/>
                  </a:rPr>
                  <a:t> </a:t>
                </a:r>
                <a:r>
                  <a:rPr lang="en-US" altLang="zh-CN" sz="1100" dirty="0">
                    <a:solidFill>
                      <a:srgbClr val="0070C0"/>
                    </a:solidFill>
                    <a:hlinkClick r:id="rId3"/>
                  </a:rPr>
                  <a:t>dataset</a:t>
                </a:r>
                <a:endParaRPr lang="en-US" altLang="zh-CN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1" name="文本框 28">
                <a:extLst>
                  <a:ext uri="{FF2B5EF4-FFF2-40B4-BE49-F238E27FC236}">
                    <a16:creationId xmlns:a16="http://schemas.microsoft.com/office/drawing/2014/main" id="{25228DE5-E6AC-B54A-94DF-DE265260452F}"/>
                  </a:ext>
                </a:extLst>
              </p:cNvPr>
              <p:cNvSpPr txBox="1"/>
              <p:nvPr/>
            </p:nvSpPr>
            <p:spPr bwMode="auto">
              <a:xfrm>
                <a:off x="673100" y="1329755"/>
                <a:ext cx="341400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Data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Source</a:t>
                </a:r>
              </a:p>
            </p:txBody>
          </p:sp>
        </p:grpSp>
        <p:grpSp>
          <p:nvGrpSpPr>
            <p:cNvPr id="57" name="组合 165">
              <a:extLst>
                <a:ext uri="{FF2B5EF4-FFF2-40B4-BE49-F238E27FC236}">
                  <a16:creationId xmlns:a16="http://schemas.microsoft.com/office/drawing/2014/main" id="{4208D6C3-3E68-6E4C-B070-216DA99E1EC0}"/>
                </a:ext>
              </a:extLst>
            </p:cNvPr>
            <p:cNvGrpSpPr/>
            <p:nvPr/>
          </p:nvGrpSpPr>
          <p:grpSpPr>
            <a:xfrm>
              <a:off x="4572000" y="934810"/>
              <a:ext cx="733427" cy="788100"/>
              <a:chOff x="6806127" y="1246413"/>
              <a:chExt cx="419100" cy="847968"/>
            </a:xfrm>
          </p:grpSpPr>
          <p:sp>
            <p:nvSpPr>
              <p:cNvPr id="58" name="圆角矩形 24">
                <a:extLst>
                  <a:ext uri="{FF2B5EF4-FFF2-40B4-BE49-F238E27FC236}">
                    <a16:creationId xmlns:a16="http://schemas.microsoft.com/office/drawing/2014/main" id="{F25717B5-6D6B-1E49-8A77-6B0261539133}"/>
                  </a:ext>
                </a:extLst>
              </p:cNvPr>
              <p:cNvSpPr/>
              <p:nvPr/>
            </p:nvSpPr>
            <p:spPr>
              <a:xfrm>
                <a:off x="7017862" y="1246413"/>
                <a:ext cx="105878" cy="8479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just"/>
                <a:endParaRPr lang="en-US"/>
              </a:p>
            </p:txBody>
          </p:sp>
          <p:sp>
            <p:nvSpPr>
              <p:cNvPr id="59" name="右箭头 164">
                <a:extLst>
                  <a:ext uri="{FF2B5EF4-FFF2-40B4-BE49-F238E27FC236}">
                    <a16:creationId xmlns:a16="http://schemas.microsoft.com/office/drawing/2014/main" id="{533CD33B-0D87-BC4E-905A-609347BED8DB}"/>
                  </a:ext>
                </a:extLst>
              </p:cNvPr>
              <p:cNvSpPr/>
              <p:nvPr/>
            </p:nvSpPr>
            <p:spPr>
              <a:xfrm>
                <a:off x="6806127" y="1346665"/>
                <a:ext cx="419100" cy="569301"/>
              </a:xfrm>
              <a:prstGeom prst="rightArrow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</a:rPr>
                  <a:t>01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DBDE0B-EC24-E442-A4E6-B63BAC5F2498}"/>
              </a:ext>
            </a:extLst>
          </p:cNvPr>
          <p:cNvGrpSpPr/>
          <p:nvPr/>
        </p:nvGrpSpPr>
        <p:grpSpPr>
          <a:xfrm>
            <a:off x="4806941" y="2072036"/>
            <a:ext cx="4068367" cy="1019306"/>
            <a:chOff x="4572000" y="1838097"/>
            <a:chExt cx="4068367" cy="1019306"/>
          </a:xfrm>
        </p:grpSpPr>
        <p:grpSp>
          <p:nvGrpSpPr>
            <p:cNvPr id="47" name="组合 168">
              <a:extLst>
                <a:ext uri="{FF2B5EF4-FFF2-40B4-BE49-F238E27FC236}">
                  <a16:creationId xmlns:a16="http://schemas.microsoft.com/office/drawing/2014/main" id="{ACCA8C5E-9A97-D747-A36A-9713C66A692D}"/>
                </a:ext>
              </a:extLst>
            </p:cNvPr>
            <p:cNvGrpSpPr/>
            <p:nvPr/>
          </p:nvGrpSpPr>
          <p:grpSpPr>
            <a:xfrm>
              <a:off x="5495036" y="1838097"/>
              <a:ext cx="3145331" cy="1019306"/>
              <a:chOff x="673100" y="1329755"/>
              <a:chExt cx="3414006" cy="1096737"/>
            </a:xfrm>
          </p:grpSpPr>
          <p:sp>
            <p:nvSpPr>
              <p:cNvPr id="54" name="矩形 172">
                <a:extLst>
                  <a:ext uri="{FF2B5EF4-FFF2-40B4-BE49-F238E27FC236}">
                    <a16:creationId xmlns:a16="http://schemas.microsoft.com/office/drawing/2014/main" id="{D30BC379-8DAB-4848-B1A3-A4A0949E5C36}"/>
                  </a:ext>
                </a:extLst>
              </p:cNvPr>
              <p:cNvSpPr/>
              <p:nvPr/>
            </p:nvSpPr>
            <p:spPr bwMode="auto">
              <a:xfrm>
                <a:off x="673100" y="1771561"/>
                <a:ext cx="3414005" cy="654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Size: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~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60M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Records: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17880</a:t>
                </a:r>
                <a:r>
                  <a:rPr lang="zh-CN" altLang="en-US" sz="1100" dirty="0"/>
                  <a:t> </a:t>
                </a:r>
                <a:endParaRPr lang="en-US" altLang="zh-CN" sz="1100" dirty="0"/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Columns: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18</a:t>
                </a:r>
              </a:p>
            </p:txBody>
          </p:sp>
          <p:sp>
            <p:nvSpPr>
              <p:cNvPr id="55" name="文本框 173">
                <a:extLst>
                  <a:ext uri="{FF2B5EF4-FFF2-40B4-BE49-F238E27FC236}">
                    <a16:creationId xmlns:a16="http://schemas.microsoft.com/office/drawing/2014/main" id="{96C55BAE-46F8-524F-AB7D-396E64D86D14}"/>
                  </a:ext>
                </a:extLst>
              </p:cNvPr>
              <p:cNvSpPr txBox="1"/>
              <p:nvPr/>
            </p:nvSpPr>
            <p:spPr bwMode="auto">
              <a:xfrm>
                <a:off x="673100" y="1329755"/>
                <a:ext cx="341400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Dataset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size</a:t>
                </a:r>
              </a:p>
            </p:txBody>
          </p:sp>
        </p:grpSp>
        <p:grpSp>
          <p:nvGrpSpPr>
            <p:cNvPr id="51" name="组合 169">
              <a:extLst>
                <a:ext uri="{FF2B5EF4-FFF2-40B4-BE49-F238E27FC236}">
                  <a16:creationId xmlns:a16="http://schemas.microsoft.com/office/drawing/2014/main" id="{C9CE5A36-1306-D24C-957A-65324A65430C}"/>
                </a:ext>
              </a:extLst>
            </p:cNvPr>
            <p:cNvGrpSpPr/>
            <p:nvPr/>
          </p:nvGrpSpPr>
          <p:grpSpPr>
            <a:xfrm>
              <a:off x="4572000" y="1909535"/>
              <a:ext cx="733427" cy="788100"/>
              <a:chOff x="6806127" y="1246413"/>
              <a:chExt cx="419100" cy="847968"/>
            </a:xfrm>
          </p:grpSpPr>
          <p:sp>
            <p:nvSpPr>
              <p:cNvPr id="52" name="圆角矩形 170">
                <a:extLst>
                  <a:ext uri="{FF2B5EF4-FFF2-40B4-BE49-F238E27FC236}">
                    <a16:creationId xmlns:a16="http://schemas.microsoft.com/office/drawing/2014/main" id="{EB3E4057-180E-CD43-B6B2-F76D8CA25C4B}"/>
                  </a:ext>
                </a:extLst>
              </p:cNvPr>
              <p:cNvSpPr/>
              <p:nvPr/>
            </p:nvSpPr>
            <p:spPr>
              <a:xfrm>
                <a:off x="7017862" y="1246413"/>
                <a:ext cx="105878" cy="8479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just"/>
                <a:endParaRPr lang="en-US"/>
              </a:p>
            </p:txBody>
          </p:sp>
          <p:sp>
            <p:nvSpPr>
              <p:cNvPr id="53" name="右箭头 171">
                <a:extLst>
                  <a:ext uri="{FF2B5EF4-FFF2-40B4-BE49-F238E27FC236}">
                    <a16:creationId xmlns:a16="http://schemas.microsoft.com/office/drawing/2014/main" id="{45D3C1AB-1897-4740-AA07-BE138C553B74}"/>
                  </a:ext>
                </a:extLst>
              </p:cNvPr>
              <p:cNvSpPr/>
              <p:nvPr/>
            </p:nvSpPr>
            <p:spPr>
              <a:xfrm>
                <a:off x="6806127" y="1346665"/>
                <a:ext cx="419100" cy="569301"/>
              </a:xfrm>
              <a:prstGeom prst="rightArrow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</a:rPr>
                  <a:t>02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9B219A-DFAD-1342-86C9-1247DE920633}"/>
              </a:ext>
            </a:extLst>
          </p:cNvPr>
          <p:cNvGrpSpPr/>
          <p:nvPr/>
        </p:nvGrpSpPr>
        <p:grpSpPr>
          <a:xfrm>
            <a:off x="4806941" y="3373825"/>
            <a:ext cx="4068367" cy="1019306"/>
            <a:chOff x="4572000" y="2812822"/>
            <a:chExt cx="4068367" cy="1019306"/>
          </a:xfrm>
        </p:grpSpPr>
        <p:grpSp>
          <p:nvGrpSpPr>
            <p:cNvPr id="39" name="组合 175">
              <a:extLst>
                <a:ext uri="{FF2B5EF4-FFF2-40B4-BE49-F238E27FC236}">
                  <a16:creationId xmlns:a16="http://schemas.microsoft.com/office/drawing/2014/main" id="{AA72959B-C126-334F-8A45-6EE8D9FCFA09}"/>
                </a:ext>
              </a:extLst>
            </p:cNvPr>
            <p:cNvGrpSpPr/>
            <p:nvPr/>
          </p:nvGrpSpPr>
          <p:grpSpPr>
            <a:xfrm>
              <a:off x="5495036" y="2812822"/>
              <a:ext cx="3145331" cy="1019306"/>
              <a:chOff x="673100" y="1329755"/>
              <a:chExt cx="3414006" cy="1096737"/>
            </a:xfrm>
          </p:grpSpPr>
          <p:sp>
            <p:nvSpPr>
              <p:cNvPr id="44" name="矩形 179">
                <a:extLst>
                  <a:ext uri="{FF2B5EF4-FFF2-40B4-BE49-F238E27FC236}">
                    <a16:creationId xmlns:a16="http://schemas.microsoft.com/office/drawing/2014/main" id="{E576CD99-FB3D-CE43-B8DE-88FD9143FA16}"/>
                  </a:ext>
                </a:extLst>
              </p:cNvPr>
              <p:cNvSpPr/>
              <p:nvPr/>
            </p:nvSpPr>
            <p:spPr bwMode="auto">
              <a:xfrm>
                <a:off x="673100" y="1771561"/>
                <a:ext cx="3414005" cy="654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Title,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location,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department,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company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profile,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salary,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JD,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requirements,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employment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type,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industry,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function,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etc.</a:t>
                </a:r>
              </a:p>
            </p:txBody>
          </p:sp>
          <p:sp>
            <p:nvSpPr>
              <p:cNvPr id="45" name="文本框 180">
                <a:extLst>
                  <a:ext uri="{FF2B5EF4-FFF2-40B4-BE49-F238E27FC236}">
                    <a16:creationId xmlns:a16="http://schemas.microsoft.com/office/drawing/2014/main" id="{84CDC7E3-E9B5-EF4D-918D-4A2F3C87A770}"/>
                  </a:ext>
                </a:extLst>
              </p:cNvPr>
              <p:cNvSpPr txBox="1"/>
              <p:nvPr/>
            </p:nvSpPr>
            <p:spPr bwMode="auto">
              <a:xfrm>
                <a:off x="673100" y="1329755"/>
                <a:ext cx="341400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Features</a:t>
                </a:r>
              </a:p>
            </p:txBody>
          </p:sp>
        </p:grpSp>
        <p:grpSp>
          <p:nvGrpSpPr>
            <p:cNvPr id="40" name="组合 176">
              <a:extLst>
                <a:ext uri="{FF2B5EF4-FFF2-40B4-BE49-F238E27FC236}">
                  <a16:creationId xmlns:a16="http://schemas.microsoft.com/office/drawing/2014/main" id="{EED1F4EB-935B-8B47-8DDB-6FB183DD83CB}"/>
                </a:ext>
              </a:extLst>
            </p:cNvPr>
            <p:cNvGrpSpPr/>
            <p:nvPr/>
          </p:nvGrpSpPr>
          <p:grpSpPr>
            <a:xfrm>
              <a:off x="4572000" y="2884260"/>
              <a:ext cx="733427" cy="788100"/>
              <a:chOff x="6806127" y="1246413"/>
              <a:chExt cx="419100" cy="847968"/>
            </a:xfrm>
          </p:grpSpPr>
          <p:sp>
            <p:nvSpPr>
              <p:cNvPr id="41" name="圆角矩形 177">
                <a:extLst>
                  <a:ext uri="{FF2B5EF4-FFF2-40B4-BE49-F238E27FC236}">
                    <a16:creationId xmlns:a16="http://schemas.microsoft.com/office/drawing/2014/main" id="{E546A32F-F908-FD4E-849D-D71EC1E50B89}"/>
                  </a:ext>
                </a:extLst>
              </p:cNvPr>
              <p:cNvSpPr/>
              <p:nvPr/>
            </p:nvSpPr>
            <p:spPr>
              <a:xfrm>
                <a:off x="7017862" y="1246413"/>
                <a:ext cx="105878" cy="8479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just"/>
                <a:endParaRPr lang="en-US"/>
              </a:p>
            </p:txBody>
          </p:sp>
          <p:sp>
            <p:nvSpPr>
              <p:cNvPr id="42" name="右箭头 178">
                <a:extLst>
                  <a:ext uri="{FF2B5EF4-FFF2-40B4-BE49-F238E27FC236}">
                    <a16:creationId xmlns:a16="http://schemas.microsoft.com/office/drawing/2014/main" id="{16252E01-D7D3-1341-AD00-FA86F61948DE}"/>
                  </a:ext>
                </a:extLst>
              </p:cNvPr>
              <p:cNvSpPr/>
              <p:nvPr/>
            </p:nvSpPr>
            <p:spPr>
              <a:xfrm>
                <a:off x="6806127" y="1346665"/>
                <a:ext cx="419100" cy="569301"/>
              </a:xfrm>
              <a:prstGeom prst="rightArrow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</a:rPr>
                  <a:t>03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DAE3267-10F3-6E4B-89D8-8C951C2CC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23374"/>
              </p:ext>
            </p:extLst>
          </p:nvPr>
        </p:nvGraphicFramePr>
        <p:xfrm>
          <a:off x="649120" y="1171565"/>
          <a:ext cx="3465342" cy="3430254"/>
        </p:xfrm>
        <a:graphic>
          <a:graphicData uri="http://schemas.openxmlformats.org/drawingml/2006/table">
            <a:tbl>
              <a:tblPr firstRow="1" bandRow="1">
                <a:tableStyleId>{544D37E0-DD99-442C-B4C7-F3C6A553E11E}</a:tableStyleId>
              </a:tblPr>
              <a:tblGrid>
                <a:gridCol w="1328429">
                  <a:extLst>
                    <a:ext uri="{9D8B030D-6E8A-4147-A177-3AD203B41FA5}">
                      <a16:colId xmlns:a16="http://schemas.microsoft.com/office/drawing/2014/main" val="465357720"/>
                    </a:ext>
                  </a:extLst>
                </a:gridCol>
                <a:gridCol w="2136913">
                  <a:extLst>
                    <a:ext uri="{9D8B030D-6E8A-4147-A177-3AD203B41FA5}">
                      <a16:colId xmlns:a16="http://schemas.microsoft.com/office/drawing/2014/main" val="1414197575"/>
                    </a:ext>
                  </a:extLst>
                </a:gridCol>
              </a:tblGrid>
              <a:tr h="233194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/>
                        <a:t>title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Head of Content (m/f)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641925"/>
                  </a:ext>
                </a:extLst>
              </a:tr>
              <a:tr h="233194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/>
                        <a:t>location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DE, BE, Berlin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989890"/>
                  </a:ext>
                </a:extLst>
              </a:tr>
              <a:tr h="233194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/>
                        <a:t>department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ANDROIDPIT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64832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salary_range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20000-28000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0979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company_profile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Founded in 2009,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are constantly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37402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chedules and ensure deadlines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299464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requirements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Comfortable in a dynamic startup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092374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benefits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Being part of a fast-growing company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571194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telecommuting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52447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has_company_logo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613622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has_questions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08689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employment_type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Full-time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462410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required_experience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Mid-Senior level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7471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required_education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Master's Degree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484948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Media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539324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Management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877000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fraudulent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770950"/>
                  </a:ext>
                </a:extLst>
              </a:tr>
            </a:tbl>
          </a:graphicData>
        </a:graphic>
      </p:graphicFrame>
      <p:cxnSp>
        <p:nvCxnSpPr>
          <p:cNvPr id="93" name="直接连接符 44">
            <a:extLst>
              <a:ext uri="{FF2B5EF4-FFF2-40B4-BE49-F238E27FC236}">
                <a16:creationId xmlns:a16="http://schemas.microsoft.com/office/drawing/2014/main" id="{857E9860-7B1D-D74B-A31B-A68FC2579D36}"/>
              </a:ext>
            </a:extLst>
          </p:cNvPr>
          <p:cNvCxnSpPr>
            <a:cxnSpLocks/>
          </p:cNvCxnSpPr>
          <p:nvPr/>
        </p:nvCxnSpPr>
        <p:spPr>
          <a:xfrm>
            <a:off x="4806941" y="2032280"/>
            <a:ext cx="391776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44">
            <a:extLst>
              <a:ext uri="{FF2B5EF4-FFF2-40B4-BE49-F238E27FC236}">
                <a16:creationId xmlns:a16="http://schemas.microsoft.com/office/drawing/2014/main" id="{F51744CA-A189-6543-8065-A465ED27942A}"/>
              </a:ext>
            </a:extLst>
          </p:cNvPr>
          <p:cNvCxnSpPr>
            <a:cxnSpLocks/>
          </p:cNvCxnSpPr>
          <p:nvPr/>
        </p:nvCxnSpPr>
        <p:spPr>
          <a:xfrm>
            <a:off x="4806941" y="3358644"/>
            <a:ext cx="391776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87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73" name="Google Shape;273;p31"/>
          <p:cNvSpPr txBox="1"/>
          <p:nvPr/>
        </p:nvSpPr>
        <p:spPr>
          <a:xfrm>
            <a:off x="40425" y="323375"/>
            <a:ext cx="68007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4" name="Google Shape;274;p31"/>
          <p:cNvCxnSpPr>
            <a:cxnSpLocks/>
          </p:cNvCxnSpPr>
          <p:nvPr/>
        </p:nvCxnSpPr>
        <p:spPr>
          <a:xfrm flipV="1">
            <a:off x="-9939" y="616475"/>
            <a:ext cx="9180771" cy="14031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1"/>
          <p:cNvSpPr txBox="1"/>
          <p:nvPr/>
        </p:nvSpPr>
        <p:spPr>
          <a:xfrm>
            <a:off x="-1" y="61385"/>
            <a:ext cx="8339169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674EA7"/>
                </a:solidFill>
              </a:rPr>
              <a:t>Model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Pipeline: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From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data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wrangling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to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model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training</a:t>
            </a:r>
            <a:r>
              <a:rPr lang="zh-CN" altLang="en-US" sz="2400" dirty="0">
                <a:solidFill>
                  <a:srgbClr val="674EA7"/>
                </a:solidFill>
              </a:rPr>
              <a:t>  </a:t>
            </a:r>
            <a:endParaRPr sz="2400" dirty="0">
              <a:solidFill>
                <a:srgbClr val="674EA7"/>
              </a:solidFill>
            </a:endParaRPr>
          </a:p>
        </p:txBody>
      </p:sp>
      <p:sp>
        <p:nvSpPr>
          <p:cNvPr id="22" name="iṣḻîďê">
            <a:extLst>
              <a:ext uri="{FF2B5EF4-FFF2-40B4-BE49-F238E27FC236}">
                <a16:creationId xmlns:a16="http://schemas.microsoft.com/office/drawing/2014/main" id="{FECB2EEE-BCE5-0D4F-B32E-C781511900A9}"/>
              </a:ext>
            </a:extLst>
          </p:cNvPr>
          <p:cNvSpPr/>
          <p:nvPr/>
        </p:nvSpPr>
        <p:spPr bwMode="auto">
          <a:xfrm>
            <a:off x="539353" y="883715"/>
            <a:ext cx="8065294" cy="637919"/>
          </a:xfrm>
          <a:prstGeom prst="homePlate">
            <a:avLst>
              <a:gd name="adj" fmla="val 46762"/>
            </a:avLst>
          </a:prstGeom>
          <a:solidFill>
            <a:schemeClr val="accent4">
              <a:lumMod val="40000"/>
              <a:lumOff val="60000"/>
              <a:alpha val="48000"/>
            </a:schemeClr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0" name="íṧ1íďé">
            <a:extLst>
              <a:ext uri="{FF2B5EF4-FFF2-40B4-BE49-F238E27FC236}">
                <a16:creationId xmlns:a16="http://schemas.microsoft.com/office/drawing/2014/main" id="{D8C7CD30-8F16-C34C-9A74-811689C39634}"/>
              </a:ext>
            </a:extLst>
          </p:cNvPr>
          <p:cNvSpPr/>
          <p:nvPr/>
        </p:nvSpPr>
        <p:spPr bwMode="gray">
          <a:xfrm>
            <a:off x="657002" y="1868431"/>
            <a:ext cx="2260185" cy="2524665"/>
          </a:xfrm>
          <a:prstGeom prst="round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t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dirty="0">
                <a:solidFill>
                  <a:schemeClr val="tx1"/>
                </a:solidFill>
              </a:rPr>
              <a:t>Drop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irrelevant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columns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dirty="0">
                <a:solidFill>
                  <a:schemeClr val="tx1"/>
                </a:solidFill>
              </a:rPr>
              <a:t>Imputation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dirty="0">
                <a:solidFill>
                  <a:schemeClr val="tx1"/>
                </a:solidFill>
              </a:rPr>
              <a:t>Text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feature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cleaning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Tfidf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vectorization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dirty="0">
                <a:solidFill>
                  <a:schemeClr val="tx1"/>
                </a:solidFill>
              </a:rPr>
              <a:t>One-hot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encoding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dirty="0">
                <a:solidFill>
                  <a:schemeClr val="tx1"/>
                </a:solidFill>
              </a:rPr>
              <a:t>Standardization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îšļidè">
            <a:extLst>
              <a:ext uri="{FF2B5EF4-FFF2-40B4-BE49-F238E27FC236}">
                <a16:creationId xmlns:a16="http://schemas.microsoft.com/office/drawing/2014/main" id="{88AC5204-311C-9A4F-A5DE-04175F0C8F5D}"/>
              </a:ext>
            </a:extLst>
          </p:cNvPr>
          <p:cNvSpPr/>
          <p:nvPr/>
        </p:nvSpPr>
        <p:spPr bwMode="gray">
          <a:xfrm>
            <a:off x="657000" y="1195205"/>
            <a:ext cx="2260185" cy="49444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Cleaning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&amp;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Engineering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îSḻîḓè">
            <a:extLst>
              <a:ext uri="{FF2B5EF4-FFF2-40B4-BE49-F238E27FC236}">
                <a16:creationId xmlns:a16="http://schemas.microsoft.com/office/drawing/2014/main" id="{0308D7D0-613E-6A48-A531-E790EDE5A819}"/>
              </a:ext>
            </a:extLst>
          </p:cNvPr>
          <p:cNvSpPr/>
          <p:nvPr/>
        </p:nvSpPr>
        <p:spPr bwMode="gray">
          <a:xfrm>
            <a:off x="3239408" y="1868431"/>
            <a:ext cx="2260185" cy="2524665"/>
          </a:xfrm>
          <a:prstGeom prst="round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t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layers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full-connect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neural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network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using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relu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activation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Gridsearch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optimizer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en-US" altLang="zh-CN" dirty="0" err="1">
                <a:solidFill>
                  <a:schemeClr val="tx1"/>
                </a:solidFill>
              </a:rPr>
              <a:t>sgd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adam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adagrad</a:t>
            </a:r>
            <a:r>
              <a:rPr lang="en-US" altLang="zh-CN" dirty="0">
                <a:solidFill>
                  <a:schemeClr val="tx1"/>
                </a:solidFill>
              </a:rPr>
              <a:t>},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batch_size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{8,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16}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" name="í$ḷidé">
            <a:extLst>
              <a:ext uri="{FF2B5EF4-FFF2-40B4-BE49-F238E27FC236}">
                <a16:creationId xmlns:a16="http://schemas.microsoft.com/office/drawing/2014/main" id="{1F171AD2-F85A-174C-B248-27A5A8F9F604}"/>
              </a:ext>
            </a:extLst>
          </p:cNvPr>
          <p:cNvSpPr/>
          <p:nvPr/>
        </p:nvSpPr>
        <p:spPr bwMode="gray">
          <a:xfrm>
            <a:off x="3239406" y="1195205"/>
            <a:ext cx="2260185" cy="49444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Model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Selection</a:t>
            </a:r>
          </a:p>
        </p:txBody>
      </p:sp>
      <p:sp>
        <p:nvSpPr>
          <p:cNvPr id="26" name="ísļiḓe">
            <a:extLst>
              <a:ext uri="{FF2B5EF4-FFF2-40B4-BE49-F238E27FC236}">
                <a16:creationId xmlns:a16="http://schemas.microsoft.com/office/drawing/2014/main" id="{A5BD9C2C-935F-7F41-90E8-C07DE422CE03}"/>
              </a:ext>
            </a:extLst>
          </p:cNvPr>
          <p:cNvSpPr/>
          <p:nvPr/>
        </p:nvSpPr>
        <p:spPr bwMode="gray">
          <a:xfrm>
            <a:off x="5821815" y="1868431"/>
            <a:ext cx="2260185" cy="2524665"/>
          </a:xfrm>
          <a:prstGeom prst="round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t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dirty="0">
                <a:solidFill>
                  <a:schemeClr val="tx1"/>
                </a:solidFill>
              </a:rPr>
              <a:t>Best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model: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optimizer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en-US" altLang="zh-CN" dirty="0" err="1">
                <a:solidFill>
                  <a:schemeClr val="tx1"/>
                </a:solidFill>
              </a:rPr>
              <a:t>adam</a:t>
            </a:r>
            <a:r>
              <a:rPr lang="en-US" altLang="zh-CN" dirty="0">
                <a:solidFill>
                  <a:schemeClr val="tx1"/>
                </a:solidFill>
              </a:rPr>
              <a:t>},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batch_size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{16}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dirty="0">
                <a:solidFill>
                  <a:schemeClr val="tx1"/>
                </a:solidFill>
              </a:rPr>
              <a:t>Save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engineering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pipeline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best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model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pickle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files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online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27" name="íṧḷïḓe">
            <a:extLst>
              <a:ext uri="{FF2B5EF4-FFF2-40B4-BE49-F238E27FC236}">
                <a16:creationId xmlns:a16="http://schemas.microsoft.com/office/drawing/2014/main" id="{8EE3C6FC-F060-7940-9B49-CA064C3F20EE}"/>
              </a:ext>
            </a:extLst>
          </p:cNvPr>
          <p:cNvSpPr/>
          <p:nvPr/>
        </p:nvSpPr>
        <p:spPr bwMode="gray">
          <a:xfrm>
            <a:off x="5821813" y="1195205"/>
            <a:ext cx="2260185" cy="49444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Model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Training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&amp;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51643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077C94-0C74-1A4B-9D7C-08B8405FE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246" y="2068545"/>
            <a:ext cx="2286000" cy="1612900"/>
          </a:xfrm>
          <a:prstGeom prst="rect">
            <a:avLst/>
          </a:prstGeom>
        </p:spPr>
      </p:pic>
      <p:cxnSp>
        <p:nvCxnSpPr>
          <p:cNvPr id="16" name="Google Shape;274;p31">
            <a:extLst>
              <a:ext uri="{FF2B5EF4-FFF2-40B4-BE49-F238E27FC236}">
                <a16:creationId xmlns:a16="http://schemas.microsoft.com/office/drawing/2014/main" id="{8F6CB45E-875C-3C47-81C3-1A62655338C6}"/>
              </a:ext>
            </a:extLst>
          </p:cNvPr>
          <p:cNvCxnSpPr>
            <a:cxnSpLocks/>
          </p:cNvCxnSpPr>
          <p:nvPr/>
        </p:nvCxnSpPr>
        <p:spPr>
          <a:xfrm flipV="1">
            <a:off x="-9939" y="616475"/>
            <a:ext cx="9180771" cy="14031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75;p31">
            <a:extLst>
              <a:ext uri="{FF2B5EF4-FFF2-40B4-BE49-F238E27FC236}">
                <a16:creationId xmlns:a16="http://schemas.microsoft.com/office/drawing/2014/main" id="{38CBAC12-EE2E-5E4B-9C7E-8ADF8221632B}"/>
              </a:ext>
            </a:extLst>
          </p:cNvPr>
          <p:cNvSpPr txBox="1"/>
          <p:nvPr/>
        </p:nvSpPr>
        <p:spPr>
          <a:xfrm>
            <a:off x="-1" y="61385"/>
            <a:ext cx="7533861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674EA7"/>
                </a:solidFill>
              </a:rPr>
              <a:t>Model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Result: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All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success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criteria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are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met</a:t>
            </a:r>
            <a:endParaRPr sz="2400" dirty="0">
              <a:solidFill>
                <a:srgbClr val="674EA7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29E83F-2F6B-5D42-BF86-FBDD1FDA5C5E}"/>
              </a:ext>
            </a:extLst>
          </p:cNvPr>
          <p:cNvGrpSpPr/>
          <p:nvPr/>
        </p:nvGrpSpPr>
        <p:grpSpPr>
          <a:xfrm>
            <a:off x="817048" y="1894676"/>
            <a:ext cx="2578299" cy="1366397"/>
            <a:chOff x="353744" y="2161994"/>
            <a:chExt cx="2292692" cy="1073781"/>
          </a:xfrm>
        </p:grpSpPr>
        <p:sp>
          <p:nvSpPr>
            <p:cNvPr id="18" name="dart-board_74147">
              <a:extLst>
                <a:ext uri="{FF2B5EF4-FFF2-40B4-BE49-F238E27FC236}">
                  <a16:creationId xmlns:a16="http://schemas.microsoft.com/office/drawing/2014/main" id="{9C57C55F-1AC1-E745-9F7B-B1FDA4331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2450" y="2751283"/>
              <a:ext cx="483986" cy="484492"/>
            </a:xfrm>
            <a:custGeom>
              <a:avLst/>
              <a:gdLst>
                <a:gd name="connsiteX0" fmla="*/ 488334 w 607780"/>
                <a:gd name="connsiteY0" fmla="*/ 335343 h 608415"/>
                <a:gd name="connsiteX1" fmla="*/ 334222 w 607780"/>
                <a:gd name="connsiteY1" fmla="*/ 489140 h 608415"/>
                <a:gd name="connsiteX2" fmla="*/ 334222 w 607780"/>
                <a:gd name="connsiteY2" fmla="*/ 544074 h 608415"/>
                <a:gd name="connsiteX3" fmla="*/ 543347 w 607780"/>
                <a:gd name="connsiteY3" fmla="*/ 335343 h 608415"/>
                <a:gd name="connsiteX4" fmla="*/ 303079 w 607780"/>
                <a:gd name="connsiteY4" fmla="*/ 235618 h 608415"/>
                <a:gd name="connsiteX5" fmla="*/ 371810 w 607780"/>
                <a:gd name="connsiteY5" fmla="*/ 304243 h 608415"/>
                <a:gd name="connsiteX6" fmla="*/ 303079 w 607780"/>
                <a:gd name="connsiteY6" fmla="*/ 372868 h 608415"/>
                <a:gd name="connsiteX7" fmla="*/ 234348 w 607780"/>
                <a:gd name="connsiteY7" fmla="*/ 304243 h 608415"/>
                <a:gd name="connsiteX8" fmla="*/ 303079 w 607780"/>
                <a:gd name="connsiteY8" fmla="*/ 235618 h 608415"/>
                <a:gd name="connsiteX9" fmla="*/ 303136 w 607780"/>
                <a:gd name="connsiteY9" fmla="*/ 0 h 608415"/>
                <a:gd name="connsiteX10" fmla="*/ 607780 w 607780"/>
                <a:gd name="connsiteY10" fmla="*/ 304207 h 608415"/>
                <a:gd name="connsiteX11" fmla="*/ 303136 w 607780"/>
                <a:gd name="connsiteY11" fmla="*/ 608415 h 608415"/>
                <a:gd name="connsiteX12" fmla="*/ 0 w 607780"/>
                <a:gd name="connsiteY12" fmla="*/ 335249 h 608415"/>
                <a:gd name="connsiteX13" fmla="*/ 62926 w 607780"/>
                <a:gd name="connsiteY13" fmla="*/ 335249 h 608415"/>
                <a:gd name="connsiteX14" fmla="*/ 272050 w 607780"/>
                <a:gd name="connsiteY14" fmla="*/ 544074 h 608415"/>
                <a:gd name="connsiteX15" fmla="*/ 272050 w 607780"/>
                <a:gd name="connsiteY15" fmla="*/ 489140 h 608415"/>
                <a:gd name="connsiteX16" fmla="*/ 115113 w 607780"/>
                <a:gd name="connsiteY16" fmla="*/ 304207 h 608415"/>
                <a:gd name="connsiteX17" fmla="*/ 303136 w 607780"/>
                <a:gd name="connsiteY17" fmla="*/ 116547 h 608415"/>
                <a:gd name="connsiteX18" fmla="*/ 413728 w 607780"/>
                <a:gd name="connsiteY18" fmla="*/ 152668 h 608415"/>
                <a:gd name="connsiteX19" fmla="*/ 368888 w 607780"/>
                <a:gd name="connsiteY19" fmla="*/ 197443 h 608415"/>
                <a:gd name="connsiteX20" fmla="*/ 303136 w 607780"/>
                <a:gd name="connsiteY20" fmla="*/ 178630 h 608415"/>
                <a:gd name="connsiteX21" fmla="*/ 177379 w 607780"/>
                <a:gd name="connsiteY21" fmla="*/ 304207 h 608415"/>
                <a:gd name="connsiteX22" fmla="*/ 303136 w 607780"/>
                <a:gd name="connsiteY22" fmla="*/ 429785 h 608415"/>
                <a:gd name="connsiteX23" fmla="*/ 428894 w 607780"/>
                <a:gd name="connsiteY23" fmla="*/ 304207 h 608415"/>
                <a:gd name="connsiteX24" fmla="*/ 412220 w 607780"/>
                <a:gd name="connsiteY24" fmla="*/ 242030 h 608415"/>
                <a:gd name="connsiteX25" fmla="*/ 457154 w 607780"/>
                <a:gd name="connsiteY25" fmla="*/ 197161 h 608415"/>
                <a:gd name="connsiteX26" fmla="*/ 488334 w 607780"/>
                <a:gd name="connsiteY26" fmla="*/ 273166 h 608415"/>
                <a:gd name="connsiteX27" fmla="*/ 543347 w 607780"/>
                <a:gd name="connsiteY27" fmla="*/ 273166 h 608415"/>
                <a:gd name="connsiteX28" fmla="*/ 303136 w 607780"/>
                <a:gd name="connsiteY28" fmla="*/ 62177 h 608415"/>
                <a:gd name="connsiteX29" fmla="*/ 62926 w 607780"/>
                <a:gd name="connsiteY29" fmla="*/ 273166 h 608415"/>
                <a:gd name="connsiteX30" fmla="*/ 0 w 607780"/>
                <a:gd name="connsiteY30" fmla="*/ 273166 h 608415"/>
                <a:gd name="connsiteX31" fmla="*/ 303136 w 607780"/>
                <a:gd name="connsiteY31" fmla="*/ 0 h 60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7780" h="608415">
                  <a:moveTo>
                    <a:pt x="488334" y="335343"/>
                  </a:moveTo>
                  <a:cubicBezTo>
                    <a:pt x="475146" y="413888"/>
                    <a:pt x="412974" y="475971"/>
                    <a:pt x="334222" y="489140"/>
                  </a:cubicBezTo>
                  <a:lnTo>
                    <a:pt x="334222" y="544074"/>
                  </a:lnTo>
                  <a:cubicBezTo>
                    <a:pt x="443024" y="530059"/>
                    <a:pt x="529311" y="443895"/>
                    <a:pt x="543347" y="335343"/>
                  </a:cubicBezTo>
                  <a:close/>
                  <a:moveTo>
                    <a:pt x="303079" y="235618"/>
                  </a:moveTo>
                  <a:cubicBezTo>
                    <a:pt x="341038" y="235618"/>
                    <a:pt x="371810" y="266342"/>
                    <a:pt x="371810" y="304243"/>
                  </a:cubicBezTo>
                  <a:cubicBezTo>
                    <a:pt x="371810" y="342144"/>
                    <a:pt x="341038" y="372868"/>
                    <a:pt x="303079" y="372868"/>
                  </a:cubicBezTo>
                  <a:cubicBezTo>
                    <a:pt x="265120" y="372868"/>
                    <a:pt x="234348" y="342144"/>
                    <a:pt x="234348" y="304243"/>
                  </a:cubicBezTo>
                  <a:cubicBezTo>
                    <a:pt x="234348" y="266342"/>
                    <a:pt x="265120" y="235618"/>
                    <a:pt x="303079" y="235618"/>
                  </a:cubicBezTo>
                  <a:close/>
                  <a:moveTo>
                    <a:pt x="303136" y="0"/>
                  </a:moveTo>
                  <a:cubicBezTo>
                    <a:pt x="471095" y="0"/>
                    <a:pt x="607780" y="136489"/>
                    <a:pt x="607780" y="304207"/>
                  </a:cubicBezTo>
                  <a:cubicBezTo>
                    <a:pt x="607780" y="472020"/>
                    <a:pt x="471095" y="608415"/>
                    <a:pt x="303136" y="608415"/>
                  </a:cubicBezTo>
                  <a:cubicBezTo>
                    <a:pt x="145634" y="608415"/>
                    <a:pt x="15637" y="488482"/>
                    <a:pt x="0" y="335249"/>
                  </a:cubicBezTo>
                  <a:lnTo>
                    <a:pt x="62926" y="335249"/>
                  </a:lnTo>
                  <a:cubicBezTo>
                    <a:pt x="76962" y="443895"/>
                    <a:pt x="163249" y="530059"/>
                    <a:pt x="272050" y="544074"/>
                  </a:cubicBezTo>
                  <a:lnTo>
                    <a:pt x="272050" y="489140"/>
                  </a:lnTo>
                  <a:cubicBezTo>
                    <a:pt x="183125" y="474278"/>
                    <a:pt x="115113" y="397144"/>
                    <a:pt x="115113" y="304207"/>
                  </a:cubicBezTo>
                  <a:cubicBezTo>
                    <a:pt x="115113" y="200736"/>
                    <a:pt x="199422" y="116547"/>
                    <a:pt x="303136" y="116547"/>
                  </a:cubicBezTo>
                  <a:cubicBezTo>
                    <a:pt x="344490" y="116547"/>
                    <a:pt x="382641" y="129998"/>
                    <a:pt x="413728" y="152668"/>
                  </a:cubicBezTo>
                  <a:lnTo>
                    <a:pt x="368888" y="197443"/>
                  </a:lnTo>
                  <a:cubicBezTo>
                    <a:pt x="349766" y="185591"/>
                    <a:pt x="327252" y="178630"/>
                    <a:pt x="303136" y="178630"/>
                  </a:cubicBezTo>
                  <a:cubicBezTo>
                    <a:pt x="233805" y="178630"/>
                    <a:pt x="177379" y="234975"/>
                    <a:pt x="177379" y="304207"/>
                  </a:cubicBezTo>
                  <a:cubicBezTo>
                    <a:pt x="177379" y="373440"/>
                    <a:pt x="233805" y="429785"/>
                    <a:pt x="303136" y="429785"/>
                  </a:cubicBezTo>
                  <a:cubicBezTo>
                    <a:pt x="372468" y="429785"/>
                    <a:pt x="428894" y="373440"/>
                    <a:pt x="428894" y="304207"/>
                  </a:cubicBezTo>
                  <a:cubicBezTo>
                    <a:pt x="428894" y="281632"/>
                    <a:pt x="422771" y="260373"/>
                    <a:pt x="412220" y="242030"/>
                  </a:cubicBezTo>
                  <a:lnTo>
                    <a:pt x="457154" y="197161"/>
                  </a:lnTo>
                  <a:cubicBezTo>
                    <a:pt x="472791" y="219455"/>
                    <a:pt x="483624" y="245229"/>
                    <a:pt x="488334" y="273166"/>
                  </a:cubicBezTo>
                  <a:lnTo>
                    <a:pt x="543347" y="273166"/>
                  </a:lnTo>
                  <a:cubicBezTo>
                    <a:pt x="527992" y="154361"/>
                    <a:pt x="426256" y="62177"/>
                    <a:pt x="303136" y="62177"/>
                  </a:cubicBezTo>
                  <a:cubicBezTo>
                    <a:pt x="180017" y="62177"/>
                    <a:pt x="78280" y="154361"/>
                    <a:pt x="62926" y="273166"/>
                  </a:cubicBezTo>
                  <a:lnTo>
                    <a:pt x="0" y="273166"/>
                  </a:lnTo>
                  <a:cubicBezTo>
                    <a:pt x="15637" y="119933"/>
                    <a:pt x="145634" y="0"/>
                    <a:pt x="303136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74884F-F2A6-FF49-8B38-93FAB39DAACF}"/>
                </a:ext>
              </a:extLst>
            </p:cNvPr>
            <p:cNvSpPr/>
            <p:nvPr/>
          </p:nvSpPr>
          <p:spPr>
            <a:xfrm>
              <a:off x="353744" y="2161994"/>
              <a:ext cx="2292692" cy="29175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Success</a:t>
              </a:r>
              <a:r>
                <a:rPr lang="zh-CN" altLang="en-US" dirty="0"/>
                <a:t> </a:t>
              </a:r>
              <a:r>
                <a:rPr lang="en-US" altLang="zh-CN" dirty="0"/>
                <a:t>Criteria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EACA37-7906-974C-9376-FD83A568CA7A}"/>
                </a:ext>
              </a:extLst>
            </p:cNvPr>
            <p:cNvSpPr/>
            <p:nvPr/>
          </p:nvSpPr>
          <p:spPr>
            <a:xfrm>
              <a:off x="353744" y="2453751"/>
              <a:ext cx="2292692" cy="782023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C1E73C-5D7E-E849-86B4-521297D2674D}"/>
                </a:ext>
              </a:extLst>
            </p:cNvPr>
            <p:cNvSpPr txBox="1"/>
            <p:nvPr/>
          </p:nvSpPr>
          <p:spPr>
            <a:xfrm>
              <a:off x="386902" y="2497110"/>
              <a:ext cx="216014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zh-CN" dirty="0"/>
                <a:t>Accuracy &gt; 90% 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CN" dirty="0"/>
                <a:t>Precision &gt; 0.8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CN" dirty="0"/>
                <a:t>Recall</a:t>
              </a:r>
              <a:r>
                <a:rPr lang="zh-CN" altLang="en-US" dirty="0"/>
                <a:t> </a:t>
              </a:r>
              <a:r>
                <a:rPr lang="en-US" altLang="zh-CN" dirty="0"/>
                <a:t>&gt;</a:t>
              </a:r>
              <a:r>
                <a:rPr lang="zh-CN" altLang="en-US" dirty="0"/>
                <a:t> </a:t>
              </a:r>
              <a:r>
                <a:rPr lang="en-US" altLang="zh-CN" dirty="0"/>
                <a:t>0.5</a:t>
              </a:r>
              <a:endParaRPr lang="en-US" dirty="0"/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F8E3706-B930-044E-A1D7-2C6BBF36E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63988"/>
              </p:ext>
            </p:extLst>
          </p:nvPr>
        </p:nvGraphicFramePr>
        <p:xfrm>
          <a:off x="5064603" y="784840"/>
          <a:ext cx="2789547" cy="1759980"/>
        </p:xfrm>
        <a:graphic>
          <a:graphicData uri="http://schemas.openxmlformats.org/drawingml/2006/table">
            <a:tbl>
              <a:tblPr firstRow="1" bandRow="1">
                <a:tableStyleId>{544D37E0-DD99-442C-B4C7-F3C6A553E11E}</a:tableStyleId>
              </a:tblPr>
              <a:tblGrid>
                <a:gridCol w="929849">
                  <a:extLst>
                    <a:ext uri="{9D8B030D-6E8A-4147-A177-3AD203B41FA5}">
                      <a16:colId xmlns:a16="http://schemas.microsoft.com/office/drawing/2014/main" val="4155159193"/>
                    </a:ext>
                  </a:extLst>
                </a:gridCol>
                <a:gridCol w="929849">
                  <a:extLst>
                    <a:ext uri="{9D8B030D-6E8A-4147-A177-3AD203B41FA5}">
                      <a16:colId xmlns:a16="http://schemas.microsoft.com/office/drawing/2014/main" val="22881023"/>
                    </a:ext>
                  </a:extLst>
                </a:gridCol>
                <a:gridCol w="929849">
                  <a:extLst>
                    <a:ext uri="{9D8B030D-6E8A-4147-A177-3AD203B41FA5}">
                      <a16:colId xmlns:a16="http://schemas.microsoft.com/office/drawing/2014/main" val="3242429464"/>
                    </a:ext>
                  </a:extLst>
                </a:gridCol>
              </a:tblGrid>
              <a:tr h="29333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</a:rPr>
                        <a:t>Predict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83115"/>
                  </a:ext>
                </a:extLst>
              </a:tr>
              <a:tr h="29333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</a:rPr>
                        <a:t>Actual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5060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37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538451"/>
                  </a:ext>
                </a:extLst>
              </a:tr>
              <a:tr h="2933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73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187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855715"/>
                  </a:ext>
                </a:extLst>
              </a:tr>
              <a:tr h="293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0.719</a:t>
                      </a:r>
                      <a:endParaRPr 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792127"/>
                  </a:ext>
                </a:extLst>
              </a:tr>
              <a:tr h="293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>
                          <a:solidFill>
                            <a:schemeClr val="bg1"/>
                          </a:solidFill>
                        </a:rPr>
                        <a:t>Precisioin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0.83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629117"/>
                  </a:ext>
                </a:extLst>
              </a:tr>
              <a:tr h="293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>
                          <a:solidFill>
                            <a:schemeClr val="bg1"/>
                          </a:solidFill>
                        </a:rPr>
                        <a:t>Accuraccy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0.979</a:t>
                      </a:r>
                      <a:endParaRPr 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3166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B663A19-8F02-574C-8E6B-CE0795940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29631"/>
              </p:ext>
            </p:extLst>
          </p:nvPr>
        </p:nvGraphicFramePr>
        <p:xfrm>
          <a:off x="5064603" y="2767045"/>
          <a:ext cx="2789547" cy="1759980"/>
        </p:xfrm>
        <a:graphic>
          <a:graphicData uri="http://schemas.openxmlformats.org/drawingml/2006/table">
            <a:tbl>
              <a:tblPr firstRow="1" bandRow="1">
                <a:tableStyleId>{544D37E0-DD99-442C-B4C7-F3C6A553E11E}</a:tableStyleId>
              </a:tblPr>
              <a:tblGrid>
                <a:gridCol w="929849">
                  <a:extLst>
                    <a:ext uri="{9D8B030D-6E8A-4147-A177-3AD203B41FA5}">
                      <a16:colId xmlns:a16="http://schemas.microsoft.com/office/drawing/2014/main" val="4155159193"/>
                    </a:ext>
                  </a:extLst>
                </a:gridCol>
                <a:gridCol w="929849">
                  <a:extLst>
                    <a:ext uri="{9D8B030D-6E8A-4147-A177-3AD203B41FA5}">
                      <a16:colId xmlns:a16="http://schemas.microsoft.com/office/drawing/2014/main" val="22881023"/>
                    </a:ext>
                  </a:extLst>
                </a:gridCol>
                <a:gridCol w="929849">
                  <a:extLst>
                    <a:ext uri="{9D8B030D-6E8A-4147-A177-3AD203B41FA5}">
                      <a16:colId xmlns:a16="http://schemas.microsoft.com/office/drawing/2014/main" val="3242429464"/>
                    </a:ext>
                  </a:extLst>
                </a:gridCol>
              </a:tblGrid>
              <a:tr h="293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</a:rPr>
                        <a:t>Training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</a:rPr>
                        <a:t>Predict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83115"/>
                  </a:ext>
                </a:extLst>
              </a:tr>
              <a:tr h="29333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Actual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16988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538451"/>
                  </a:ext>
                </a:extLst>
              </a:tr>
              <a:tr h="2933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38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827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855715"/>
                  </a:ext>
                </a:extLst>
              </a:tr>
              <a:tr h="293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0.956</a:t>
                      </a:r>
                      <a:endParaRPr 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792127"/>
                  </a:ext>
                </a:extLst>
              </a:tr>
              <a:tr h="293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>
                          <a:solidFill>
                            <a:schemeClr val="bg1"/>
                          </a:solidFill>
                        </a:rPr>
                        <a:t>Precisioin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629117"/>
                  </a:ext>
                </a:extLst>
              </a:tr>
              <a:tr h="293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>
                          <a:solidFill>
                            <a:schemeClr val="bg1"/>
                          </a:solidFill>
                        </a:rPr>
                        <a:t>Accuraccy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0.99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31667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90C6F58-F9EC-B24B-8836-4EDB7856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246" y="-190897"/>
            <a:ext cx="4229100" cy="2133600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48D6D250-FE33-F84E-A651-758D4AAC344D}"/>
              </a:ext>
            </a:extLst>
          </p:cNvPr>
          <p:cNvSpPr/>
          <p:nvPr/>
        </p:nvSpPr>
        <p:spPr>
          <a:xfrm rot="12600000">
            <a:off x="3781838" y="3535588"/>
            <a:ext cx="805070" cy="34189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095E518-9950-554E-BFAD-69D6E8359C05}"/>
              </a:ext>
            </a:extLst>
          </p:cNvPr>
          <p:cNvSpPr/>
          <p:nvPr/>
        </p:nvSpPr>
        <p:spPr>
          <a:xfrm rot="9000000">
            <a:off x="3781837" y="1374414"/>
            <a:ext cx="805070" cy="34189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52E3B6-A1B4-A948-9723-CA9CCE5ED830}"/>
              </a:ext>
            </a:extLst>
          </p:cNvPr>
          <p:cNvSpPr/>
          <p:nvPr/>
        </p:nvSpPr>
        <p:spPr>
          <a:xfrm>
            <a:off x="3583417" y="2227108"/>
            <a:ext cx="1302026" cy="8348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Criteria</a:t>
            </a:r>
          </a:p>
          <a:p>
            <a:pPr algn="ctr"/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077C94-0C74-1A4B-9D7C-08B8405FE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246" y="2068545"/>
            <a:ext cx="2286000" cy="1612900"/>
          </a:xfrm>
          <a:prstGeom prst="rect">
            <a:avLst/>
          </a:prstGeom>
        </p:spPr>
      </p:pic>
      <p:cxnSp>
        <p:nvCxnSpPr>
          <p:cNvPr id="16" name="Google Shape;274;p31">
            <a:extLst>
              <a:ext uri="{FF2B5EF4-FFF2-40B4-BE49-F238E27FC236}">
                <a16:creationId xmlns:a16="http://schemas.microsoft.com/office/drawing/2014/main" id="{8F6CB45E-875C-3C47-81C3-1A62655338C6}"/>
              </a:ext>
            </a:extLst>
          </p:cNvPr>
          <p:cNvCxnSpPr>
            <a:cxnSpLocks/>
          </p:cNvCxnSpPr>
          <p:nvPr/>
        </p:nvCxnSpPr>
        <p:spPr>
          <a:xfrm flipV="1">
            <a:off x="-9939" y="616475"/>
            <a:ext cx="9180771" cy="14031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75;p31">
            <a:extLst>
              <a:ext uri="{FF2B5EF4-FFF2-40B4-BE49-F238E27FC236}">
                <a16:creationId xmlns:a16="http://schemas.microsoft.com/office/drawing/2014/main" id="{38CBAC12-EE2E-5E4B-9C7E-8ADF8221632B}"/>
              </a:ext>
            </a:extLst>
          </p:cNvPr>
          <p:cNvSpPr txBox="1"/>
          <p:nvPr/>
        </p:nvSpPr>
        <p:spPr>
          <a:xfrm>
            <a:off x="-1" y="61385"/>
            <a:ext cx="7533861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674EA7"/>
                </a:solidFill>
              </a:rPr>
              <a:t>Interesting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Finds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(1/3)</a:t>
            </a:r>
            <a:endParaRPr sz="2400" dirty="0">
              <a:solidFill>
                <a:srgbClr val="674EA7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0C6F58-F9EC-B24B-8836-4EDB7856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246" y="-190897"/>
            <a:ext cx="4229100" cy="2133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06B0AB-E991-554B-8936-EB60E9D0D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45" y="1329606"/>
            <a:ext cx="3558388" cy="194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7E2D3C-BB7D-CD45-8751-0106F340A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470" y="1331804"/>
            <a:ext cx="3568089" cy="1941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BBEEE4-DB8B-4345-A7DB-A1FEB7A46BD4}"/>
              </a:ext>
            </a:extLst>
          </p:cNvPr>
          <p:cNvSpPr txBox="1"/>
          <p:nvPr/>
        </p:nvSpPr>
        <p:spPr>
          <a:xfrm>
            <a:off x="2312387" y="3439672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73A004-6C68-C040-83C1-E3986A5F67F8}"/>
              </a:ext>
            </a:extLst>
          </p:cNvPr>
          <p:cNvSpPr txBox="1"/>
          <p:nvPr/>
        </p:nvSpPr>
        <p:spPr>
          <a:xfrm>
            <a:off x="6203378" y="343967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Fake</a:t>
            </a:r>
            <a:endParaRPr lang="en-US" dirty="0"/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69769704-65CD-A54B-A57B-71B57F89CDDC}"/>
              </a:ext>
            </a:extLst>
          </p:cNvPr>
          <p:cNvSpPr/>
          <p:nvPr/>
        </p:nvSpPr>
        <p:spPr>
          <a:xfrm>
            <a:off x="142111" y="889935"/>
            <a:ext cx="496956" cy="229098"/>
          </a:xfrm>
          <a:prstGeom prst="chevron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FDBDE-2886-6A4E-835A-C60CD8B523D6}"/>
              </a:ext>
            </a:extLst>
          </p:cNvPr>
          <p:cNvSpPr txBox="1"/>
          <p:nvPr/>
        </p:nvSpPr>
        <p:spPr>
          <a:xfrm>
            <a:off x="720115" y="856863"/>
            <a:ext cx="7619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Fake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listing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NAs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posting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4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077C94-0C74-1A4B-9D7C-08B8405FE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246" y="2068545"/>
            <a:ext cx="2286000" cy="1612900"/>
          </a:xfrm>
          <a:prstGeom prst="rect">
            <a:avLst/>
          </a:prstGeom>
        </p:spPr>
      </p:pic>
      <p:cxnSp>
        <p:nvCxnSpPr>
          <p:cNvPr id="16" name="Google Shape;274;p31">
            <a:extLst>
              <a:ext uri="{FF2B5EF4-FFF2-40B4-BE49-F238E27FC236}">
                <a16:creationId xmlns:a16="http://schemas.microsoft.com/office/drawing/2014/main" id="{8F6CB45E-875C-3C47-81C3-1A62655338C6}"/>
              </a:ext>
            </a:extLst>
          </p:cNvPr>
          <p:cNvCxnSpPr>
            <a:cxnSpLocks/>
          </p:cNvCxnSpPr>
          <p:nvPr/>
        </p:nvCxnSpPr>
        <p:spPr>
          <a:xfrm flipV="1">
            <a:off x="-9939" y="616475"/>
            <a:ext cx="9180771" cy="14031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75;p31">
            <a:extLst>
              <a:ext uri="{FF2B5EF4-FFF2-40B4-BE49-F238E27FC236}">
                <a16:creationId xmlns:a16="http://schemas.microsoft.com/office/drawing/2014/main" id="{38CBAC12-EE2E-5E4B-9C7E-8ADF8221632B}"/>
              </a:ext>
            </a:extLst>
          </p:cNvPr>
          <p:cNvSpPr txBox="1"/>
          <p:nvPr/>
        </p:nvSpPr>
        <p:spPr>
          <a:xfrm>
            <a:off x="-1" y="61385"/>
            <a:ext cx="7533861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674EA7"/>
                </a:solidFill>
              </a:rPr>
              <a:t>Interesting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Finds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(2/3)</a:t>
            </a:r>
            <a:endParaRPr sz="2400" dirty="0">
              <a:solidFill>
                <a:srgbClr val="674EA7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0C6F58-F9EC-B24B-8836-4EDB7856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246" y="-190897"/>
            <a:ext cx="4229100" cy="2133600"/>
          </a:xfrm>
          <a:prstGeom prst="rect">
            <a:avLst/>
          </a:prstGeom>
        </p:spPr>
      </p:pic>
      <p:sp>
        <p:nvSpPr>
          <p:cNvPr id="7" name="Chevron 6">
            <a:extLst>
              <a:ext uri="{FF2B5EF4-FFF2-40B4-BE49-F238E27FC236}">
                <a16:creationId xmlns:a16="http://schemas.microsoft.com/office/drawing/2014/main" id="{69769704-65CD-A54B-A57B-71B57F89CDDC}"/>
              </a:ext>
            </a:extLst>
          </p:cNvPr>
          <p:cNvSpPr/>
          <p:nvPr/>
        </p:nvSpPr>
        <p:spPr>
          <a:xfrm>
            <a:off x="142111" y="889935"/>
            <a:ext cx="496956" cy="229098"/>
          </a:xfrm>
          <a:prstGeom prst="chevron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FDBDE-2886-6A4E-835A-C60CD8B523D6}"/>
              </a:ext>
            </a:extLst>
          </p:cNvPr>
          <p:cNvSpPr txBox="1"/>
          <p:nvPr/>
        </p:nvSpPr>
        <p:spPr>
          <a:xfrm>
            <a:off x="720115" y="856863"/>
            <a:ext cx="774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postings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requirements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 </a:t>
            </a:r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level,</a:t>
            </a:r>
            <a:r>
              <a:rPr lang="zh-CN" altLang="en-US" dirty="0"/>
              <a:t> </a:t>
            </a:r>
            <a:r>
              <a:rPr lang="en-US" altLang="zh-CN" dirty="0"/>
              <a:t>on-site,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degrees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fraudulent</a:t>
            </a:r>
            <a:r>
              <a:rPr lang="zh-CN" altLang="en-US" dirty="0"/>
              <a:t> </a:t>
            </a:r>
            <a:r>
              <a:rPr lang="en-US" altLang="zh-CN" dirty="0"/>
              <a:t>posting</a:t>
            </a:r>
            <a:r>
              <a:rPr lang="zh-CN" altLang="en-US" dirty="0"/>
              <a:t>  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45F74-5B1E-F14F-9C84-D07EB81F0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11" y="1606440"/>
            <a:ext cx="3079622" cy="2332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511BA6-C1EF-6541-B7AB-EF0919A07D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104" y="1606440"/>
            <a:ext cx="5276330" cy="228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2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077C94-0C74-1A4B-9D7C-08B8405FE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246" y="2068545"/>
            <a:ext cx="2286000" cy="1612900"/>
          </a:xfrm>
          <a:prstGeom prst="rect">
            <a:avLst/>
          </a:prstGeom>
        </p:spPr>
      </p:pic>
      <p:cxnSp>
        <p:nvCxnSpPr>
          <p:cNvPr id="16" name="Google Shape;274;p31">
            <a:extLst>
              <a:ext uri="{FF2B5EF4-FFF2-40B4-BE49-F238E27FC236}">
                <a16:creationId xmlns:a16="http://schemas.microsoft.com/office/drawing/2014/main" id="{8F6CB45E-875C-3C47-81C3-1A62655338C6}"/>
              </a:ext>
            </a:extLst>
          </p:cNvPr>
          <p:cNvCxnSpPr>
            <a:cxnSpLocks/>
          </p:cNvCxnSpPr>
          <p:nvPr/>
        </p:nvCxnSpPr>
        <p:spPr>
          <a:xfrm flipV="1">
            <a:off x="-9939" y="616475"/>
            <a:ext cx="9180771" cy="14031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75;p31">
            <a:extLst>
              <a:ext uri="{FF2B5EF4-FFF2-40B4-BE49-F238E27FC236}">
                <a16:creationId xmlns:a16="http://schemas.microsoft.com/office/drawing/2014/main" id="{38CBAC12-EE2E-5E4B-9C7E-8ADF8221632B}"/>
              </a:ext>
            </a:extLst>
          </p:cNvPr>
          <p:cNvSpPr txBox="1"/>
          <p:nvPr/>
        </p:nvSpPr>
        <p:spPr>
          <a:xfrm>
            <a:off x="-1" y="61385"/>
            <a:ext cx="7533861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674EA7"/>
                </a:solidFill>
              </a:rPr>
              <a:t>Interesting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Finds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(3/3)</a:t>
            </a:r>
            <a:endParaRPr sz="2400" dirty="0">
              <a:solidFill>
                <a:srgbClr val="674EA7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0C6F58-F9EC-B24B-8836-4EDB7856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246" y="-190897"/>
            <a:ext cx="4229100" cy="2133600"/>
          </a:xfrm>
          <a:prstGeom prst="rect">
            <a:avLst/>
          </a:prstGeom>
        </p:spPr>
      </p:pic>
      <p:sp>
        <p:nvSpPr>
          <p:cNvPr id="7" name="Chevron 6">
            <a:extLst>
              <a:ext uri="{FF2B5EF4-FFF2-40B4-BE49-F238E27FC236}">
                <a16:creationId xmlns:a16="http://schemas.microsoft.com/office/drawing/2014/main" id="{69769704-65CD-A54B-A57B-71B57F89CDDC}"/>
              </a:ext>
            </a:extLst>
          </p:cNvPr>
          <p:cNvSpPr/>
          <p:nvPr/>
        </p:nvSpPr>
        <p:spPr>
          <a:xfrm>
            <a:off x="142111" y="889935"/>
            <a:ext cx="496956" cy="229098"/>
          </a:xfrm>
          <a:prstGeom prst="chevron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FDBDE-2886-6A4E-835A-C60CD8B523D6}"/>
              </a:ext>
            </a:extLst>
          </p:cNvPr>
          <p:cNvSpPr txBox="1"/>
          <p:nvPr/>
        </p:nvSpPr>
        <p:spPr>
          <a:xfrm>
            <a:off x="720115" y="856863"/>
            <a:ext cx="774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postings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requirements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 </a:t>
            </a:r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level,</a:t>
            </a:r>
            <a:r>
              <a:rPr lang="zh-CN" altLang="en-US" dirty="0"/>
              <a:t> </a:t>
            </a:r>
            <a:r>
              <a:rPr lang="en-US" altLang="zh-CN" dirty="0"/>
              <a:t>on-site,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degrees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fraudulent</a:t>
            </a:r>
            <a:r>
              <a:rPr lang="zh-CN" altLang="en-US" dirty="0"/>
              <a:t> </a:t>
            </a:r>
            <a:r>
              <a:rPr lang="en-US" altLang="zh-CN" dirty="0"/>
              <a:t>posting</a:t>
            </a:r>
            <a:r>
              <a:rPr lang="zh-CN" altLang="en-US" dirty="0"/>
              <a:t>  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5FE948-9C66-7443-A038-030D0DEF2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65" y="1684679"/>
            <a:ext cx="3628147" cy="2777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F795B-8D33-2B48-84A4-8120EC6E9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2461" y="1684679"/>
            <a:ext cx="4265678" cy="277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3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077C94-0C74-1A4B-9D7C-08B8405FE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246" y="2068545"/>
            <a:ext cx="2286000" cy="1612900"/>
          </a:xfrm>
          <a:prstGeom prst="rect">
            <a:avLst/>
          </a:prstGeom>
        </p:spPr>
      </p:pic>
      <p:cxnSp>
        <p:nvCxnSpPr>
          <p:cNvPr id="16" name="Google Shape;274;p31">
            <a:extLst>
              <a:ext uri="{FF2B5EF4-FFF2-40B4-BE49-F238E27FC236}">
                <a16:creationId xmlns:a16="http://schemas.microsoft.com/office/drawing/2014/main" id="{8F6CB45E-875C-3C47-81C3-1A62655338C6}"/>
              </a:ext>
            </a:extLst>
          </p:cNvPr>
          <p:cNvCxnSpPr>
            <a:cxnSpLocks/>
          </p:cNvCxnSpPr>
          <p:nvPr/>
        </p:nvCxnSpPr>
        <p:spPr>
          <a:xfrm flipV="1">
            <a:off x="-9939" y="616475"/>
            <a:ext cx="9180771" cy="14031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75;p31">
            <a:extLst>
              <a:ext uri="{FF2B5EF4-FFF2-40B4-BE49-F238E27FC236}">
                <a16:creationId xmlns:a16="http://schemas.microsoft.com/office/drawing/2014/main" id="{38CBAC12-EE2E-5E4B-9C7E-8ADF8221632B}"/>
              </a:ext>
            </a:extLst>
          </p:cNvPr>
          <p:cNvSpPr txBox="1"/>
          <p:nvPr/>
        </p:nvSpPr>
        <p:spPr>
          <a:xfrm>
            <a:off x="-1" y="61385"/>
            <a:ext cx="7533861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674EA7"/>
                </a:solidFill>
              </a:rPr>
              <a:t>Conclusion</a:t>
            </a:r>
            <a:endParaRPr sz="2400" dirty="0">
              <a:solidFill>
                <a:srgbClr val="674EA7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0C6F58-F9EC-B24B-8836-4EDB7856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246" y="-190897"/>
            <a:ext cx="4229100" cy="21336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1AEF89B-D6E6-1849-A3B8-77BFCA5DD127}"/>
              </a:ext>
            </a:extLst>
          </p:cNvPr>
          <p:cNvGrpSpPr/>
          <p:nvPr/>
        </p:nvGrpSpPr>
        <p:grpSpPr>
          <a:xfrm>
            <a:off x="142111" y="826645"/>
            <a:ext cx="8326028" cy="338554"/>
            <a:chOff x="142111" y="826645"/>
            <a:chExt cx="8326028" cy="338554"/>
          </a:xfrm>
        </p:grpSpPr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69769704-65CD-A54B-A57B-71B57F89CDDC}"/>
                </a:ext>
              </a:extLst>
            </p:cNvPr>
            <p:cNvSpPr/>
            <p:nvPr/>
          </p:nvSpPr>
          <p:spPr>
            <a:xfrm>
              <a:off x="142111" y="889935"/>
              <a:ext cx="496956" cy="229098"/>
            </a:xfrm>
            <a:prstGeom prst="chevron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2FDBDE-2886-6A4E-835A-C60CD8B523D6}"/>
                </a:ext>
              </a:extLst>
            </p:cNvPr>
            <p:cNvSpPr txBox="1"/>
            <p:nvPr/>
          </p:nvSpPr>
          <p:spPr>
            <a:xfrm>
              <a:off x="720115" y="826645"/>
              <a:ext cx="7748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Fake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job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postings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are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more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likely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to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be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related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to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simple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and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basic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jobs.</a:t>
              </a:r>
              <a:r>
                <a:rPr lang="zh-CN" altLang="en-US" sz="1600" dirty="0"/>
                <a:t> </a:t>
              </a:r>
              <a:endParaRPr lang="en-US" altLang="zh-CN" sz="16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70B405F-44B3-AE4F-AA88-B5ABD808A219}"/>
              </a:ext>
            </a:extLst>
          </p:cNvPr>
          <p:cNvGrpSpPr/>
          <p:nvPr/>
        </p:nvGrpSpPr>
        <p:grpSpPr>
          <a:xfrm>
            <a:off x="142111" y="1395471"/>
            <a:ext cx="8326028" cy="830997"/>
            <a:chOff x="142111" y="1414741"/>
            <a:chExt cx="8326028" cy="830997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0B6FE8D5-28B4-0243-9F5B-D65147B2E224}"/>
                </a:ext>
              </a:extLst>
            </p:cNvPr>
            <p:cNvSpPr/>
            <p:nvPr/>
          </p:nvSpPr>
          <p:spPr>
            <a:xfrm>
              <a:off x="142111" y="1478031"/>
              <a:ext cx="496956" cy="229098"/>
            </a:xfrm>
            <a:prstGeom prst="chevron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F1999-3092-6848-8E24-EE73A542EC91}"/>
                </a:ext>
              </a:extLst>
            </p:cNvPr>
            <p:cNvSpPr txBox="1"/>
            <p:nvPr/>
          </p:nvSpPr>
          <p:spPr>
            <a:xfrm>
              <a:off x="720115" y="1414741"/>
              <a:ext cx="7748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Due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to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the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limited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number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of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fake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job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postings,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it’s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hard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to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find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very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obvious patterns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of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them.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Thus,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we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have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to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stay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alert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when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applying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for a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job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and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can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use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machine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learning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to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help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us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detect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the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fake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postings.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18BA2B-94C4-AE44-AA46-90FA77A46130}"/>
              </a:ext>
            </a:extLst>
          </p:cNvPr>
          <p:cNvGrpSpPr/>
          <p:nvPr/>
        </p:nvGrpSpPr>
        <p:grpSpPr>
          <a:xfrm>
            <a:off x="142111" y="2456740"/>
            <a:ext cx="8326028" cy="338554"/>
            <a:chOff x="142111" y="2033365"/>
            <a:chExt cx="8326028" cy="338554"/>
          </a:xfrm>
        </p:grpSpPr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3B2A27A9-661D-634A-9F8C-256A050C5952}"/>
                </a:ext>
              </a:extLst>
            </p:cNvPr>
            <p:cNvSpPr/>
            <p:nvPr/>
          </p:nvSpPr>
          <p:spPr>
            <a:xfrm>
              <a:off x="142111" y="2096655"/>
              <a:ext cx="496956" cy="229098"/>
            </a:xfrm>
            <a:prstGeom prst="chevron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0F3904-5465-E34E-B0EC-3C001E925207}"/>
                </a:ext>
              </a:extLst>
            </p:cNvPr>
            <p:cNvSpPr txBox="1"/>
            <p:nvPr/>
          </p:nvSpPr>
          <p:spPr>
            <a:xfrm>
              <a:off x="720115" y="2033365"/>
              <a:ext cx="7748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Hope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everybody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will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get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their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dream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offer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in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the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fall.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50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677</Words>
  <Application>Microsoft Macintosh PowerPoint</Application>
  <PresentationFormat>On-screen Show (16:9)</PresentationFormat>
  <Paragraphs>143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Is this job for real?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Posting – Fake or Real?</dc:title>
  <cp:lastModifiedBy>Zhang Joe</cp:lastModifiedBy>
  <cp:revision>332</cp:revision>
  <dcterms:modified xsi:type="dcterms:W3CDTF">2020-06-07T23:55:16Z</dcterms:modified>
</cp:coreProperties>
</file>