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2" r:id="rId16"/>
    <p:sldId id="271" r:id="rId17"/>
    <p:sldId id="274" r:id="rId18"/>
    <p:sldId id="275" r:id="rId19"/>
    <p:sldId id="276" r:id="rId20"/>
    <p:sldId id="273" r:id="rId21"/>
    <p:sldId id="285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4660"/>
  </p:normalViewPr>
  <p:slideViewPr>
    <p:cSldViewPr snapToGrid="0">
      <p:cViewPr varScale="1">
        <p:scale>
          <a:sx n="89" d="100"/>
          <a:sy n="89" d="100"/>
        </p:scale>
        <p:origin x="6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074F3B-2262-4360-9507-6C3BC4FCB518}" type="datetimeFigureOut">
              <a:rPr lang="zh-CN" altLang="en-US" smtClean="0"/>
              <a:t>2021/11/28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73A088-DF4B-45F8-AB56-0E8B7895C1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8074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091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9288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5937643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1407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11/28/2021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3304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11/28/2021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3690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5154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777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929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635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568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753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11/28/2021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002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11/28/2021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981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11/28/2021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371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230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smtClean="0"/>
              <a:t>11/28/2021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4510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CN" sz="3600" dirty="0"/>
              <a:t>ADVANCED COMPILER OPTIMIZATIONS </a:t>
            </a:r>
            <a:br>
              <a:rPr lang="en-US" altLang="zh-CN" sz="3600" dirty="0"/>
            </a:br>
            <a:r>
              <a:rPr lang="en-US" altLang="zh-CN" sz="3600" dirty="0"/>
              <a:t>FOR SUPERCOMPUTERS</a:t>
            </a:r>
            <a:endParaRPr lang="zh-CN" altLang="en-US" sz="36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李权熹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2021.11.28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4715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识别规约操作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0" indent="0">
                  <a:buClr>
                    <a:srgbClr val="1E5155">
                      <a:lumMod val="40000"/>
                      <a:lumOff val="60000"/>
                    </a:srgbClr>
                  </a:buClr>
                  <a:buNone/>
                </a:pPr>
                <a:r>
                  <a:rPr lang="en-US" altLang="zh-CN" sz="1800" dirty="0" smtClean="0">
                    <a:solidFill>
                      <a:srgbClr val="E6B729"/>
                    </a:solidFill>
                    <a:latin typeface="Cascadia Code PL" panose="020B0609020000020004" pitchFamily="49" charset="0"/>
                    <a:cs typeface="Cascadia Code PL" panose="020B0609020000020004" pitchFamily="49" charset="0"/>
                  </a:rPr>
                  <a:t>	do I = 1, </a:t>
                </a:r>
                <a:r>
                  <a:rPr lang="en-US" altLang="zh-CN" sz="1800" dirty="0">
                    <a:solidFill>
                      <a:srgbClr val="E6B729"/>
                    </a:solidFill>
                    <a:latin typeface="Cascadia Code PL" panose="020B0609020000020004" pitchFamily="49" charset="0"/>
                    <a:cs typeface="Cascadia Code PL" panose="020B0609020000020004" pitchFamily="49" charset="0"/>
                  </a:rPr>
                  <a:t>N</a:t>
                </a:r>
              </a:p>
              <a:p>
                <a:pPr marL="0" lvl="0" indent="0">
                  <a:buClr>
                    <a:srgbClr val="1E5155">
                      <a:lumMod val="40000"/>
                      <a:lumOff val="60000"/>
                    </a:srgbClr>
                  </a:buClr>
                  <a:buNone/>
                </a:pPr>
                <a:r>
                  <a:rPr lang="en-US" altLang="zh-CN" sz="1800" dirty="0">
                    <a:solidFill>
                      <a:srgbClr val="E6B729"/>
                    </a:solidFill>
                    <a:latin typeface="Cascadia Code PL" panose="020B0609020000020004" pitchFamily="49" charset="0"/>
                    <a:cs typeface="Cascadia Code PL" panose="020B0609020000020004" pitchFamily="49" charset="0"/>
                  </a:rPr>
                  <a:t>S</a:t>
                </a:r>
                <a:r>
                  <a:rPr lang="en-US" altLang="zh-CN" sz="1800" baseline="-25000" dirty="0">
                    <a:solidFill>
                      <a:srgbClr val="E6B729"/>
                    </a:solidFill>
                    <a:latin typeface="Cascadia Code PL" panose="020B0609020000020004" pitchFamily="49" charset="0"/>
                    <a:cs typeface="Cascadia Code PL" panose="020B0609020000020004" pitchFamily="49" charset="0"/>
                  </a:rPr>
                  <a:t>1</a:t>
                </a:r>
                <a:r>
                  <a:rPr lang="en-US" altLang="zh-CN" sz="1800" dirty="0">
                    <a:solidFill>
                      <a:srgbClr val="E6B729"/>
                    </a:solidFill>
                    <a:latin typeface="Cascadia Code PL" panose="020B0609020000020004" pitchFamily="49" charset="0"/>
                    <a:cs typeface="Cascadia Code PL" panose="020B0609020000020004" pitchFamily="49" charset="0"/>
                  </a:rPr>
                  <a:t>:		</a:t>
                </a:r>
                <a:r>
                  <a:rPr lang="en-US" altLang="zh-CN" sz="1800" dirty="0">
                    <a:solidFill>
                      <a:schemeClr val="accent3"/>
                    </a:solidFill>
                    <a:latin typeface="Cascadia Code PL" panose="020B0609020000020004" pitchFamily="49" charset="0"/>
                    <a:cs typeface="Cascadia Code PL" panose="020B0609020000020004" pitchFamily="49" charset="0"/>
                  </a:rPr>
                  <a:t>A(I)</a:t>
                </a:r>
                <a:r>
                  <a:rPr lang="en-US" altLang="zh-CN" sz="1800" dirty="0">
                    <a:solidFill>
                      <a:srgbClr val="E6B729"/>
                    </a:solidFill>
                    <a:latin typeface="Cascadia Code PL" panose="020B0609020000020004" pitchFamily="49" charset="0"/>
                    <a:cs typeface="Cascadia Code PL" panose="020B0609020000020004" pitchFamily="49" charset="0"/>
                  </a:rPr>
                  <a:t> = B(I)</a:t>
                </a:r>
              </a:p>
              <a:p>
                <a:pPr marL="0" lvl="0" indent="0">
                  <a:buClr>
                    <a:srgbClr val="1E5155">
                      <a:lumMod val="40000"/>
                      <a:lumOff val="60000"/>
                    </a:srgbClr>
                  </a:buClr>
                  <a:buNone/>
                </a:pPr>
                <a:r>
                  <a:rPr lang="en-US" altLang="zh-CN" sz="1800" dirty="0">
                    <a:solidFill>
                      <a:srgbClr val="E6B729"/>
                    </a:solidFill>
                    <a:latin typeface="Cascadia Code PL" panose="020B0609020000020004" pitchFamily="49" charset="0"/>
                    <a:cs typeface="Cascadia Code PL" panose="020B0609020000020004" pitchFamily="49" charset="0"/>
                  </a:rPr>
                  <a:t>S</a:t>
                </a:r>
                <a:r>
                  <a:rPr lang="en-US" altLang="zh-CN" sz="1800" baseline="-25000" dirty="0">
                    <a:solidFill>
                      <a:srgbClr val="E6B729"/>
                    </a:solidFill>
                    <a:latin typeface="Cascadia Code PL" panose="020B0609020000020004" pitchFamily="49" charset="0"/>
                    <a:cs typeface="Cascadia Code PL" panose="020B0609020000020004" pitchFamily="49" charset="0"/>
                  </a:rPr>
                  <a:t>2</a:t>
                </a:r>
                <a:r>
                  <a:rPr lang="en-US" altLang="zh-CN" sz="1800" dirty="0">
                    <a:solidFill>
                      <a:srgbClr val="E6B729"/>
                    </a:solidFill>
                    <a:latin typeface="Cascadia Code PL" panose="020B0609020000020004" pitchFamily="49" charset="0"/>
                    <a:cs typeface="Cascadia Code PL" panose="020B0609020000020004" pitchFamily="49" charset="0"/>
                  </a:rPr>
                  <a:t>: 	</a:t>
                </a:r>
                <a:r>
                  <a:rPr lang="en-US" altLang="zh-CN" sz="1800" dirty="0" smtClean="0">
                    <a:solidFill>
                      <a:srgbClr val="FFFF00"/>
                    </a:solidFill>
                    <a:latin typeface="Cascadia Code PL" panose="020B0609020000020004" pitchFamily="49" charset="0"/>
                    <a:cs typeface="Cascadia Code PL" panose="020B0609020000020004" pitchFamily="49" charset="0"/>
                  </a:rPr>
                  <a:t>ASUM</a:t>
                </a:r>
                <a:r>
                  <a:rPr lang="en-US" altLang="zh-CN" sz="1800" dirty="0" smtClean="0">
                    <a:solidFill>
                      <a:srgbClr val="E6B729"/>
                    </a:solidFill>
                    <a:latin typeface="Cascadia Code PL" panose="020B0609020000020004" pitchFamily="49" charset="0"/>
                    <a:cs typeface="Cascadia Code PL" panose="020B0609020000020004" pitchFamily="49" charset="0"/>
                  </a:rPr>
                  <a:t> </a:t>
                </a:r>
                <a:r>
                  <a:rPr lang="en-US" altLang="zh-CN" sz="1800" dirty="0">
                    <a:solidFill>
                      <a:srgbClr val="E6B729"/>
                    </a:solidFill>
                    <a:latin typeface="Cascadia Code PL" panose="020B0609020000020004" pitchFamily="49" charset="0"/>
                    <a:cs typeface="Cascadia Code PL" panose="020B0609020000020004" pitchFamily="49" charset="0"/>
                  </a:rPr>
                  <a:t>= </a:t>
                </a:r>
                <a:r>
                  <a:rPr lang="en-US" altLang="zh-CN" sz="1800" dirty="0" smtClean="0">
                    <a:solidFill>
                      <a:srgbClr val="FFFF00"/>
                    </a:solidFill>
                    <a:latin typeface="Cascadia Code PL" panose="020B0609020000020004" pitchFamily="49" charset="0"/>
                    <a:cs typeface="Cascadia Code PL" panose="020B0609020000020004" pitchFamily="49" charset="0"/>
                  </a:rPr>
                  <a:t>ASUM</a:t>
                </a:r>
                <a:r>
                  <a:rPr lang="en-US" altLang="zh-CN" sz="1800" dirty="0" smtClean="0">
                    <a:solidFill>
                      <a:srgbClr val="E6B729"/>
                    </a:solidFill>
                    <a:latin typeface="Cascadia Code PL" panose="020B0609020000020004" pitchFamily="49" charset="0"/>
                    <a:cs typeface="Cascadia Code PL" panose="020B0609020000020004" pitchFamily="49" charset="0"/>
                  </a:rPr>
                  <a:t> </a:t>
                </a:r>
                <a:r>
                  <a:rPr lang="en-US" altLang="zh-CN" sz="1800" dirty="0">
                    <a:solidFill>
                      <a:srgbClr val="E6B729"/>
                    </a:solidFill>
                    <a:latin typeface="Cascadia Code PL" panose="020B0609020000020004" pitchFamily="49" charset="0"/>
                    <a:cs typeface="Cascadia Code PL" panose="020B0609020000020004" pitchFamily="49" charset="0"/>
                  </a:rPr>
                  <a:t>+ </a:t>
                </a:r>
                <a:r>
                  <a:rPr lang="en-US" altLang="zh-CN" sz="1800" dirty="0" smtClean="0">
                    <a:solidFill>
                      <a:srgbClr val="E6B729"/>
                    </a:solidFill>
                    <a:latin typeface="Cascadia Code PL" panose="020B0609020000020004" pitchFamily="49" charset="0"/>
                    <a:cs typeface="Cascadia Code PL" panose="020B0609020000020004" pitchFamily="49" charset="0"/>
                  </a:rPr>
                  <a:t>A(I</a:t>
                </a:r>
                <a:r>
                  <a:rPr lang="en-US" altLang="zh-CN" sz="1800" dirty="0">
                    <a:solidFill>
                      <a:srgbClr val="E6B729"/>
                    </a:solidFill>
                    <a:latin typeface="Cascadia Code PL" panose="020B0609020000020004" pitchFamily="49" charset="0"/>
                    <a:cs typeface="Cascadia Code PL" panose="020B0609020000020004" pitchFamily="49" charset="0"/>
                  </a:rPr>
                  <a:t>)</a:t>
                </a:r>
              </a:p>
              <a:p>
                <a:pPr marL="0" lvl="0" indent="0">
                  <a:buClr>
                    <a:srgbClr val="1E5155">
                      <a:lumMod val="40000"/>
                      <a:lumOff val="60000"/>
                    </a:srgbClr>
                  </a:buClr>
                  <a:buNone/>
                </a:pPr>
                <a:r>
                  <a:rPr lang="en-US" altLang="zh-CN" sz="1800" dirty="0" smtClean="0">
                    <a:solidFill>
                      <a:srgbClr val="E6B729"/>
                    </a:solidFill>
                    <a:latin typeface="Cascadia Code PL" panose="020B0609020000020004" pitchFamily="49" charset="0"/>
                    <a:cs typeface="Cascadia Code PL" panose="020B0609020000020004" pitchFamily="49" charset="0"/>
                  </a:rPr>
                  <a:t>	end do</a:t>
                </a:r>
              </a:p>
              <a:p>
                <a:pPr marL="0" lvl="0" indent="0">
                  <a:buClr>
                    <a:srgbClr val="1E5155">
                      <a:lumMod val="40000"/>
                      <a:lumOff val="60000"/>
                    </a:srgbClr>
                  </a:buClr>
                  <a:buNone/>
                </a:pPr>
                <a:r>
                  <a:rPr lang="zh-CN" altLang="en-US" sz="1800" dirty="0" smtClean="0"/>
                  <a:t>生成</a:t>
                </a:r>
                <a:endParaRPr lang="en-US" altLang="zh-CN" sz="1800" dirty="0">
                  <a:solidFill>
                    <a:srgbClr val="E6B729"/>
                  </a:solidFill>
                  <a:latin typeface="Cascadia Code PL" panose="020B0609020000020004" pitchFamily="49" charset="0"/>
                  <a:cs typeface="Cascadia Code PL" panose="020B0609020000020004" pitchFamily="49" charset="0"/>
                </a:endParaRPr>
              </a:p>
              <a:p>
                <a:pPr marL="0" lvl="0" indent="0">
                  <a:buClr>
                    <a:srgbClr val="1E5155">
                      <a:lumMod val="40000"/>
                      <a:lumOff val="60000"/>
                    </a:srgbClr>
                  </a:buClr>
                  <a:buNone/>
                </a:pPr>
                <a:r>
                  <a:rPr lang="en-US" altLang="zh-CN" sz="1800" dirty="0">
                    <a:solidFill>
                      <a:srgbClr val="E6B729"/>
                    </a:solidFill>
                    <a:latin typeface="Cascadia Code PL" panose="020B0609020000020004" pitchFamily="49" charset="0"/>
                    <a:cs typeface="Cascadia Code PL" panose="020B0609020000020004" pitchFamily="49" charset="0"/>
                  </a:rPr>
                  <a:t>S</a:t>
                </a:r>
                <a:r>
                  <a:rPr lang="en-US" altLang="zh-CN" sz="1800" baseline="-25000" dirty="0">
                    <a:solidFill>
                      <a:srgbClr val="E6B729"/>
                    </a:solidFill>
                    <a:latin typeface="Cascadia Code PL" panose="020B0609020000020004" pitchFamily="49" charset="0"/>
                    <a:cs typeface="Cascadia Code PL" panose="020B0609020000020004" pitchFamily="49" charset="0"/>
                  </a:rPr>
                  <a:t>1</a:t>
                </a:r>
                <a:r>
                  <a:rPr lang="en-US" altLang="zh-CN" sz="1800" dirty="0">
                    <a:solidFill>
                      <a:srgbClr val="E6B729"/>
                    </a:solidFill>
                    <a:latin typeface="Cascadia Code PL" panose="020B0609020000020004" pitchFamily="49" charset="0"/>
                    <a:cs typeface="Cascadia Code PL" panose="020B0609020000020004" pitchFamily="49" charset="0"/>
                  </a:rPr>
                  <a:t>:	</a:t>
                </a:r>
                <a:r>
                  <a:rPr lang="en-US" altLang="zh-CN" sz="1800" dirty="0" smtClean="0">
                    <a:solidFill>
                      <a:srgbClr val="E6B729"/>
                    </a:solidFill>
                    <a:latin typeface="Cascadia Code PL" panose="020B0609020000020004" pitchFamily="49" charset="0"/>
                    <a:cs typeface="Cascadia Code PL" panose="020B0609020000020004" pitchFamily="49" charset="0"/>
                  </a:rPr>
                  <a:t>	A(1:N) </a:t>
                </a:r>
                <a:r>
                  <a:rPr lang="en-US" altLang="zh-CN" sz="1800" dirty="0">
                    <a:solidFill>
                      <a:srgbClr val="E6B729"/>
                    </a:solidFill>
                    <a:latin typeface="Cascadia Code PL" panose="020B0609020000020004" pitchFamily="49" charset="0"/>
                    <a:cs typeface="Cascadia Code PL" panose="020B0609020000020004" pitchFamily="49" charset="0"/>
                  </a:rPr>
                  <a:t>= </a:t>
                </a:r>
                <a:r>
                  <a:rPr lang="en-US" altLang="zh-CN" sz="1800" dirty="0" smtClean="0">
                    <a:solidFill>
                      <a:srgbClr val="E6B729"/>
                    </a:solidFill>
                    <a:latin typeface="Cascadia Code PL" panose="020B0609020000020004" pitchFamily="49" charset="0"/>
                    <a:cs typeface="Cascadia Code PL" panose="020B0609020000020004" pitchFamily="49" charset="0"/>
                  </a:rPr>
                  <a:t>B(</a:t>
                </a:r>
                <a:r>
                  <a:rPr lang="en-US" altLang="zh-CN" sz="1800" dirty="0">
                    <a:solidFill>
                      <a:srgbClr val="E6B729"/>
                    </a:solidFill>
                    <a:latin typeface="Cascadia Code PL" panose="020B0609020000020004" pitchFamily="49" charset="0"/>
                    <a:cs typeface="Cascadia Code PL" panose="020B0609020000020004" pitchFamily="49" charset="0"/>
                  </a:rPr>
                  <a:t>1:N</a:t>
                </a:r>
                <a:r>
                  <a:rPr lang="en-US" altLang="zh-CN" sz="1800" dirty="0" smtClean="0">
                    <a:solidFill>
                      <a:srgbClr val="E6B729"/>
                    </a:solidFill>
                    <a:latin typeface="Cascadia Code PL" panose="020B0609020000020004" pitchFamily="49" charset="0"/>
                    <a:cs typeface="Cascadia Code PL" panose="020B0609020000020004" pitchFamily="49" charset="0"/>
                  </a:rPr>
                  <a:t>)</a:t>
                </a:r>
                <a:endParaRPr lang="en-US" altLang="zh-CN" sz="1800" dirty="0">
                  <a:solidFill>
                    <a:srgbClr val="E6B729"/>
                  </a:solidFill>
                  <a:latin typeface="Cascadia Code PL" panose="020B0609020000020004" pitchFamily="49" charset="0"/>
                  <a:cs typeface="Cascadia Code PL" panose="020B0609020000020004" pitchFamily="49" charset="0"/>
                </a:endParaRPr>
              </a:p>
              <a:p>
                <a:pPr marL="0" lvl="0" indent="0">
                  <a:buClr>
                    <a:srgbClr val="1E5155">
                      <a:lumMod val="40000"/>
                      <a:lumOff val="60000"/>
                    </a:srgbClr>
                  </a:buClr>
                  <a:buNone/>
                </a:pPr>
                <a:r>
                  <a:rPr lang="en-US" altLang="zh-CN" sz="1800" dirty="0">
                    <a:solidFill>
                      <a:srgbClr val="E6B729"/>
                    </a:solidFill>
                    <a:latin typeface="Cascadia Code PL" panose="020B0609020000020004" pitchFamily="49" charset="0"/>
                    <a:cs typeface="Cascadia Code PL" panose="020B0609020000020004" pitchFamily="49" charset="0"/>
                  </a:rPr>
                  <a:t>S</a:t>
                </a:r>
                <a:r>
                  <a:rPr lang="en-US" altLang="zh-CN" sz="1800" baseline="-25000" dirty="0">
                    <a:solidFill>
                      <a:srgbClr val="E6B729"/>
                    </a:solidFill>
                    <a:latin typeface="Cascadia Code PL" panose="020B0609020000020004" pitchFamily="49" charset="0"/>
                    <a:cs typeface="Cascadia Code PL" panose="020B0609020000020004" pitchFamily="49" charset="0"/>
                  </a:rPr>
                  <a:t>2</a:t>
                </a:r>
                <a:r>
                  <a:rPr lang="en-US" altLang="zh-CN" sz="1800" dirty="0">
                    <a:solidFill>
                      <a:srgbClr val="E6B729"/>
                    </a:solidFill>
                    <a:latin typeface="Cascadia Code PL" panose="020B0609020000020004" pitchFamily="49" charset="0"/>
                    <a:cs typeface="Cascadia Code PL" panose="020B0609020000020004" pitchFamily="49" charset="0"/>
                  </a:rPr>
                  <a:t>: </a:t>
                </a:r>
                <a:r>
                  <a:rPr lang="en-US" altLang="zh-CN" sz="1800" dirty="0" smtClean="0">
                    <a:solidFill>
                      <a:srgbClr val="E6B729"/>
                    </a:solidFill>
                    <a:latin typeface="Cascadia Code PL" panose="020B0609020000020004" pitchFamily="49" charset="0"/>
                    <a:cs typeface="Cascadia Code PL" panose="020B0609020000020004" pitchFamily="49" charset="0"/>
                  </a:rPr>
                  <a:t>	</a:t>
                </a:r>
                <a:r>
                  <a:rPr lang="en-US" altLang="zh-CN" sz="1800" dirty="0" smtClean="0">
                    <a:solidFill>
                      <a:srgbClr val="FFFF00"/>
                    </a:solidFill>
                    <a:latin typeface="Cascadia Code PL" panose="020B0609020000020004" pitchFamily="49" charset="0"/>
                    <a:cs typeface="Cascadia Code PL" panose="020B0609020000020004" pitchFamily="49" charset="0"/>
                  </a:rPr>
                  <a:t>ASUM</a:t>
                </a:r>
                <a:r>
                  <a:rPr lang="en-US" altLang="zh-CN" sz="1800" dirty="0" smtClean="0">
                    <a:solidFill>
                      <a:srgbClr val="E6B729"/>
                    </a:solidFill>
                    <a:latin typeface="Cascadia Code PL" panose="020B0609020000020004" pitchFamily="49" charset="0"/>
                    <a:cs typeface="Cascadia Code PL" panose="020B0609020000020004" pitchFamily="49" charset="0"/>
                  </a:rPr>
                  <a:t> </a:t>
                </a:r>
                <a:r>
                  <a:rPr lang="en-US" altLang="zh-CN" sz="1800" dirty="0">
                    <a:solidFill>
                      <a:srgbClr val="E6B729"/>
                    </a:solidFill>
                    <a:latin typeface="Cascadia Code PL" panose="020B0609020000020004" pitchFamily="49" charset="0"/>
                    <a:cs typeface="Cascadia Code PL" panose="020B0609020000020004" pitchFamily="49" charset="0"/>
                  </a:rPr>
                  <a:t>= </a:t>
                </a:r>
                <a:r>
                  <a:rPr lang="en-US" altLang="zh-CN" sz="1800" dirty="0">
                    <a:solidFill>
                      <a:srgbClr val="FFFF00"/>
                    </a:solidFill>
                    <a:latin typeface="Cascadia Code PL" panose="020B0609020000020004" pitchFamily="49" charset="0"/>
                    <a:cs typeface="Cascadia Code PL" panose="020B0609020000020004" pitchFamily="49" charset="0"/>
                  </a:rPr>
                  <a:t>ASUM</a:t>
                </a:r>
                <a:r>
                  <a:rPr lang="en-US" altLang="zh-CN" sz="1800" dirty="0">
                    <a:solidFill>
                      <a:srgbClr val="E6B729"/>
                    </a:solidFill>
                    <a:latin typeface="Cascadia Code PL" panose="020B0609020000020004" pitchFamily="49" charset="0"/>
                    <a:cs typeface="Cascadia Code PL" panose="020B0609020000020004" pitchFamily="49" charset="0"/>
                  </a:rPr>
                  <a:t> + </a:t>
                </a:r>
                <a:r>
                  <a:rPr lang="en-US" altLang="zh-CN" sz="1800" dirty="0" smtClean="0">
                    <a:solidFill>
                      <a:srgbClr val="FFFF00"/>
                    </a:solidFill>
                    <a:latin typeface="Cascadia Code PL" panose="020B0609020000020004" pitchFamily="49" charset="0"/>
                    <a:cs typeface="Cascadia Code PL" panose="020B0609020000020004" pitchFamily="49" charset="0"/>
                  </a:rPr>
                  <a:t>SUM(</a:t>
                </a:r>
                <a:r>
                  <a:rPr lang="en-US" altLang="zh-CN" sz="1800" dirty="0" smtClean="0">
                    <a:solidFill>
                      <a:srgbClr val="E6B729"/>
                    </a:solidFill>
                    <a:latin typeface="Cascadia Code PL" panose="020B0609020000020004" pitchFamily="49" charset="0"/>
                    <a:cs typeface="Cascadia Code PL" panose="020B0609020000020004" pitchFamily="49" charset="0"/>
                  </a:rPr>
                  <a:t>A(1:N)</a:t>
                </a:r>
                <a:r>
                  <a:rPr lang="en-US" altLang="zh-CN" sz="1800" dirty="0" smtClean="0">
                    <a:solidFill>
                      <a:srgbClr val="FFFF00"/>
                    </a:solidFill>
                    <a:latin typeface="Cascadia Code PL" panose="020B0609020000020004" pitchFamily="49" charset="0"/>
                    <a:cs typeface="Cascadia Code PL" panose="020B0609020000020004" pitchFamily="49" charset="0"/>
                  </a:rPr>
                  <a:t>)</a:t>
                </a:r>
                <a:endParaRPr lang="en-US" altLang="zh-CN" dirty="0" smtClean="0">
                  <a:solidFill>
                    <a:prstClr val="white"/>
                  </a:solidFill>
                </a:endParaRPr>
              </a:p>
              <a:p>
                <a:r>
                  <a:rPr lang="zh-CN" altLang="en-US" dirty="0" smtClean="0"/>
                  <a:t>类似的还有</a:t>
                </a:r>
                <a:r>
                  <a:rPr lang="en-US" altLang="zh-CN" dirty="0" smtClean="0"/>
                  <a:t>PRODUCT</a:t>
                </a:r>
                <a:r>
                  <a:rPr lang="zh-CN" altLang="en-US" dirty="0" smtClean="0"/>
                  <a:t>、</a:t>
                </a:r>
                <a:r>
                  <a:rPr lang="en-US" altLang="zh-CN" dirty="0" smtClean="0"/>
                  <a:t>MAX</a:t>
                </a:r>
                <a:r>
                  <a:rPr lang="zh-CN" altLang="en-US" dirty="0" smtClean="0"/>
                  <a:t>、线性递归等</a:t>
                </a:r>
                <a:endParaRPr lang="en-US" altLang="zh-CN" dirty="0" smtClean="0"/>
              </a:p>
              <a:p>
                <a:pPr lvl="1"/>
                <a:r>
                  <a:rPr lang="zh-CN" altLang="en-US" dirty="0"/>
                  <a:t>线性</a:t>
                </a:r>
                <a:r>
                  <a:rPr lang="zh-CN" altLang="en-US" dirty="0" smtClean="0"/>
                  <a:t>递归（</a:t>
                </a:r>
                <a:r>
                  <a:rPr lang="en-US" altLang="zh-CN" dirty="0"/>
                  <a:t>linear </a:t>
                </a:r>
                <a:r>
                  <a:rPr lang="en-US" altLang="zh-CN" dirty="0" smtClean="0"/>
                  <a:t>recurrences</a:t>
                </a:r>
                <a:r>
                  <a:rPr lang="zh-CN" altLang="en-US" dirty="0" smtClean="0"/>
                  <a:t>）：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dirty="0" smtClean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13" t="-8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5256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循环</a:t>
            </a:r>
            <a:r>
              <a:rPr lang="zh-CN" altLang="en-US" dirty="0" smtClean="0"/>
              <a:t>并发（</a:t>
            </a:r>
            <a:r>
              <a:rPr lang="en-US" altLang="zh-CN" dirty="0" smtClean="0"/>
              <a:t>Loop </a:t>
            </a:r>
            <a:r>
              <a:rPr lang="en-US" altLang="zh-CN" dirty="0" err="1" smtClean="0"/>
              <a:t>Concurrentization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影响并发程序质量的两个关键因素：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处理器负载均衡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处理器因同步导致的空闲</a:t>
                </a:r>
                <a:endParaRPr lang="en-US" altLang="zh-CN" dirty="0" smtClean="0"/>
              </a:p>
              <a:p>
                <a:r>
                  <a:rPr lang="zh-CN" altLang="en-US" dirty="0" smtClean="0"/>
                  <a:t>考虑右边的代码</a:t>
                </a:r>
                <a:endParaRPr lang="en-US" altLang="zh-CN" dirty="0" smtClean="0"/>
              </a:p>
              <a:p>
                <a:pPr lvl="1"/>
                <a:r>
                  <a:rPr lang="en-US" altLang="zh-CN" dirty="0">
                    <a:latin typeface="Cascadia Code PL" panose="020B0609020000020004" pitchFamily="49" charset="0"/>
                    <a:cs typeface="Cascadia Code PL" panose="020B0609020000020004" pitchFamily="49" charset="0"/>
                  </a:rPr>
                  <a:t>S</a:t>
                </a:r>
                <a:r>
                  <a:rPr lang="en-US" altLang="zh-CN" baseline="-25000" dirty="0">
                    <a:latin typeface="Cascadia Code PL" panose="020B0609020000020004" pitchFamily="49" charset="0"/>
                    <a:cs typeface="Cascadia Code PL" panose="020B0609020000020004" pitchFamily="49" charset="0"/>
                  </a:rPr>
                  <a:t>1</a:t>
                </a:r>
                <a:r>
                  <a:rPr lang="en-US" altLang="zh-CN" dirty="0">
                    <a:latin typeface="Cascadia Code PL" panose="020B0609020000020004" pitchFamily="49" charset="0"/>
                    <a:cs typeface="Cascadia Code PL" panose="020B0609020000020004" pitchFamily="49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&lt;</m:t>
                        </m:r>
                      </m:sub>
                    </m:sSub>
                  </m:oMath>
                </a14:m>
                <a:r>
                  <a:rPr lang="en-US" altLang="zh-CN" dirty="0">
                    <a:latin typeface="Cascadia Code PL" panose="020B0609020000020004" pitchFamily="49" charset="0"/>
                    <a:cs typeface="Cascadia Code PL" panose="020B0609020000020004" pitchFamily="49" charset="0"/>
                  </a:rPr>
                  <a:t> </a:t>
                </a:r>
                <a:r>
                  <a:rPr lang="en-US" altLang="zh-CN" dirty="0">
                    <a:latin typeface="Cascadia Code PL" panose="020B0609020000020004" pitchFamily="49" charset="0"/>
                    <a:cs typeface="Cascadia Code PL" panose="020B0609020000020004" pitchFamily="49" charset="0"/>
                  </a:rPr>
                  <a:t>S</a:t>
                </a:r>
                <a:r>
                  <a:rPr lang="en-US" altLang="zh-CN" baseline="-25000" dirty="0">
                    <a:latin typeface="Cascadia Code PL" panose="020B0609020000020004" pitchFamily="49" charset="0"/>
                    <a:cs typeface="Cascadia Code PL" panose="020B0609020000020004" pitchFamily="49" charset="0"/>
                  </a:rPr>
                  <a:t>1</a:t>
                </a:r>
                <a:r>
                  <a:rPr lang="zh-CN" altLang="en-US" dirty="0"/>
                  <a:t>；</a:t>
                </a:r>
                <a:r>
                  <a:rPr lang="en-US" altLang="zh-CN" dirty="0">
                    <a:latin typeface="Cascadia Code PL" panose="020B0609020000020004" pitchFamily="49" charset="0"/>
                    <a:cs typeface="Cascadia Code PL" panose="020B0609020000020004" pitchFamily="49" charset="0"/>
                  </a:rPr>
                  <a:t>S</a:t>
                </a:r>
                <a:r>
                  <a:rPr lang="en-US" altLang="zh-CN" baseline="-25000" dirty="0">
                    <a:latin typeface="Cascadia Code PL" panose="020B0609020000020004" pitchFamily="49" charset="0"/>
                    <a:cs typeface="Cascadia Code PL" panose="020B0609020000020004" pitchFamily="49" charset="0"/>
                  </a:rPr>
                  <a:t>1</a:t>
                </a:r>
                <a:r>
                  <a:rPr lang="en-US" altLang="zh-CN" dirty="0">
                    <a:latin typeface="Cascadia Code PL" panose="020B0609020000020004" pitchFamily="49" charset="0"/>
                    <a:cs typeface="Cascadia Code PL" panose="020B0609020000020004" pitchFamily="49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</m:sub>
                    </m:sSub>
                  </m:oMath>
                </a14:m>
                <a:r>
                  <a:rPr lang="en-US" altLang="zh-CN" dirty="0">
                    <a:latin typeface="Cascadia Code PL" panose="020B0609020000020004" pitchFamily="49" charset="0"/>
                    <a:cs typeface="Cascadia Code PL" panose="020B0609020000020004" pitchFamily="49" charset="0"/>
                  </a:rPr>
                  <a:t> </a:t>
                </a:r>
                <a:r>
                  <a:rPr lang="en-US" altLang="zh-CN" dirty="0">
                    <a:latin typeface="Cascadia Code PL" panose="020B0609020000020004" pitchFamily="49" charset="0"/>
                    <a:cs typeface="Cascadia Code PL" panose="020B0609020000020004" pitchFamily="49" charset="0"/>
                  </a:rPr>
                  <a:t>S</a:t>
                </a:r>
                <a:r>
                  <a:rPr lang="en-US" altLang="zh-CN" baseline="-25000" dirty="0">
                    <a:latin typeface="Cascadia Code PL" panose="020B0609020000020004" pitchFamily="49" charset="0"/>
                    <a:cs typeface="Cascadia Code PL" panose="020B0609020000020004" pitchFamily="49" charset="0"/>
                  </a:rPr>
                  <a:t>2</a:t>
                </a:r>
                <a:r>
                  <a:rPr lang="zh-CN" altLang="en-US" dirty="0"/>
                  <a:t> </a:t>
                </a:r>
                <a:r>
                  <a:rPr lang="zh-CN" altLang="en-US" dirty="0"/>
                  <a:t>；</a:t>
                </a:r>
                <a:r>
                  <a:rPr lang="en-US" altLang="zh-CN" dirty="0">
                    <a:latin typeface="Cascadia Code PL" panose="020B0609020000020004" pitchFamily="49" charset="0"/>
                    <a:cs typeface="Cascadia Code PL" panose="020B0609020000020004" pitchFamily="49" charset="0"/>
                  </a:rPr>
                  <a:t>S</a:t>
                </a:r>
                <a:r>
                  <a:rPr lang="en-US" altLang="zh-CN" baseline="-25000" dirty="0">
                    <a:latin typeface="Cascadia Code PL" panose="020B0609020000020004" pitchFamily="49" charset="0"/>
                    <a:cs typeface="Cascadia Code PL" panose="020B0609020000020004" pitchFamily="49" charset="0"/>
                  </a:rPr>
                  <a:t>2</a:t>
                </a:r>
                <a:r>
                  <a:rPr lang="en-US" altLang="zh-CN" dirty="0">
                    <a:latin typeface="Cascadia Code PL" panose="020B0609020000020004" pitchFamily="49" charset="0"/>
                    <a:cs typeface="Cascadia Code PL" panose="020B0609020000020004" pitchFamily="49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</m:sub>
                    </m:sSub>
                  </m:oMath>
                </a14:m>
                <a:r>
                  <a:rPr lang="en-US" altLang="zh-CN" dirty="0">
                    <a:latin typeface="Cascadia Code PL" panose="020B0609020000020004" pitchFamily="49" charset="0"/>
                    <a:cs typeface="Cascadia Code PL" panose="020B0609020000020004" pitchFamily="49" charset="0"/>
                  </a:rPr>
                  <a:t> </a:t>
                </a:r>
                <a:r>
                  <a:rPr lang="en-US" altLang="zh-CN" dirty="0">
                    <a:latin typeface="Cascadia Code PL" panose="020B0609020000020004" pitchFamily="49" charset="0"/>
                    <a:cs typeface="Cascadia Code PL" panose="020B0609020000020004" pitchFamily="49" charset="0"/>
                  </a:rPr>
                  <a:t>S</a:t>
                </a:r>
                <a:r>
                  <a:rPr lang="en-US" altLang="zh-CN" baseline="-25000" dirty="0">
                    <a:latin typeface="Cascadia Code PL" panose="020B0609020000020004" pitchFamily="49" charset="0"/>
                    <a:cs typeface="Cascadia Code PL" panose="020B0609020000020004" pitchFamily="49" charset="0"/>
                  </a:rPr>
                  <a:t>3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外层</a:t>
                </a:r>
                <a:r>
                  <a:rPr lang="zh-CN" altLang="en-US" dirty="0" smtClean="0"/>
                  <a:t>循环没有迭代之间的依赖，可以并发</a:t>
                </a:r>
                <a:endParaRPr lang="en-US" altLang="zh-CN" dirty="0" smtClean="0"/>
              </a:p>
              <a:p>
                <a:r>
                  <a:rPr lang="zh-CN" altLang="en-US" dirty="0"/>
                  <a:t>两种</a:t>
                </a:r>
                <a:r>
                  <a:rPr lang="zh-CN" altLang="en-US" dirty="0" smtClean="0"/>
                  <a:t>策略：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处理器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 smtClean="0"/>
                  <a:t>执行第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begChr m:val="⌈"/>
                        <m:endChr m:val="⌉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+1)</m:t>
                    </m:r>
                    <m:d>
                      <m:dPr>
                        <m:begChr m:val="⌈"/>
                        <m:endChr m:val="⌉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次</m:t>
                    </m:r>
                  </m:oMath>
                </a14:m>
                <a:r>
                  <a:rPr lang="zh-CN" altLang="en-US" dirty="0" smtClean="0"/>
                  <a:t>迭代，或者</a:t>
                </a:r>
                <a:endParaRPr lang="en-US" altLang="zh-CN" dirty="0" smtClean="0"/>
              </a:p>
              <a:p>
                <a:pPr lvl="1"/>
                <a:r>
                  <a:rPr lang="zh-CN" altLang="en-US" dirty="0"/>
                  <a:t>处理器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/>
                  <a:t>执行第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次</m:t>
                    </m:r>
                  </m:oMath>
                </a14:m>
                <a:r>
                  <a:rPr lang="zh-CN" altLang="en-US" dirty="0" smtClean="0"/>
                  <a:t>迭代</a:t>
                </a:r>
                <a:endParaRPr lang="en-US" altLang="zh-CN" dirty="0" smtClean="0"/>
              </a:p>
              <a:p>
                <a:r>
                  <a:rPr lang="en-US" altLang="zh-CN" dirty="0" smtClean="0"/>
                  <a:t>Self-schedule</a:t>
                </a:r>
                <a:r>
                  <a:rPr lang="zh-CN" altLang="en-US" dirty="0" smtClean="0"/>
                  <a:t>：每个线程自行决定执行的迭代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41" t="-1163" b="-10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内容占位符 9"/>
          <p:cNvSpPr txBox="1">
            <a:spLocks/>
          </p:cNvSpPr>
          <p:nvPr/>
        </p:nvSpPr>
        <p:spPr>
          <a:xfrm>
            <a:off x="6825088" y="1853248"/>
            <a:ext cx="5126406" cy="312091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altLang="zh-CN" sz="1800" dirty="0" smtClean="0">
                <a:solidFill>
                  <a:schemeClr val="accent3"/>
                </a:solidFill>
                <a:latin typeface="Cascadia Code PL" panose="020B0609020000020004" pitchFamily="49" charset="0"/>
                <a:cs typeface="Cascadia Code PL" panose="020B0609020000020004" pitchFamily="49" charset="0"/>
              </a:rPr>
              <a:t> </a:t>
            </a:r>
            <a:r>
              <a:rPr lang="en-US" altLang="zh-CN" sz="1800" baseline="-25000" dirty="0" smtClean="0">
                <a:solidFill>
                  <a:schemeClr val="accent3"/>
                </a:solidFill>
                <a:latin typeface="Cascadia Code PL" panose="020B0609020000020004" pitchFamily="49" charset="0"/>
                <a:cs typeface="Cascadia Code PL" panose="020B0609020000020004" pitchFamily="49" charset="0"/>
              </a:rPr>
              <a:t> </a:t>
            </a:r>
            <a:r>
              <a:rPr lang="en-US" altLang="zh-CN" sz="1800" dirty="0">
                <a:solidFill>
                  <a:schemeClr val="accent3"/>
                </a:solidFill>
                <a:latin typeface="Cascadia Code PL" panose="020B0609020000020004" pitchFamily="49" charset="0"/>
                <a:cs typeface="Cascadia Code PL" panose="020B0609020000020004" pitchFamily="49" charset="0"/>
              </a:rPr>
              <a:t> </a:t>
            </a:r>
            <a:r>
              <a:rPr lang="en-US" altLang="zh-CN" sz="1800" dirty="0" smtClean="0">
                <a:solidFill>
                  <a:schemeClr val="accent3"/>
                </a:solidFill>
                <a:latin typeface="Cascadia Code PL" panose="020B0609020000020004" pitchFamily="49" charset="0"/>
                <a:cs typeface="Cascadia Code PL" panose="020B0609020000020004" pitchFamily="49" charset="0"/>
              </a:rPr>
              <a:t> do I = 2, N</a:t>
            </a:r>
          </a:p>
          <a:p>
            <a:pPr marL="0" indent="0">
              <a:buNone/>
            </a:pPr>
            <a:r>
              <a:rPr lang="en-US" altLang="zh-CN" sz="1800" dirty="0" smtClean="0">
                <a:solidFill>
                  <a:srgbClr val="E6B729"/>
                </a:solidFill>
                <a:latin typeface="Cascadia Code PL" panose="020B0609020000020004" pitchFamily="49" charset="0"/>
                <a:cs typeface="Cascadia Code PL" panose="020B0609020000020004" pitchFamily="49" charset="0"/>
              </a:rPr>
              <a:t> </a:t>
            </a:r>
            <a:r>
              <a:rPr lang="en-US" altLang="zh-CN" sz="1800" baseline="-25000" dirty="0" smtClean="0">
                <a:solidFill>
                  <a:srgbClr val="E6B729"/>
                </a:solidFill>
                <a:latin typeface="Cascadia Code PL" panose="020B0609020000020004" pitchFamily="49" charset="0"/>
                <a:cs typeface="Cascadia Code PL" panose="020B0609020000020004" pitchFamily="49" charset="0"/>
              </a:rPr>
              <a:t> </a:t>
            </a:r>
            <a:r>
              <a:rPr lang="en-US" altLang="zh-CN" sz="1800" dirty="0" smtClean="0">
                <a:solidFill>
                  <a:srgbClr val="E6B729"/>
                </a:solidFill>
                <a:latin typeface="Cascadia Code PL" panose="020B0609020000020004" pitchFamily="49" charset="0"/>
                <a:cs typeface="Cascadia Code PL" panose="020B0609020000020004" pitchFamily="49" charset="0"/>
              </a:rPr>
              <a:t>    do J = 2, N</a:t>
            </a:r>
            <a:endParaRPr lang="en-US" altLang="zh-CN" sz="1800" dirty="0" smtClean="0">
              <a:solidFill>
                <a:schemeClr val="accent3"/>
              </a:solidFill>
              <a:latin typeface="Cascadia Code PL" panose="020B0609020000020004" pitchFamily="49" charset="0"/>
              <a:cs typeface="Cascadia Code PL" panose="020B0609020000020004" pitchFamily="49" charset="0"/>
            </a:endParaRPr>
          </a:p>
          <a:p>
            <a:pPr marL="0" indent="0">
              <a:buNone/>
            </a:pPr>
            <a:r>
              <a:rPr lang="en-US" altLang="zh-CN" sz="1800" dirty="0" smtClean="0">
                <a:solidFill>
                  <a:schemeClr val="accent3"/>
                </a:solidFill>
                <a:latin typeface="Cascadia Code PL" panose="020B0609020000020004" pitchFamily="49" charset="0"/>
                <a:cs typeface="Cascadia Code PL" panose="020B0609020000020004" pitchFamily="49" charset="0"/>
              </a:rPr>
              <a:t>S</a:t>
            </a:r>
            <a:r>
              <a:rPr lang="en-US" altLang="zh-CN" sz="1800" baseline="-25000" dirty="0">
                <a:solidFill>
                  <a:schemeClr val="accent3"/>
                </a:solidFill>
                <a:latin typeface="Cascadia Code PL" panose="020B0609020000020004" pitchFamily="49" charset="0"/>
                <a:cs typeface="Cascadia Code PL" panose="020B0609020000020004" pitchFamily="49" charset="0"/>
              </a:rPr>
              <a:t>1</a:t>
            </a:r>
            <a:r>
              <a:rPr lang="en-US" altLang="zh-CN" sz="1800" dirty="0" smtClean="0">
                <a:solidFill>
                  <a:schemeClr val="accent3"/>
                </a:solidFill>
                <a:latin typeface="Cascadia Code PL" panose="020B0609020000020004" pitchFamily="49" charset="0"/>
                <a:cs typeface="Cascadia Code PL" panose="020B0609020000020004" pitchFamily="49" charset="0"/>
              </a:rPr>
              <a:t>:     </a:t>
            </a:r>
            <a:r>
              <a:rPr lang="en-US" altLang="zh-CN" sz="1800" dirty="0" smtClean="0">
                <a:solidFill>
                  <a:srgbClr val="FFFF00"/>
                </a:solidFill>
                <a:latin typeface="Cascadia Code PL" panose="020B0609020000020004" pitchFamily="49" charset="0"/>
                <a:cs typeface="Cascadia Code PL" panose="020B0609020000020004" pitchFamily="49" charset="0"/>
              </a:rPr>
              <a:t>A(</a:t>
            </a:r>
            <a:r>
              <a:rPr lang="en-US" altLang="zh-CN" sz="1800" dirty="0" smtClean="0">
                <a:solidFill>
                  <a:srgbClr val="00B0F0"/>
                </a:solidFill>
                <a:latin typeface="Cascadia Code PL" panose="020B0609020000020004" pitchFamily="49" charset="0"/>
                <a:cs typeface="Cascadia Code PL" panose="020B0609020000020004" pitchFamily="49" charset="0"/>
              </a:rPr>
              <a:t>I,J</a:t>
            </a:r>
            <a:r>
              <a:rPr lang="en-US" altLang="zh-CN" sz="1800" dirty="0" smtClean="0">
                <a:solidFill>
                  <a:srgbClr val="FFFF00"/>
                </a:solidFill>
                <a:latin typeface="Cascadia Code PL" panose="020B0609020000020004" pitchFamily="49" charset="0"/>
                <a:cs typeface="Cascadia Code PL" panose="020B0609020000020004" pitchFamily="49" charset="0"/>
              </a:rPr>
              <a:t>)</a:t>
            </a:r>
            <a:r>
              <a:rPr lang="en-US" altLang="zh-CN" sz="1800" dirty="0" smtClean="0">
                <a:solidFill>
                  <a:schemeClr val="accent3"/>
                </a:solidFill>
                <a:latin typeface="Cascadia Code PL" panose="020B0609020000020004" pitchFamily="49" charset="0"/>
                <a:cs typeface="Cascadia Code PL" panose="020B0609020000020004" pitchFamily="49" charset="0"/>
              </a:rPr>
              <a:t> </a:t>
            </a:r>
            <a:r>
              <a:rPr lang="en-US" altLang="zh-CN" sz="1800" dirty="0">
                <a:solidFill>
                  <a:schemeClr val="accent3"/>
                </a:solidFill>
                <a:latin typeface="Cascadia Code PL" panose="020B0609020000020004" pitchFamily="49" charset="0"/>
                <a:cs typeface="Cascadia Code PL" panose="020B0609020000020004" pitchFamily="49" charset="0"/>
              </a:rPr>
              <a:t>= </a:t>
            </a:r>
            <a:r>
              <a:rPr lang="en-US" altLang="zh-CN" sz="1800" dirty="0" smtClean="0">
                <a:solidFill>
                  <a:srgbClr val="FFFF00"/>
                </a:solidFill>
                <a:latin typeface="Cascadia Code PL" panose="020B0609020000020004" pitchFamily="49" charset="0"/>
                <a:cs typeface="Cascadia Code PL" panose="020B0609020000020004" pitchFamily="49" charset="0"/>
              </a:rPr>
              <a:t>A(</a:t>
            </a:r>
            <a:r>
              <a:rPr lang="en-US" altLang="zh-CN" sz="1800" dirty="0" smtClean="0">
                <a:solidFill>
                  <a:srgbClr val="00B0F0"/>
                </a:solidFill>
                <a:latin typeface="Cascadia Code PL" panose="020B0609020000020004" pitchFamily="49" charset="0"/>
                <a:cs typeface="Cascadia Code PL" panose="020B0609020000020004" pitchFamily="49" charset="0"/>
              </a:rPr>
              <a:t>I,J-1</a:t>
            </a:r>
            <a:r>
              <a:rPr lang="en-US" altLang="zh-CN" sz="1800" dirty="0" smtClean="0">
                <a:solidFill>
                  <a:srgbClr val="FFFF00"/>
                </a:solidFill>
                <a:latin typeface="Cascadia Code PL" panose="020B0609020000020004" pitchFamily="49" charset="0"/>
                <a:cs typeface="Cascadia Code PL" panose="020B0609020000020004" pitchFamily="49" charset="0"/>
              </a:rPr>
              <a:t>)</a:t>
            </a:r>
            <a:r>
              <a:rPr lang="en-US" altLang="zh-CN" sz="1800" dirty="0" smtClean="0">
                <a:solidFill>
                  <a:schemeClr val="accent3"/>
                </a:solidFill>
                <a:latin typeface="Cascadia Code PL" panose="020B0609020000020004" pitchFamily="49" charset="0"/>
                <a:cs typeface="Cascadia Code PL" panose="020B0609020000020004" pitchFamily="49" charset="0"/>
              </a:rPr>
              <a:t> + B(I,J)</a:t>
            </a:r>
            <a:endParaRPr lang="en-US" altLang="zh-CN" sz="1800" dirty="0" smtClean="0">
              <a:solidFill>
                <a:schemeClr val="accent3"/>
              </a:solidFill>
              <a:latin typeface="Cascadia Code PL" panose="020B0609020000020004" pitchFamily="49" charset="0"/>
              <a:cs typeface="Cascadia Code PL" panose="020B0609020000020004" pitchFamily="49" charset="0"/>
            </a:endParaRPr>
          </a:p>
          <a:p>
            <a:pPr marL="0" indent="0">
              <a:buNone/>
            </a:pPr>
            <a:r>
              <a:rPr lang="en-US" altLang="zh-CN" sz="1800" dirty="0" smtClean="0">
                <a:solidFill>
                  <a:schemeClr val="accent3"/>
                </a:solidFill>
                <a:latin typeface="Cascadia Code PL" panose="020B0609020000020004" pitchFamily="49" charset="0"/>
                <a:cs typeface="Cascadia Code PL" panose="020B0609020000020004" pitchFamily="49" charset="0"/>
              </a:rPr>
              <a:t>S</a:t>
            </a:r>
            <a:r>
              <a:rPr lang="en-US" altLang="zh-CN" sz="1800" baseline="-25000" dirty="0">
                <a:solidFill>
                  <a:schemeClr val="accent3"/>
                </a:solidFill>
                <a:latin typeface="Cascadia Code PL" panose="020B0609020000020004" pitchFamily="49" charset="0"/>
                <a:cs typeface="Cascadia Code PL" panose="020B0609020000020004" pitchFamily="49" charset="0"/>
              </a:rPr>
              <a:t>2</a:t>
            </a:r>
            <a:r>
              <a:rPr lang="en-US" altLang="zh-CN" sz="1800" dirty="0" smtClean="0">
                <a:solidFill>
                  <a:schemeClr val="accent3"/>
                </a:solidFill>
                <a:latin typeface="Cascadia Code PL" panose="020B0609020000020004" pitchFamily="49" charset="0"/>
                <a:cs typeface="Cascadia Code PL" panose="020B0609020000020004" pitchFamily="49" charset="0"/>
              </a:rPr>
              <a:t>:     </a:t>
            </a:r>
            <a:r>
              <a:rPr lang="en-US" altLang="zh-CN" sz="1800" dirty="0">
                <a:solidFill>
                  <a:schemeClr val="accent3"/>
                </a:solidFill>
                <a:latin typeface="Cascadia Code PL" panose="020B0609020000020004" pitchFamily="49" charset="0"/>
                <a:cs typeface="Cascadia Code PL" panose="020B0609020000020004" pitchFamily="49" charset="0"/>
              </a:rPr>
              <a:t>C</a:t>
            </a:r>
            <a:r>
              <a:rPr lang="en-US" altLang="zh-CN" sz="1800" dirty="0">
                <a:solidFill>
                  <a:schemeClr val="accent3"/>
                </a:solidFill>
                <a:latin typeface="Cascadia Code PL" panose="020B0609020000020004" pitchFamily="49" charset="0"/>
                <a:cs typeface="Cascadia Code PL" panose="020B0609020000020004" pitchFamily="49" charset="0"/>
              </a:rPr>
              <a:t>(I,J)</a:t>
            </a:r>
            <a:r>
              <a:rPr lang="en-US" altLang="zh-CN" sz="1800" dirty="0" smtClean="0">
                <a:solidFill>
                  <a:schemeClr val="accent3"/>
                </a:solidFill>
                <a:latin typeface="Cascadia Code PL" panose="020B0609020000020004" pitchFamily="49" charset="0"/>
                <a:cs typeface="Cascadia Code PL" panose="020B0609020000020004" pitchFamily="49" charset="0"/>
              </a:rPr>
              <a:t> = </a:t>
            </a:r>
            <a:r>
              <a:rPr lang="en-US" altLang="zh-CN" sz="1800" dirty="0" smtClean="0">
                <a:solidFill>
                  <a:srgbClr val="FFFF00"/>
                </a:solidFill>
                <a:latin typeface="Cascadia Code PL" panose="020B0609020000020004" pitchFamily="49" charset="0"/>
                <a:cs typeface="Cascadia Code PL" panose="020B0609020000020004" pitchFamily="49" charset="0"/>
              </a:rPr>
              <a:t>A(</a:t>
            </a:r>
            <a:r>
              <a:rPr lang="en-US" altLang="zh-CN" sz="1800" dirty="0" smtClean="0">
                <a:solidFill>
                  <a:srgbClr val="00B0F0"/>
                </a:solidFill>
                <a:latin typeface="Cascadia Code PL" panose="020B0609020000020004" pitchFamily="49" charset="0"/>
                <a:cs typeface="Cascadia Code PL" panose="020B0609020000020004" pitchFamily="49" charset="0"/>
              </a:rPr>
              <a:t>I,J</a:t>
            </a:r>
            <a:r>
              <a:rPr lang="en-US" altLang="zh-CN" sz="1800" dirty="0" smtClean="0">
                <a:solidFill>
                  <a:srgbClr val="FFFF00"/>
                </a:solidFill>
                <a:latin typeface="Cascadia Code PL" panose="020B0609020000020004" pitchFamily="49" charset="0"/>
                <a:cs typeface="Cascadia Code PL" panose="020B0609020000020004" pitchFamily="49" charset="0"/>
              </a:rPr>
              <a:t>)</a:t>
            </a:r>
            <a:r>
              <a:rPr lang="en-US" altLang="zh-CN" sz="1800" dirty="0" smtClean="0">
                <a:solidFill>
                  <a:schemeClr val="accent3"/>
                </a:solidFill>
                <a:latin typeface="Cascadia Code PL" panose="020B0609020000020004" pitchFamily="49" charset="0"/>
                <a:cs typeface="Cascadia Code PL" panose="020B0609020000020004" pitchFamily="49" charset="0"/>
              </a:rPr>
              <a:t> </a:t>
            </a:r>
            <a:r>
              <a:rPr lang="en-US" altLang="zh-CN" sz="1800" dirty="0">
                <a:solidFill>
                  <a:schemeClr val="accent3"/>
                </a:solidFill>
                <a:latin typeface="Cascadia Code PL" panose="020B0609020000020004" pitchFamily="49" charset="0"/>
                <a:cs typeface="Cascadia Code PL" panose="020B0609020000020004" pitchFamily="49" charset="0"/>
              </a:rPr>
              <a:t>+ </a:t>
            </a:r>
            <a:r>
              <a:rPr lang="en-US" altLang="zh-CN" sz="1800" dirty="0" smtClean="0">
                <a:solidFill>
                  <a:schemeClr val="tx2"/>
                </a:solidFill>
                <a:latin typeface="Cascadia Code PL" panose="020B0609020000020004" pitchFamily="49" charset="0"/>
                <a:cs typeface="Cascadia Code PL" panose="020B0609020000020004" pitchFamily="49" charset="0"/>
              </a:rPr>
              <a:t>D(</a:t>
            </a:r>
            <a:r>
              <a:rPr lang="en-US" altLang="zh-CN" sz="1800" dirty="0">
                <a:solidFill>
                  <a:srgbClr val="00B0F0"/>
                </a:solidFill>
                <a:latin typeface="Cascadia Code PL" panose="020B0609020000020004" pitchFamily="49" charset="0"/>
                <a:cs typeface="Cascadia Code PL" panose="020B0609020000020004" pitchFamily="49" charset="0"/>
              </a:rPr>
              <a:t>I+1,J</a:t>
            </a:r>
            <a:r>
              <a:rPr lang="en-US" altLang="zh-CN" sz="1800" dirty="0" smtClean="0">
                <a:solidFill>
                  <a:schemeClr val="tx2"/>
                </a:solidFill>
                <a:latin typeface="Cascadia Code PL" panose="020B0609020000020004" pitchFamily="49" charset="0"/>
                <a:cs typeface="Cascadia Code PL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CN" sz="1800" dirty="0" smtClean="0">
                <a:solidFill>
                  <a:schemeClr val="accent3"/>
                </a:solidFill>
                <a:latin typeface="Cascadia Code PL" panose="020B0609020000020004" pitchFamily="49" charset="0"/>
                <a:cs typeface="Cascadia Code PL" panose="020B0609020000020004" pitchFamily="49" charset="0"/>
              </a:rPr>
              <a:t>S</a:t>
            </a:r>
            <a:r>
              <a:rPr lang="en-US" altLang="zh-CN" sz="1800" baseline="-25000" dirty="0" smtClean="0">
                <a:solidFill>
                  <a:schemeClr val="accent3"/>
                </a:solidFill>
                <a:latin typeface="Cascadia Code PL" panose="020B0609020000020004" pitchFamily="49" charset="0"/>
                <a:cs typeface="Cascadia Code PL" panose="020B0609020000020004" pitchFamily="49" charset="0"/>
              </a:rPr>
              <a:t>3</a:t>
            </a:r>
            <a:r>
              <a:rPr lang="en-US" altLang="zh-CN" sz="1800" dirty="0" smtClean="0">
                <a:solidFill>
                  <a:schemeClr val="accent3"/>
                </a:solidFill>
                <a:latin typeface="Cascadia Code PL" panose="020B0609020000020004" pitchFamily="49" charset="0"/>
                <a:cs typeface="Cascadia Code PL" panose="020B0609020000020004" pitchFamily="49" charset="0"/>
              </a:rPr>
              <a:t>:     </a:t>
            </a:r>
            <a:r>
              <a:rPr lang="en-US" altLang="zh-CN" sz="1800" dirty="0" smtClean="0">
                <a:solidFill>
                  <a:schemeClr val="tx2"/>
                </a:solidFill>
                <a:latin typeface="Cascadia Code PL" panose="020B0609020000020004" pitchFamily="49" charset="0"/>
                <a:cs typeface="Cascadia Code PL" panose="020B0609020000020004" pitchFamily="49" charset="0"/>
              </a:rPr>
              <a:t>D(</a:t>
            </a:r>
            <a:r>
              <a:rPr lang="en-US" altLang="zh-CN" sz="1800" dirty="0">
                <a:solidFill>
                  <a:srgbClr val="00B0F0"/>
                </a:solidFill>
                <a:latin typeface="Cascadia Code PL" panose="020B0609020000020004" pitchFamily="49" charset="0"/>
                <a:cs typeface="Cascadia Code PL" panose="020B0609020000020004" pitchFamily="49" charset="0"/>
              </a:rPr>
              <a:t>I,J</a:t>
            </a:r>
            <a:r>
              <a:rPr lang="en-US" altLang="zh-CN" sz="1800" dirty="0" smtClean="0">
                <a:solidFill>
                  <a:schemeClr val="tx2"/>
                </a:solidFill>
                <a:latin typeface="Cascadia Code PL" panose="020B0609020000020004" pitchFamily="49" charset="0"/>
                <a:cs typeface="Cascadia Code PL" panose="020B0609020000020004" pitchFamily="49" charset="0"/>
              </a:rPr>
              <a:t>)</a:t>
            </a:r>
            <a:r>
              <a:rPr lang="en-US" altLang="zh-CN" sz="1800" dirty="0" smtClean="0">
                <a:solidFill>
                  <a:schemeClr val="accent3"/>
                </a:solidFill>
                <a:latin typeface="Cascadia Code PL" panose="020B0609020000020004" pitchFamily="49" charset="0"/>
                <a:cs typeface="Cascadia Code PL" panose="020B0609020000020004" pitchFamily="49" charset="0"/>
              </a:rPr>
              <a:t> = 0.1</a:t>
            </a:r>
            <a:endParaRPr lang="en-US" altLang="zh-CN" sz="1800" dirty="0">
              <a:solidFill>
                <a:schemeClr val="accent3"/>
              </a:solidFill>
              <a:latin typeface="Cascadia Code PL" panose="020B0609020000020004" pitchFamily="49" charset="0"/>
              <a:cs typeface="Cascadia Code PL" panose="020B0609020000020004" pitchFamily="49" charset="0"/>
            </a:endParaRPr>
          </a:p>
          <a:p>
            <a:pPr marL="0" indent="0">
              <a:buNone/>
            </a:pPr>
            <a:r>
              <a:rPr lang="en-US" altLang="zh-CN" sz="1800" dirty="0" smtClean="0">
                <a:solidFill>
                  <a:schemeClr val="accent3"/>
                </a:solidFill>
                <a:latin typeface="Cascadia Code PL" panose="020B0609020000020004" pitchFamily="49" charset="0"/>
                <a:cs typeface="Cascadia Code PL" panose="020B0609020000020004" pitchFamily="49" charset="0"/>
              </a:rPr>
              <a:t> </a:t>
            </a:r>
            <a:r>
              <a:rPr lang="en-US" altLang="zh-CN" sz="1800" baseline="-25000" dirty="0" smtClean="0">
                <a:solidFill>
                  <a:schemeClr val="accent3"/>
                </a:solidFill>
                <a:latin typeface="Cascadia Code PL" panose="020B0609020000020004" pitchFamily="49" charset="0"/>
                <a:cs typeface="Cascadia Code PL" panose="020B0609020000020004" pitchFamily="49" charset="0"/>
              </a:rPr>
              <a:t> </a:t>
            </a:r>
            <a:r>
              <a:rPr lang="en-US" altLang="zh-CN" sz="1800" dirty="0" smtClean="0">
                <a:solidFill>
                  <a:schemeClr val="accent3"/>
                </a:solidFill>
                <a:latin typeface="Cascadia Code PL" panose="020B0609020000020004" pitchFamily="49" charset="0"/>
                <a:cs typeface="Cascadia Code PL" panose="020B0609020000020004" pitchFamily="49" charset="0"/>
              </a:rPr>
              <a:t>  end do</a:t>
            </a:r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4160408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循环并发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处理迭代间数据依赖：线程间同步</a:t>
            </a:r>
            <a:endParaRPr lang="en-US" altLang="zh-CN" dirty="0" smtClean="0"/>
          </a:p>
          <a:p>
            <a:pPr marL="0" lvl="0" indent="0">
              <a:buClr>
                <a:srgbClr val="1E5155">
                  <a:lumMod val="40000"/>
                  <a:lumOff val="60000"/>
                </a:srgbClr>
              </a:buClr>
              <a:buNone/>
            </a:pPr>
            <a:r>
              <a:rPr lang="en-US" altLang="zh-CN" sz="1800" dirty="0">
                <a:solidFill>
                  <a:srgbClr val="E6B729"/>
                </a:solidFill>
                <a:latin typeface="Cascadia Code PL" panose="020B0609020000020004" pitchFamily="49" charset="0"/>
                <a:cs typeface="Cascadia Code PL" panose="020B0609020000020004" pitchFamily="49" charset="0"/>
              </a:rPr>
              <a:t>	do I = 2</a:t>
            </a:r>
            <a:r>
              <a:rPr lang="en-US" altLang="zh-CN" sz="1800" dirty="0" smtClean="0">
                <a:solidFill>
                  <a:srgbClr val="E6B729"/>
                </a:solidFill>
                <a:latin typeface="Cascadia Code PL" panose="020B0609020000020004" pitchFamily="49" charset="0"/>
                <a:cs typeface="Cascadia Code PL" panose="020B0609020000020004" pitchFamily="49" charset="0"/>
              </a:rPr>
              <a:t>, </a:t>
            </a:r>
            <a:r>
              <a:rPr lang="en-US" altLang="zh-CN" sz="1800" dirty="0">
                <a:solidFill>
                  <a:srgbClr val="E6B729"/>
                </a:solidFill>
                <a:latin typeface="Cascadia Code PL" panose="020B0609020000020004" pitchFamily="49" charset="0"/>
                <a:cs typeface="Cascadia Code PL" panose="020B0609020000020004" pitchFamily="49" charset="0"/>
              </a:rPr>
              <a:t>N</a:t>
            </a:r>
          </a:p>
          <a:p>
            <a:pPr marL="0" lvl="0" indent="0">
              <a:buClr>
                <a:srgbClr val="1E5155">
                  <a:lumMod val="40000"/>
                  <a:lumOff val="60000"/>
                </a:srgbClr>
              </a:buClr>
              <a:buNone/>
            </a:pPr>
            <a:r>
              <a:rPr lang="en-US" altLang="zh-CN" sz="1800" dirty="0">
                <a:solidFill>
                  <a:srgbClr val="E6B729"/>
                </a:solidFill>
                <a:latin typeface="Cascadia Code PL" panose="020B0609020000020004" pitchFamily="49" charset="0"/>
                <a:cs typeface="Cascadia Code PL" panose="020B0609020000020004" pitchFamily="49" charset="0"/>
              </a:rPr>
              <a:t>S</a:t>
            </a:r>
            <a:r>
              <a:rPr lang="en-US" altLang="zh-CN" sz="1800" baseline="-25000" dirty="0">
                <a:solidFill>
                  <a:srgbClr val="E6B729"/>
                </a:solidFill>
                <a:latin typeface="Cascadia Code PL" panose="020B0609020000020004" pitchFamily="49" charset="0"/>
                <a:cs typeface="Cascadia Code PL" panose="020B0609020000020004" pitchFamily="49" charset="0"/>
              </a:rPr>
              <a:t>1</a:t>
            </a:r>
            <a:r>
              <a:rPr lang="en-US" altLang="zh-CN" sz="1800" dirty="0">
                <a:solidFill>
                  <a:srgbClr val="E6B729"/>
                </a:solidFill>
                <a:latin typeface="Cascadia Code PL" panose="020B0609020000020004" pitchFamily="49" charset="0"/>
                <a:cs typeface="Cascadia Code PL" panose="020B0609020000020004" pitchFamily="49" charset="0"/>
              </a:rPr>
              <a:t>:		</a:t>
            </a:r>
            <a:r>
              <a:rPr lang="en-US" altLang="zh-CN" sz="1800" dirty="0">
                <a:solidFill>
                  <a:srgbClr val="FFFF00"/>
                </a:solidFill>
                <a:latin typeface="Cascadia Code PL" panose="020B0609020000020004" pitchFamily="49" charset="0"/>
                <a:cs typeface="Cascadia Code PL" panose="020B0609020000020004" pitchFamily="49" charset="0"/>
              </a:rPr>
              <a:t>A(I)</a:t>
            </a:r>
            <a:r>
              <a:rPr lang="en-US" altLang="zh-CN" sz="1800" dirty="0">
                <a:solidFill>
                  <a:srgbClr val="E6B729"/>
                </a:solidFill>
                <a:latin typeface="Cascadia Code PL" panose="020B0609020000020004" pitchFamily="49" charset="0"/>
                <a:cs typeface="Cascadia Code PL" panose="020B0609020000020004" pitchFamily="49" charset="0"/>
              </a:rPr>
              <a:t> = B(I</a:t>
            </a:r>
            <a:r>
              <a:rPr lang="en-US" altLang="zh-CN" sz="1800" dirty="0" smtClean="0">
                <a:solidFill>
                  <a:srgbClr val="E6B729"/>
                </a:solidFill>
                <a:latin typeface="Cascadia Code PL" panose="020B0609020000020004" pitchFamily="49" charset="0"/>
                <a:cs typeface="Cascadia Code PL" panose="020B0609020000020004" pitchFamily="49" charset="0"/>
              </a:rPr>
              <a:t>) + C(I)</a:t>
            </a:r>
            <a:endParaRPr lang="en-US" altLang="zh-CN" sz="1800" dirty="0">
              <a:solidFill>
                <a:srgbClr val="E6B729"/>
              </a:solidFill>
              <a:latin typeface="Cascadia Code PL" panose="020B0609020000020004" pitchFamily="49" charset="0"/>
              <a:cs typeface="Cascadia Code PL" panose="020B0609020000020004" pitchFamily="49" charset="0"/>
            </a:endParaRPr>
          </a:p>
          <a:p>
            <a:pPr marL="0" lvl="0" indent="0">
              <a:buClr>
                <a:srgbClr val="1E5155">
                  <a:lumMod val="40000"/>
                  <a:lumOff val="60000"/>
                </a:srgbClr>
              </a:buClr>
              <a:buNone/>
            </a:pPr>
            <a:r>
              <a:rPr lang="en-US" altLang="zh-CN" sz="1800" dirty="0">
                <a:solidFill>
                  <a:srgbClr val="E6B729"/>
                </a:solidFill>
                <a:latin typeface="Cascadia Code PL" panose="020B0609020000020004" pitchFamily="49" charset="0"/>
                <a:cs typeface="Cascadia Code PL" panose="020B0609020000020004" pitchFamily="49" charset="0"/>
              </a:rPr>
              <a:t>S</a:t>
            </a:r>
            <a:r>
              <a:rPr lang="en-US" altLang="zh-CN" sz="1800" baseline="-25000" dirty="0">
                <a:solidFill>
                  <a:srgbClr val="E6B729"/>
                </a:solidFill>
                <a:latin typeface="Cascadia Code PL" panose="020B0609020000020004" pitchFamily="49" charset="0"/>
                <a:cs typeface="Cascadia Code PL" panose="020B0609020000020004" pitchFamily="49" charset="0"/>
              </a:rPr>
              <a:t>2</a:t>
            </a:r>
            <a:r>
              <a:rPr lang="en-US" altLang="zh-CN" sz="1800" dirty="0">
                <a:solidFill>
                  <a:srgbClr val="E6B729"/>
                </a:solidFill>
                <a:latin typeface="Cascadia Code PL" panose="020B0609020000020004" pitchFamily="49" charset="0"/>
                <a:cs typeface="Cascadia Code PL" panose="020B0609020000020004" pitchFamily="49" charset="0"/>
              </a:rPr>
              <a:t>: </a:t>
            </a:r>
            <a:r>
              <a:rPr lang="en-US" altLang="zh-CN" sz="1800" dirty="0" smtClean="0">
                <a:solidFill>
                  <a:srgbClr val="E6B729"/>
                </a:solidFill>
                <a:latin typeface="Cascadia Code PL" panose="020B0609020000020004" pitchFamily="49" charset="0"/>
                <a:cs typeface="Cascadia Code PL" panose="020B0609020000020004" pitchFamily="49" charset="0"/>
              </a:rPr>
              <a:t>	C(I) = D(I) * 2.</a:t>
            </a:r>
          </a:p>
          <a:p>
            <a:pPr marL="0" indent="0">
              <a:buClr>
                <a:srgbClr val="1E5155">
                  <a:lumMod val="40000"/>
                  <a:lumOff val="60000"/>
                </a:srgbClr>
              </a:buClr>
              <a:buNone/>
            </a:pPr>
            <a:r>
              <a:rPr lang="en-US" altLang="zh-CN" sz="1800" dirty="0" smtClean="0">
                <a:solidFill>
                  <a:srgbClr val="E6B729"/>
                </a:solidFill>
                <a:latin typeface="Cascadia Code PL" panose="020B0609020000020004" pitchFamily="49" charset="0"/>
                <a:cs typeface="Cascadia Code PL" panose="020B0609020000020004" pitchFamily="49" charset="0"/>
              </a:rPr>
              <a:t>S</a:t>
            </a:r>
            <a:r>
              <a:rPr lang="en-US" altLang="zh-CN" sz="1800" baseline="-25000" dirty="0">
                <a:solidFill>
                  <a:srgbClr val="E6B729"/>
                </a:solidFill>
                <a:latin typeface="Cascadia Code PL" panose="020B0609020000020004" pitchFamily="49" charset="0"/>
                <a:cs typeface="Cascadia Code PL" panose="020B0609020000020004" pitchFamily="49" charset="0"/>
              </a:rPr>
              <a:t>3</a:t>
            </a:r>
            <a:r>
              <a:rPr lang="en-US" altLang="zh-CN" sz="1800" dirty="0" smtClean="0">
                <a:solidFill>
                  <a:srgbClr val="E6B729"/>
                </a:solidFill>
                <a:latin typeface="Cascadia Code PL" panose="020B0609020000020004" pitchFamily="49" charset="0"/>
                <a:cs typeface="Cascadia Code PL" panose="020B0609020000020004" pitchFamily="49" charset="0"/>
              </a:rPr>
              <a:t>:		E(I) = C(I) + </a:t>
            </a:r>
            <a:r>
              <a:rPr lang="en-US" altLang="zh-CN" sz="1800" dirty="0" smtClean="0">
                <a:solidFill>
                  <a:srgbClr val="FFFF00"/>
                </a:solidFill>
                <a:latin typeface="Cascadia Code PL" panose="020B0609020000020004" pitchFamily="49" charset="0"/>
                <a:cs typeface="Cascadia Code PL" panose="020B0609020000020004" pitchFamily="49" charset="0"/>
              </a:rPr>
              <a:t>A(I-1)</a:t>
            </a:r>
            <a:endParaRPr lang="en-US" altLang="zh-CN" sz="1800" dirty="0">
              <a:solidFill>
                <a:srgbClr val="FFFF00"/>
              </a:solidFill>
              <a:latin typeface="Cascadia Code PL" panose="020B0609020000020004" pitchFamily="49" charset="0"/>
              <a:cs typeface="Cascadia Code PL" panose="020B0609020000020004" pitchFamily="49" charset="0"/>
            </a:endParaRPr>
          </a:p>
          <a:p>
            <a:pPr marL="0" lvl="0" indent="0">
              <a:buClr>
                <a:srgbClr val="1E5155">
                  <a:lumMod val="40000"/>
                  <a:lumOff val="60000"/>
                </a:srgbClr>
              </a:buClr>
              <a:buNone/>
            </a:pPr>
            <a:r>
              <a:rPr lang="en-US" altLang="zh-CN" sz="1800" dirty="0">
                <a:solidFill>
                  <a:srgbClr val="E6B729"/>
                </a:solidFill>
                <a:latin typeface="Cascadia Code PL" panose="020B0609020000020004" pitchFamily="49" charset="0"/>
                <a:cs typeface="Cascadia Code PL" panose="020B0609020000020004" pitchFamily="49" charset="0"/>
              </a:rPr>
              <a:t>	end </a:t>
            </a:r>
            <a:r>
              <a:rPr lang="en-US" altLang="zh-CN" sz="1800" dirty="0" smtClean="0">
                <a:solidFill>
                  <a:srgbClr val="E6B729"/>
                </a:solidFill>
                <a:latin typeface="Cascadia Code PL" panose="020B0609020000020004" pitchFamily="49" charset="0"/>
                <a:cs typeface="Cascadia Code PL" panose="020B0609020000020004" pitchFamily="49" charset="0"/>
              </a:rPr>
              <a:t>do</a:t>
            </a:r>
            <a:endParaRPr lang="en-US" altLang="zh-CN" sz="1800" dirty="0">
              <a:solidFill>
                <a:srgbClr val="E6B729"/>
              </a:solidFill>
              <a:latin typeface="Cascadia Code PL" panose="020B0609020000020004" pitchFamily="49" charset="0"/>
              <a:cs typeface="Cascadia Code PL" panose="020B0609020000020004" pitchFamily="49" charset="0"/>
            </a:endParaRPr>
          </a:p>
          <a:p>
            <a:r>
              <a:rPr lang="zh-CN" altLang="en-US" dirty="0"/>
              <a:t>生成</a:t>
            </a:r>
            <a:r>
              <a:rPr lang="zh-CN" altLang="en-US" dirty="0" smtClean="0"/>
              <a:t>如下代码</a:t>
            </a:r>
            <a:endParaRPr lang="en-US" altLang="zh-CN" dirty="0" smtClean="0"/>
          </a:p>
          <a:p>
            <a:pPr marL="0" lvl="0" indent="0">
              <a:buClr>
                <a:srgbClr val="1E5155">
                  <a:lumMod val="40000"/>
                  <a:lumOff val="60000"/>
                </a:srgbClr>
              </a:buClr>
              <a:buNone/>
            </a:pPr>
            <a:r>
              <a:rPr lang="en-US" altLang="zh-CN" sz="1800" dirty="0">
                <a:solidFill>
                  <a:srgbClr val="E6B729"/>
                </a:solidFill>
                <a:latin typeface="Cascadia Code PL" panose="020B0609020000020004" pitchFamily="49" charset="0"/>
                <a:cs typeface="Cascadia Code PL" panose="020B0609020000020004" pitchFamily="49" charset="0"/>
              </a:rPr>
              <a:t>S</a:t>
            </a:r>
            <a:r>
              <a:rPr lang="en-US" altLang="zh-CN" sz="1800" baseline="-25000" dirty="0">
                <a:solidFill>
                  <a:srgbClr val="E6B729"/>
                </a:solidFill>
                <a:latin typeface="Cascadia Code PL" panose="020B0609020000020004" pitchFamily="49" charset="0"/>
                <a:cs typeface="Cascadia Code PL" panose="020B0609020000020004" pitchFamily="49" charset="0"/>
              </a:rPr>
              <a:t>1</a:t>
            </a:r>
            <a:r>
              <a:rPr lang="en-US" altLang="zh-CN" sz="1800" dirty="0">
                <a:solidFill>
                  <a:srgbClr val="E6B729"/>
                </a:solidFill>
                <a:latin typeface="Cascadia Code PL" panose="020B0609020000020004" pitchFamily="49" charset="0"/>
                <a:cs typeface="Cascadia Code PL" panose="020B0609020000020004" pitchFamily="49" charset="0"/>
              </a:rPr>
              <a:t>:	</a:t>
            </a:r>
            <a:r>
              <a:rPr lang="en-US" altLang="zh-CN" sz="1800" dirty="0" smtClean="0">
                <a:solidFill>
                  <a:srgbClr val="FFFF00"/>
                </a:solidFill>
                <a:latin typeface="Cascadia Code PL" panose="020B0609020000020004" pitchFamily="49" charset="0"/>
                <a:cs typeface="Cascadia Code PL" panose="020B0609020000020004" pitchFamily="49" charset="0"/>
              </a:rPr>
              <a:t>A(I</a:t>
            </a:r>
            <a:r>
              <a:rPr lang="en-US" altLang="zh-CN" sz="1800" dirty="0">
                <a:solidFill>
                  <a:srgbClr val="FFFF00"/>
                </a:solidFill>
                <a:latin typeface="Cascadia Code PL" panose="020B0609020000020004" pitchFamily="49" charset="0"/>
                <a:cs typeface="Cascadia Code PL" panose="020B0609020000020004" pitchFamily="49" charset="0"/>
              </a:rPr>
              <a:t>)</a:t>
            </a:r>
            <a:r>
              <a:rPr lang="en-US" altLang="zh-CN" sz="1800" dirty="0">
                <a:solidFill>
                  <a:srgbClr val="E6B729"/>
                </a:solidFill>
                <a:latin typeface="Cascadia Code PL" panose="020B0609020000020004" pitchFamily="49" charset="0"/>
                <a:cs typeface="Cascadia Code PL" panose="020B0609020000020004" pitchFamily="49" charset="0"/>
              </a:rPr>
              <a:t> = B(I) + C(I</a:t>
            </a:r>
            <a:r>
              <a:rPr lang="en-US" altLang="zh-CN" sz="1800" dirty="0" smtClean="0">
                <a:solidFill>
                  <a:srgbClr val="E6B729"/>
                </a:solidFill>
                <a:latin typeface="Cascadia Code PL" panose="020B0609020000020004" pitchFamily="49" charset="0"/>
                <a:cs typeface="Cascadia Code PL" panose="020B0609020000020004" pitchFamily="49" charset="0"/>
              </a:rPr>
              <a:t>)</a:t>
            </a:r>
          </a:p>
          <a:p>
            <a:pPr marL="0" lvl="0" indent="0">
              <a:buClr>
                <a:srgbClr val="1E5155">
                  <a:lumMod val="40000"/>
                  <a:lumOff val="60000"/>
                </a:srgbClr>
              </a:buClr>
              <a:buNone/>
            </a:pPr>
            <a:r>
              <a:rPr lang="en-US" altLang="zh-CN" sz="1800" dirty="0">
                <a:solidFill>
                  <a:srgbClr val="E6B729"/>
                </a:solidFill>
                <a:latin typeface="Cascadia Code PL" panose="020B0609020000020004" pitchFamily="49" charset="0"/>
                <a:cs typeface="Cascadia Code PL" panose="020B0609020000020004" pitchFamily="49" charset="0"/>
              </a:rPr>
              <a:t>	</a:t>
            </a:r>
            <a:r>
              <a:rPr lang="en-US" altLang="zh-CN" sz="1800" dirty="0" smtClean="0">
                <a:solidFill>
                  <a:srgbClr val="00B0F0"/>
                </a:solidFill>
                <a:latin typeface="Cascadia Code PL" panose="020B0609020000020004" pitchFamily="49" charset="0"/>
                <a:cs typeface="Cascadia Code PL" panose="020B0609020000020004" pitchFamily="49" charset="0"/>
              </a:rPr>
              <a:t>signal(I)</a:t>
            </a:r>
            <a:endParaRPr lang="en-US" altLang="zh-CN" sz="1800" dirty="0">
              <a:solidFill>
                <a:srgbClr val="00B0F0"/>
              </a:solidFill>
              <a:latin typeface="Cascadia Code PL" panose="020B0609020000020004" pitchFamily="49" charset="0"/>
              <a:cs typeface="Cascadia Code PL" panose="020B0609020000020004" pitchFamily="49" charset="0"/>
            </a:endParaRPr>
          </a:p>
          <a:p>
            <a:pPr marL="0" lvl="0" indent="0">
              <a:buClr>
                <a:srgbClr val="1E5155">
                  <a:lumMod val="40000"/>
                  <a:lumOff val="60000"/>
                </a:srgbClr>
              </a:buClr>
              <a:buNone/>
            </a:pPr>
            <a:r>
              <a:rPr lang="en-US" altLang="zh-CN" sz="1800" dirty="0">
                <a:solidFill>
                  <a:srgbClr val="E6B729"/>
                </a:solidFill>
                <a:latin typeface="Cascadia Code PL" panose="020B0609020000020004" pitchFamily="49" charset="0"/>
                <a:cs typeface="Cascadia Code PL" panose="020B0609020000020004" pitchFamily="49" charset="0"/>
              </a:rPr>
              <a:t>S</a:t>
            </a:r>
            <a:r>
              <a:rPr lang="en-US" altLang="zh-CN" sz="1800" baseline="-25000" dirty="0">
                <a:solidFill>
                  <a:srgbClr val="E6B729"/>
                </a:solidFill>
                <a:latin typeface="Cascadia Code PL" panose="020B0609020000020004" pitchFamily="49" charset="0"/>
                <a:cs typeface="Cascadia Code PL" panose="020B0609020000020004" pitchFamily="49" charset="0"/>
              </a:rPr>
              <a:t>2</a:t>
            </a:r>
            <a:r>
              <a:rPr lang="en-US" altLang="zh-CN" sz="1800" dirty="0">
                <a:solidFill>
                  <a:srgbClr val="E6B729"/>
                </a:solidFill>
                <a:latin typeface="Cascadia Code PL" panose="020B0609020000020004" pitchFamily="49" charset="0"/>
                <a:cs typeface="Cascadia Code PL" panose="020B0609020000020004" pitchFamily="49" charset="0"/>
              </a:rPr>
              <a:t>: </a:t>
            </a:r>
            <a:r>
              <a:rPr lang="en-US" altLang="zh-CN" sz="1800" dirty="0" smtClean="0">
                <a:solidFill>
                  <a:srgbClr val="E6B729"/>
                </a:solidFill>
                <a:latin typeface="Cascadia Code PL" panose="020B0609020000020004" pitchFamily="49" charset="0"/>
                <a:cs typeface="Cascadia Code PL" panose="020B0609020000020004" pitchFamily="49" charset="0"/>
              </a:rPr>
              <a:t>C(I</a:t>
            </a:r>
            <a:r>
              <a:rPr lang="en-US" altLang="zh-CN" sz="1800" dirty="0">
                <a:solidFill>
                  <a:srgbClr val="E6B729"/>
                </a:solidFill>
                <a:latin typeface="Cascadia Code PL" panose="020B0609020000020004" pitchFamily="49" charset="0"/>
                <a:cs typeface="Cascadia Code PL" panose="020B0609020000020004" pitchFamily="49" charset="0"/>
              </a:rPr>
              <a:t>) = D(I) * 2</a:t>
            </a:r>
            <a:r>
              <a:rPr lang="en-US" altLang="zh-CN" sz="1800" dirty="0" smtClean="0">
                <a:solidFill>
                  <a:srgbClr val="E6B729"/>
                </a:solidFill>
                <a:latin typeface="Cascadia Code PL" panose="020B0609020000020004" pitchFamily="49" charset="0"/>
                <a:cs typeface="Cascadia Code PL" panose="020B0609020000020004" pitchFamily="49" charset="0"/>
              </a:rPr>
              <a:t>.</a:t>
            </a:r>
          </a:p>
          <a:p>
            <a:pPr marL="0" lvl="0" indent="0">
              <a:buClr>
                <a:srgbClr val="1E5155">
                  <a:lumMod val="40000"/>
                  <a:lumOff val="60000"/>
                </a:srgbClr>
              </a:buClr>
              <a:buNone/>
            </a:pPr>
            <a:r>
              <a:rPr lang="en-US" altLang="zh-CN" sz="1800" dirty="0">
                <a:solidFill>
                  <a:srgbClr val="E6B729"/>
                </a:solidFill>
                <a:latin typeface="Cascadia Code PL" panose="020B0609020000020004" pitchFamily="49" charset="0"/>
                <a:cs typeface="Cascadia Code PL" panose="020B0609020000020004" pitchFamily="49" charset="0"/>
              </a:rPr>
              <a:t>	</a:t>
            </a:r>
            <a:r>
              <a:rPr lang="en-US" altLang="zh-CN" sz="1800" dirty="0" smtClean="0">
                <a:solidFill>
                  <a:srgbClr val="00B0F0"/>
                </a:solidFill>
                <a:latin typeface="Cascadia Code PL" panose="020B0609020000020004" pitchFamily="49" charset="0"/>
                <a:cs typeface="Cascadia Code PL" panose="020B0609020000020004" pitchFamily="49" charset="0"/>
              </a:rPr>
              <a:t>if (I &gt; 2</a:t>
            </a:r>
            <a:r>
              <a:rPr lang="en-US" altLang="zh-CN" sz="1800" smtClean="0">
                <a:solidFill>
                  <a:srgbClr val="00B0F0"/>
                </a:solidFill>
                <a:latin typeface="Cascadia Code PL" panose="020B0609020000020004" pitchFamily="49" charset="0"/>
                <a:cs typeface="Cascadia Code PL" panose="020B0609020000020004" pitchFamily="49" charset="0"/>
              </a:rPr>
              <a:t>) wait </a:t>
            </a:r>
            <a:r>
              <a:rPr lang="en-US" altLang="zh-CN" sz="1800" dirty="0" smtClean="0">
                <a:solidFill>
                  <a:srgbClr val="00B0F0"/>
                </a:solidFill>
                <a:latin typeface="Cascadia Code PL" panose="020B0609020000020004" pitchFamily="49" charset="0"/>
                <a:cs typeface="Cascadia Code PL" panose="020B0609020000020004" pitchFamily="49" charset="0"/>
              </a:rPr>
              <a:t>(I-1)</a:t>
            </a:r>
            <a:endParaRPr lang="en-US" altLang="zh-CN" sz="1800" dirty="0">
              <a:solidFill>
                <a:srgbClr val="00B0F0"/>
              </a:solidFill>
              <a:latin typeface="Cascadia Code PL" panose="020B0609020000020004" pitchFamily="49" charset="0"/>
              <a:cs typeface="Cascadia Code PL" panose="020B0609020000020004" pitchFamily="49" charset="0"/>
            </a:endParaRPr>
          </a:p>
          <a:p>
            <a:pPr marL="0" lvl="0" indent="0">
              <a:buClr>
                <a:srgbClr val="1E5155">
                  <a:lumMod val="40000"/>
                  <a:lumOff val="60000"/>
                </a:srgbClr>
              </a:buClr>
              <a:buNone/>
            </a:pPr>
            <a:r>
              <a:rPr lang="en-US" altLang="zh-CN" sz="1800" dirty="0">
                <a:solidFill>
                  <a:srgbClr val="E6B729"/>
                </a:solidFill>
                <a:latin typeface="Cascadia Code PL" panose="020B0609020000020004" pitchFamily="49" charset="0"/>
                <a:cs typeface="Cascadia Code PL" panose="020B0609020000020004" pitchFamily="49" charset="0"/>
              </a:rPr>
              <a:t>S</a:t>
            </a:r>
            <a:r>
              <a:rPr lang="en-US" altLang="zh-CN" sz="1800" baseline="-25000" dirty="0">
                <a:solidFill>
                  <a:srgbClr val="E6B729"/>
                </a:solidFill>
                <a:latin typeface="Cascadia Code PL" panose="020B0609020000020004" pitchFamily="49" charset="0"/>
                <a:cs typeface="Cascadia Code PL" panose="020B0609020000020004" pitchFamily="49" charset="0"/>
              </a:rPr>
              <a:t>3</a:t>
            </a:r>
            <a:r>
              <a:rPr lang="en-US" altLang="zh-CN" sz="1800" dirty="0">
                <a:solidFill>
                  <a:srgbClr val="E6B729"/>
                </a:solidFill>
                <a:latin typeface="Cascadia Code PL" panose="020B0609020000020004" pitchFamily="49" charset="0"/>
                <a:cs typeface="Cascadia Code PL" panose="020B0609020000020004" pitchFamily="49" charset="0"/>
              </a:rPr>
              <a:t>:	</a:t>
            </a:r>
            <a:r>
              <a:rPr lang="en-US" altLang="zh-CN" sz="1800" dirty="0" smtClean="0">
                <a:solidFill>
                  <a:srgbClr val="E6B729"/>
                </a:solidFill>
                <a:latin typeface="Cascadia Code PL" panose="020B0609020000020004" pitchFamily="49" charset="0"/>
                <a:cs typeface="Cascadia Code PL" panose="020B0609020000020004" pitchFamily="49" charset="0"/>
              </a:rPr>
              <a:t>E(I</a:t>
            </a:r>
            <a:r>
              <a:rPr lang="en-US" altLang="zh-CN" sz="1800" dirty="0">
                <a:solidFill>
                  <a:srgbClr val="E6B729"/>
                </a:solidFill>
                <a:latin typeface="Cascadia Code PL" panose="020B0609020000020004" pitchFamily="49" charset="0"/>
                <a:cs typeface="Cascadia Code PL" panose="020B0609020000020004" pitchFamily="49" charset="0"/>
              </a:rPr>
              <a:t>) = C(I) + </a:t>
            </a:r>
            <a:r>
              <a:rPr lang="en-US" altLang="zh-CN" sz="1800" dirty="0">
                <a:solidFill>
                  <a:srgbClr val="FFFF00"/>
                </a:solidFill>
                <a:latin typeface="Cascadia Code PL" panose="020B0609020000020004" pitchFamily="49" charset="0"/>
                <a:cs typeface="Cascadia Code PL" panose="020B0609020000020004" pitchFamily="49" charset="0"/>
              </a:rPr>
              <a:t>A(I-1)</a:t>
            </a:r>
          </a:p>
          <a:p>
            <a:pPr marL="0" indent="0"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对于</a:t>
            </a:r>
            <a:r>
              <a:rPr lang="zh-CN" altLang="en-US" dirty="0" smtClean="0"/>
              <a:t>规约，逐迭代同步开销太大</a:t>
            </a:r>
            <a:endParaRPr lang="en-US" altLang="zh-CN" dirty="0" smtClean="0"/>
          </a:p>
          <a:p>
            <a:pPr marL="0" lvl="0" indent="0">
              <a:buClr>
                <a:srgbClr val="1E5155">
                  <a:lumMod val="40000"/>
                  <a:lumOff val="60000"/>
                </a:srgbClr>
              </a:buClr>
              <a:buNone/>
            </a:pPr>
            <a:r>
              <a:rPr lang="en-US" altLang="zh-CN" dirty="0">
                <a:solidFill>
                  <a:srgbClr val="E6B729"/>
                </a:solidFill>
                <a:latin typeface="Cascadia Code PL" panose="020B0609020000020004" pitchFamily="49" charset="0"/>
                <a:cs typeface="Cascadia Code PL" panose="020B0609020000020004" pitchFamily="49" charset="0"/>
              </a:rPr>
              <a:t>	do I = 1, N</a:t>
            </a:r>
          </a:p>
          <a:p>
            <a:pPr marL="0" lvl="0" indent="0">
              <a:buClr>
                <a:srgbClr val="1E5155">
                  <a:lumMod val="40000"/>
                  <a:lumOff val="60000"/>
                </a:srgbClr>
              </a:buClr>
              <a:buNone/>
            </a:pPr>
            <a:r>
              <a:rPr lang="en-US" altLang="zh-CN" dirty="0">
                <a:solidFill>
                  <a:srgbClr val="E6B729"/>
                </a:solidFill>
                <a:latin typeface="Cascadia Code PL" panose="020B0609020000020004" pitchFamily="49" charset="0"/>
                <a:cs typeface="Cascadia Code PL" panose="020B0609020000020004" pitchFamily="49" charset="0"/>
              </a:rPr>
              <a:t>S</a:t>
            </a:r>
            <a:r>
              <a:rPr lang="en-US" altLang="zh-CN" baseline="-25000" dirty="0">
                <a:solidFill>
                  <a:srgbClr val="E6B729"/>
                </a:solidFill>
                <a:latin typeface="Cascadia Code PL" panose="020B0609020000020004" pitchFamily="49" charset="0"/>
                <a:cs typeface="Cascadia Code PL" panose="020B0609020000020004" pitchFamily="49" charset="0"/>
              </a:rPr>
              <a:t>1</a:t>
            </a:r>
            <a:r>
              <a:rPr lang="en-US" altLang="zh-CN" dirty="0">
                <a:solidFill>
                  <a:srgbClr val="E6B729"/>
                </a:solidFill>
                <a:latin typeface="Cascadia Code PL" panose="020B0609020000020004" pitchFamily="49" charset="0"/>
                <a:cs typeface="Cascadia Code PL" panose="020B0609020000020004" pitchFamily="49" charset="0"/>
              </a:rPr>
              <a:t>:		</a:t>
            </a:r>
            <a:r>
              <a:rPr lang="en-US" altLang="zh-CN" dirty="0">
                <a:solidFill>
                  <a:schemeClr val="accent3"/>
                </a:solidFill>
                <a:latin typeface="Cascadia Code PL" panose="020B0609020000020004" pitchFamily="49" charset="0"/>
                <a:cs typeface="Cascadia Code PL" panose="020B0609020000020004" pitchFamily="49" charset="0"/>
              </a:rPr>
              <a:t>A(I)</a:t>
            </a:r>
            <a:r>
              <a:rPr lang="en-US" altLang="zh-CN" dirty="0">
                <a:solidFill>
                  <a:srgbClr val="E6B729"/>
                </a:solidFill>
                <a:latin typeface="Cascadia Code PL" panose="020B0609020000020004" pitchFamily="49" charset="0"/>
                <a:cs typeface="Cascadia Code PL" panose="020B0609020000020004" pitchFamily="49" charset="0"/>
              </a:rPr>
              <a:t> = </a:t>
            </a:r>
            <a:r>
              <a:rPr lang="en-US" altLang="zh-CN" dirty="0" smtClean="0">
                <a:solidFill>
                  <a:srgbClr val="E6B729"/>
                </a:solidFill>
                <a:latin typeface="Cascadia Code PL" panose="020B0609020000020004" pitchFamily="49" charset="0"/>
                <a:cs typeface="Cascadia Code PL" panose="020B0609020000020004" pitchFamily="49" charset="0"/>
              </a:rPr>
              <a:t>...</a:t>
            </a:r>
            <a:endParaRPr lang="en-US" altLang="zh-CN" dirty="0">
              <a:solidFill>
                <a:srgbClr val="E6B729"/>
              </a:solidFill>
              <a:latin typeface="Cascadia Code PL" panose="020B0609020000020004" pitchFamily="49" charset="0"/>
              <a:cs typeface="Cascadia Code PL" panose="020B0609020000020004" pitchFamily="49" charset="0"/>
            </a:endParaRPr>
          </a:p>
          <a:p>
            <a:pPr marL="0" lvl="0" indent="0">
              <a:buClr>
                <a:srgbClr val="1E5155">
                  <a:lumMod val="40000"/>
                  <a:lumOff val="60000"/>
                </a:srgbClr>
              </a:buClr>
              <a:buNone/>
            </a:pPr>
            <a:r>
              <a:rPr lang="en-US" altLang="zh-CN" dirty="0">
                <a:solidFill>
                  <a:srgbClr val="E6B729"/>
                </a:solidFill>
                <a:latin typeface="Cascadia Code PL" panose="020B0609020000020004" pitchFamily="49" charset="0"/>
                <a:cs typeface="Cascadia Code PL" panose="020B0609020000020004" pitchFamily="49" charset="0"/>
              </a:rPr>
              <a:t>S</a:t>
            </a:r>
            <a:r>
              <a:rPr lang="en-US" altLang="zh-CN" baseline="-25000" dirty="0">
                <a:solidFill>
                  <a:srgbClr val="E6B729"/>
                </a:solidFill>
                <a:latin typeface="Cascadia Code PL" panose="020B0609020000020004" pitchFamily="49" charset="0"/>
                <a:cs typeface="Cascadia Code PL" panose="020B0609020000020004" pitchFamily="49" charset="0"/>
              </a:rPr>
              <a:t>2</a:t>
            </a:r>
            <a:r>
              <a:rPr lang="en-US" altLang="zh-CN" dirty="0">
                <a:solidFill>
                  <a:srgbClr val="E6B729"/>
                </a:solidFill>
                <a:latin typeface="Cascadia Code PL" panose="020B0609020000020004" pitchFamily="49" charset="0"/>
                <a:cs typeface="Cascadia Code PL" panose="020B0609020000020004" pitchFamily="49" charset="0"/>
              </a:rPr>
              <a:t>: 	</a:t>
            </a:r>
            <a:r>
              <a:rPr lang="en-US" altLang="zh-CN" dirty="0">
                <a:solidFill>
                  <a:srgbClr val="FFFF00"/>
                </a:solidFill>
                <a:latin typeface="Cascadia Code PL" panose="020B0609020000020004" pitchFamily="49" charset="0"/>
                <a:cs typeface="Cascadia Code PL" panose="020B0609020000020004" pitchFamily="49" charset="0"/>
              </a:rPr>
              <a:t>ASUM</a:t>
            </a:r>
            <a:r>
              <a:rPr lang="en-US" altLang="zh-CN" dirty="0">
                <a:solidFill>
                  <a:srgbClr val="E6B729"/>
                </a:solidFill>
                <a:latin typeface="Cascadia Code PL" panose="020B0609020000020004" pitchFamily="49" charset="0"/>
                <a:cs typeface="Cascadia Code PL" panose="020B0609020000020004" pitchFamily="49" charset="0"/>
              </a:rPr>
              <a:t> = </a:t>
            </a:r>
            <a:r>
              <a:rPr lang="en-US" altLang="zh-CN" dirty="0">
                <a:solidFill>
                  <a:srgbClr val="FFFF00"/>
                </a:solidFill>
                <a:latin typeface="Cascadia Code PL" panose="020B0609020000020004" pitchFamily="49" charset="0"/>
                <a:cs typeface="Cascadia Code PL" panose="020B0609020000020004" pitchFamily="49" charset="0"/>
              </a:rPr>
              <a:t>ASUM</a:t>
            </a:r>
            <a:r>
              <a:rPr lang="en-US" altLang="zh-CN" dirty="0">
                <a:solidFill>
                  <a:srgbClr val="E6B729"/>
                </a:solidFill>
                <a:latin typeface="Cascadia Code PL" panose="020B0609020000020004" pitchFamily="49" charset="0"/>
                <a:cs typeface="Cascadia Code PL" panose="020B0609020000020004" pitchFamily="49" charset="0"/>
              </a:rPr>
              <a:t> + A(I)</a:t>
            </a:r>
          </a:p>
          <a:p>
            <a:pPr marL="0" lvl="0" indent="0">
              <a:buClr>
                <a:srgbClr val="1E5155">
                  <a:lumMod val="40000"/>
                  <a:lumOff val="60000"/>
                </a:srgbClr>
              </a:buClr>
              <a:buNone/>
            </a:pPr>
            <a:r>
              <a:rPr lang="en-US" altLang="zh-CN" dirty="0">
                <a:solidFill>
                  <a:srgbClr val="E6B729"/>
                </a:solidFill>
                <a:latin typeface="Cascadia Code PL" panose="020B0609020000020004" pitchFamily="49" charset="0"/>
                <a:cs typeface="Cascadia Code PL" panose="020B0609020000020004" pitchFamily="49" charset="0"/>
              </a:rPr>
              <a:t>	end do</a:t>
            </a:r>
          </a:p>
          <a:p>
            <a:r>
              <a:rPr lang="zh-CN" altLang="en-US" dirty="0"/>
              <a:t>更快的</a:t>
            </a:r>
            <a:r>
              <a:rPr lang="zh-CN" altLang="en-US" dirty="0" smtClean="0"/>
              <a:t>方法是在不同线程计算部分和</a:t>
            </a:r>
          </a:p>
          <a:p>
            <a:pPr marL="0" lvl="0" indent="0">
              <a:buClr>
                <a:srgbClr val="1E5155">
                  <a:lumMod val="40000"/>
                  <a:lumOff val="60000"/>
                </a:srgbClr>
              </a:buClr>
              <a:buNone/>
            </a:pPr>
            <a:r>
              <a:rPr lang="en-US" altLang="zh-CN" dirty="0" smtClean="0">
                <a:solidFill>
                  <a:srgbClr val="E6B729"/>
                </a:solidFill>
                <a:latin typeface="Cascadia Code PL" panose="020B0609020000020004" pitchFamily="49" charset="0"/>
                <a:cs typeface="Cascadia Code PL" panose="020B0609020000020004" pitchFamily="49" charset="0"/>
              </a:rPr>
              <a:t>	</a:t>
            </a:r>
            <a:r>
              <a:rPr lang="en-US" altLang="zh-CN" dirty="0" smtClean="0">
                <a:solidFill>
                  <a:srgbClr val="00B0F0"/>
                </a:solidFill>
                <a:latin typeface="Cascadia Code PL" panose="020B0609020000020004" pitchFamily="49" charset="0"/>
                <a:cs typeface="Cascadia Code PL" panose="020B0609020000020004" pitchFamily="49" charset="0"/>
              </a:rPr>
              <a:t>ASUMX(p)</a:t>
            </a:r>
            <a:r>
              <a:rPr lang="zh-CN" altLang="en-US" dirty="0" smtClean="0">
                <a:solidFill>
                  <a:srgbClr val="E6B729"/>
                </a:solidFill>
                <a:latin typeface="Cascadia Code PL" panose="020B0609020000020004" pitchFamily="49" charset="0"/>
                <a:cs typeface="Cascadia Code PL" panose="020B0609020000020004" pitchFamily="49" charset="0"/>
              </a:rPr>
              <a:t> </a:t>
            </a:r>
            <a:r>
              <a:rPr lang="en-US" altLang="zh-CN" dirty="0" smtClean="0">
                <a:solidFill>
                  <a:srgbClr val="E6B729"/>
                </a:solidFill>
                <a:latin typeface="Cascadia Code PL" panose="020B0609020000020004" pitchFamily="49" charset="0"/>
                <a:cs typeface="Cascadia Code PL" panose="020B0609020000020004" pitchFamily="49" charset="0"/>
              </a:rPr>
              <a:t>= 0</a:t>
            </a:r>
          </a:p>
          <a:p>
            <a:pPr marL="0" lvl="0" indent="0">
              <a:buClr>
                <a:srgbClr val="1E5155">
                  <a:lumMod val="40000"/>
                  <a:lumOff val="60000"/>
                </a:srgbClr>
              </a:buClr>
              <a:buNone/>
            </a:pPr>
            <a:r>
              <a:rPr lang="en-US" altLang="zh-CN" dirty="0" smtClean="0">
                <a:solidFill>
                  <a:srgbClr val="E6B729"/>
                </a:solidFill>
                <a:latin typeface="Cascadia Code PL" panose="020B0609020000020004" pitchFamily="49" charset="0"/>
                <a:cs typeface="Cascadia Code PL" panose="020B0609020000020004" pitchFamily="49" charset="0"/>
              </a:rPr>
              <a:t>	do I = p, N, P</a:t>
            </a:r>
          </a:p>
          <a:p>
            <a:pPr marL="0" lvl="0" indent="0">
              <a:buClr>
                <a:srgbClr val="1E5155">
                  <a:lumMod val="40000"/>
                  <a:lumOff val="60000"/>
                </a:srgbClr>
              </a:buClr>
              <a:buNone/>
            </a:pPr>
            <a:r>
              <a:rPr lang="en-US" altLang="zh-CN" dirty="0" smtClean="0">
                <a:solidFill>
                  <a:srgbClr val="E6B729"/>
                </a:solidFill>
                <a:latin typeface="Cascadia Code PL" panose="020B0609020000020004" pitchFamily="49" charset="0"/>
                <a:cs typeface="Cascadia Code PL" panose="020B0609020000020004" pitchFamily="49" charset="0"/>
              </a:rPr>
              <a:t>S</a:t>
            </a:r>
            <a:r>
              <a:rPr lang="en-US" altLang="zh-CN" baseline="-25000" dirty="0" smtClean="0">
                <a:solidFill>
                  <a:srgbClr val="E6B729"/>
                </a:solidFill>
                <a:latin typeface="Cascadia Code PL" panose="020B0609020000020004" pitchFamily="49" charset="0"/>
                <a:cs typeface="Cascadia Code PL" panose="020B0609020000020004" pitchFamily="49" charset="0"/>
              </a:rPr>
              <a:t>1</a:t>
            </a:r>
            <a:r>
              <a:rPr lang="en-US" altLang="zh-CN" dirty="0" smtClean="0">
                <a:solidFill>
                  <a:srgbClr val="E6B729"/>
                </a:solidFill>
                <a:latin typeface="Cascadia Code PL" panose="020B0609020000020004" pitchFamily="49" charset="0"/>
                <a:cs typeface="Cascadia Code PL" panose="020B0609020000020004" pitchFamily="49" charset="0"/>
              </a:rPr>
              <a:t>:		</a:t>
            </a:r>
            <a:r>
              <a:rPr lang="en-US" altLang="zh-CN" dirty="0" smtClean="0">
                <a:solidFill>
                  <a:schemeClr val="accent3"/>
                </a:solidFill>
                <a:latin typeface="Cascadia Code PL" panose="020B0609020000020004" pitchFamily="49" charset="0"/>
                <a:cs typeface="Cascadia Code PL" panose="020B0609020000020004" pitchFamily="49" charset="0"/>
              </a:rPr>
              <a:t>A(I)</a:t>
            </a:r>
            <a:r>
              <a:rPr lang="en-US" altLang="zh-CN" dirty="0" smtClean="0">
                <a:solidFill>
                  <a:srgbClr val="E6B729"/>
                </a:solidFill>
                <a:latin typeface="Cascadia Code PL" panose="020B0609020000020004" pitchFamily="49" charset="0"/>
                <a:cs typeface="Cascadia Code PL" panose="020B0609020000020004" pitchFamily="49" charset="0"/>
              </a:rPr>
              <a:t> = ...</a:t>
            </a:r>
          </a:p>
          <a:p>
            <a:pPr marL="0" lvl="0" indent="0">
              <a:buClr>
                <a:srgbClr val="1E5155">
                  <a:lumMod val="40000"/>
                  <a:lumOff val="60000"/>
                </a:srgbClr>
              </a:buClr>
              <a:buNone/>
            </a:pPr>
            <a:r>
              <a:rPr lang="en-US" altLang="zh-CN" dirty="0" smtClean="0">
                <a:solidFill>
                  <a:srgbClr val="E6B729"/>
                </a:solidFill>
                <a:latin typeface="Cascadia Code PL" panose="020B0609020000020004" pitchFamily="49" charset="0"/>
                <a:cs typeface="Cascadia Code PL" panose="020B0609020000020004" pitchFamily="49" charset="0"/>
              </a:rPr>
              <a:t>S</a:t>
            </a:r>
            <a:r>
              <a:rPr lang="en-US" altLang="zh-CN" baseline="-25000" dirty="0" smtClean="0">
                <a:solidFill>
                  <a:srgbClr val="E6B729"/>
                </a:solidFill>
                <a:latin typeface="Cascadia Code PL" panose="020B0609020000020004" pitchFamily="49" charset="0"/>
                <a:cs typeface="Cascadia Code PL" panose="020B0609020000020004" pitchFamily="49" charset="0"/>
              </a:rPr>
              <a:t>2</a:t>
            </a:r>
            <a:r>
              <a:rPr lang="en-US" altLang="zh-CN" dirty="0" smtClean="0">
                <a:solidFill>
                  <a:srgbClr val="E6B729"/>
                </a:solidFill>
                <a:latin typeface="Cascadia Code PL" panose="020B0609020000020004" pitchFamily="49" charset="0"/>
                <a:cs typeface="Cascadia Code PL" panose="020B0609020000020004" pitchFamily="49" charset="0"/>
              </a:rPr>
              <a:t>: 	</a:t>
            </a:r>
            <a:r>
              <a:rPr lang="en-US" altLang="zh-CN" dirty="0" smtClean="0">
                <a:solidFill>
                  <a:srgbClr val="00B0F0"/>
                </a:solidFill>
                <a:latin typeface="Cascadia Code PL" panose="020B0609020000020004" pitchFamily="49" charset="0"/>
                <a:cs typeface="Cascadia Code PL" panose="020B0609020000020004" pitchFamily="49" charset="0"/>
              </a:rPr>
              <a:t>ASUMX(p)</a:t>
            </a:r>
            <a:r>
              <a:rPr lang="en-US" altLang="zh-CN" dirty="0" smtClean="0">
                <a:solidFill>
                  <a:srgbClr val="E6B729"/>
                </a:solidFill>
                <a:latin typeface="Cascadia Code PL" panose="020B0609020000020004" pitchFamily="49" charset="0"/>
                <a:cs typeface="Cascadia Code PL" panose="020B0609020000020004" pitchFamily="49" charset="0"/>
              </a:rPr>
              <a:t> = </a:t>
            </a:r>
            <a:r>
              <a:rPr lang="en-US" altLang="zh-CN" dirty="0" smtClean="0">
                <a:solidFill>
                  <a:srgbClr val="00B0F0"/>
                </a:solidFill>
                <a:latin typeface="Cascadia Code PL" panose="020B0609020000020004" pitchFamily="49" charset="0"/>
                <a:cs typeface="Cascadia Code PL" panose="020B0609020000020004" pitchFamily="49" charset="0"/>
              </a:rPr>
              <a:t>ASUMX(p)</a:t>
            </a:r>
            <a:r>
              <a:rPr lang="en-US" altLang="zh-CN" dirty="0" smtClean="0">
                <a:solidFill>
                  <a:srgbClr val="E6B729"/>
                </a:solidFill>
                <a:latin typeface="Cascadia Code PL" panose="020B0609020000020004" pitchFamily="49" charset="0"/>
                <a:cs typeface="Cascadia Code PL" panose="020B0609020000020004" pitchFamily="49" charset="0"/>
              </a:rPr>
              <a:t> + A(I)</a:t>
            </a:r>
          </a:p>
          <a:p>
            <a:pPr marL="0" lvl="0" indent="0">
              <a:buClr>
                <a:srgbClr val="1E5155">
                  <a:lumMod val="40000"/>
                  <a:lumOff val="60000"/>
                </a:srgbClr>
              </a:buClr>
              <a:buNone/>
            </a:pPr>
            <a:r>
              <a:rPr lang="en-US" altLang="zh-CN" dirty="0" smtClean="0">
                <a:solidFill>
                  <a:srgbClr val="E6B729"/>
                </a:solidFill>
                <a:latin typeface="Cascadia Code PL" panose="020B0609020000020004" pitchFamily="49" charset="0"/>
                <a:cs typeface="Cascadia Code PL" panose="020B0609020000020004" pitchFamily="49" charset="0"/>
              </a:rPr>
              <a:t>	end do</a:t>
            </a:r>
          </a:p>
          <a:p>
            <a:pPr marL="0" lvl="0" indent="0">
              <a:buClr>
                <a:srgbClr val="1E5155">
                  <a:lumMod val="40000"/>
                  <a:lumOff val="60000"/>
                </a:srgbClr>
              </a:buClr>
              <a:buNone/>
            </a:pPr>
            <a:endParaRPr lang="en-US" altLang="zh-CN" dirty="0" smtClean="0">
              <a:solidFill>
                <a:srgbClr val="E6B729"/>
              </a:solidFill>
              <a:latin typeface="Cascadia Code PL" panose="020B0609020000020004" pitchFamily="49" charset="0"/>
              <a:cs typeface="Cascadia Code PL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9412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High-Level Spreading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将独立的操作分散到不同的线程执行</a:t>
            </a:r>
            <a:endParaRPr lang="en-US" altLang="zh-CN" dirty="0" smtClean="0"/>
          </a:p>
          <a:p>
            <a:pPr lvl="1"/>
            <a:r>
              <a:rPr lang="zh-CN" altLang="en-US" dirty="0"/>
              <a:t>论文给的</a:t>
            </a:r>
            <a:r>
              <a:rPr lang="zh-CN" altLang="en-US" dirty="0" smtClean="0"/>
              <a:t>例子是计算表达式树</a:t>
            </a:r>
            <a:endParaRPr lang="en-US" altLang="zh-CN" dirty="0" smtClean="0"/>
          </a:p>
          <a:p>
            <a:r>
              <a:rPr lang="zh-CN" altLang="en-US" dirty="0" smtClean="0"/>
              <a:t>实际上需要考虑通信成本和负载均衡</a:t>
            </a:r>
            <a:endParaRPr lang="en-US" altLang="zh-CN" dirty="0" smtClean="0"/>
          </a:p>
          <a:p>
            <a:pPr lvl="1"/>
            <a:r>
              <a:rPr lang="zh-CN" altLang="en-US" dirty="0"/>
              <a:t>将</a:t>
            </a:r>
            <a:r>
              <a:rPr lang="zh-CN" altLang="en-US" dirty="0" smtClean="0"/>
              <a:t>循环等较复杂的操作放在不同线程收益较好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论文指出时机程序通常可以找到</a:t>
            </a:r>
            <a:r>
              <a:rPr lang="en-US" altLang="zh-CN" dirty="0" smtClean="0"/>
              <a:t>2-3</a:t>
            </a:r>
            <a:r>
              <a:rPr lang="zh-CN" altLang="en-US" dirty="0" smtClean="0"/>
              <a:t>个可以独立运行的块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6091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向量化还是</a:t>
            </a:r>
            <a:r>
              <a:rPr lang="zh-CN" altLang="en-US" dirty="0" smtClean="0"/>
              <a:t>并发？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考虑代码特点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如果较多条件语句</a:t>
                </a:r>
                <a:r>
                  <a:rPr lang="en-US" altLang="zh-CN" dirty="0" smtClean="0"/>
                  <a:t>/</a:t>
                </a:r>
                <a:r>
                  <a:rPr lang="zh-CN" altLang="en-US" dirty="0"/>
                  <a:t>稀疏</a:t>
                </a:r>
                <a:r>
                  <a:rPr lang="zh-CN" altLang="en-US" dirty="0" smtClean="0"/>
                  <a:t>操作，宜采用并发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嵌套循环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并发通常更适用于没有迭代间依赖（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&lt;</m:t>
                        </m:r>
                      </m:sub>
                    </m:sSub>
                  </m:oMath>
                </a14:m>
                <a:r>
                  <a:rPr lang="zh-CN" altLang="en-US" dirty="0" smtClean="0"/>
                  <a:t>）的循环，否则存在同步开销</a:t>
                </a:r>
                <a:endParaRPr lang="en-US" altLang="zh-CN" dirty="0" smtClean="0"/>
              </a:p>
              <a:p>
                <a:pPr lvl="1"/>
                <a:r>
                  <a:rPr lang="zh-CN" altLang="en-US" dirty="0"/>
                  <a:t>需要</a:t>
                </a:r>
                <a:r>
                  <a:rPr lang="zh-CN" altLang="en-US" dirty="0" smtClean="0"/>
                  <a:t>考虑访存步长对向量指令的影响，最好考虑相邻（</a:t>
                </a:r>
                <a:r>
                  <a:rPr lang="en-US" altLang="zh-CN" dirty="0" smtClean="0"/>
                  <a:t>stride-1</a:t>
                </a:r>
                <a:r>
                  <a:rPr lang="zh-CN" altLang="en-US" dirty="0" smtClean="0"/>
                  <a:t>）的访存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41" t="-11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5736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改善并行潜力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0978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归纳变量和环绕</a:t>
            </a:r>
            <a:r>
              <a:rPr lang="zh-CN" altLang="en-US" dirty="0"/>
              <a:t>（</a:t>
            </a:r>
            <a:r>
              <a:rPr lang="en-US" altLang="zh-CN" dirty="0" smtClean="0"/>
              <a:t>Wraparound</a:t>
            </a:r>
            <a:r>
              <a:rPr lang="zh-CN" altLang="en-US" dirty="0" smtClean="0"/>
              <a:t>）变量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归纳变量识别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环绕变量：类似归纳变量但不完全一致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546" y="2559759"/>
            <a:ext cx="3241047" cy="165306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8472" y="3695088"/>
            <a:ext cx="4295364" cy="45557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8472" y="2559758"/>
            <a:ext cx="4329291" cy="88352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9546" y="4719664"/>
            <a:ext cx="3583422" cy="135966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48472" y="4614874"/>
            <a:ext cx="4282316" cy="163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287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结合语义的分析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对于如下代码，如果</a:t>
            </a:r>
            <a:r>
              <a:rPr lang="en-US" altLang="zh-CN" dirty="0" smtClean="0"/>
              <a:t>M&gt;0</a:t>
            </a:r>
            <a:r>
              <a:rPr lang="zh-CN" altLang="en-US" dirty="0" smtClean="0"/>
              <a:t>则可以向量化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因此，可以进行条件判断并生成两份代码（右）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另一个例子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403" y="2574086"/>
            <a:ext cx="4051438" cy="98350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2252" y="2052918"/>
            <a:ext cx="3506692" cy="217915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2403" y="5150601"/>
            <a:ext cx="2933610" cy="928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781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消除反依赖和输出依赖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变量重命名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/>
              <a:t>节点拆分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0073" y="2614530"/>
            <a:ext cx="1905266" cy="117173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200" y="2555000"/>
            <a:ext cx="2095792" cy="1162212"/>
          </a:xfrm>
          <a:prstGeom prst="rect">
            <a:avLst/>
          </a:prstGeom>
        </p:spPr>
      </p:pic>
      <p:sp>
        <p:nvSpPr>
          <p:cNvPr id="6" name="右箭头 5"/>
          <p:cNvSpPr/>
          <p:nvPr/>
        </p:nvSpPr>
        <p:spPr>
          <a:xfrm>
            <a:off x="4511135" y="2893790"/>
            <a:ext cx="978408" cy="484632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0074" y="4736230"/>
            <a:ext cx="4050640" cy="9328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3801" y="4564757"/>
            <a:ext cx="4304316" cy="1227466"/>
          </a:xfrm>
          <a:prstGeom prst="rect">
            <a:avLst/>
          </a:prstGeom>
        </p:spPr>
      </p:pic>
      <p:sp>
        <p:nvSpPr>
          <p:cNvPr id="9" name="右箭头 8"/>
          <p:cNvSpPr/>
          <p:nvPr/>
        </p:nvSpPr>
        <p:spPr>
          <a:xfrm>
            <a:off x="5757341" y="5009707"/>
            <a:ext cx="721517" cy="385920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811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Scale Expansion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循环</a:t>
            </a:r>
            <a:r>
              <a:rPr lang="zh-CN" altLang="en-US" dirty="0" smtClean="0"/>
              <a:t>中使用的中间值可以扩张成向量（对向量化）或线程私有变量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167" y="2643107"/>
            <a:ext cx="3153215" cy="114316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5401" y="3985937"/>
            <a:ext cx="4258269" cy="193384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5759" y="3985937"/>
            <a:ext cx="2610214" cy="1419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905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自动</a:t>
            </a:r>
            <a:r>
              <a:rPr lang="zh-CN" altLang="en-US" dirty="0"/>
              <a:t>并行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哪些计算可以并行？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依赖关系分析</a:t>
            </a:r>
            <a:endParaRPr lang="en-US" altLang="zh-CN" dirty="0" smtClean="0"/>
          </a:p>
          <a:p>
            <a:r>
              <a:rPr lang="zh-CN" altLang="en-US" dirty="0"/>
              <a:t>如何生成并行</a:t>
            </a:r>
            <a:r>
              <a:rPr lang="zh-CN" altLang="en-US" dirty="0" smtClean="0"/>
              <a:t>代码？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并发、向量化</a:t>
            </a:r>
            <a:endParaRPr lang="en-US" altLang="zh-CN" dirty="0" smtClean="0"/>
          </a:p>
          <a:p>
            <a:r>
              <a:rPr lang="zh-CN" altLang="en-US" dirty="0" smtClean="0"/>
              <a:t>如何优化代码提高并行潜力？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004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其他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Symbolic Data-Dependence </a:t>
            </a:r>
            <a:r>
              <a:rPr lang="en-US" altLang="zh-CN" dirty="0" smtClean="0"/>
              <a:t>Testing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Global Forward </a:t>
            </a:r>
            <a:r>
              <a:rPr lang="en-US" altLang="zh-CN" dirty="0" smtClean="0"/>
              <a:t>Substitution</a:t>
            </a:r>
          </a:p>
          <a:p>
            <a:pPr lvl="1"/>
            <a:r>
              <a:rPr lang="zh-CN" altLang="en-US" dirty="0" smtClean="0"/>
              <a:t>收集循环外变量的定义信息并传播</a:t>
            </a:r>
            <a:endParaRPr lang="en-US" altLang="zh-CN" dirty="0" smtClean="0"/>
          </a:p>
          <a:p>
            <a:r>
              <a:rPr lang="en-US" altLang="zh-CN" dirty="0" err="1"/>
              <a:t>Interprocedural</a:t>
            </a:r>
            <a:r>
              <a:rPr lang="en-US" altLang="zh-CN" dirty="0"/>
              <a:t> Dependence </a:t>
            </a:r>
            <a:r>
              <a:rPr lang="en-US" altLang="zh-CN" dirty="0" smtClean="0"/>
              <a:t>Analysis</a:t>
            </a:r>
          </a:p>
          <a:p>
            <a:r>
              <a:rPr lang="en-US" altLang="zh-CN" dirty="0"/>
              <a:t>Loop </a:t>
            </a:r>
            <a:r>
              <a:rPr lang="en-US" altLang="zh-CN" dirty="0" smtClean="0"/>
              <a:t>Interchanging</a:t>
            </a:r>
          </a:p>
          <a:p>
            <a:pPr lvl="1"/>
            <a:r>
              <a:rPr lang="zh-CN" altLang="en-US" dirty="0" smtClean="0"/>
              <a:t>改变循环次序（交换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，</a:t>
            </a:r>
            <a:r>
              <a:rPr lang="en-US" altLang="zh-CN" dirty="0" smtClean="0"/>
              <a:t>j</a:t>
            </a:r>
            <a:r>
              <a:rPr lang="zh-CN" altLang="en-US" dirty="0" smtClean="0"/>
              <a:t>）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733" y="2566932"/>
            <a:ext cx="2562583" cy="80973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7922" y="2566932"/>
            <a:ext cx="2543530" cy="113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166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t="1922" b="1720"/>
          <a:stretch/>
        </p:blipFill>
        <p:spPr>
          <a:xfrm>
            <a:off x="2104468" y="21431"/>
            <a:ext cx="7983064" cy="682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090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其他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Loop Fission &amp; Fusion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将两个循环合并成一个循环，或者反之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Loop Fission</a:t>
            </a:r>
            <a:r>
              <a:rPr lang="zh-CN" altLang="en-US" dirty="0" smtClean="0"/>
              <a:t>可能有益于访存局部性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Loop Fusion</a:t>
            </a:r>
            <a:r>
              <a:rPr lang="zh-CN" altLang="en-US" dirty="0" smtClean="0"/>
              <a:t>可能减少循环开销和迭代间依赖</a:t>
            </a:r>
            <a:endParaRPr lang="en-US" altLang="zh-CN" dirty="0" smtClean="0"/>
          </a:p>
          <a:p>
            <a:r>
              <a:rPr lang="en-US" altLang="zh-CN" dirty="0"/>
              <a:t>Strip </a:t>
            </a:r>
            <a:r>
              <a:rPr lang="en-US" altLang="zh-CN" dirty="0" smtClean="0"/>
              <a:t>Mining &amp; </a:t>
            </a:r>
            <a:r>
              <a:rPr lang="en-US" altLang="zh-CN" dirty="0"/>
              <a:t>Loop </a:t>
            </a:r>
            <a:r>
              <a:rPr lang="en-US" altLang="zh-CN" dirty="0" smtClean="0"/>
              <a:t>Collapsing</a:t>
            </a:r>
          </a:p>
          <a:p>
            <a:pPr lvl="1"/>
            <a:r>
              <a:rPr lang="zh-CN" altLang="en-US" dirty="0"/>
              <a:t>循环</a:t>
            </a:r>
            <a:r>
              <a:rPr lang="zh-CN" altLang="en-US" dirty="0" smtClean="0"/>
              <a:t>分块，适应</a:t>
            </a:r>
            <a:r>
              <a:rPr lang="en-US" altLang="zh-CN" dirty="0" smtClean="0"/>
              <a:t>cache line</a:t>
            </a:r>
            <a:r>
              <a:rPr lang="zh-CN" altLang="en-US" dirty="0" smtClean="0"/>
              <a:t>或向量部件宽度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循环坍缩，减少循环开销</a:t>
            </a:r>
            <a:endParaRPr lang="en-US" altLang="zh-CN" dirty="0" smtClean="0"/>
          </a:p>
          <a:p>
            <a:r>
              <a:rPr lang="zh-CN" altLang="en-US" dirty="0" smtClean="0"/>
              <a:t>与编程人员交互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编译器的推断能力有限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基于注释、断言、语言扩展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7835" y="3802799"/>
            <a:ext cx="1819529" cy="80973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6226" y="3588604"/>
            <a:ext cx="2143424" cy="1124107"/>
          </a:xfrm>
          <a:prstGeom prst="rect">
            <a:avLst/>
          </a:prstGeom>
        </p:spPr>
      </p:pic>
      <p:sp>
        <p:nvSpPr>
          <p:cNvPr id="6" name="右箭头 5"/>
          <p:cNvSpPr/>
          <p:nvPr/>
        </p:nvSpPr>
        <p:spPr>
          <a:xfrm>
            <a:off x="8474189" y="3965136"/>
            <a:ext cx="525211" cy="3710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8729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扩展：更多并行机会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31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Commutativity Analysis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右侧程序中</a:t>
            </a:r>
            <a:r>
              <a:rPr lang="en-US" altLang="zh-CN" dirty="0" smtClean="0"/>
              <a:t>visit</a:t>
            </a:r>
            <a:r>
              <a:rPr lang="zh-CN" altLang="en-US" dirty="0" smtClean="0"/>
              <a:t>的两个递归访问有数据相关，但是可以交换顺序</a:t>
            </a:r>
            <a:endParaRPr lang="en-US" altLang="zh-CN" dirty="0" smtClean="0"/>
          </a:p>
          <a:p>
            <a:r>
              <a:rPr lang="en-US" altLang="zh-CN" dirty="0" smtClean="0"/>
              <a:t>Key insight</a:t>
            </a:r>
            <a:r>
              <a:rPr lang="zh-CN" altLang="en-US" dirty="0" smtClean="0"/>
              <a:t>：面向对象，将操作分解为</a:t>
            </a:r>
            <a:endParaRPr lang="en-US" altLang="zh-CN" dirty="0" smtClean="0"/>
          </a:p>
          <a:p>
            <a:pPr lvl="1"/>
            <a:r>
              <a:rPr lang="en-US" altLang="zh-CN" dirty="0"/>
              <a:t>object </a:t>
            </a:r>
            <a:r>
              <a:rPr lang="en-US" altLang="zh-CN" dirty="0" smtClean="0"/>
              <a:t>section</a:t>
            </a:r>
            <a:r>
              <a:rPr lang="zh-CN" altLang="en-US" dirty="0" smtClean="0"/>
              <a:t>：访问对象，以及</a:t>
            </a:r>
            <a:endParaRPr lang="en-US" altLang="zh-CN" dirty="0" smtClean="0"/>
          </a:p>
          <a:p>
            <a:pPr lvl="1"/>
            <a:r>
              <a:rPr lang="en-US" altLang="zh-CN" dirty="0"/>
              <a:t>invocation </a:t>
            </a:r>
            <a:r>
              <a:rPr lang="en-US" altLang="zh-CN" dirty="0" smtClean="0"/>
              <a:t>section</a:t>
            </a:r>
            <a:r>
              <a:rPr lang="zh-CN" altLang="en-US" dirty="0" smtClean="0"/>
              <a:t>：调用操作，不访问对象</a:t>
            </a:r>
            <a:endParaRPr lang="en-US" altLang="zh-CN" dirty="0" smtClean="0"/>
          </a:p>
          <a:p>
            <a:r>
              <a:rPr lang="zh-CN" altLang="en-US" dirty="0" smtClean="0"/>
              <a:t>可交换性测试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交换操作顺序对对象的值的修改结果一致</a:t>
            </a:r>
            <a:endParaRPr lang="en-US" altLang="zh-CN" dirty="0" smtClean="0"/>
          </a:p>
          <a:p>
            <a:pPr lvl="1"/>
            <a:r>
              <a:rPr lang="zh-CN" altLang="en-US" dirty="0"/>
              <a:t>交换</a:t>
            </a:r>
            <a:r>
              <a:rPr lang="zh-CN" altLang="en-US" dirty="0" smtClean="0"/>
              <a:t>操作顺序不改变触发的其他操作内容</a:t>
            </a:r>
            <a:endParaRPr lang="en-US" altLang="zh-CN" dirty="0" smtClean="0"/>
          </a:p>
          <a:p>
            <a:r>
              <a:rPr lang="zh-CN" altLang="en-US" dirty="0" smtClean="0"/>
              <a:t>测试方法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符号执行</a:t>
            </a:r>
            <a:endParaRPr lang="en-US" altLang="zh-CN" dirty="0" smtClean="0"/>
          </a:p>
          <a:p>
            <a:pPr lvl="1"/>
            <a:r>
              <a:rPr lang="zh-CN" altLang="en-US" dirty="0"/>
              <a:t>依赖</a:t>
            </a:r>
            <a:r>
              <a:rPr lang="zh-CN" altLang="en-US" dirty="0" smtClean="0"/>
              <a:t>分析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103311" y="6448069"/>
            <a:ext cx="89465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MARTIN C. </a:t>
            </a:r>
            <a:r>
              <a:rPr lang="en-US" altLang="zh-CN" sz="1000" dirty="0" smtClean="0"/>
              <a:t>RINARD</a:t>
            </a:r>
            <a:r>
              <a:rPr lang="zh-CN" altLang="en-US" sz="1000" dirty="0" smtClean="0"/>
              <a:t> </a:t>
            </a:r>
            <a:r>
              <a:rPr lang="en-US" altLang="zh-CN" sz="1000" dirty="0" smtClean="0"/>
              <a:t>et, al. 1997 Commutativity </a:t>
            </a:r>
            <a:r>
              <a:rPr lang="en-US" altLang="zh-CN" sz="1000" dirty="0"/>
              <a:t>Analysis: A New </a:t>
            </a:r>
            <a:r>
              <a:rPr lang="en-US" altLang="zh-CN" sz="1000" dirty="0" smtClean="0"/>
              <a:t>Analysis Technique </a:t>
            </a:r>
            <a:r>
              <a:rPr lang="en-US" altLang="zh-CN" sz="1000" dirty="0"/>
              <a:t>for Parallelizing </a:t>
            </a:r>
            <a:r>
              <a:rPr lang="en-US" altLang="zh-CN" sz="1000" dirty="0" smtClean="0"/>
              <a:t>Compilers</a:t>
            </a:r>
            <a:endParaRPr lang="zh-CN" altLang="en-US" sz="10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1352" y="2507457"/>
            <a:ext cx="4229163" cy="3543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808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静态依赖分析的缺陷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1626637"/>
          </a:xfrm>
        </p:spPr>
        <p:txBody>
          <a:bodyPr/>
          <a:lstStyle/>
          <a:p>
            <a:r>
              <a:rPr lang="zh-CN" altLang="en-US" dirty="0" smtClean="0"/>
              <a:t>很多算法中依赖关系是动态的</a:t>
            </a:r>
            <a:endParaRPr lang="en-US" altLang="zh-CN" dirty="0" smtClean="0"/>
          </a:p>
          <a:p>
            <a:r>
              <a:rPr lang="zh-CN" altLang="en-US" dirty="0"/>
              <a:t>很多</a:t>
            </a:r>
            <a:r>
              <a:rPr lang="zh-CN" altLang="en-US" dirty="0" smtClean="0"/>
              <a:t>算法表现出</a:t>
            </a:r>
            <a:r>
              <a:rPr lang="en-US" altLang="zh-CN" dirty="0" smtClean="0"/>
              <a:t>don’t-care non-determinism</a:t>
            </a:r>
            <a:r>
              <a:rPr lang="zh-CN" altLang="en-US" dirty="0" smtClean="0"/>
              <a:t>，靠依赖关系难以建模</a:t>
            </a:r>
            <a:endParaRPr lang="en-US" altLang="zh-CN" dirty="0" smtClean="0"/>
          </a:p>
          <a:p>
            <a:r>
              <a:rPr lang="zh-CN" altLang="en-US" dirty="0" smtClean="0"/>
              <a:t>有时对两个操作并行执行是否安全取决于后续计算操作，难以建模</a:t>
            </a:r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9906" y="4196916"/>
            <a:ext cx="5287113" cy="173379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675" y="4220732"/>
            <a:ext cx="5506218" cy="168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145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Tao-analysis of algorithms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Program = Algorithm + Data </a:t>
            </a:r>
            <a:r>
              <a:rPr lang="en-US" altLang="zh-CN" dirty="0" smtClean="0"/>
              <a:t>Structure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072" y="2542274"/>
            <a:ext cx="7344800" cy="390579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103311" y="6448069"/>
            <a:ext cx="89465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/>
              <a:t>Keshav</a:t>
            </a:r>
            <a:r>
              <a:rPr lang="en-US" altLang="zh-CN" sz="1000" dirty="0"/>
              <a:t> </a:t>
            </a:r>
            <a:r>
              <a:rPr lang="en-US" altLang="zh-CN" sz="1000" dirty="0" err="1" smtClean="0"/>
              <a:t>Pingali</a:t>
            </a:r>
            <a:r>
              <a:rPr lang="en-US" altLang="zh-CN" sz="1000" dirty="0" smtClean="0"/>
              <a:t> et, al. 2011 The </a:t>
            </a:r>
            <a:r>
              <a:rPr lang="en-US" altLang="zh-CN" sz="1000" dirty="0"/>
              <a:t>Tao of Parallelism in Algorithms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763510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并行调度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Cautious</a:t>
            </a:r>
          </a:p>
          <a:p>
            <a:pPr lvl="1"/>
            <a:r>
              <a:rPr lang="zh-CN" altLang="en-US" dirty="0" smtClean="0"/>
              <a:t>对任意相邻节点写入之前完成（对所有相邻节点的）读取</a:t>
            </a:r>
            <a:endParaRPr lang="en-US" altLang="zh-CN" dirty="0" smtClean="0"/>
          </a:p>
          <a:p>
            <a:r>
              <a:rPr lang="zh-CN" altLang="en-US" dirty="0" smtClean="0"/>
              <a:t>调度策略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Autonomous</a:t>
            </a:r>
            <a:r>
              <a:rPr lang="zh-CN" altLang="en-US" dirty="0" smtClean="0"/>
              <a:t>：直接运行并加锁，遇到冲突则回滚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Coordinated</a:t>
            </a:r>
            <a:r>
              <a:rPr lang="zh-CN" altLang="en-US" dirty="0" smtClean="0"/>
              <a:t>：确保只有不冲突的迭代被同时调度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Runtime</a:t>
            </a:r>
          </a:p>
          <a:p>
            <a:pPr lvl="2"/>
            <a:r>
              <a:rPr lang="en-US" altLang="zh-CN" dirty="0" smtClean="0"/>
              <a:t>JIT</a:t>
            </a:r>
          </a:p>
          <a:p>
            <a:pPr lvl="2"/>
            <a:r>
              <a:rPr lang="en-US" altLang="zh-CN" dirty="0" smtClean="0"/>
              <a:t>Compile-time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880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Runtime Coordination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Unordered, Data-driven:</a:t>
            </a:r>
          </a:p>
          <a:p>
            <a:pPr lvl="1"/>
            <a:r>
              <a:rPr lang="zh-CN" altLang="en-US" dirty="0" smtClean="0"/>
              <a:t>按轮执行，每轮选择一组不冲突的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一种策略：将对节点的更新私有化（如果发现冲突就撤销）</a:t>
            </a:r>
            <a:endParaRPr lang="en-US" altLang="zh-CN" dirty="0" smtClean="0"/>
          </a:p>
          <a:p>
            <a:r>
              <a:rPr lang="en-US" altLang="zh-CN" dirty="0"/>
              <a:t>Topology-driven </a:t>
            </a:r>
            <a:r>
              <a:rPr lang="en-US" altLang="zh-CN" dirty="0" smtClean="0"/>
              <a:t>algorithms</a:t>
            </a:r>
          </a:p>
          <a:p>
            <a:pPr lvl="1"/>
            <a:r>
              <a:rPr lang="zh-CN" altLang="en-US" dirty="0" smtClean="0"/>
              <a:t>由于节点的遍历顺序由拓扑决定，运行时不会产生新的活跃节点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寻找活跃节点的最大前缀并并行执行</a:t>
            </a:r>
            <a:endParaRPr lang="en-US" altLang="zh-CN" dirty="0" smtClean="0"/>
          </a:p>
          <a:p>
            <a:r>
              <a:rPr lang="en-US" altLang="zh-CN" dirty="0" smtClean="0"/>
              <a:t>Ordered, Data-driven</a:t>
            </a:r>
          </a:p>
          <a:p>
            <a:pPr lvl="1"/>
            <a:r>
              <a:rPr lang="zh-CN" altLang="en-US" dirty="0"/>
              <a:t>无法实现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795178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Just-in-time / Compile-time </a:t>
            </a:r>
            <a:r>
              <a:rPr lang="en-US" altLang="zh-CN" dirty="0"/>
              <a:t>C</a:t>
            </a:r>
            <a:r>
              <a:rPr lang="en-US" altLang="zh-CN" dirty="0" smtClean="0"/>
              <a:t>oordination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Topology-driven algorithms</a:t>
            </a:r>
          </a:p>
          <a:p>
            <a:pPr lvl="1"/>
            <a:r>
              <a:rPr lang="zh-CN" altLang="en-US" dirty="0" smtClean="0"/>
              <a:t>有些算法的依赖关系只由图的拓扑决定</a:t>
            </a:r>
            <a:endParaRPr lang="en-US" altLang="zh-CN" dirty="0" smtClean="0"/>
          </a:p>
          <a:p>
            <a:pPr lvl="1"/>
            <a:r>
              <a:rPr lang="zh-CN" altLang="en-US" dirty="0"/>
              <a:t>这种</a:t>
            </a:r>
            <a:r>
              <a:rPr lang="zh-CN" altLang="en-US" dirty="0" smtClean="0"/>
              <a:t>情况下遍历顺序可以在开始遍历之前确定，即</a:t>
            </a:r>
            <a:r>
              <a:rPr lang="en-US" altLang="zh-CN" dirty="0" smtClean="0"/>
              <a:t>JIT</a:t>
            </a:r>
            <a:r>
              <a:rPr lang="zh-CN" altLang="en-US" dirty="0" smtClean="0"/>
              <a:t>的</a:t>
            </a:r>
            <a:r>
              <a:rPr lang="en-US" altLang="zh-CN" dirty="0"/>
              <a:t>Coordination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有时依赖关系可以在编译期就确定，比如</a:t>
            </a:r>
            <a:r>
              <a:rPr lang="en-US" altLang="zh-CN" dirty="0" smtClean="0"/>
              <a:t>FFT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1174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依赖关系分析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5526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83163"/>
          </a:xfrm>
        </p:spPr>
        <p:txBody>
          <a:bodyPr/>
          <a:lstStyle/>
          <a:p>
            <a:r>
              <a:rPr lang="zh-CN" altLang="en-US" dirty="0" smtClean="0"/>
              <a:t>几种依赖关系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type="body" idx="1"/>
          </p:nvPr>
        </p:nvSpPr>
        <p:spPr>
          <a:xfrm>
            <a:off x="1103313" y="1335881"/>
            <a:ext cx="4396338" cy="576262"/>
          </a:xfrm>
        </p:spPr>
        <p:txBody>
          <a:bodyPr/>
          <a:lstStyle/>
          <a:p>
            <a:r>
              <a:rPr lang="en-US" altLang="zh-CN" smtClean="0"/>
              <a:t>True dependence</a:t>
            </a:r>
            <a:endParaRPr lang="en-US" altLang="zh-CN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内容占位符 9"/>
              <p:cNvSpPr>
                <a:spLocks noGrp="1"/>
              </p:cNvSpPr>
              <p:nvPr>
                <p:ph sz="half" idx="2"/>
              </p:nvPr>
            </p:nvSpPr>
            <p:spPr>
              <a:xfrm>
                <a:off x="1103312" y="1945481"/>
                <a:ext cx="4396339" cy="170735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CN" dirty="0" smtClean="0">
                    <a:solidFill>
                      <a:schemeClr val="accent3"/>
                    </a:solidFill>
                    <a:latin typeface="Cascadia Code PL" panose="020B0609020000020004" pitchFamily="49" charset="0"/>
                    <a:cs typeface="Cascadia Code PL" panose="020B0609020000020004" pitchFamily="49" charset="0"/>
                  </a:rPr>
                  <a:t>S</a:t>
                </a:r>
                <a:r>
                  <a:rPr lang="en-US" altLang="zh-CN" baseline="-25000" dirty="0" smtClean="0">
                    <a:solidFill>
                      <a:schemeClr val="accent3"/>
                    </a:solidFill>
                    <a:latin typeface="Cascadia Code PL" panose="020B0609020000020004" pitchFamily="49" charset="0"/>
                    <a:cs typeface="Cascadia Code PL" panose="020B0609020000020004" pitchFamily="49" charset="0"/>
                  </a:rPr>
                  <a:t>1</a:t>
                </a:r>
                <a:r>
                  <a:rPr lang="en-US" altLang="zh-CN" dirty="0" smtClean="0">
                    <a:solidFill>
                      <a:schemeClr val="accent3"/>
                    </a:solidFill>
                    <a:latin typeface="Cascadia Code PL" panose="020B0609020000020004" pitchFamily="49" charset="0"/>
                    <a:cs typeface="Cascadia Code PL" panose="020B0609020000020004" pitchFamily="49" charset="0"/>
                  </a:rPr>
                  <a:t>: </a:t>
                </a:r>
                <a:r>
                  <a:rPr lang="en-US" altLang="zh-CN" dirty="0" smtClean="0">
                    <a:solidFill>
                      <a:srgbClr val="FFFF00"/>
                    </a:solidFill>
                    <a:latin typeface="Cascadia Code PL" panose="020B0609020000020004" pitchFamily="49" charset="0"/>
                    <a:cs typeface="Cascadia Code PL" panose="020B0609020000020004" pitchFamily="49" charset="0"/>
                  </a:rPr>
                  <a:t>A</a:t>
                </a:r>
                <a:r>
                  <a:rPr lang="en-US" altLang="zh-CN" dirty="0" smtClean="0">
                    <a:solidFill>
                      <a:schemeClr val="accent3"/>
                    </a:solidFill>
                    <a:latin typeface="Cascadia Code PL" panose="020B0609020000020004" pitchFamily="49" charset="0"/>
                    <a:cs typeface="Cascadia Code PL" panose="020B0609020000020004" pitchFamily="49" charset="0"/>
                  </a:rPr>
                  <a:t> = B + C</a:t>
                </a:r>
              </a:p>
              <a:p>
                <a:pPr marL="0" indent="0">
                  <a:buNone/>
                </a:pPr>
                <a:r>
                  <a:rPr lang="en-US" altLang="zh-CN" dirty="0" smtClean="0">
                    <a:solidFill>
                      <a:schemeClr val="accent3"/>
                    </a:solidFill>
                    <a:latin typeface="Cascadia Code PL" panose="020B0609020000020004" pitchFamily="49" charset="0"/>
                    <a:cs typeface="Cascadia Code PL" panose="020B0609020000020004" pitchFamily="49" charset="0"/>
                  </a:rPr>
                  <a:t>S</a:t>
                </a:r>
                <a:r>
                  <a:rPr lang="en-US" altLang="zh-CN" baseline="-25000" dirty="0" smtClean="0">
                    <a:solidFill>
                      <a:schemeClr val="accent3"/>
                    </a:solidFill>
                    <a:latin typeface="Cascadia Code PL" panose="020B0609020000020004" pitchFamily="49" charset="0"/>
                    <a:cs typeface="Cascadia Code PL" panose="020B0609020000020004" pitchFamily="49" charset="0"/>
                  </a:rPr>
                  <a:t>2</a:t>
                </a:r>
                <a:r>
                  <a:rPr lang="en-US" altLang="zh-CN" dirty="0" smtClean="0">
                    <a:solidFill>
                      <a:schemeClr val="accent3"/>
                    </a:solidFill>
                    <a:latin typeface="Cascadia Code PL" panose="020B0609020000020004" pitchFamily="49" charset="0"/>
                    <a:cs typeface="Cascadia Code PL" panose="020B0609020000020004" pitchFamily="49" charset="0"/>
                  </a:rPr>
                  <a:t>: D = </a:t>
                </a:r>
                <a:r>
                  <a:rPr lang="en-US" altLang="zh-CN" dirty="0" smtClean="0">
                    <a:solidFill>
                      <a:srgbClr val="FFFF00"/>
                    </a:solidFill>
                    <a:latin typeface="Cascadia Code PL" panose="020B0609020000020004" pitchFamily="49" charset="0"/>
                    <a:cs typeface="Cascadia Code PL" panose="020B0609020000020004" pitchFamily="49" charset="0"/>
                  </a:rPr>
                  <a:t>A</a:t>
                </a:r>
                <a:r>
                  <a:rPr lang="en-US" altLang="zh-CN" dirty="0" smtClean="0">
                    <a:solidFill>
                      <a:schemeClr val="accent3"/>
                    </a:solidFill>
                    <a:latin typeface="Cascadia Code PL" panose="020B0609020000020004" pitchFamily="49" charset="0"/>
                    <a:cs typeface="Cascadia Code PL" panose="020B0609020000020004" pitchFamily="49" charset="0"/>
                  </a:rPr>
                  <a:t> + 2</a:t>
                </a:r>
              </a:p>
              <a:p>
                <a:pPr marL="0" indent="0">
                  <a:buNone/>
                </a:pPr>
                <a:r>
                  <a:rPr lang="en-US" altLang="zh-CN" dirty="0" smtClean="0">
                    <a:solidFill>
                      <a:schemeClr val="accent3"/>
                    </a:solidFill>
                    <a:latin typeface="Cascadia Code PL" panose="020B0609020000020004" pitchFamily="49" charset="0"/>
                    <a:cs typeface="Cascadia Code PL" panose="020B0609020000020004" pitchFamily="49" charset="0"/>
                  </a:rPr>
                  <a:t>S</a:t>
                </a:r>
                <a:r>
                  <a:rPr lang="en-US" altLang="zh-CN" baseline="-25000" dirty="0" smtClean="0">
                    <a:solidFill>
                      <a:schemeClr val="accent3"/>
                    </a:solidFill>
                    <a:latin typeface="Cascadia Code PL" panose="020B0609020000020004" pitchFamily="49" charset="0"/>
                    <a:cs typeface="Cascadia Code PL" panose="020B0609020000020004" pitchFamily="49" charset="0"/>
                  </a:rPr>
                  <a:t>3</a:t>
                </a:r>
                <a:r>
                  <a:rPr lang="en-US" altLang="zh-CN" dirty="0" smtClean="0">
                    <a:solidFill>
                      <a:schemeClr val="accent3"/>
                    </a:solidFill>
                    <a:latin typeface="Cascadia Code PL" panose="020B0609020000020004" pitchFamily="49" charset="0"/>
                    <a:cs typeface="Cascadia Code PL" panose="020B0609020000020004" pitchFamily="49" charset="0"/>
                  </a:rPr>
                  <a:t>: E = </a:t>
                </a:r>
                <a:r>
                  <a:rPr lang="en-US" altLang="zh-CN" dirty="0" smtClean="0">
                    <a:solidFill>
                      <a:srgbClr val="FFFF00"/>
                    </a:solidFill>
                    <a:latin typeface="Cascadia Code PL" panose="020B0609020000020004" pitchFamily="49" charset="0"/>
                    <a:cs typeface="Cascadia Code PL" panose="020B0609020000020004" pitchFamily="49" charset="0"/>
                  </a:rPr>
                  <a:t>A</a:t>
                </a:r>
                <a:r>
                  <a:rPr lang="en-US" altLang="zh-CN" dirty="0" smtClean="0">
                    <a:solidFill>
                      <a:schemeClr val="accent3"/>
                    </a:solidFill>
                    <a:latin typeface="Cascadia Code PL" panose="020B0609020000020004" pitchFamily="49" charset="0"/>
                    <a:cs typeface="Cascadia Code PL" panose="020B0609020000020004" pitchFamily="49" charset="0"/>
                  </a:rPr>
                  <a:t> * 3</a:t>
                </a:r>
                <a:endParaRPr lang="en-US" altLang="zh-CN" dirty="0" smtClean="0"/>
              </a:p>
              <a:p>
                <a:r>
                  <a:rPr lang="en-US" altLang="zh-CN" dirty="0" smtClean="0">
                    <a:solidFill>
                      <a:schemeClr val="tx1"/>
                    </a:solidFill>
                    <a:latin typeface="Cascadia Code PL" panose="020B0609020000020004" pitchFamily="49" charset="0"/>
                    <a:cs typeface="Cascadia Code PL" panose="020B0609020000020004" pitchFamily="49" charset="0"/>
                  </a:rPr>
                  <a:t>S</a:t>
                </a:r>
                <a:r>
                  <a:rPr lang="en-US" altLang="zh-CN" baseline="-25000" dirty="0">
                    <a:solidFill>
                      <a:schemeClr val="tx1"/>
                    </a:solidFill>
                    <a:latin typeface="Cascadia Code PL" panose="020B0609020000020004" pitchFamily="49" charset="0"/>
                    <a:cs typeface="Cascadia Code PL" panose="020B0609020000020004" pitchFamily="49" charset="0"/>
                  </a:rPr>
                  <a:t>1</a:t>
                </a:r>
                <a:r>
                  <a:rPr lang="en-US" altLang="zh-CN" dirty="0">
                    <a:solidFill>
                      <a:schemeClr val="tx1"/>
                    </a:solidFill>
                    <a:latin typeface="Cascadia Code PL" panose="020B0609020000020004" pitchFamily="49" charset="0"/>
                    <a:cs typeface="Cascadia Code PL" panose="020B06090200000200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  <a:latin typeface="Cascadia Code PL" panose="020B0609020000020004" pitchFamily="49" charset="0"/>
                    <a:cs typeface="Cascadia Code PL" panose="020B0609020000020004" pitchFamily="49" charset="0"/>
                  </a:rPr>
                  <a:t> S</a:t>
                </a:r>
                <a:r>
                  <a:rPr lang="en-US" altLang="zh-CN" baseline="-25000" dirty="0" smtClean="0">
                    <a:solidFill>
                      <a:schemeClr val="tx1"/>
                    </a:solidFill>
                    <a:latin typeface="Cascadia Code PL" panose="020B0609020000020004" pitchFamily="49" charset="0"/>
                    <a:cs typeface="Cascadia Code PL" panose="020B0609020000020004" pitchFamily="49" charset="0"/>
                  </a:rPr>
                  <a:t>2</a:t>
                </a:r>
                <a:r>
                  <a:rPr lang="zh-CN" altLang="en-US" dirty="0" smtClean="0"/>
                  <a:t>； </a:t>
                </a:r>
                <a:r>
                  <a:rPr lang="en-US" altLang="zh-CN" dirty="0" smtClean="0">
                    <a:solidFill>
                      <a:schemeClr val="tx1"/>
                    </a:solidFill>
                    <a:latin typeface="Cascadia Code PL" panose="020B0609020000020004" pitchFamily="49" charset="0"/>
                    <a:cs typeface="Cascadia Code PL" panose="020B0609020000020004" pitchFamily="49" charset="0"/>
                  </a:rPr>
                  <a:t>S</a:t>
                </a:r>
                <a:r>
                  <a:rPr lang="en-US" altLang="zh-CN" baseline="-25000" dirty="0" smtClean="0">
                    <a:solidFill>
                      <a:schemeClr val="tx1"/>
                    </a:solidFill>
                    <a:latin typeface="Cascadia Code PL" panose="020B0609020000020004" pitchFamily="49" charset="0"/>
                    <a:cs typeface="Cascadia Code PL" panose="020B0609020000020004" pitchFamily="49" charset="0"/>
                  </a:rPr>
                  <a:t>1</a:t>
                </a:r>
                <a:r>
                  <a:rPr lang="en-US" altLang="zh-CN" dirty="0" smtClean="0">
                    <a:solidFill>
                      <a:schemeClr val="tx1"/>
                    </a:solidFill>
                    <a:latin typeface="Cascadia Code PL" panose="020B0609020000020004" pitchFamily="49" charset="0"/>
                    <a:cs typeface="Cascadia Code PL" panose="020B06090200000200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Cascadia Code PL" panose="020B0609020000020004" pitchFamily="49" charset="0"/>
                    <a:cs typeface="Cascadia Code PL" panose="020B0609020000020004" pitchFamily="49" charset="0"/>
                  </a:rPr>
                  <a:t> </a:t>
                </a:r>
                <a:r>
                  <a:rPr lang="en-US" altLang="zh-CN" dirty="0" smtClean="0">
                    <a:solidFill>
                      <a:schemeClr val="tx1"/>
                    </a:solidFill>
                    <a:latin typeface="Cascadia Code PL" panose="020B0609020000020004" pitchFamily="49" charset="0"/>
                    <a:cs typeface="Cascadia Code PL" panose="020B0609020000020004" pitchFamily="49" charset="0"/>
                  </a:rPr>
                  <a:t>S</a:t>
                </a:r>
                <a:r>
                  <a:rPr lang="en-US" altLang="zh-CN" baseline="-25000" dirty="0" smtClean="0">
                    <a:solidFill>
                      <a:schemeClr val="tx1"/>
                    </a:solidFill>
                    <a:latin typeface="Cascadia Code PL" panose="020B0609020000020004" pitchFamily="49" charset="0"/>
                    <a:cs typeface="Cascadia Code PL" panose="020B0609020000020004" pitchFamily="49" charset="0"/>
                  </a:rPr>
                  <a:t>3</a:t>
                </a:r>
                <a:endParaRPr lang="en-US" altLang="zh-CN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" name="内容占位符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1103312" y="1945481"/>
                <a:ext cx="4396339" cy="1707356"/>
              </a:xfrm>
              <a:blipFill>
                <a:blip r:embed="rId2"/>
                <a:stretch>
                  <a:fillRect l="-1248" t="-17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占位符 10"/>
          <p:cNvSpPr>
            <a:spLocks noGrp="1"/>
          </p:cNvSpPr>
          <p:nvPr>
            <p:ph type="body" sz="quarter" idx="3"/>
          </p:nvPr>
        </p:nvSpPr>
        <p:spPr>
          <a:xfrm>
            <a:off x="5654495" y="1335881"/>
            <a:ext cx="4396339" cy="576262"/>
          </a:xfrm>
        </p:spPr>
        <p:txBody>
          <a:bodyPr/>
          <a:lstStyle/>
          <a:p>
            <a:r>
              <a:rPr lang="en-US" altLang="zh-CN" dirty="0" smtClean="0"/>
              <a:t>Output dependence</a:t>
            </a:r>
            <a:endParaRPr lang="en-US" altLang="zh-C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内容占位符 11"/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5654495" y="1945481"/>
                <a:ext cx="4396339" cy="170735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CN" dirty="0" smtClean="0">
                    <a:solidFill>
                      <a:schemeClr val="accent3"/>
                    </a:solidFill>
                    <a:latin typeface="Cascadia Code PL" panose="020B0609020000020004" pitchFamily="49" charset="0"/>
                    <a:cs typeface="Cascadia Code PL" panose="020B0609020000020004" pitchFamily="49" charset="0"/>
                  </a:rPr>
                  <a:t>S</a:t>
                </a:r>
                <a:r>
                  <a:rPr lang="en-US" altLang="zh-CN" baseline="-25000" dirty="0">
                    <a:solidFill>
                      <a:schemeClr val="accent3"/>
                    </a:solidFill>
                    <a:latin typeface="Cascadia Code PL" panose="020B0609020000020004" pitchFamily="49" charset="0"/>
                    <a:cs typeface="Cascadia Code PL" panose="020B0609020000020004" pitchFamily="49" charset="0"/>
                  </a:rPr>
                  <a:t>1</a:t>
                </a:r>
                <a:r>
                  <a:rPr lang="en-US" altLang="zh-CN" dirty="0">
                    <a:solidFill>
                      <a:schemeClr val="accent3"/>
                    </a:solidFill>
                    <a:latin typeface="Cascadia Code PL" panose="020B0609020000020004" pitchFamily="49" charset="0"/>
                    <a:cs typeface="Cascadia Code PL" panose="020B0609020000020004" pitchFamily="49" charset="0"/>
                  </a:rPr>
                  <a:t>: </a:t>
                </a:r>
                <a:r>
                  <a:rPr lang="en-US" altLang="zh-CN" dirty="0">
                    <a:solidFill>
                      <a:srgbClr val="FFFF00"/>
                    </a:solidFill>
                    <a:latin typeface="Cascadia Code PL" panose="020B0609020000020004" pitchFamily="49" charset="0"/>
                    <a:cs typeface="Cascadia Code PL" panose="020B0609020000020004" pitchFamily="49" charset="0"/>
                  </a:rPr>
                  <a:t>A</a:t>
                </a:r>
                <a:r>
                  <a:rPr lang="en-US" altLang="zh-CN" dirty="0">
                    <a:solidFill>
                      <a:schemeClr val="accent3"/>
                    </a:solidFill>
                    <a:latin typeface="Cascadia Code PL" panose="020B0609020000020004" pitchFamily="49" charset="0"/>
                    <a:cs typeface="Cascadia Code PL" panose="020B0609020000020004" pitchFamily="49" charset="0"/>
                  </a:rPr>
                  <a:t> = B + C</a:t>
                </a:r>
              </a:p>
              <a:p>
                <a:pPr marL="0" indent="0">
                  <a:buNone/>
                </a:pPr>
                <a:r>
                  <a:rPr lang="en-US" altLang="zh-CN" dirty="0">
                    <a:solidFill>
                      <a:schemeClr val="accent3"/>
                    </a:solidFill>
                    <a:latin typeface="Cascadia Code PL" panose="020B0609020000020004" pitchFamily="49" charset="0"/>
                    <a:cs typeface="Cascadia Code PL" panose="020B0609020000020004" pitchFamily="49" charset="0"/>
                  </a:rPr>
                  <a:t>S</a:t>
                </a:r>
                <a:r>
                  <a:rPr lang="en-US" altLang="zh-CN" baseline="-25000" dirty="0">
                    <a:solidFill>
                      <a:schemeClr val="accent3"/>
                    </a:solidFill>
                    <a:latin typeface="Cascadia Code PL" panose="020B0609020000020004" pitchFamily="49" charset="0"/>
                    <a:cs typeface="Cascadia Code PL" panose="020B0609020000020004" pitchFamily="49" charset="0"/>
                  </a:rPr>
                  <a:t>2</a:t>
                </a:r>
                <a:r>
                  <a:rPr lang="en-US" altLang="zh-CN" dirty="0">
                    <a:solidFill>
                      <a:schemeClr val="accent3"/>
                    </a:solidFill>
                    <a:latin typeface="Cascadia Code PL" panose="020B0609020000020004" pitchFamily="49" charset="0"/>
                    <a:cs typeface="Cascadia Code PL" panose="020B0609020000020004" pitchFamily="49" charset="0"/>
                  </a:rPr>
                  <a:t>: D = A + 2</a:t>
                </a:r>
              </a:p>
              <a:p>
                <a:pPr marL="0" indent="0">
                  <a:buNone/>
                </a:pPr>
                <a:r>
                  <a:rPr lang="en-US" altLang="zh-CN" dirty="0">
                    <a:solidFill>
                      <a:schemeClr val="accent3"/>
                    </a:solidFill>
                    <a:latin typeface="Cascadia Code PL" panose="020B0609020000020004" pitchFamily="49" charset="0"/>
                    <a:cs typeface="Cascadia Code PL" panose="020B0609020000020004" pitchFamily="49" charset="0"/>
                  </a:rPr>
                  <a:t>S</a:t>
                </a:r>
                <a:r>
                  <a:rPr lang="en-US" altLang="zh-CN" baseline="-25000" dirty="0">
                    <a:solidFill>
                      <a:schemeClr val="accent3"/>
                    </a:solidFill>
                    <a:latin typeface="Cascadia Code PL" panose="020B0609020000020004" pitchFamily="49" charset="0"/>
                    <a:cs typeface="Cascadia Code PL" panose="020B0609020000020004" pitchFamily="49" charset="0"/>
                  </a:rPr>
                  <a:t>3</a:t>
                </a:r>
                <a:r>
                  <a:rPr lang="en-US" altLang="zh-CN" dirty="0">
                    <a:solidFill>
                      <a:schemeClr val="accent3"/>
                    </a:solidFill>
                    <a:latin typeface="Cascadia Code PL" panose="020B0609020000020004" pitchFamily="49" charset="0"/>
                    <a:cs typeface="Cascadia Code PL" panose="020B0609020000020004" pitchFamily="49" charset="0"/>
                  </a:rPr>
                  <a:t>: </a:t>
                </a:r>
                <a:r>
                  <a:rPr lang="en-US" altLang="zh-CN" dirty="0" smtClean="0">
                    <a:solidFill>
                      <a:srgbClr val="FFFF00"/>
                    </a:solidFill>
                    <a:latin typeface="Cascadia Code PL" panose="020B0609020000020004" pitchFamily="49" charset="0"/>
                    <a:cs typeface="Cascadia Code PL" panose="020B0609020000020004" pitchFamily="49" charset="0"/>
                  </a:rPr>
                  <a:t>A</a:t>
                </a:r>
                <a:r>
                  <a:rPr lang="en-US" altLang="zh-CN" dirty="0" smtClean="0">
                    <a:solidFill>
                      <a:schemeClr val="accent3"/>
                    </a:solidFill>
                    <a:latin typeface="Cascadia Code PL" panose="020B0609020000020004" pitchFamily="49" charset="0"/>
                    <a:cs typeface="Cascadia Code PL" panose="020B0609020000020004" pitchFamily="49" charset="0"/>
                  </a:rPr>
                  <a:t> = E + F</a:t>
                </a:r>
                <a:endParaRPr lang="en-US" altLang="zh-CN" dirty="0"/>
              </a:p>
              <a:p>
                <a:r>
                  <a:rPr lang="en-US" altLang="zh-CN" dirty="0" smtClean="0">
                    <a:latin typeface="Cascadia Code PL" panose="020B0609020000020004" pitchFamily="49" charset="0"/>
                    <a:cs typeface="Cascadia Code PL" panose="020B0609020000020004" pitchFamily="49" charset="0"/>
                  </a:rPr>
                  <a:t>S</a:t>
                </a:r>
                <a:r>
                  <a:rPr lang="en-US" altLang="zh-CN" baseline="-25000" dirty="0" smtClean="0">
                    <a:latin typeface="Cascadia Code PL" panose="020B0609020000020004" pitchFamily="49" charset="0"/>
                    <a:cs typeface="Cascadia Code PL" panose="020B0609020000020004" pitchFamily="49" charset="0"/>
                  </a:rPr>
                  <a:t>1</a:t>
                </a:r>
                <a:r>
                  <a:rPr lang="en-US" altLang="zh-CN" dirty="0" smtClean="0">
                    <a:latin typeface="Cascadia Code PL" panose="020B0609020000020004" pitchFamily="49" charset="0"/>
                    <a:cs typeface="Cascadia Code PL" panose="020B0609020000020004" pitchFamily="49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p>
                    </m:sSup>
                  </m:oMath>
                </a14:m>
                <a:r>
                  <a:rPr lang="en-US" altLang="zh-CN" dirty="0" smtClean="0">
                    <a:latin typeface="Cascadia Code PL" panose="020B0609020000020004" pitchFamily="49" charset="0"/>
                    <a:cs typeface="Cascadia Code PL" panose="020B0609020000020004" pitchFamily="49" charset="0"/>
                  </a:rPr>
                  <a:t> S</a:t>
                </a:r>
                <a:r>
                  <a:rPr lang="en-US" altLang="zh-CN" baseline="-25000" dirty="0" smtClean="0">
                    <a:latin typeface="Cascadia Code PL" panose="020B0609020000020004" pitchFamily="49" charset="0"/>
                    <a:cs typeface="Cascadia Code PL" panose="020B0609020000020004" pitchFamily="49" charset="0"/>
                  </a:rPr>
                  <a:t>3</a:t>
                </a:r>
                <a:endParaRPr lang="en-US" altLang="zh-CN" dirty="0"/>
              </a:p>
            </p:txBody>
          </p:sp>
        </mc:Choice>
        <mc:Fallback>
          <p:sp>
            <p:nvSpPr>
              <p:cNvPr id="12" name="内容占位符 1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5654495" y="1945481"/>
                <a:ext cx="4396339" cy="1707356"/>
              </a:xfrm>
              <a:blipFill>
                <a:blip r:embed="rId3"/>
                <a:stretch>
                  <a:fillRect l="-1248" t="-17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内容占位符 7"/>
          <p:cNvSpPr txBox="1">
            <a:spLocks/>
          </p:cNvSpPr>
          <p:nvPr/>
        </p:nvSpPr>
        <p:spPr>
          <a:xfrm>
            <a:off x="1103313" y="3704589"/>
            <a:ext cx="4396338" cy="576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400" b="0" i="0" kern="120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altLang="zh-CN" dirty="0" err="1"/>
              <a:t>Anti</a:t>
            </a:r>
            <a:r>
              <a:rPr lang="en-US" altLang="zh-CN" dirty="0" err="1" smtClean="0"/>
              <a:t>dependence</a:t>
            </a:r>
            <a:endParaRPr lang="en-US" altLang="zh-CN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内容占位符 9"/>
              <p:cNvSpPr txBox="1">
                <a:spLocks/>
              </p:cNvSpPr>
              <p:nvPr/>
            </p:nvSpPr>
            <p:spPr>
              <a:xfrm>
                <a:off x="1103312" y="4314189"/>
                <a:ext cx="4396339" cy="170735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8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6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2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2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5pPr>
                <a:lvl6pPr marL="2506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2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2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2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2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9pPr>
              </a:lstStyle>
              <a:p>
                <a:pPr marL="0" indent="0">
                  <a:buFont typeface="Wingdings 3" charset="2"/>
                  <a:buNone/>
                </a:pPr>
                <a:r>
                  <a:rPr lang="en-US" altLang="zh-CN" dirty="0" smtClean="0">
                    <a:solidFill>
                      <a:schemeClr val="accent3"/>
                    </a:solidFill>
                    <a:latin typeface="Cascadia Code PL" panose="020B0609020000020004" pitchFamily="49" charset="0"/>
                    <a:cs typeface="Cascadia Code PL" panose="020B0609020000020004" pitchFamily="49" charset="0"/>
                  </a:rPr>
                  <a:t>S</a:t>
                </a:r>
                <a:r>
                  <a:rPr lang="en-US" altLang="zh-CN" baseline="-25000" dirty="0" smtClean="0">
                    <a:solidFill>
                      <a:schemeClr val="accent3"/>
                    </a:solidFill>
                    <a:latin typeface="Cascadia Code PL" panose="020B0609020000020004" pitchFamily="49" charset="0"/>
                    <a:cs typeface="Cascadia Code PL" panose="020B0609020000020004" pitchFamily="49" charset="0"/>
                  </a:rPr>
                  <a:t>1</a:t>
                </a:r>
                <a:r>
                  <a:rPr lang="en-US" altLang="zh-CN" dirty="0" smtClean="0">
                    <a:solidFill>
                      <a:schemeClr val="accent3"/>
                    </a:solidFill>
                    <a:latin typeface="Cascadia Code PL" panose="020B0609020000020004" pitchFamily="49" charset="0"/>
                    <a:cs typeface="Cascadia Code PL" panose="020B0609020000020004" pitchFamily="49" charset="0"/>
                  </a:rPr>
                  <a:t>: A = </a:t>
                </a:r>
                <a:r>
                  <a:rPr lang="en-US" altLang="zh-CN" dirty="0" smtClean="0">
                    <a:solidFill>
                      <a:srgbClr val="FFFF00"/>
                    </a:solidFill>
                    <a:latin typeface="Cascadia Code PL" panose="020B0609020000020004" pitchFamily="49" charset="0"/>
                    <a:cs typeface="Cascadia Code PL" panose="020B0609020000020004" pitchFamily="49" charset="0"/>
                  </a:rPr>
                  <a:t>B</a:t>
                </a:r>
                <a:r>
                  <a:rPr lang="en-US" altLang="zh-CN" dirty="0" smtClean="0">
                    <a:solidFill>
                      <a:schemeClr val="accent3"/>
                    </a:solidFill>
                    <a:latin typeface="Cascadia Code PL" panose="020B0609020000020004" pitchFamily="49" charset="0"/>
                    <a:cs typeface="Cascadia Code PL" panose="020B0609020000020004" pitchFamily="49" charset="0"/>
                  </a:rPr>
                  <a:t> + C</a:t>
                </a:r>
              </a:p>
              <a:p>
                <a:pPr marL="0" indent="0">
                  <a:buFont typeface="Wingdings 3" charset="2"/>
                  <a:buNone/>
                </a:pPr>
                <a:r>
                  <a:rPr lang="en-US" altLang="zh-CN" dirty="0" smtClean="0">
                    <a:solidFill>
                      <a:schemeClr val="accent3"/>
                    </a:solidFill>
                    <a:latin typeface="Cascadia Code PL" panose="020B0609020000020004" pitchFamily="49" charset="0"/>
                    <a:cs typeface="Cascadia Code PL" panose="020B0609020000020004" pitchFamily="49" charset="0"/>
                  </a:rPr>
                  <a:t>S</a:t>
                </a:r>
                <a:r>
                  <a:rPr lang="en-US" altLang="zh-CN" baseline="-25000" dirty="0" smtClean="0">
                    <a:solidFill>
                      <a:schemeClr val="accent3"/>
                    </a:solidFill>
                    <a:latin typeface="Cascadia Code PL" panose="020B0609020000020004" pitchFamily="49" charset="0"/>
                    <a:cs typeface="Cascadia Code PL" panose="020B0609020000020004" pitchFamily="49" charset="0"/>
                  </a:rPr>
                  <a:t>2</a:t>
                </a:r>
                <a:r>
                  <a:rPr lang="en-US" altLang="zh-CN" dirty="0" smtClean="0">
                    <a:solidFill>
                      <a:schemeClr val="accent3"/>
                    </a:solidFill>
                    <a:latin typeface="Cascadia Code PL" panose="020B0609020000020004" pitchFamily="49" charset="0"/>
                    <a:cs typeface="Cascadia Code PL" panose="020B0609020000020004" pitchFamily="49" charset="0"/>
                  </a:rPr>
                  <a:t>: </a:t>
                </a:r>
                <a:r>
                  <a:rPr lang="en-US" altLang="zh-CN" dirty="0" smtClean="0">
                    <a:solidFill>
                      <a:srgbClr val="FFFF00"/>
                    </a:solidFill>
                    <a:latin typeface="Cascadia Code PL" panose="020B0609020000020004" pitchFamily="49" charset="0"/>
                    <a:cs typeface="Cascadia Code PL" panose="020B0609020000020004" pitchFamily="49" charset="0"/>
                  </a:rPr>
                  <a:t>B</a:t>
                </a:r>
                <a:r>
                  <a:rPr lang="en-US" altLang="zh-CN" dirty="0" smtClean="0">
                    <a:solidFill>
                      <a:schemeClr val="accent3"/>
                    </a:solidFill>
                    <a:latin typeface="Cascadia Code PL" panose="020B0609020000020004" pitchFamily="49" charset="0"/>
                    <a:cs typeface="Cascadia Code PL" panose="020B0609020000020004" pitchFamily="49" charset="0"/>
                  </a:rPr>
                  <a:t> = D / 2</a:t>
                </a:r>
                <a:endParaRPr lang="en-US" altLang="zh-CN" dirty="0" smtClean="0">
                  <a:solidFill>
                    <a:schemeClr val="accent3"/>
                  </a:solidFill>
                  <a:latin typeface="Cascadia Code PL" panose="020B0609020000020004" pitchFamily="49" charset="0"/>
                  <a:cs typeface="Cascadia Code PL" panose="020B0609020000020004" pitchFamily="49" charset="0"/>
                </a:endParaRPr>
              </a:p>
              <a:p>
                <a:r>
                  <a:rPr lang="en-US" altLang="zh-CN" dirty="0" smtClean="0">
                    <a:latin typeface="Cascadia Code PL" panose="020B0609020000020004" pitchFamily="49" charset="0"/>
                    <a:cs typeface="Cascadia Code PL" panose="020B0609020000020004" pitchFamily="49" charset="0"/>
                  </a:rPr>
                  <a:t>S</a:t>
                </a:r>
                <a:r>
                  <a:rPr lang="en-US" altLang="zh-CN" baseline="-25000" dirty="0" smtClean="0">
                    <a:latin typeface="Cascadia Code PL" panose="020B0609020000020004" pitchFamily="49" charset="0"/>
                    <a:cs typeface="Cascadia Code PL" panose="020B0609020000020004" pitchFamily="49" charset="0"/>
                  </a:rPr>
                  <a:t>1</a:t>
                </a:r>
                <a:r>
                  <a:rPr lang="en-US" altLang="zh-CN" dirty="0" smtClean="0">
                    <a:latin typeface="Cascadia Code PL" panose="020B0609020000020004" pitchFamily="49" charset="0"/>
                    <a:cs typeface="Cascadia Code PL" panose="020B0609020000020004" pitchFamily="49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acc>
                  </m:oMath>
                </a14:m>
                <a:r>
                  <a:rPr lang="en-US" altLang="zh-CN" dirty="0" smtClean="0">
                    <a:latin typeface="Cascadia Code PL" panose="020B0609020000020004" pitchFamily="49" charset="0"/>
                    <a:cs typeface="Cascadia Code PL" panose="020B0609020000020004" pitchFamily="49" charset="0"/>
                  </a:rPr>
                  <a:t> </a:t>
                </a:r>
                <a:r>
                  <a:rPr lang="en-US" altLang="zh-CN" dirty="0" smtClean="0">
                    <a:latin typeface="Cascadia Code PL" panose="020B0609020000020004" pitchFamily="49" charset="0"/>
                    <a:cs typeface="Cascadia Code PL" panose="020B0609020000020004" pitchFamily="49" charset="0"/>
                  </a:rPr>
                  <a:t>S</a:t>
                </a:r>
                <a:r>
                  <a:rPr lang="en-US" altLang="zh-CN" baseline="-25000" dirty="0" smtClean="0">
                    <a:latin typeface="Cascadia Code PL" panose="020B0609020000020004" pitchFamily="49" charset="0"/>
                    <a:cs typeface="Cascadia Code PL" panose="020B0609020000020004" pitchFamily="49" charset="0"/>
                  </a:rPr>
                  <a:t>2</a:t>
                </a:r>
                <a:endParaRPr lang="en-US" altLang="zh-CN" dirty="0" smtClean="0"/>
              </a:p>
            </p:txBody>
          </p:sp>
        </mc:Choice>
        <mc:Fallback>
          <p:sp>
            <p:nvSpPr>
              <p:cNvPr id="21" name="内容占位符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312" y="4314189"/>
                <a:ext cx="4396339" cy="1707356"/>
              </a:xfrm>
              <a:prstGeom prst="rect">
                <a:avLst/>
              </a:prstGeom>
              <a:blipFill>
                <a:blip r:embed="rId4"/>
                <a:stretch>
                  <a:fillRect l="-1248" t="-2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内容占位符 7"/>
          <p:cNvSpPr txBox="1">
            <a:spLocks/>
          </p:cNvSpPr>
          <p:nvPr/>
        </p:nvSpPr>
        <p:spPr>
          <a:xfrm>
            <a:off x="5654496" y="3704589"/>
            <a:ext cx="4396338" cy="576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400" b="0" i="0" kern="120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altLang="zh-CN" dirty="0" smtClean="0"/>
              <a:t>Control dependence</a:t>
            </a:r>
            <a:endParaRPr lang="en-US" altLang="zh-CN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内容占位符 9"/>
              <p:cNvSpPr txBox="1">
                <a:spLocks/>
              </p:cNvSpPr>
              <p:nvPr/>
            </p:nvSpPr>
            <p:spPr>
              <a:xfrm>
                <a:off x="5654495" y="4314187"/>
                <a:ext cx="4396339" cy="225091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85000" lnSpcReduction="20000"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8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6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2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2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5pPr>
                <a:lvl6pPr marL="2506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2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2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2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2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9pPr>
              </a:lstStyle>
              <a:p>
                <a:pPr marL="0" indent="0">
                  <a:buFont typeface="Wingdings 3" charset="2"/>
                  <a:buNone/>
                </a:pPr>
                <a:r>
                  <a:rPr lang="en-US" altLang="zh-CN" dirty="0" smtClean="0">
                    <a:solidFill>
                      <a:schemeClr val="accent3"/>
                    </a:solidFill>
                    <a:latin typeface="Cascadia Code PL" panose="020B0609020000020004" pitchFamily="49" charset="0"/>
                    <a:cs typeface="Cascadia Code PL" panose="020B0609020000020004" pitchFamily="49" charset="0"/>
                  </a:rPr>
                  <a:t>S</a:t>
                </a:r>
                <a:r>
                  <a:rPr lang="en-US" altLang="zh-CN" baseline="-25000" dirty="0" smtClean="0">
                    <a:solidFill>
                      <a:schemeClr val="accent3"/>
                    </a:solidFill>
                    <a:latin typeface="Cascadia Code PL" panose="020B0609020000020004" pitchFamily="49" charset="0"/>
                    <a:cs typeface="Cascadia Code PL" panose="020B0609020000020004" pitchFamily="49" charset="0"/>
                  </a:rPr>
                  <a:t>1</a:t>
                </a:r>
                <a:r>
                  <a:rPr lang="en-US" altLang="zh-CN" dirty="0" smtClean="0">
                    <a:solidFill>
                      <a:schemeClr val="accent3"/>
                    </a:solidFill>
                    <a:latin typeface="Cascadia Code PL" panose="020B0609020000020004" pitchFamily="49" charset="0"/>
                    <a:cs typeface="Cascadia Code PL" panose="020B0609020000020004" pitchFamily="49" charset="0"/>
                  </a:rPr>
                  <a:t>: A = B + </a:t>
                </a:r>
                <a:r>
                  <a:rPr lang="en-US" altLang="zh-CN" dirty="0" smtClean="0">
                    <a:solidFill>
                      <a:schemeClr val="accent3"/>
                    </a:solidFill>
                    <a:latin typeface="Cascadia Code PL" panose="020B0609020000020004" pitchFamily="49" charset="0"/>
                    <a:cs typeface="Cascadia Code PL" panose="020B0609020000020004" pitchFamily="49" charset="0"/>
                  </a:rPr>
                  <a:t>C</a:t>
                </a:r>
              </a:p>
              <a:p>
                <a:pPr marL="0" indent="0">
                  <a:buFont typeface="Wingdings 3" charset="2"/>
                  <a:buNone/>
                </a:pPr>
                <a:r>
                  <a:rPr lang="en-US" altLang="zh-CN" dirty="0" smtClean="0">
                    <a:solidFill>
                      <a:schemeClr val="accent3"/>
                    </a:solidFill>
                    <a:latin typeface="Cascadia Code PL" panose="020B0609020000020004" pitchFamily="49" charset="0"/>
                    <a:cs typeface="Cascadia Code PL" panose="020B0609020000020004" pitchFamily="49" charset="0"/>
                  </a:rPr>
                  <a:t>C</a:t>
                </a:r>
                <a:r>
                  <a:rPr lang="en-US" altLang="zh-CN" baseline="-25000" dirty="0" smtClean="0">
                    <a:solidFill>
                      <a:schemeClr val="accent3"/>
                    </a:solidFill>
                    <a:latin typeface="Cascadia Code PL" panose="020B0609020000020004" pitchFamily="49" charset="0"/>
                    <a:cs typeface="Cascadia Code PL" panose="020B0609020000020004" pitchFamily="49" charset="0"/>
                  </a:rPr>
                  <a:t>1</a:t>
                </a:r>
                <a:r>
                  <a:rPr lang="en-US" altLang="zh-CN" dirty="0" smtClean="0">
                    <a:solidFill>
                      <a:schemeClr val="accent3"/>
                    </a:solidFill>
                    <a:latin typeface="Cascadia Code PL" panose="020B0609020000020004" pitchFamily="49" charset="0"/>
                    <a:cs typeface="Cascadia Code PL" panose="020B0609020000020004" pitchFamily="49" charset="0"/>
                  </a:rPr>
                  <a:t>: if ( X &gt;= 0 ) then</a:t>
                </a:r>
              </a:p>
              <a:p>
                <a:pPr marL="0" indent="0">
                  <a:buFont typeface="Wingdings 3" charset="2"/>
                  <a:buNone/>
                </a:pPr>
                <a:r>
                  <a:rPr lang="en-US" altLang="zh-CN" dirty="0" smtClean="0">
                    <a:solidFill>
                      <a:schemeClr val="accent3"/>
                    </a:solidFill>
                    <a:latin typeface="Cascadia Code PL" panose="020B0609020000020004" pitchFamily="49" charset="0"/>
                    <a:cs typeface="Cascadia Code PL" panose="020B0609020000020004" pitchFamily="49" charset="0"/>
                  </a:rPr>
                  <a:t>S</a:t>
                </a:r>
                <a:r>
                  <a:rPr lang="en-US" altLang="zh-CN" baseline="-25000" dirty="0" smtClean="0">
                    <a:solidFill>
                      <a:schemeClr val="accent3"/>
                    </a:solidFill>
                    <a:latin typeface="Cascadia Code PL" panose="020B0609020000020004" pitchFamily="49" charset="0"/>
                    <a:cs typeface="Cascadia Code PL" panose="020B0609020000020004" pitchFamily="49" charset="0"/>
                  </a:rPr>
                  <a:t>2</a:t>
                </a:r>
                <a:r>
                  <a:rPr lang="en-US" altLang="zh-CN" dirty="0" smtClean="0">
                    <a:solidFill>
                      <a:schemeClr val="accent3"/>
                    </a:solidFill>
                    <a:latin typeface="Cascadia Code PL" panose="020B0609020000020004" pitchFamily="49" charset="0"/>
                    <a:cs typeface="Cascadia Code PL" panose="020B0609020000020004" pitchFamily="49" charset="0"/>
                  </a:rPr>
                  <a:t>:    A = 0</a:t>
                </a:r>
              </a:p>
              <a:p>
                <a:pPr marL="0" indent="0">
                  <a:buFont typeface="Wingdings 3" charset="2"/>
                  <a:buNone/>
                </a:pPr>
                <a:r>
                  <a:rPr lang="en-US" altLang="zh-CN" dirty="0" smtClean="0">
                    <a:solidFill>
                      <a:schemeClr val="accent3"/>
                    </a:solidFill>
                    <a:latin typeface="Cascadia Code PL" panose="020B0609020000020004" pitchFamily="49" charset="0"/>
                    <a:cs typeface="Cascadia Code PL" panose="020B0609020000020004" pitchFamily="49" charset="0"/>
                  </a:rPr>
                  <a:t>  </a:t>
                </a:r>
                <a:r>
                  <a:rPr lang="en-US" altLang="zh-CN" baseline="-25000" dirty="0" smtClean="0">
                    <a:solidFill>
                      <a:schemeClr val="accent3"/>
                    </a:solidFill>
                    <a:latin typeface="Cascadia Code PL" panose="020B0609020000020004" pitchFamily="49" charset="0"/>
                    <a:cs typeface="Cascadia Code PL" panose="020B0609020000020004" pitchFamily="49" charset="0"/>
                  </a:rPr>
                  <a:t> </a:t>
                </a:r>
                <a:r>
                  <a:rPr lang="en-US" altLang="zh-CN" dirty="0" smtClean="0">
                    <a:solidFill>
                      <a:schemeClr val="accent3"/>
                    </a:solidFill>
                    <a:latin typeface="Cascadia Code PL" panose="020B0609020000020004" pitchFamily="49" charset="0"/>
                    <a:cs typeface="Cascadia Code PL" panose="020B0609020000020004" pitchFamily="49" charset="0"/>
                  </a:rPr>
                  <a:t> else</a:t>
                </a:r>
                <a:endParaRPr lang="en-US" altLang="zh-CN" dirty="0" smtClean="0">
                  <a:solidFill>
                    <a:schemeClr val="accent3"/>
                  </a:solidFill>
                  <a:latin typeface="Cascadia Code PL" panose="020B0609020000020004" pitchFamily="49" charset="0"/>
                  <a:cs typeface="Cascadia Code PL" panose="020B0609020000020004" pitchFamily="49" charset="0"/>
                </a:endParaRPr>
              </a:p>
              <a:p>
                <a:pPr marL="0" indent="0">
                  <a:buFont typeface="Wingdings 3" charset="2"/>
                  <a:buNone/>
                </a:pPr>
                <a:r>
                  <a:rPr lang="en-US" altLang="zh-CN" dirty="0" smtClean="0">
                    <a:solidFill>
                      <a:schemeClr val="accent3"/>
                    </a:solidFill>
                    <a:latin typeface="Cascadia Code PL" panose="020B0609020000020004" pitchFamily="49" charset="0"/>
                    <a:cs typeface="Cascadia Code PL" panose="020B0609020000020004" pitchFamily="49" charset="0"/>
                  </a:rPr>
                  <a:t>S</a:t>
                </a:r>
                <a:r>
                  <a:rPr lang="en-US" altLang="zh-CN" baseline="-25000" dirty="0">
                    <a:solidFill>
                      <a:schemeClr val="accent3"/>
                    </a:solidFill>
                    <a:latin typeface="Cascadia Code PL" panose="020B0609020000020004" pitchFamily="49" charset="0"/>
                    <a:cs typeface="Cascadia Code PL" panose="020B0609020000020004" pitchFamily="49" charset="0"/>
                  </a:rPr>
                  <a:t>3</a:t>
                </a:r>
                <a:r>
                  <a:rPr lang="en-US" altLang="zh-CN" dirty="0" smtClean="0">
                    <a:solidFill>
                      <a:schemeClr val="accent3"/>
                    </a:solidFill>
                    <a:latin typeface="Cascadia Code PL" panose="020B0609020000020004" pitchFamily="49" charset="0"/>
                    <a:cs typeface="Cascadia Code PL" panose="020B0609020000020004" pitchFamily="49" charset="0"/>
                  </a:rPr>
                  <a:t>:    B = D / 2</a:t>
                </a:r>
              </a:p>
              <a:p>
                <a:pPr marL="0" indent="0">
                  <a:buNone/>
                </a:pPr>
                <a:r>
                  <a:rPr lang="en-US" altLang="zh-CN" dirty="0" smtClean="0">
                    <a:solidFill>
                      <a:schemeClr val="accent3"/>
                    </a:solidFill>
                    <a:latin typeface="Cascadia Code PL" panose="020B0609020000020004" pitchFamily="49" charset="0"/>
                    <a:cs typeface="Cascadia Code PL" panose="020B0609020000020004" pitchFamily="49" charset="0"/>
                  </a:rPr>
                  <a:t> </a:t>
                </a:r>
                <a:r>
                  <a:rPr lang="en-US" altLang="zh-CN" baseline="-25000" dirty="0" smtClean="0">
                    <a:solidFill>
                      <a:schemeClr val="accent3"/>
                    </a:solidFill>
                    <a:latin typeface="Cascadia Code PL" panose="020B0609020000020004" pitchFamily="49" charset="0"/>
                    <a:cs typeface="Cascadia Code PL" panose="020B0609020000020004" pitchFamily="49" charset="0"/>
                  </a:rPr>
                  <a:t> </a:t>
                </a:r>
                <a:r>
                  <a:rPr lang="en-US" altLang="zh-CN" dirty="0" smtClean="0">
                    <a:solidFill>
                      <a:schemeClr val="accent3"/>
                    </a:solidFill>
                    <a:latin typeface="Cascadia Code PL" panose="020B0609020000020004" pitchFamily="49" charset="0"/>
                    <a:cs typeface="Cascadia Code PL" panose="020B0609020000020004" pitchFamily="49" charset="0"/>
                  </a:rPr>
                  <a:t>  </a:t>
                </a:r>
                <a:r>
                  <a:rPr lang="en-US" altLang="zh-CN" dirty="0" err="1" smtClean="0">
                    <a:solidFill>
                      <a:schemeClr val="accent3"/>
                    </a:solidFill>
                    <a:latin typeface="Cascadia Code PL" panose="020B0609020000020004" pitchFamily="49" charset="0"/>
                    <a:cs typeface="Cascadia Code PL" panose="020B0609020000020004" pitchFamily="49" charset="0"/>
                  </a:rPr>
                  <a:t>endif</a:t>
                </a:r>
                <a:endParaRPr lang="en-US" altLang="zh-CN" dirty="0" smtClean="0">
                  <a:solidFill>
                    <a:schemeClr val="accent3"/>
                  </a:solidFill>
                  <a:latin typeface="Cascadia Code PL" panose="020B0609020000020004" pitchFamily="49" charset="0"/>
                  <a:cs typeface="Cascadia Code PL" panose="020B0609020000020004" pitchFamily="49" charset="0"/>
                </a:endParaRPr>
              </a:p>
              <a:p>
                <a:r>
                  <a:rPr lang="en-US" altLang="zh-CN" sz="2100" dirty="0" smtClean="0">
                    <a:latin typeface="Cascadia Code PL" panose="020B0609020000020004" pitchFamily="49" charset="0"/>
                    <a:cs typeface="Cascadia Code PL" panose="020B0609020000020004" pitchFamily="49" charset="0"/>
                  </a:rPr>
                  <a:t>C</a:t>
                </a:r>
                <a:r>
                  <a:rPr lang="en-US" altLang="zh-CN" sz="2100" baseline="-25000" dirty="0" smtClean="0">
                    <a:latin typeface="Cascadia Code PL" panose="020B0609020000020004" pitchFamily="49" charset="0"/>
                    <a:cs typeface="Cascadia Code PL" panose="020B0609020000020004" pitchFamily="49" charset="0"/>
                  </a:rPr>
                  <a:t>1</a:t>
                </a:r>
                <a:r>
                  <a:rPr lang="en-US" altLang="zh-CN" sz="2100" dirty="0" smtClean="0">
                    <a:latin typeface="Cascadia Code PL" panose="020B0609020000020004" pitchFamily="49" charset="0"/>
                    <a:cs typeface="Cascadia Code PL" panose="020B0609020000020004" pitchFamily="49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1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1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en-US" altLang="zh-CN" sz="21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</m:oMath>
                </a14:m>
                <a:r>
                  <a:rPr lang="en-US" altLang="zh-CN" sz="2100" dirty="0" smtClean="0">
                    <a:latin typeface="Cascadia Code PL" panose="020B0609020000020004" pitchFamily="49" charset="0"/>
                    <a:cs typeface="Cascadia Code PL" panose="020B0609020000020004" pitchFamily="49" charset="0"/>
                  </a:rPr>
                  <a:t> </a:t>
                </a:r>
                <a:r>
                  <a:rPr lang="en-US" altLang="zh-CN" sz="2100" dirty="0" smtClean="0">
                    <a:latin typeface="Cascadia Code PL" panose="020B0609020000020004" pitchFamily="49" charset="0"/>
                    <a:cs typeface="Cascadia Code PL" panose="020B0609020000020004" pitchFamily="49" charset="0"/>
                  </a:rPr>
                  <a:t>S</a:t>
                </a:r>
                <a:r>
                  <a:rPr lang="en-US" altLang="zh-CN" sz="2100" baseline="-25000" dirty="0" smtClean="0">
                    <a:latin typeface="Cascadia Code PL" panose="020B0609020000020004" pitchFamily="49" charset="0"/>
                    <a:cs typeface="Cascadia Code PL" panose="020B0609020000020004" pitchFamily="49" charset="0"/>
                  </a:rPr>
                  <a:t>2</a:t>
                </a:r>
                <a:r>
                  <a:rPr lang="zh-CN" altLang="en-US" sz="2100" dirty="0" smtClean="0">
                    <a:latin typeface="Cascadia Code PL" panose="020B0609020000020004" pitchFamily="49" charset="0"/>
                    <a:cs typeface="Cascadia Code PL" panose="020B0609020000020004" pitchFamily="49" charset="0"/>
                  </a:rPr>
                  <a:t>；</a:t>
                </a:r>
                <a:r>
                  <a:rPr lang="en-US" altLang="zh-CN" sz="2100" dirty="0">
                    <a:latin typeface="Cascadia Code PL" panose="020B0609020000020004" pitchFamily="49" charset="0"/>
                    <a:cs typeface="Cascadia Code PL" panose="020B0609020000020004" pitchFamily="49" charset="0"/>
                  </a:rPr>
                  <a:t>C</a:t>
                </a:r>
                <a:r>
                  <a:rPr lang="en-US" altLang="zh-CN" sz="2100" baseline="-25000" dirty="0">
                    <a:latin typeface="Cascadia Code PL" panose="020B0609020000020004" pitchFamily="49" charset="0"/>
                    <a:cs typeface="Cascadia Code PL" panose="020B0609020000020004" pitchFamily="49" charset="0"/>
                  </a:rPr>
                  <a:t>1</a:t>
                </a:r>
                <a:r>
                  <a:rPr lang="en-US" altLang="zh-CN" sz="2100" dirty="0">
                    <a:latin typeface="Cascadia Code PL" panose="020B0609020000020004" pitchFamily="49" charset="0"/>
                    <a:cs typeface="Cascadia Code PL" panose="020B0609020000020004" pitchFamily="49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100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en-US" altLang="zh-CN" sz="2100" i="1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</m:oMath>
                </a14:m>
                <a:r>
                  <a:rPr lang="en-US" altLang="zh-CN" sz="2100" dirty="0">
                    <a:latin typeface="Cascadia Code PL" panose="020B0609020000020004" pitchFamily="49" charset="0"/>
                    <a:cs typeface="Cascadia Code PL" panose="020B0609020000020004" pitchFamily="49" charset="0"/>
                  </a:rPr>
                  <a:t> </a:t>
                </a:r>
                <a:r>
                  <a:rPr lang="en-US" altLang="zh-CN" sz="2100" dirty="0" smtClean="0">
                    <a:latin typeface="Cascadia Code PL" panose="020B0609020000020004" pitchFamily="49" charset="0"/>
                    <a:cs typeface="Cascadia Code PL" panose="020B0609020000020004" pitchFamily="49" charset="0"/>
                  </a:rPr>
                  <a:t>S</a:t>
                </a:r>
                <a:r>
                  <a:rPr lang="en-US" altLang="zh-CN" sz="2100" baseline="-25000" dirty="0" smtClean="0">
                    <a:latin typeface="Cascadia Code PL" panose="020B0609020000020004" pitchFamily="49" charset="0"/>
                    <a:cs typeface="Cascadia Code PL" panose="020B0609020000020004" pitchFamily="49" charset="0"/>
                  </a:rPr>
                  <a:t>3</a:t>
                </a:r>
                <a:endParaRPr lang="en-US" altLang="zh-CN" sz="2100" dirty="0"/>
              </a:p>
            </p:txBody>
          </p:sp>
        </mc:Choice>
        <mc:Fallback>
          <p:sp>
            <p:nvSpPr>
              <p:cNvPr id="23" name="内容占位符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4495" y="4314187"/>
                <a:ext cx="4396339" cy="2250919"/>
              </a:xfrm>
              <a:prstGeom prst="rect">
                <a:avLst/>
              </a:prstGeom>
              <a:blipFill>
                <a:blip r:embed="rId5"/>
                <a:stretch>
                  <a:fillRect l="-555" t="-2710" b="-8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22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循环中的依赖关系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内容占位符 9"/>
              <p:cNvSpPr txBox="1">
                <a:spLocks/>
              </p:cNvSpPr>
              <p:nvPr/>
            </p:nvSpPr>
            <p:spPr>
              <a:xfrm>
                <a:off x="1102331" y="3537064"/>
                <a:ext cx="4396339" cy="205502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20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8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6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5pPr>
                <a:lvl6pPr marL="2506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9pPr>
              </a:lstStyle>
              <a:p>
                <a:pPr marL="0" indent="0">
                  <a:buFont typeface="Wingdings 3" charset="2"/>
                  <a:buNone/>
                </a:pPr>
                <a:r>
                  <a:rPr lang="en-US" altLang="zh-CN" sz="1800" dirty="0" smtClean="0">
                    <a:solidFill>
                      <a:schemeClr val="accent3"/>
                    </a:solidFill>
                    <a:latin typeface="Cascadia Code PL" panose="020B0609020000020004" pitchFamily="49" charset="0"/>
                    <a:cs typeface="Cascadia Code PL" panose="020B0609020000020004" pitchFamily="49" charset="0"/>
                  </a:rPr>
                  <a:t> </a:t>
                </a:r>
                <a:r>
                  <a:rPr lang="en-US" altLang="zh-CN" sz="1800" baseline="-25000" dirty="0" smtClean="0">
                    <a:solidFill>
                      <a:schemeClr val="accent3"/>
                    </a:solidFill>
                    <a:latin typeface="Cascadia Code PL" panose="020B0609020000020004" pitchFamily="49" charset="0"/>
                    <a:cs typeface="Cascadia Code PL" panose="020B0609020000020004" pitchFamily="49" charset="0"/>
                  </a:rPr>
                  <a:t> </a:t>
                </a:r>
                <a:r>
                  <a:rPr lang="en-US" altLang="zh-CN" sz="1800" dirty="0">
                    <a:solidFill>
                      <a:schemeClr val="accent3"/>
                    </a:solidFill>
                    <a:latin typeface="Cascadia Code PL" panose="020B0609020000020004" pitchFamily="49" charset="0"/>
                    <a:cs typeface="Cascadia Code PL" panose="020B0609020000020004" pitchFamily="49" charset="0"/>
                  </a:rPr>
                  <a:t> </a:t>
                </a:r>
                <a:r>
                  <a:rPr lang="en-US" altLang="zh-CN" sz="1800" dirty="0" smtClean="0">
                    <a:solidFill>
                      <a:schemeClr val="accent3"/>
                    </a:solidFill>
                    <a:latin typeface="Cascadia Code PL" panose="020B0609020000020004" pitchFamily="49" charset="0"/>
                    <a:cs typeface="Cascadia Code PL" panose="020B0609020000020004" pitchFamily="49" charset="0"/>
                  </a:rPr>
                  <a:t> do I = 2, N</a:t>
                </a:r>
                <a:endParaRPr lang="en-US" altLang="zh-CN" sz="1800" dirty="0" smtClean="0">
                  <a:solidFill>
                    <a:schemeClr val="accent3"/>
                  </a:solidFill>
                  <a:latin typeface="Cascadia Code PL" panose="020B0609020000020004" pitchFamily="49" charset="0"/>
                  <a:cs typeface="Cascadia Code PL" panose="020B0609020000020004" pitchFamily="49" charset="0"/>
                </a:endParaRPr>
              </a:p>
              <a:p>
                <a:pPr marL="0" indent="0">
                  <a:buNone/>
                </a:pPr>
                <a:r>
                  <a:rPr lang="en-US" altLang="zh-CN" sz="1800" dirty="0" smtClean="0">
                    <a:solidFill>
                      <a:schemeClr val="accent3"/>
                    </a:solidFill>
                    <a:latin typeface="Cascadia Code PL" panose="020B0609020000020004" pitchFamily="49" charset="0"/>
                    <a:cs typeface="Cascadia Code PL" panose="020B0609020000020004" pitchFamily="49" charset="0"/>
                  </a:rPr>
                  <a:t>S</a:t>
                </a:r>
                <a:r>
                  <a:rPr lang="en-US" altLang="zh-CN" sz="1800" baseline="-25000" dirty="0">
                    <a:solidFill>
                      <a:schemeClr val="accent3"/>
                    </a:solidFill>
                    <a:latin typeface="Cascadia Code PL" panose="020B0609020000020004" pitchFamily="49" charset="0"/>
                    <a:cs typeface="Cascadia Code PL" panose="020B0609020000020004" pitchFamily="49" charset="0"/>
                  </a:rPr>
                  <a:t>1</a:t>
                </a:r>
                <a:r>
                  <a:rPr lang="en-US" altLang="zh-CN" sz="1800" dirty="0" smtClean="0">
                    <a:solidFill>
                      <a:schemeClr val="accent3"/>
                    </a:solidFill>
                    <a:latin typeface="Cascadia Code PL" panose="020B0609020000020004" pitchFamily="49" charset="0"/>
                    <a:cs typeface="Cascadia Code PL" panose="020B0609020000020004" pitchFamily="49" charset="0"/>
                  </a:rPr>
                  <a:t>:     </a:t>
                </a:r>
                <a:r>
                  <a:rPr lang="en-US" altLang="zh-CN" sz="1800" dirty="0" smtClean="0">
                    <a:solidFill>
                      <a:srgbClr val="FFFF00"/>
                    </a:solidFill>
                    <a:latin typeface="Cascadia Code PL" panose="020B0609020000020004" pitchFamily="49" charset="0"/>
                    <a:cs typeface="Cascadia Code PL" panose="020B0609020000020004" pitchFamily="49" charset="0"/>
                  </a:rPr>
                  <a:t>A(</a:t>
                </a:r>
                <a:r>
                  <a:rPr lang="en-US" altLang="zh-CN" sz="1800" dirty="0">
                    <a:solidFill>
                      <a:srgbClr val="00B0F0"/>
                    </a:solidFill>
                    <a:latin typeface="Cascadia Code PL" panose="020B0609020000020004" pitchFamily="49" charset="0"/>
                    <a:cs typeface="Cascadia Code PL" panose="020B0609020000020004" pitchFamily="49" charset="0"/>
                  </a:rPr>
                  <a:t>I</a:t>
                </a:r>
                <a:r>
                  <a:rPr lang="en-US" altLang="zh-CN" sz="1800" dirty="0" smtClean="0">
                    <a:solidFill>
                      <a:srgbClr val="FFFF00"/>
                    </a:solidFill>
                    <a:latin typeface="Cascadia Code PL" panose="020B0609020000020004" pitchFamily="49" charset="0"/>
                    <a:cs typeface="Cascadia Code PL" panose="020B0609020000020004" pitchFamily="49" charset="0"/>
                  </a:rPr>
                  <a:t>)</a:t>
                </a:r>
                <a:r>
                  <a:rPr lang="en-US" altLang="zh-CN" sz="1800" dirty="0" smtClean="0">
                    <a:solidFill>
                      <a:schemeClr val="accent3"/>
                    </a:solidFill>
                    <a:latin typeface="Cascadia Code PL" panose="020B0609020000020004" pitchFamily="49" charset="0"/>
                    <a:cs typeface="Cascadia Code PL" panose="020B0609020000020004" pitchFamily="49" charset="0"/>
                  </a:rPr>
                  <a:t> </a:t>
                </a:r>
                <a:r>
                  <a:rPr lang="en-US" altLang="zh-CN" sz="1800" dirty="0">
                    <a:solidFill>
                      <a:schemeClr val="accent3"/>
                    </a:solidFill>
                    <a:latin typeface="Cascadia Code PL" panose="020B0609020000020004" pitchFamily="49" charset="0"/>
                    <a:cs typeface="Cascadia Code PL" panose="020B0609020000020004" pitchFamily="49" charset="0"/>
                  </a:rPr>
                  <a:t>= </a:t>
                </a:r>
                <a:r>
                  <a:rPr lang="en-US" altLang="zh-CN" sz="1800" dirty="0" smtClean="0">
                    <a:solidFill>
                      <a:schemeClr val="accent3"/>
                    </a:solidFill>
                    <a:latin typeface="Cascadia Code PL" panose="020B0609020000020004" pitchFamily="49" charset="0"/>
                    <a:cs typeface="Cascadia Code PL" panose="020B0609020000020004" pitchFamily="49" charset="0"/>
                  </a:rPr>
                  <a:t>B(I) + C(I)</a:t>
                </a:r>
                <a:endParaRPr lang="en-US" altLang="zh-CN" sz="1800" dirty="0" smtClean="0">
                  <a:solidFill>
                    <a:schemeClr val="accent3"/>
                  </a:solidFill>
                  <a:latin typeface="Cascadia Code PL" panose="020B0609020000020004" pitchFamily="49" charset="0"/>
                  <a:cs typeface="Cascadia Code PL" panose="020B0609020000020004" pitchFamily="49" charset="0"/>
                </a:endParaRPr>
              </a:p>
              <a:p>
                <a:pPr marL="0" indent="0">
                  <a:buFont typeface="Wingdings 3" charset="2"/>
                  <a:buNone/>
                </a:pPr>
                <a:r>
                  <a:rPr lang="en-US" altLang="zh-CN" sz="1800" dirty="0" smtClean="0">
                    <a:solidFill>
                      <a:schemeClr val="accent3"/>
                    </a:solidFill>
                    <a:latin typeface="Cascadia Code PL" panose="020B0609020000020004" pitchFamily="49" charset="0"/>
                    <a:cs typeface="Cascadia Code PL" panose="020B0609020000020004" pitchFamily="49" charset="0"/>
                  </a:rPr>
                  <a:t>S</a:t>
                </a:r>
                <a:r>
                  <a:rPr lang="en-US" altLang="zh-CN" sz="1800" baseline="-25000" dirty="0" smtClean="0">
                    <a:solidFill>
                      <a:schemeClr val="accent3"/>
                    </a:solidFill>
                    <a:latin typeface="Cascadia Code PL" panose="020B0609020000020004" pitchFamily="49" charset="0"/>
                    <a:cs typeface="Cascadia Code PL" panose="020B0609020000020004" pitchFamily="49" charset="0"/>
                  </a:rPr>
                  <a:t>2</a:t>
                </a:r>
                <a:r>
                  <a:rPr lang="en-US" altLang="zh-CN" sz="1800" dirty="0" smtClean="0">
                    <a:solidFill>
                      <a:schemeClr val="accent3"/>
                    </a:solidFill>
                    <a:latin typeface="Cascadia Code PL" panose="020B0609020000020004" pitchFamily="49" charset="0"/>
                    <a:cs typeface="Cascadia Code PL" panose="020B0609020000020004" pitchFamily="49" charset="0"/>
                  </a:rPr>
                  <a:t>:     D(I) </a:t>
                </a:r>
                <a:r>
                  <a:rPr lang="en-US" altLang="zh-CN" sz="1800" dirty="0" smtClean="0">
                    <a:solidFill>
                      <a:schemeClr val="accent3"/>
                    </a:solidFill>
                    <a:latin typeface="Cascadia Code PL" panose="020B0609020000020004" pitchFamily="49" charset="0"/>
                    <a:cs typeface="Cascadia Code PL" panose="020B0609020000020004" pitchFamily="49" charset="0"/>
                  </a:rPr>
                  <a:t>= </a:t>
                </a:r>
                <a:r>
                  <a:rPr lang="en-US" altLang="zh-CN" sz="1800" dirty="0" smtClean="0">
                    <a:solidFill>
                      <a:srgbClr val="FFFF00"/>
                    </a:solidFill>
                    <a:latin typeface="Cascadia Code PL" panose="020B0609020000020004" pitchFamily="49" charset="0"/>
                    <a:cs typeface="Cascadia Code PL" panose="020B0609020000020004" pitchFamily="49" charset="0"/>
                  </a:rPr>
                  <a:t>A(</a:t>
                </a:r>
                <a:r>
                  <a:rPr lang="en-US" altLang="zh-CN" sz="1800" dirty="0" smtClean="0">
                    <a:solidFill>
                      <a:srgbClr val="00B0F0"/>
                    </a:solidFill>
                    <a:latin typeface="Cascadia Code PL" panose="020B0609020000020004" pitchFamily="49" charset="0"/>
                    <a:cs typeface="Cascadia Code PL" panose="020B0609020000020004" pitchFamily="49" charset="0"/>
                  </a:rPr>
                  <a:t>I+1</a:t>
                </a:r>
                <a:r>
                  <a:rPr lang="en-US" altLang="zh-CN" sz="1800" dirty="0" smtClean="0">
                    <a:solidFill>
                      <a:srgbClr val="FFFF00"/>
                    </a:solidFill>
                    <a:latin typeface="Cascadia Code PL" panose="020B0609020000020004" pitchFamily="49" charset="0"/>
                    <a:cs typeface="Cascadia Code PL" panose="020B0609020000020004" pitchFamily="49" charset="0"/>
                  </a:rPr>
                  <a:t>)</a:t>
                </a:r>
                <a:endParaRPr lang="en-US" altLang="zh-CN" sz="1800" dirty="0" smtClean="0">
                  <a:solidFill>
                    <a:schemeClr val="accent3"/>
                  </a:solidFill>
                  <a:latin typeface="Cascadia Code PL" panose="020B0609020000020004" pitchFamily="49" charset="0"/>
                  <a:cs typeface="Cascadia Code PL" panose="020B0609020000020004" pitchFamily="49" charset="0"/>
                </a:endParaRPr>
              </a:p>
              <a:p>
                <a:pPr marL="0" indent="0">
                  <a:buNone/>
                </a:pPr>
                <a:r>
                  <a:rPr lang="en-US" altLang="zh-CN" sz="1800" dirty="0">
                    <a:solidFill>
                      <a:schemeClr val="accent3"/>
                    </a:solidFill>
                    <a:latin typeface="Cascadia Code PL" panose="020B0609020000020004" pitchFamily="49" charset="0"/>
                    <a:cs typeface="Cascadia Code PL" panose="020B0609020000020004" pitchFamily="49" charset="0"/>
                  </a:rPr>
                  <a:t> </a:t>
                </a:r>
                <a:r>
                  <a:rPr lang="en-US" altLang="zh-CN" sz="1800" baseline="-25000" dirty="0" smtClean="0">
                    <a:solidFill>
                      <a:schemeClr val="accent3"/>
                    </a:solidFill>
                    <a:latin typeface="Cascadia Code PL" panose="020B0609020000020004" pitchFamily="49" charset="0"/>
                    <a:cs typeface="Cascadia Code PL" panose="020B0609020000020004" pitchFamily="49" charset="0"/>
                  </a:rPr>
                  <a:t> </a:t>
                </a:r>
                <a:r>
                  <a:rPr lang="en-US" altLang="zh-CN" sz="1800" dirty="0">
                    <a:solidFill>
                      <a:schemeClr val="accent3"/>
                    </a:solidFill>
                    <a:latin typeface="Cascadia Code PL" panose="020B0609020000020004" pitchFamily="49" charset="0"/>
                    <a:cs typeface="Cascadia Code PL" panose="020B0609020000020004" pitchFamily="49" charset="0"/>
                  </a:rPr>
                  <a:t> </a:t>
                </a:r>
                <a:r>
                  <a:rPr lang="en-US" altLang="zh-CN" sz="1800" dirty="0" smtClean="0">
                    <a:solidFill>
                      <a:schemeClr val="accent3"/>
                    </a:solidFill>
                    <a:latin typeface="Cascadia Code PL" panose="020B0609020000020004" pitchFamily="49" charset="0"/>
                    <a:cs typeface="Cascadia Code PL" panose="020B0609020000020004" pitchFamily="49" charset="0"/>
                  </a:rPr>
                  <a:t> end do</a:t>
                </a:r>
                <a:endParaRPr lang="en-US" altLang="zh-CN" sz="1800" dirty="0" smtClean="0"/>
              </a:p>
              <a:p>
                <a:r>
                  <a:rPr lang="en-US" altLang="zh-CN" sz="1800" dirty="0" smtClean="0">
                    <a:latin typeface="Cascadia Code PL" panose="020B0609020000020004" pitchFamily="49" charset="0"/>
                    <a:cs typeface="Cascadia Code PL" panose="020B0609020000020004" pitchFamily="49" charset="0"/>
                  </a:rPr>
                  <a:t>S</a:t>
                </a:r>
                <a:r>
                  <a:rPr lang="en-US" altLang="zh-CN" sz="1800" baseline="-25000" dirty="0" smtClean="0">
                    <a:latin typeface="Cascadia Code PL" panose="020B0609020000020004" pitchFamily="49" charset="0"/>
                    <a:cs typeface="Cascadia Code PL" panose="020B0609020000020004" pitchFamily="49" charset="0"/>
                  </a:rPr>
                  <a:t>2</a:t>
                </a:r>
                <a:r>
                  <a:rPr lang="en-US" altLang="zh-CN" sz="1800" dirty="0" smtClean="0">
                    <a:latin typeface="Cascadia Code PL" panose="020B0609020000020004" pitchFamily="49" charset="0"/>
                    <a:cs typeface="Cascadia Code PL" panose="020B0609020000020004" pitchFamily="49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sz="18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1800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</m:acc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</m:sub>
                    </m:sSub>
                  </m:oMath>
                </a14:m>
                <a:r>
                  <a:rPr lang="en-US" altLang="zh-CN" sz="1800" dirty="0" smtClean="0">
                    <a:latin typeface="Cascadia Code PL" panose="020B0609020000020004" pitchFamily="49" charset="0"/>
                    <a:cs typeface="Cascadia Code PL" panose="020B0609020000020004" pitchFamily="49" charset="0"/>
                  </a:rPr>
                  <a:t> </a:t>
                </a:r>
                <a:r>
                  <a:rPr lang="en-US" altLang="zh-CN" sz="1800" dirty="0" smtClean="0">
                    <a:latin typeface="Cascadia Code PL" panose="020B0609020000020004" pitchFamily="49" charset="0"/>
                    <a:cs typeface="Cascadia Code PL" panose="020B0609020000020004" pitchFamily="49" charset="0"/>
                  </a:rPr>
                  <a:t>S</a:t>
                </a:r>
                <a:r>
                  <a:rPr lang="en-US" altLang="zh-CN" sz="1800" baseline="-25000" dirty="0" smtClean="0">
                    <a:latin typeface="Cascadia Code PL" panose="020B0609020000020004" pitchFamily="49" charset="0"/>
                    <a:cs typeface="Cascadia Code PL" panose="020B0609020000020004" pitchFamily="49" charset="0"/>
                  </a:rPr>
                  <a:t>1</a:t>
                </a:r>
                <a:endParaRPr lang="en-US" altLang="zh-CN" sz="1800" dirty="0"/>
              </a:p>
            </p:txBody>
          </p:sp>
        </mc:Choice>
        <mc:Fallback>
          <p:sp>
            <p:nvSpPr>
              <p:cNvPr id="10" name="内容占位符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331" y="3537064"/>
                <a:ext cx="4396339" cy="2055020"/>
              </a:xfrm>
              <a:prstGeom prst="rect">
                <a:avLst/>
              </a:prstGeom>
              <a:blipFill>
                <a:blip r:embed="rId2"/>
                <a:stretch>
                  <a:fillRect l="-1248" t="-1484" b="-11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内容占位符 9"/>
              <p:cNvSpPr txBox="1">
                <a:spLocks/>
              </p:cNvSpPr>
              <p:nvPr/>
            </p:nvSpPr>
            <p:spPr>
              <a:xfrm>
                <a:off x="5653513" y="3537063"/>
                <a:ext cx="5126406" cy="3120911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20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8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6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5pPr>
                <a:lvl6pPr marL="2506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9pPr>
              </a:lstStyle>
              <a:p>
                <a:pPr marL="0" indent="0">
                  <a:buFont typeface="Wingdings 3" charset="2"/>
                  <a:buNone/>
                </a:pPr>
                <a:r>
                  <a:rPr lang="en-US" altLang="zh-CN" sz="1800" dirty="0" smtClean="0">
                    <a:solidFill>
                      <a:schemeClr val="accent3"/>
                    </a:solidFill>
                    <a:latin typeface="Cascadia Code PL" panose="020B0609020000020004" pitchFamily="49" charset="0"/>
                    <a:cs typeface="Cascadia Code PL" panose="020B0609020000020004" pitchFamily="49" charset="0"/>
                  </a:rPr>
                  <a:t> </a:t>
                </a:r>
                <a:r>
                  <a:rPr lang="en-US" altLang="zh-CN" sz="1800" baseline="-25000" dirty="0" smtClean="0">
                    <a:solidFill>
                      <a:schemeClr val="accent3"/>
                    </a:solidFill>
                    <a:latin typeface="Cascadia Code PL" panose="020B0609020000020004" pitchFamily="49" charset="0"/>
                    <a:cs typeface="Cascadia Code PL" panose="020B0609020000020004" pitchFamily="49" charset="0"/>
                  </a:rPr>
                  <a:t> </a:t>
                </a:r>
                <a:r>
                  <a:rPr lang="en-US" altLang="zh-CN" sz="1800" dirty="0">
                    <a:solidFill>
                      <a:schemeClr val="accent3"/>
                    </a:solidFill>
                    <a:latin typeface="Cascadia Code PL" panose="020B0609020000020004" pitchFamily="49" charset="0"/>
                    <a:cs typeface="Cascadia Code PL" panose="020B0609020000020004" pitchFamily="49" charset="0"/>
                  </a:rPr>
                  <a:t> </a:t>
                </a:r>
                <a:r>
                  <a:rPr lang="en-US" altLang="zh-CN" sz="1800" dirty="0" smtClean="0">
                    <a:solidFill>
                      <a:schemeClr val="accent3"/>
                    </a:solidFill>
                    <a:latin typeface="Cascadia Code PL" panose="020B0609020000020004" pitchFamily="49" charset="0"/>
                    <a:cs typeface="Cascadia Code PL" panose="020B0609020000020004" pitchFamily="49" charset="0"/>
                  </a:rPr>
                  <a:t> do I = 2, N</a:t>
                </a:r>
              </a:p>
              <a:p>
                <a:pPr marL="0" indent="0">
                  <a:buNone/>
                </a:pPr>
                <a:r>
                  <a:rPr lang="en-US" altLang="zh-CN" sz="1800" dirty="0" smtClean="0">
                    <a:solidFill>
                      <a:srgbClr val="E6B729"/>
                    </a:solidFill>
                    <a:latin typeface="Cascadia Code PL" panose="020B0609020000020004" pitchFamily="49" charset="0"/>
                    <a:cs typeface="Cascadia Code PL" panose="020B0609020000020004" pitchFamily="49" charset="0"/>
                  </a:rPr>
                  <a:t> </a:t>
                </a:r>
                <a:r>
                  <a:rPr lang="en-US" altLang="zh-CN" sz="1800" baseline="-25000" dirty="0" smtClean="0">
                    <a:solidFill>
                      <a:srgbClr val="E6B729"/>
                    </a:solidFill>
                    <a:latin typeface="Cascadia Code PL" panose="020B0609020000020004" pitchFamily="49" charset="0"/>
                    <a:cs typeface="Cascadia Code PL" panose="020B0609020000020004" pitchFamily="49" charset="0"/>
                  </a:rPr>
                  <a:t> </a:t>
                </a:r>
                <a:r>
                  <a:rPr lang="en-US" altLang="zh-CN" sz="1800" dirty="0" smtClean="0">
                    <a:solidFill>
                      <a:srgbClr val="E6B729"/>
                    </a:solidFill>
                    <a:latin typeface="Cascadia Code PL" panose="020B0609020000020004" pitchFamily="49" charset="0"/>
                    <a:cs typeface="Cascadia Code PL" panose="020B0609020000020004" pitchFamily="49" charset="0"/>
                  </a:rPr>
                  <a:t>    do J = 2, N</a:t>
                </a:r>
                <a:endParaRPr lang="en-US" altLang="zh-CN" sz="1800" dirty="0" smtClean="0">
                  <a:solidFill>
                    <a:schemeClr val="accent3"/>
                  </a:solidFill>
                  <a:latin typeface="Cascadia Code PL" panose="020B0609020000020004" pitchFamily="49" charset="0"/>
                  <a:cs typeface="Cascadia Code PL" panose="020B0609020000020004" pitchFamily="49" charset="0"/>
                </a:endParaRPr>
              </a:p>
              <a:p>
                <a:pPr marL="0" indent="0">
                  <a:buNone/>
                </a:pPr>
                <a:r>
                  <a:rPr lang="en-US" altLang="zh-CN" sz="1800" dirty="0" smtClean="0">
                    <a:solidFill>
                      <a:schemeClr val="accent3"/>
                    </a:solidFill>
                    <a:latin typeface="Cascadia Code PL" panose="020B0609020000020004" pitchFamily="49" charset="0"/>
                    <a:cs typeface="Cascadia Code PL" panose="020B0609020000020004" pitchFamily="49" charset="0"/>
                  </a:rPr>
                  <a:t>S</a:t>
                </a:r>
                <a:r>
                  <a:rPr lang="en-US" altLang="zh-CN" sz="1800" baseline="-25000" dirty="0">
                    <a:solidFill>
                      <a:schemeClr val="accent3"/>
                    </a:solidFill>
                    <a:latin typeface="Cascadia Code PL" panose="020B0609020000020004" pitchFamily="49" charset="0"/>
                    <a:cs typeface="Cascadia Code PL" panose="020B0609020000020004" pitchFamily="49" charset="0"/>
                  </a:rPr>
                  <a:t>1</a:t>
                </a:r>
                <a:r>
                  <a:rPr lang="en-US" altLang="zh-CN" sz="1800" dirty="0" smtClean="0">
                    <a:solidFill>
                      <a:schemeClr val="accent3"/>
                    </a:solidFill>
                    <a:latin typeface="Cascadia Code PL" panose="020B0609020000020004" pitchFamily="49" charset="0"/>
                    <a:cs typeface="Cascadia Code PL" panose="020B0609020000020004" pitchFamily="49" charset="0"/>
                  </a:rPr>
                  <a:t>:     </a:t>
                </a:r>
                <a:r>
                  <a:rPr lang="en-US" altLang="zh-CN" sz="1800" dirty="0" smtClean="0">
                    <a:solidFill>
                      <a:srgbClr val="FFFF00"/>
                    </a:solidFill>
                    <a:latin typeface="Cascadia Code PL" panose="020B0609020000020004" pitchFamily="49" charset="0"/>
                    <a:cs typeface="Cascadia Code PL" panose="020B0609020000020004" pitchFamily="49" charset="0"/>
                  </a:rPr>
                  <a:t>A(</a:t>
                </a:r>
                <a:r>
                  <a:rPr lang="en-US" altLang="zh-CN" sz="1800" dirty="0" smtClean="0">
                    <a:solidFill>
                      <a:srgbClr val="00B0F0"/>
                    </a:solidFill>
                    <a:latin typeface="Cascadia Code PL" panose="020B0609020000020004" pitchFamily="49" charset="0"/>
                    <a:cs typeface="Cascadia Code PL" panose="020B0609020000020004" pitchFamily="49" charset="0"/>
                  </a:rPr>
                  <a:t>I,J</a:t>
                </a:r>
                <a:r>
                  <a:rPr lang="en-US" altLang="zh-CN" sz="1800" dirty="0" smtClean="0">
                    <a:solidFill>
                      <a:srgbClr val="FFFF00"/>
                    </a:solidFill>
                    <a:latin typeface="Cascadia Code PL" panose="020B0609020000020004" pitchFamily="49" charset="0"/>
                    <a:cs typeface="Cascadia Code PL" panose="020B0609020000020004" pitchFamily="49" charset="0"/>
                  </a:rPr>
                  <a:t>)</a:t>
                </a:r>
                <a:r>
                  <a:rPr lang="en-US" altLang="zh-CN" sz="1800" dirty="0" smtClean="0">
                    <a:solidFill>
                      <a:schemeClr val="accent3"/>
                    </a:solidFill>
                    <a:latin typeface="Cascadia Code PL" panose="020B0609020000020004" pitchFamily="49" charset="0"/>
                    <a:cs typeface="Cascadia Code PL" panose="020B0609020000020004" pitchFamily="49" charset="0"/>
                  </a:rPr>
                  <a:t> </a:t>
                </a:r>
                <a:r>
                  <a:rPr lang="en-US" altLang="zh-CN" sz="1800" dirty="0">
                    <a:solidFill>
                      <a:schemeClr val="accent3"/>
                    </a:solidFill>
                    <a:latin typeface="Cascadia Code PL" panose="020B0609020000020004" pitchFamily="49" charset="0"/>
                    <a:cs typeface="Cascadia Code PL" panose="020B0609020000020004" pitchFamily="49" charset="0"/>
                  </a:rPr>
                  <a:t>= </a:t>
                </a:r>
                <a:r>
                  <a:rPr lang="en-US" altLang="zh-CN" sz="1800" dirty="0" smtClean="0">
                    <a:solidFill>
                      <a:srgbClr val="FFFF00"/>
                    </a:solidFill>
                    <a:latin typeface="Cascadia Code PL" panose="020B0609020000020004" pitchFamily="49" charset="0"/>
                    <a:cs typeface="Cascadia Code PL" panose="020B0609020000020004" pitchFamily="49" charset="0"/>
                  </a:rPr>
                  <a:t>A(</a:t>
                </a:r>
                <a:r>
                  <a:rPr lang="en-US" altLang="zh-CN" sz="1800" dirty="0" smtClean="0">
                    <a:solidFill>
                      <a:srgbClr val="00B0F0"/>
                    </a:solidFill>
                    <a:latin typeface="Cascadia Code PL" panose="020B0609020000020004" pitchFamily="49" charset="0"/>
                    <a:cs typeface="Cascadia Code PL" panose="020B0609020000020004" pitchFamily="49" charset="0"/>
                  </a:rPr>
                  <a:t>I,J-1</a:t>
                </a:r>
                <a:r>
                  <a:rPr lang="en-US" altLang="zh-CN" sz="1800" dirty="0" smtClean="0">
                    <a:solidFill>
                      <a:srgbClr val="FFFF00"/>
                    </a:solidFill>
                    <a:latin typeface="Cascadia Code PL" panose="020B0609020000020004" pitchFamily="49" charset="0"/>
                    <a:cs typeface="Cascadia Code PL" panose="020B0609020000020004" pitchFamily="49" charset="0"/>
                  </a:rPr>
                  <a:t>)</a:t>
                </a:r>
                <a:r>
                  <a:rPr lang="en-US" altLang="zh-CN" sz="1800" dirty="0" smtClean="0">
                    <a:solidFill>
                      <a:schemeClr val="accent3"/>
                    </a:solidFill>
                    <a:latin typeface="Cascadia Code PL" panose="020B0609020000020004" pitchFamily="49" charset="0"/>
                    <a:cs typeface="Cascadia Code PL" panose="020B0609020000020004" pitchFamily="49" charset="0"/>
                  </a:rPr>
                  <a:t> + B(I,J)</a:t>
                </a:r>
                <a:endParaRPr lang="en-US" altLang="zh-CN" sz="1800" dirty="0" smtClean="0">
                  <a:solidFill>
                    <a:schemeClr val="accent3"/>
                  </a:solidFill>
                  <a:latin typeface="Cascadia Code PL" panose="020B0609020000020004" pitchFamily="49" charset="0"/>
                  <a:cs typeface="Cascadia Code PL" panose="020B0609020000020004" pitchFamily="49" charset="0"/>
                </a:endParaRPr>
              </a:p>
              <a:p>
                <a:pPr marL="0" indent="0">
                  <a:buNone/>
                </a:pPr>
                <a:r>
                  <a:rPr lang="en-US" altLang="zh-CN" sz="1800" dirty="0" smtClean="0">
                    <a:solidFill>
                      <a:schemeClr val="accent3"/>
                    </a:solidFill>
                    <a:latin typeface="Cascadia Code PL" panose="020B0609020000020004" pitchFamily="49" charset="0"/>
                    <a:cs typeface="Cascadia Code PL" panose="020B0609020000020004" pitchFamily="49" charset="0"/>
                  </a:rPr>
                  <a:t>S</a:t>
                </a:r>
                <a:r>
                  <a:rPr lang="en-US" altLang="zh-CN" sz="1800" baseline="-25000" dirty="0">
                    <a:solidFill>
                      <a:schemeClr val="accent3"/>
                    </a:solidFill>
                    <a:latin typeface="Cascadia Code PL" panose="020B0609020000020004" pitchFamily="49" charset="0"/>
                    <a:cs typeface="Cascadia Code PL" panose="020B0609020000020004" pitchFamily="49" charset="0"/>
                  </a:rPr>
                  <a:t>2</a:t>
                </a:r>
                <a:r>
                  <a:rPr lang="en-US" altLang="zh-CN" sz="1800" dirty="0" smtClean="0">
                    <a:solidFill>
                      <a:schemeClr val="accent3"/>
                    </a:solidFill>
                    <a:latin typeface="Cascadia Code PL" panose="020B0609020000020004" pitchFamily="49" charset="0"/>
                    <a:cs typeface="Cascadia Code PL" panose="020B0609020000020004" pitchFamily="49" charset="0"/>
                  </a:rPr>
                  <a:t>:     </a:t>
                </a:r>
                <a:r>
                  <a:rPr lang="en-US" altLang="zh-CN" sz="1800" dirty="0">
                    <a:solidFill>
                      <a:schemeClr val="accent3"/>
                    </a:solidFill>
                    <a:latin typeface="Cascadia Code PL" panose="020B0609020000020004" pitchFamily="49" charset="0"/>
                    <a:cs typeface="Cascadia Code PL" panose="020B0609020000020004" pitchFamily="49" charset="0"/>
                  </a:rPr>
                  <a:t>C</a:t>
                </a:r>
                <a:r>
                  <a:rPr lang="en-US" altLang="zh-CN" sz="1800" dirty="0">
                    <a:solidFill>
                      <a:schemeClr val="accent3"/>
                    </a:solidFill>
                    <a:latin typeface="Cascadia Code PL" panose="020B0609020000020004" pitchFamily="49" charset="0"/>
                    <a:cs typeface="Cascadia Code PL" panose="020B0609020000020004" pitchFamily="49" charset="0"/>
                  </a:rPr>
                  <a:t>(I,J)</a:t>
                </a:r>
                <a:r>
                  <a:rPr lang="en-US" altLang="zh-CN" sz="1800" dirty="0" smtClean="0">
                    <a:solidFill>
                      <a:schemeClr val="accent3"/>
                    </a:solidFill>
                    <a:latin typeface="Cascadia Code PL" panose="020B0609020000020004" pitchFamily="49" charset="0"/>
                    <a:cs typeface="Cascadia Code PL" panose="020B0609020000020004" pitchFamily="49" charset="0"/>
                  </a:rPr>
                  <a:t> = </a:t>
                </a:r>
                <a:r>
                  <a:rPr lang="en-US" altLang="zh-CN" sz="1800" dirty="0" smtClean="0">
                    <a:solidFill>
                      <a:srgbClr val="FFFF00"/>
                    </a:solidFill>
                    <a:latin typeface="Cascadia Code PL" panose="020B0609020000020004" pitchFamily="49" charset="0"/>
                    <a:cs typeface="Cascadia Code PL" panose="020B0609020000020004" pitchFamily="49" charset="0"/>
                  </a:rPr>
                  <a:t>A(</a:t>
                </a:r>
                <a:r>
                  <a:rPr lang="en-US" altLang="zh-CN" sz="1800" dirty="0" smtClean="0">
                    <a:solidFill>
                      <a:srgbClr val="00B0F0"/>
                    </a:solidFill>
                    <a:latin typeface="Cascadia Code PL" panose="020B0609020000020004" pitchFamily="49" charset="0"/>
                    <a:cs typeface="Cascadia Code PL" panose="020B0609020000020004" pitchFamily="49" charset="0"/>
                  </a:rPr>
                  <a:t>I,J</a:t>
                </a:r>
                <a:r>
                  <a:rPr lang="en-US" altLang="zh-CN" sz="1800" dirty="0" smtClean="0">
                    <a:solidFill>
                      <a:srgbClr val="FFFF00"/>
                    </a:solidFill>
                    <a:latin typeface="Cascadia Code PL" panose="020B0609020000020004" pitchFamily="49" charset="0"/>
                    <a:cs typeface="Cascadia Code PL" panose="020B0609020000020004" pitchFamily="49" charset="0"/>
                  </a:rPr>
                  <a:t>)</a:t>
                </a:r>
                <a:r>
                  <a:rPr lang="en-US" altLang="zh-CN" sz="1800" dirty="0" smtClean="0">
                    <a:solidFill>
                      <a:schemeClr val="accent3"/>
                    </a:solidFill>
                    <a:latin typeface="Cascadia Code PL" panose="020B0609020000020004" pitchFamily="49" charset="0"/>
                    <a:cs typeface="Cascadia Code PL" panose="020B0609020000020004" pitchFamily="49" charset="0"/>
                  </a:rPr>
                  <a:t> </a:t>
                </a:r>
                <a:r>
                  <a:rPr lang="en-US" altLang="zh-CN" sz="1800" dirty="0">
                    <a:solidFill>
                      <a:schemeClr val="accent3"/>
                    </a:solidFill>
                    <a:latin typeface="Cascadia Code PL" panose="020B0609020000020004" pitchFamily="49" charset="0"/>
                    <a:cs typeface="Cascadia Code PL" panose="020B0609020000020004" pitchFamily="49" charset="0"/>
                  </a:rPr>
                  <a:t>+ </a:t>
                </a:r>
                <a:r>
                  <a:rPr lang="en-US" altLang="zh-CN" sz="1800" dirty="0" smtClean="0">
                    <a:solidFill>
                      <a:schemeClr val="tx2"/>
                    </a:solidFill>
                    <a:latin typeface="Cascadia Code PL" panose="020B0609020000020004" pitchFamily="49" charset="0"/>
                    <a:cs typeface="Cascadia Code PL" panose="020B0609020000020004" pitchFamily="49" charset="0"/>
                  </a:rPr>
                  <a:t>D(</a:t>
                </a:r>
                <a:r>
                  <a:rPr lang="en-US" altLang="zh-CN" sz="1800" dirty="0">
                    <a:solidFill>
                      <a:srgbClr val="00B0F0"/>
                    </a:solidFill>
                    <a:latin typeface="Cascadia Code PL" panose="020B0609020000020004" pitchFamily="49" charset="0"/>
                    <a:cs typeface="Cascadia Code PL" panose="020B0609020000020004" pitchFamily="49" charset="0"/>
                  </a:rPr>
                  <a:t>I+1,J</a:t>
                </a:r>
                <a:r>
                  <a:rPr lang="en-US" altLang="zh-CN" sz="1800" dirty="0" smtClean="0">
                    <a:solidFill>
                      <a:schemeClr val="tx2"/>
                    </a:solidFill>
                    <a:latin typeface="Cascadia Code PL" panose="020B0609020000020004" pitchFamily="49" charset="0"/>
                    <a:cs typeface="Cascadia Code PL" panose="020B0609020000020004" pitchFamily="49" charset="0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altLang="zh-CN" sz="1800" dirty="0" smtClean="0">
                    <a:solidFill>
                      <a:schemeClr val="accent3"/>
                    </a:solidFill>
                    <a:latin typeface="Cascadia Code PL" panose="020B0609020000020004" pitchFamily="49" charset="0"/>
                    <a:cs typeface="Cascadia Code PL" panose="020B0609020000020004" pitchFamily="49" charset="0"/>
                  </a:rPr>
                  <a:t>S</a:t>
                </a:r>
                <a:r>
                  <a:rPr lang="en-US" altLang="zh-CN" sz="1800" baseline="-25000" dirty="0" smtClean="0">
                    <a:solidFill>
                      <a:schemeClr val="accent3"/>
                    </a:solidFill>
                    <a:latin typeface="Cascadia Code PL" panose="020B0609020000020004" pitchFamily="49" charset="0"/>
                    <a:cs typeface="Cascadia Code PL" panose="020B0609020000020004" pitchFamily="49" charset="0"/>
                  </a:rPr>
                  <a:t>3</a:t>
                </a:r>
                <a:r>
                  <a:rPr lang="en-US" altLang="zh-CN" sz="1800" dirty="0" smtClean="0">
                    <a:solidFill>
                      <a:schemeClr val="accent3"/>
                    </a:solidFill>
                    <a:latin typeface="Cascadia Code PL" panose="020B0609020000020004" pitchFamily="49" charset="0"/>
                    <a:cs typeface="Cascadia Code PL" panose="020B0609020000020004" pitchFamily="49" charset="0"/>
                  </a:rPr>
                  <a:t>:     </a:t>
                </a:r>
                <a:r>
                  <a:rPr lang="en-US" altLang="zh-CN" sz="1800" dirty="0" smtClean="0">
                    <a:solidFill>
                      <a:schemeClr val="tx2"/>
                    </a:solidFill>
                    <a:latin typeface="Cascadia Code PL" panose="020B0609020000020004" pitchFamily="49" charset="0"/>
                    <a:cs typeface="Cascadia Code PL" panose="020B0609020000020004" pitchFamily="49" charset="0"/>
                  </a:rPr>
                  <a:t>D(</a:t>
                </a:r>
                <a:r>
                  <a:rPr lang="en-US" altLang="zh-CN" sz="1800" dirty="0">
                    <a:solidFill>
                      <a:srgbClr val="00B0F0"/>
                    </a:solidFill>
                    <a:latin typeface="Cascadia Code PL" panose="020B0609020000020004" pitchFamily="49" charset="0"/>
                    <a:cs typeface="Cascadia Code PL" panose="020B0609020000020004" pitchFamily="49" charset="0"/>
                  </a:rPr>
                  <a:t>I,J</a:t>
                </a:r>
                <a:r>
                  <a:rPr lang="en-US" altLang="zh-CN" sz="1800" dirty="0" smtClean="0">
                    <a:solidFill>
                      <a:schemeClr val="tx2"/>
                    </a:solidFill>
                    <a:latin typeface="Cascadia Code PL" panose="020B0609020000020004" pitchFamily="49" charset="0"/>
                    <a:cs typeface="Cascadia Code PL" panose="020B0609020000020004" pitchFamily="49" charset="0"/>
                  </a:rPr>
                  <a:t>)</a:t>
                </a:r>
                <a:r>
                  <a:rPr lang="en-US" altLang="zh-CN" sz="1800" dirty="0" smtClean="0">
                    <a:solidFill>
                      <a:schemeClr val="accent3"/>
                    </a:solidFill>
                    <a:latin typeface="Cascadia Code PL" panose="020B0609020000020004" pitchFamily="49" charset="0"/>
                    <a:cs typeface="Cascadia Code PL" panose="020B0609020000020004" pitchFamily="49" charset="0"/>
                  </a:rPr>
                  <a:t> = 0.1</a:t>
                </a:r>
                <a:endParaRPr lang="en-US" altLang="zh-CN" sz="1800" dirty="0">
                  <a:solidFill>
                    <a:schemeClr val="accent3"/>
                  </a:solidFill>
                  <a:latin typeface="Cascadia Code PL" panose="020B0609020000020004" pitchFamily="49" charset="0"/>
                  <a:cs typeface="Cascadia Code PL" panose="020B0609020000020004" pitchFamily="49" charset="0"/>
                </a:endParaRPr>
              </a:p>
              <a:p>
                <a:pPr marL="0" indent="0">
                  <a:buNone/>
                </a:pPr>
                <a:r>
                  <a:rPr lang="en-US" altLang="zh-CN" sz="1800" dirty="0" smtClean="0">
                    <a:solidFill>
                      <a:schemeClr val="accent3"/>
                    </a:solidFill>
                    <a:latin typeface="Cascadia Code PL" panose="020B0609020000020004" pitchFamily="49" charset="0"/>
                    <a:cs typeface="Cascadia Code PL" panose="020B0609020000020004" pitchFamily="49" charset="0"/>
                  </a:rPr>
                  <a:t> </a:t>
                </a:r>
                <a:r>
                  <a:rPr lang="en-US" altLang="zh-CN" sz="1800" baseline="-25000" dirty="0" smtClean="0">
                    <a:solidFill>
                      <a:schemeClr val="accent3"/>
                    </a:solidFill>
                    <a:latin typeface="Cascadia Code PL" panose="020B0609020000020004" pitchFamily="49" charset="0"/>
                    <a:cs typeface="Cascadia Code PL" panose="020B0609020000020004" pitchFamily="49" charset="0"/>
                  </a:rPr>
                  <a:t> </a:t>
                </a:r>
                <a:r>
                  <a:rPr lang="en-US" altLang="zh-CN" sz="1800" dirty="0" smtClean="0">
                    <a:solidFill>
                      <a:schemeClr val="accent3"/>
                    </a:solidFill>
                    <a:latin typeface="Cascadia Code PL" panose="020B0609020000020004" pitchFamily="49" charset="0"/>
                    <a:cs typeface="Cascadia Code PL" panose="020B0609020000020004" pitchFamily="49" charset="0"/>
                  </a:rPr>
                  <a:t>  end do</a:t>
                </a:r>
                <a:endParaRPr lang="en-US" altLang="zh-CN" sz="1800" dirty="0" smtClean="0"/>
              </a:p>
              <a:p>
                <a:r>
                  <a:rPr lang="en-US" altLang="zh-CN" sz="1800" dirty="0">
                    <a:latin typeface="Cascadia Code PL" panose="020B0609020000020004" pitchFamily="49" charset="0"/>
                    <a:cs typeface="Cascadia Code PL" panose="020B0609020000020004" pitchFamily="49" charset="0"/>
                  </a:rPr>
                  <a:t>S</a:t>
                </a:r>
                <a:r>
                  <a:rPr lang="en-US" altLang="zh-CN" sz="1800" baseline="-25000" dirty="0">
                    <a:latin typeface="Cascadia Code PL" panose="020B0609020000020004" pitchFamily="49" charset="0"/>
                    <a:cs typeface="Cascadia Code PL" panose="020B0609020000020004" pitchFamily="49" charset="0"/>
                  </a:rPr>
                  <a:t>1</a:t>
                </a:r>
                <a:r>
                  <a:rPr lang="en-US" altLang="zh-CN" sz="1800" dirty="0">
                    <a:latin typeface="Cascadia Code PL" panose="020B0609020000020004" pitchFamily="49" charset="0"/>
                    <a:cs typeface="Cascadia Code PL" panose="020B0609020000020004" pitchFamily="49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800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=,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</m:sub>
                    </m:sSub>
                  </m:oMath>
                </a14:m>
                <a:r>
                  <a:rPr lang="en-US" altLang="zh-CN" sz="1800" dirty="0">
                    <a:latin typeface="Cascadia Code PL" panose="020B0609020000020004" pitchFamily="49" charset="0"/>
                    <a:cs typeface="Cascadia Code PL" panose="020B0609020000020004" pitchFamily="49" charset="0"/>
                  </a:rPr>
                  <a:t> </a:t>
                </a:r>
                <a:r>
                  <a:rPr lang="en-US" altLang="zh-CN" sz="1800" dirty="0" smtClean="0">
                    <a:latin typeface="Cascadia Code PL" panose="020B0609020000020004" pitchFamily="49" charset="0"/>
                    <a:cs typeface="Cascadia Code PL" panose="020B0609020000020004" pitchFamily="49" charset="0"/>
                  </a:rPr>
                  <a:t>S</a:t>
                </a:r>
                <a:r>
                  <a:rPr lang="en-US" altLang="zh-CN" sz="1800" baseline="-25000" dirty="0" smtClean="0">
                    <a:latin typeface="Cascadia Code PL" panose="020B0609020000020004" pitchFamily="49" charset="0"/>
                    <a:cs typeface="Cascadia Code PL" panose="020B0609020000020004" pitchFamily="49" charset="0"/>
                  </a:rPr>
                  <a:t>1</a:t>
                </a:r>
                <a:r>
                  <a:rPr lang="zh-CN" altLang="en-US" sz="1800" dirty="0" smtClean="0"/>
                  <a:t>；</a:t>
                </a:r>
                <a:r>
                  <a:rPr lang="en-US" altLang="zh-CN" sz="1800" dirty="0" smtClean="0">
                    <a:latin typeface="Cascadia Code PL" panose="020B0609020000020004" pitchFamily="49" charset="0"/>
                    <a:cs typeface="Cascadia Code PL" panose="020B0609020000020004" pitchFamily="49" charset="0"/>
                  </a:rPr>
                  <a:t>S</a:t>
                </a:r>
                <a:r>
                  <a:rPr lang="en-US" altLang="zh-CN" sz="1800" baseline="-25000" dirty="0" smtClean="0">
                    <a:latin typeface="Cascadia Code PL" panose="020B0609020000020004" pitchFamily="49" charset="0"/>
                    <a:cs typeface="Cascadia Code PL" panose="020B0609020000020004" pitchFamily="49" charset="0"/>
                  </a:rPr>
                  <a:t>1</a:t>
                </a:r>
                <a:r>
                  <a:rPr lang="en-US" altLang="zh-CN" sz="1800" dirty="0" smtClean="0">
                    <a:latin typeface="Cascadia Code PL" panose="020B0609020000020004" pitchFamily="49" charset="0"/>
                    <a:cs typeface="Cascadia Code PL" panose="020B0609020000020004" pitchFamily="49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800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=,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sub>
                    </m:sSub>
                  </m:oMath>
                </a14:m>
                <a:r>
                  <a:rPr lang="en-US" altLang="zh-CN" sz="1800" dirty="0">
                    <a:latin typeface="Cascadia Code PL" panose="020B0609020000020004" pitchFamily="49" charset="0"/>
                    <a:cs typeface="Cascadia Code PL" panose="020B0609020000020004" pitchFamily="49" charset="0"/>
                  </a:rPr>
                  <a:t> </a:t>
                </a:r>
                <a:r>
                  <a:rPr lang="en-US" altLang="zh-CN" sz="1800" dirty="0" smtClean="0">
                    <a:latin typeface="Cascadia Code PL" panose="020B0609020000020004" pitchFamily="49" charset="0"/>
                    <a:cs typeface="Cascadia Code PL" panose="020B0609020000020004" pitchFamily="49" charset="0"/>
                  </a:rPr>
                  <a:t>S</a:t>
                </a:r>
                <a:r>
                  <a:rPr lang="en-US" altLang="zh-CN" sz="1800" baseline="-25000" dirty="0">
                    <a:latin typeface="Cascadia Code PL" panose="020B0609020000020004" pitchFamily="49" charset="0"/>
                    <a:cs typeface="Cascadia Code PL" panose="020B0609020000020004" pitchFamily="49" charset="0"/>
                  </a:rPr>
                  <a:t>2</a:t>
                </a:r>
                <a:r>
                  <a:rPr lang="zh-CN" altLang="en-US" sz="1800" dirty="0" smtClean="0"/>
                  <a:t> </a:t>
                </a:r>
                <a:r>
                  <a:rPr lang="zh-CN" altLang="en-US" sz="1800" dirty="0"/>
                  <a:t>；</a:t>
                </a:r>
                <a:r>
                  <a:rPr lang="en-US" altLang="zh-CN" sz="1800" dirty="0" smtClean="0">
                    <a:latin typeface="Cascadia Code PL" panose="020B0609020000020004" pitchFamily="49" charset="0"/>
                    <a:cs typeface="Cascadia Code PL" panose="020B0609020000020004" pitchFamily="49" charset="0"/>
                  </a:rPr>
                  <a:t>S</a:t>
                </a:r>
                <a:r>
                  <a:rPr lang="en-US" altLang="zh-CN" sz="1800" baseline="-25000" dirty="0" smtClean="0">
                    <a:latin typeface="Cascadia Code PL" panose="020B0609020000020004" pitchFamily="49" charset="0"/>
                    <a:cs typeface="Cascadia Code PL" panose="020B0609020000020004" pitchFamily="49" charset="0"/>
                  </a:rPr>
                  <a:t>2</a:t>
                </a:r>
                <a:r>
                  <a:rPr lang="en-US" altLang="zh-CN" sz="1800" dirty="0" smtClean="0">
                    <a:latin typeface="Cascadia Code PL" panose="020B0609020000020004" pitchFamily="49" charset="0"/>
                    <a:cs typeface="Cascadia Code PL" panose="020B0609020000020004" pitchFamily="49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180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</m:acc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sub>
                    </m:sSub>
                  </m:oMath>
                </a14:m>
                <a:r>
                  <a:rPr lang="en-US" altLang="zh-CN" sz="1800" dirty="0">
                    <a:latin typeface="Cascadia Code PL" panose="020B0609020000020004" pitchFamily="49" charset="0"/>
                    <a:cs typeface="Cascadia Code PL" panose="020B0609020000020004" pitchFamily="49" charset="0"/>
                  </a:rPr>
                  <a:t> </a:t>
                </a:r>
                <a:r>
                  <a:rPr lang="en-US" altLang="zh-CN" sz="1800" dirty="0" smtClean="0">
                    <a:latin typeface="Cascadia Code PL" panose="020B0609020000020004" pitchFamily="49" charset="0"/>
                    <a:cs typeface="Cascadia Code PL" panose="020B0609020000020004" pitchFamily="49" charset="0"/>
                  </a:rPr>
                  <a:t>S</a:t>
                </a:r>
                <a:r>
                  <a:rPr lang="en-US" altLang="zh-CN" sz="1800" baseline="-25000" dirty="0">
                    <a:latin typeface="Cascadia Code PL" panose="020B0609020000020004" pitchFamily="49" charset="0"/>
                    <a:cs typeface="Cascadia Code PL" panose="020B0609020000020004" pitchFamily="49" charset="0"/>
                  </a:rPr>
                  <a:t>3</a:t>
                </a:r>
                <a:endParaRPr lang="en-US" altLang="zh-CN" sz="1800" dirty="0" smtClean="0"/>
              </a:p>
            </p:txBody>
          </p:sp>
        </mc:Choice>
        <mc:Fallback>
          <p:sp>
            <p:nvSpPr>
              <p:cNvPr id="13" name="内容占位符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3513" y="3537063"/>
                <a:ext cx="5126406" cy="3120911"/>
              </a:xfrm>
              <a:prstGeom prst="rect">
                <a:avLst/>
              </a:prstGeom>
              <a:blipFill>
                <a:blip r:embed="rId3"/>
                <a:stretch>
                  <a:fillRect l="-951" t="-9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内容占位符 9"/>
              <p:cNvSpPr txBox="1">
                <a:spLocks/>
              </p:cNvSpPr>
              <p:nvPr/>
            </p:nvSpPr>
            <p:spPr>
              <a:xfrm>
                <a:off x="1102331" y="1481136"/>
                <a:ext cx="4396339" cy="205502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20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8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6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5pPr>
                <a:lvl6pPr marL="2506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9pPr>
              </a:lstStyle>
              <a:p>
                <a:pPr marL="0" indent="0">
                  <a:buFont typeface="Wingdings 3" charset="2"/>
                  <a:buNone/>
                </a:pPr>
                <a:r>
                  <a:rPr lang="en-US" altLang="zh-CN" sz="1800" dirty="0" smtClean="0">
                    <a:solidFill>
                      <a:schemeClr val="accent3"/>
                    </a:solidFill>
                    <a:latin typeface="Cascadia Code PL" panose="020B0609020000020004" pitchFamily="49" charset="0"/>
                    <a:cs typeface="Cascadia Code PL" panose="020B0609020000020004" pitchFamily="49" charset="0"/>
                  </a:rPr>
                  <a:t> </a:t>
                </a:r>
                <a:r>
                  <a:rPr lang="en-US" altLang="zh-CN" sz="1800" baseline="-25000" dirty="0" smtClean="0">
                    <a:solidFill>
                      <a:schemeClr val="accent3"/>
                    </a:solidFill>
                    <a:latin typeface="Cascadia Code PL" panose="020B0609020000020004" pitchFamily="49" charset="0"/>
                    <a:cs typeface="Cascadia Code PL" panose="020B0609020000020004" pitchFamily="49" charset="0"/>
                  </a:rPr>
                  <a:t> </a:t>
                </a:r>
                <a:r>
                  <a:rPr lang="en-US" altLang="zh-CN" sz="1800" dirty="0">
                    <a:solidFill>
                      <a:schemeClr val="accent3"/>
                    </a:solidFill>
                    <a:latin typeface="Cascadia Code PL" panose="020B0609020000020004" pitchFamily="49" charset="0"/>
                    <a:cs typeface="Cascadia Code PL" panose="020B0609020000020004" pitchFamily="49" charset="0"/>
                  </a:rPr>
                  <a:t> </a:t>
                </a:r>
                <a:r>
                  <a:rPr lang="en-US" altLang="zh-CN" sz="1800" dirty="0" smtClean="0">
                    <a:solidFill>
                      <a:schemeClr val="accent3"/>
                    </a:solidFill>
                    <a:latin typeface="Cascadia Code PL" panose="020B0609020000020004" pitchFamily="49" charset="0"/>
                    <a:cs typeface="Cascadia Code PL" panose="020B0609020000020004" pitchFamily="49" charset="0"/>
                  </a:rPr>
                  <a:t> do I = 2, N</a:t>
                </a:r>
                <a:endParaRPr lang="en-US" altLang="zh-CN" sz="1800" dirty="0" smtClean="0">
                  <a:solidFill>
                    <a:schemeClr val="accent3"/>
                  </a:solidFill>
                  <a:latin typeface="Cascadia Code PL" panose="020B0609020000020004" pitchFamily="49" charset="0"/>
                  <a:cs typeface="Cascadia Code PL" panose="020B0609020000020004" pitchFamily="49" charset="0"/>
                </a:endParaRPr>
              </a:p>
              <a:p>
                <a:pPr marL="0" indent="0">
                  <a:buNone/>
                </a:pPr>
                <a:r>
                  <a:rPr lang="en-US" altLang="zh-CN" sz="1800" dirty="0" smtClean="0">
                    <a:solidFill>
                      <a:schemeClr val="accent3"/>
                    </a:solidFill>
                    <a:latin typeface="Cascadia Code PL" panose="020B0609020000020004" pitchFamily="49" charset="0"/>
                    <a:cs typeface="Cascadia Code PL" panose="020B0609020000020004" pitchFamily="49" charset="0"/>
                  </a:rPr>
                  <a:t>S</a:t>
                </a:r>
                <a:r>
                  <a:rPr lang="en-US" altLang="zh-CN" sz="1800" baseline="-25000" dirty="0">
                    <a:solidFill>
                      <a:schemeClr val="accent3"/>
                    </a:solidFill>
                    <a:latin typeface="Cascadia Code PL" panose="020B0609020000020004" pitchFamily="49" charset="0"/>
                    <a:cs typeface="Cascadia Code PL" panose="020B0609020000020004" pitchFamily="49" charset="0"/>
                  </a:rPr>
                  <a:t>1</a:t>
                </a:r>
                <a:r>
                  <a:rPr lang="en-US" altLang="zh-CN" sz="1800" dirty="0" smtClean="0">
                    <a:solidFill>
                      <a:schemeClr val="accent3"/>
                    </a:solidFill>
                    <a:latin typeface="Cascadia Code PL" panose="020B0609020000020004" pitchFamily="49" charset="0"/>
                    <a:cs typeface="Cascadia Code PL" panose="020B0609020000020004" pitchFamily="49" charset="0"/>
                  </a:rPr>
                  <a:t>:     </a:t>
                </a:r>
                <a:r>
                  <a:rPr lang="en-US" altLang="zh-CN" sz="1800" dirty="0" smtClean="0">
                    <a:solidFill>
                      <a:srgbClr val="FFFF00"/>
                    </a:solidFill>
                    <a:latin typeface="Cascadia Code PL" panose="020B0609020000020004" pitchFamily="49" charset="0"/>
                    <a:cs typeface="Cascadia Code PL" panose="020B0609020000020004" pitchFamily="49" charset="0"/>
                  </a:rPr>
                  <a:t>A(</a:t>
                </a:r>
                <a:r>
                  <a:rPr lang="en-US" altLang="zh-CN" sz="1800" dirty="0">
                    <a:solidFill>
                      <a:srgbClr val="00B0F0"/>
                    </a:solidFill>
                    <a:latin typeface="Cascadia Code PL" panose="020B0609020000020004" pitchFamily="49" charset="0"/>
                    <a:cs typeface="Cascadia Code PL" panose="020B0609020000020004" pitchFamily="49" charset="0"/>
                  </a:rPr>
                  <a:t>I</a:t>
                </a:r>
                <a:r>
                  <a:rPr lang="en-US" altLang="zh-CN" sz="1800" dirty="0" smtClean="0">
                    <a:solidFill>
                      <a:srgbClr val="FFFF00"/>
                    </a:solidFill>
                    <a:latin typeface="Cascadia Code PL" panose="020B0609020000020004" pitchFamily="49" charset="0"/>
                    <a:cs typeface="Cascadia Code PL" panose="020B0609020000020004" pitchFamily="49" charset="0"/>
                  </a:rPr>
                  <a:t>)</a:t>
                </a:r>
                <a:r>
                  <a:rPr lang="en-US" altLang="zh-CN" sz="1800" dirty="0" smtClean="0">
                    <a:solidFill>
                      <a:schemeClr val="accent3"/>
                    </a:solidFill>
                    <a:latin typeface="Cascadia Code PL" panose="020B0609020000020004" pitchFamily="49" charset="0"/>
                    <a:cs typeface="Cascadia Code PL" panose="020B0609020000020004" pitchFamily="49" charset="0"/>
                  </a:rPr>
                  <a:t> </a:t>
                </a:r>
                <a:r>
                  <a:rPr lang="en-US" altLang="zh-CN" sz="1800" dirty="0">
                    <a:solidFill>
                      <a:schemeClr val="accent3"/>
                    </a:solidFill>
                    <a:latin typeface="Cascadia Code PL" panose="020B0609020000020004" pitchFamily="49" charset="0"/>
                    <a:cs typeface="Cascadia Code PL" panose="020B0609020000020004" pitchFamily="49" charset="0"/>
                  </a:rPr>
                  <a:t>= </a:t>
                </a:r>
                <a:r>
                  <a:rPr lang="en-US" altLang="zh-CN" sz="1800" dirty="0" smtClean="0">
                    <a:solidFill>
                      <a:schemeClr val="accent3"/>
                    </a:solidFill>
                    <a:latin typeface="Cascadia Code PL" panose="020B0609020000020004" pitchFamily="49" charset="0"/>
                    <a:cs typeface="Cascadia Code PL" panose="020B0609020000020004" pitchFamily="49" charset="0"/>
                  </a:rPr>
                  <a:t>B(I) + C(I)</a:t>
                </a:r>
                <a:endParaRPr lang="en-US" altLang="zh-CN" sz="1800" dirty="0" smtClean="0">
                  <a:solidFill>
                    <a:schemeClr val="accent3"/>
                  </a:solidFill>
                  <a:latin typeface="Cascadia Code PL" panose="020B0609020000020004" pitchFamily="49" charset="0"/>
                  <a:cs typeface="Cascadia Code PL" panose="020B0609020000020004" pitchFamily="49" charset="0"/>
                </a:endParaRPr>
              </a:p>
              <a:p>
                <a:pPr marL="0" indent="0">
                  <a:buFont typeface="Wingdings 3" charset="2"/>
                  <a:buNone/>
                </a:pPr>
                <a:r>
                  <a:rPr lang="en-US" altLang="zh-CN" sz="1800" dirty="0" smtClean="0">
                    <a:solidFill>
                      <a:schemeClr val="accent3"/>
                    </a:solidFill>
                    <a:latin typeface="Cascadia Code PL" panose="020B0609020000020004" pitchFamily="49" charset="0"/>
                    <a:cs typeface="Cascadia Code PL" panose="020B0609020000020004" pitchFamily="49" charset="0"/>
                  </a:rPr>
                  <a:t>S</a:t>
                </a:r>
                <a:r>
                  <a:rPr lang="en-US" altLang="zh-CN" sz="1800" baseline="-25000" dirty="0">
                    <a:solidFill>
                      <a:schemeClr val="accent3"/>
                    </a:solidFill>
                    <a:latin typeface="Cascadia Code PL" panose="020B0609020000020004" pitchFamily="49" charset="0"/>
                    <a:cs typeface="Cascadia Code PL" panose="020B0609020000020004" pitchFamily="49" charset="0"/>
                  </a:rPr>
                  <a:t>2</a:t>
                </a:r>
                <a:r>
                  <a:rPr lang="en-US" altLang="zh-CN" sz="1800" dirty="0" smtClean="0">
                    <a:solidFill>
                      <a:schemeClr val="accent3"/>
                    </a:solidFill>
                    <a:latin typeface="Cascadia Code PL" panose="020B0609020000020004" pitchFamily="49" charset="0"/>
                    <a:cs typeface="Cascadia Code PL" panose="020B0609020000020004" pitchFamily="49" charset="0"/>
                  </a:rPr>
                  <a:t>:     D(I) </a:t>
                </a:r>
                <a:r>
                  <a:rPr lang="en-US" altLang="zh-CN" sz="1800" dirty="0" smtClean="0">
                    <a:solidFill>
                      <a:schemeClr val="accent3"/>
                    </a:solidFill>
                    <a:latin typeface="Cascadia Code PL" panose="020B0609020000020004" pitchFamily="49" charset="0"/>
                    <a:cs typeface="Cascadia Code PL" panose="020B0609020000020004" pitchFamily="49" charset="0"/>
                  </a:rPr>
                  <a:t>= </a:t>
                </a:r>
                <a:r>
                  <a:rPr lang="en-US" altLang="zh-CN" sz="1800" dirty="0" smtClean="0">
                    <a:solidFill>
                      <a:srgbClr val="FFFF00"/>
                    </a:solidFill>
                    <a:latin typeface="Cascadia Code PL" panose="020B0609020000020004" pitchFamily="49" charset="0"/>
                    <a:cs typeface="Cascadia Code PL" panose="020B0609020000020004" pitchFamily="49" charset="0"/>
                  </a:rPr>
                  <a:t>A(</a:t>
                </a:r>
                <a:r>
                  <a:rPr lang="en-US" altLang="zh-CN" sz="1800" dirty="0">
                    <a:solidFill>
                      <a:srgbClr val="00B0F0"/>
                    </a:solidFill>
                    <a:latin typeface="Cascadia Code PL" panose="020B0609020000020004" pitchFamily="49" charset="0"/>
                    <a:cs typeface="Cascadia Code PL" panose="020B0609020000020004" pitchFamily="49" charset="0"/>
                  </a:rPr>
                  <a:t>I</a:t>
                </a:r>
                <a:r>
                  <a:rPr lang="en-US" altLang="zh-CN" sz="1800" dirty="0" smtClean="0">
                    <a:solidFill>
                      <a:srgbClr val="FFFF00"/>
                    </a:solidFill>
                    <a:latin typeface="Cascadia Code PL" panose="020B0609020000020004" pitchFamily="49" charset="0"/>
                    <a:cs typeface="Cascadia Code PL" panose="020B0609020000020004" pitchFamily="49" charset="0"/>
                  </a:rPr>
                  <a:t>)</a:t>
                </a:r>
                <a:endParaRPr lang="en-US" altLang="zh-CN" sz="1800" dirty="0" smtClean="0">
                  <a:solidFill>
                    <a:schemeClr val="accent3"/>
                  </a:solidFill>
                  <a:latin typeface="Cascadia Code PL" panose="020B0609020000020004" pitchFamily="49" charset="0"/>
                  <a:cs typeface="Cascadia Code PL" panose="020B0609020000020004" pitchFamily="49" charset="0"/>
                </a:endParaRPr>
              </a:p>
              <a:p>
                <a:pPr marL="0" indent="0">
                  <a:buNone/>
                </a:pPr>
                <a:r>
                  <a:rPr lang="en-US" altLang="zh-CN" sz="1800" dirty="0">
                    <a:solidFill>
                      <a:schemeClr val="accent3"/>
                    </a:solidFill>
                    <a:latin typeface="Cascadia Code PL" panose="020B0609020000020004" pitchFamily="49" charset="0"/>
                    <a:cs typeface="Cascadia Code PL" panose="020B0609020000020004" pitchFamily="49" charset="0"/>
                  </a:rPr>
                  <a:t> </a:t>
                </a:r>
                <a:r>
                  <a:rPr lang="en-US" altLang="zh-CN" sz="1800" baseline="-25000" dirty="0" smtClean="0">
                    <a:solidFill>
                      <a:schemeClr val="accent3"/>
                    </a:solidFill>
                    <a:latin typeface="Cascadia Code PL" panose="020B0609020000020004" pitchFamily="49" charset="0"/>
                    <a:cs typeface="Cascadia Code PL" panose="020B0609020000020004" pitchFamily="49" charset="0"/>
                  </a:rPr>
                  <a:t> </a:t>
                </a:r>
                <a:r>
                  <a:rPr lang="en-US" altLang="zh-CN" sz="1800" dirty="0">
                    <a:solidFill>
                      <a:schemeClr val="accent3"/>
                    </a:solidFill>
                    <a:latin typeface="Cascadia Code PL" panose="020B0609020000020004" pitchFamily="49" charset="0"/>
                    <a:cs typeface="Cascadia Code PL" panose="020B0609020000020004" pitchFamily="49" charset="0"/>
                  </a:rPr>
                  <a:t> </a:t>
                </a:r>
                <a:r>
                  <a:rPr lang="en-US" altLang="zh-CN" sz="1800" dirty="0" smtClean="0">
                    <a:solidFill>
                      <a:schemeClr val="accent3"/>
                    </a:solidFill>
                    <a:latin typeface="Cascadia Code PL" panose="020B0609020000020004" pitchFamily="49" charset="0"/>
                    <a:cs typeface="Cascadia Code PL" panose="020B0609020000020004" pitchFamily="49" charset="0"/>
                  </a:rPr>
                  <a:t> end do</a:t>
                </a:r>
                <a:endParaRPr lang="en-US" altLang="zh-CN" sz="1800" dirty="0" smtClean="0"/>
              </a:p>
              <a:p>
                <a:r>
                  <a:rPr lang="en-US" altLang="zh-CN" sz="1800" dirty="0" smtClean="0">
                    <a:latin typeface="Cascadia Code PL" panose="020B0609020000020004" pitchFamily="49" charset="0"/>
                    <a:cs typeface="Cascadia Code PL" panose="020B0609020000020004" pitchFamily="49" charset="0"/>
                  </a:rPr>
                  <a:t>S</a:t>
                </a:r>
                <a:r>
                  <a:rPr lang="en-US" altLang="zh-CN" sz="1800" baseline="-25000" dirty="0">
                    <a:latin typeface="Cascadia Code PL" panose="020B0609020000020004" pitchFamily="49" charset="0"/>
                    <a:cs typeface="Cascadia Code PL" panose="020B0609020000020004" pitchFamily="49" charset="0"/>
                  </a:rPr>
                  <a:t>1</a:t>
                </a:r>
                <a:r>
                  <a:rPr lang="en-US" altLang="zh-CN" sz="1800" dirty="0">
                    <a:latin typeface="Cascadia Code PL" panose="020B0609020000020004" pitchFamily="49" charset="0"/>
                    <a:cs typeface="Cascadia Code PL" panose="020B0609020000020004" pitchFamily="49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800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sub>
                    </m:sSub>
                  </m:oMath>
                </a14:m>
                <a:r>
                  <a:rPr lang="en-US" altLang="zh-CN" sz="1800" dirty="0" smtClean="0">
                    <a:latin typeface="Cascadia Code PL" panose="020B0609020000020004" pitchFamily="49" charset="0"/>
                    <a:cs typeface="Cascadia Code PL" panose="020B0609020000020004" pitchFamily="49" charset="0"/>
                  </a:rPr>
                  <a:t> </a:t>
                </a:r>
                <a:r>
                  <a:rPr lang="en-US" altLang="zh-CN" sz="1800" dirty="0" smtClean="0">
                    <a:latin typeface="Cascadia Code PL" panose="020B0609020000020004" pitchFamily="49" charset="0"/>
                    <a:cs typeface="Cascadia Code PL" panose="020B0609020000020004" pitchFamily="49" charset="0"/>
                  </a:rPr>
                  <a:t>S</a:t>
                </a:r>
                <a:r>
                  <a:rPr lang="en-US" altLang="zh-CN" sz="1800" baseline="-25000" dirty="0" smtClean="0">
                    <a:latin typeface="Cascadia Code PL" panose="020B0609020000020004" pitchFamily="49" charset="0"/>
                    <a:cs typeface="Cascadia Code PL" panose="020B0609020000020004" pitchFamily="49" charset="0"/>
                  </a:rPr>
                  <a:t>2</a:t>
                </a:r>
                <a:endParaRPr lang="en-US" altLang="zh-CN" sz="1800" dirty="0" smtClean="0"/>
              </a:p>
            </p:txBody>
          </p:sp>
        </mc:Choice>
        <mc:Fallback>
          <p:sp>
            <p:nvSpPr>
              <p:cNvPr id="20" name="内容占位符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331" y="1481136"/>
                <a:ext cx="4396339" cy="2055020"/>
              </a:xfrm>
              <a:prstGeom prst="rect">
                <a:avLst/>
              </a:prstGeom>
              <a:blipFill>
                <a:blip r:embed="rId4"/>
                <a:stretch>
                  <a:fillRect l="-1248" t="-1780" b="-5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内容占位符 9"/>
              <p:cNvSpPr txBox="1">
                <a:spLocks/>
              </p:cNvSpPr>
              <p:nvPr/>
            </p:nvSpPr>
            <p:spPr>
              <a:xfrm>
                <a:off x="5653513" y="1481136"/>
                <a:ext cx="4396339" cy="205502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20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8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6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5pPr>
                <a:lvl6pPr marL="2506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9pPr>
              </a:lstStyle>
              <a:p>
                <a:pPr marL="0" indent="0">
                  <a:buFont typeface="Wingdings 3" charset="2"/>
                  <a:buNone/>
                </a:pPr>
                <a:r>
                  <a:rPr lang="en-US" altLang="zh-CN" sz="1800" dirty="0" smtClean="0">
                    <a:solidFill>
                      <a:schemeClr val="accent3"/>
                    </a:solidFill>
                    <a:latin typeface="Cascadia Code PL" panose="020B0609020000020004" pitchFamily="49" charset="0"/>
                    <a:cs typeface="Cascadia Code PL" panose="020B0609020000020004" pitchFamily="49" charset="0"/>
                  </a:rPr>
                  <a:t> </a:t>
                </a:r>
                <a:r>
                  <a:rPr lang="en-US" altLang="zh-CN" sz="1800" baseline="-25000" dirty="0" smtClean="0">
                    <a:solidFill>
                      <a:schemeClr val="accent3"/>
                    </a:solidFill>
                    <a:latin typeface="Cascadia Code PL" panose="020B0609020000020004" pitchFamily="49" charset="0"/>
                    <a:cs typeface="Cascadia Code PL" panose="020B0609020000020004" pitchFamily="49" charset="0"/>
                  </a:rPr>
                  <a:t> </a:t>
                </a:r>
                <a:r>
                  <a:rPr lang="en-US" altLang="zh-CN" sz="1800" dirty="0">
                    <a:solidFill>
                      <a:schemeClr val="accent3"/>
                    </a:solidFill>
                    <a:latin typeface="Cascadia Code PL" panose="020B0609020000020004" pitchFamily="49" charset="0"/>
                    <a:cs typeface="Cascadia Code PL" panose="020B0609020000020004" pitchFamily="49" charset="0"/>
                  </a:rPr>
                  <a:t> </a:t>
                </a:r>
                <a:r>
                  <a:rPr lang="en-US" altLang="zh-CN" sz="1800" dirty="0" smtClean="0">
                    <a:solidFill>
                      <a:schemeClr val="accent3"/>
                    </a:solidFill>
                    <a:latin typeface="Cascadia Code PL" panose="020B0609020000020004" pitchFamily="49" charset="0"/>
                    <a:cs typeface="Cascadia Code PL" panose="020B0609020000020004" pitchFamily="49" charset="0"/>
                  </a:rPr>
                  <a:t> do I = 2, N</a:t>
                </a:r>
                <a:endParaRPr lang="en-US" altLang="zh-CN" sz="1800" dirty="0" smtClean="0">
                  <a:solidFill>
                    <a:schemeClr val="accent3"/>
                  </a:solidFill>
                  <a:latin typeface="Cascadia Code PL" panose="020B0609020000020004" pitchFamily="49" charset="0"/>
                  <a:cs typeface="Cascadia Code PL" panose="020B0609020000020004" pitchFamily="49" charset="0"/>
                </a:endParaRPr>
              </a:p>
              <a:p>
                <a:pPr marL="0" indent="0">
                  <a:buNone/>
                </a:pPr>
                <a:r>
                  <a:rPr lang="en-US" altLang="zh-CN" sz="1800" dirty="0" smtClean="0">
                    <a:solidFill>
                      <a:schemeClr val="accent3"/>
                    </a:solidFill>
                    <a:latin typeface="Cascadia Code PL" panose="020B0609020000020004" pitchFamily="49" charset="0"/>
                    <a:cs typeface="Cascadia Code PL" panose="020B0609020000020004" pitchFamily="49" charset="0"/>
                  </a:rPr>
                  <a:t>S</a:t>
                </a:r>
                <a:r>
                  <a:rPr lang="en-US" altLang="zh-CN" sz="1800" baseline="-25000" dirty="0">
                    <a:solidFill>
                      <a:schemeClr val="accent3"/>
                    </a:solidFill>
                    <a:latin typeface="Cascadia Code PL" panose="020B0609020000020004" pitchFamily="49" charset="0"/>
                    <a:cs typeface="Cascadia Code PL" panose="020B0609020000020004" pitchFamily="49" charset="0"/>
                  </a:rPr>
                  <a:t>1</a:t>
                </a:r>
                <a:r>
                  <a:rPr lang="en-US" altLang="zh-CN" sz="1800" dirty="0" smtClean="0">
                    <a:solidFill>
                      <a:schemeClr val="accent3"/>
                    </a:solidFill>
                    <a:latin typeface="Cascadia Code PL" panose="020B0609020000020004" pitchFamily="49" charset="0"/>
                    <a:cs typeface="Cascadia Code PL" panose="020B0609020000020004" pitchFamily="49" charset="0"/>
                  </a:rPr>
                  <a:t>:     </a:t>
                </a:r>
                <a:r>
                  <a:rPr lang="en-US" altLang="zh-CN" sz="1800" dirty="0" smtClean="0">
                    <a:solidFill>
                      <a:srgbClr val="FFFF00"/>
                    </a:solidFill>
                    <a:latin typeface="Cascadia Code PL" panose="020B0609020000020004" pitchFamily="49" charset="0"/>
                    <a:cs typeface="Cascadia Code PL" panose="020B0609020000020004" pitchFamily="49" charset="0"/>
                  </a:rPr>
                  <a:t>A(</a:t>
                </a:r>
                <a:r>
                  <a:rPr lang="en-US" altLang="zh-CN" sz="1800" dirty="0" smtClean="0">
                    <a:solidFill>
                      <a:srgbClr val="00B0F0"/>
                    </a:solidFill>
                    <a:latin typeface="Cascadia Code PL" panose="020B0609020000020004" pitchFamily="49" charset="0"/>
                    <a:cs typeface="Cascadia Code PL" panose="020B0609020000020004" pitchFamily="49" charset="0"/>
                  </a:rPr>
                  <a:t>I</a:t>
                </a:r>
                <a:r>
                  <a:rPr lang="en-US" altLang="zh-CN" sz="1800" dirty="0" smtClean="0">
                    <a:solidFill>
                      <a:srgbClr val="FFFF00"/>
                    </a:solidFill>
                    <a:latin typeface="Cascadia Code PL" panose="020B0609020000020004" pitchFamily="49" charset="0"/>
                    <a:cs typeface="Cascadia Code PL" panose="020B0609020000020004" pitchFamily="49" charset="0"/>
                  </a:rPr>
                  <a:t>)</a:t>
                </a:r>
                <a:r>
                  <a:rPr lang="en-US" altLang="zh-CN" sz="1800" dirty="0" smtClean="0">
                    <a:solidFill>
                      <a:schemeClr val="accent3"/>
                    </a:solidFill>
                    <a:latin typeface="Cascadia Code PL" panose="020B0609020000020004" pitchFamily="49" charset="0"/>
                    <a:cs typeface="Cascadia Code PL" panose="020B0609020000020004" pitchFamily="49" charset="0"/>
                  </a:rPr>
                  <a:t> </a:t>
                </a:r>
                <a:r>
                  <a:rPr lang="en-US" altLang="zh-CN" sz="1800" dirty="0">
                    <a:solidFill>
                      <a:schemeClr val="accent3"/>
                    </a:solidFill>
                    <a:latin typeface="Cascadia Code PL" panose="020B0609020000020004" pitchFamily="49" charset="0"/>
                    <a:cs typeface="Cascadia Code PL" panose="020B0609020000020004" pitchFamily="49" charset="0"/>
                  </a:rPr>
                  <a:t>= </a:t>
                </a:r>
                <a:r>
                  <a:rPr lang="en-US" altLang="zh-CN" sz="1800" dirty="0" smtClean="0">
                    <a:solidFill>
                      <a:schemeClr val="accent3"/>
                    </a:solidFill>
                    <a:latin typeface="Cascadia Code PL" panose="020B0609020000020004" pitchFamily="49" charset="0"/>
                    <a:cs typeface="Cascadia Code PL" panose="020B0609020000020004" pitchFamily="49" charset="0"/>
                  </a:rPr>
                  <a:t>B(I) + C(I)</a:t>
                </a:r>
                <a:endParaRPr lang="en-US" altLang="zh-CN" sz="1800" dirty="0" smtClean="0">
                  <a:solidFill>
                    <a:schemeClr val="accent3"/>
                  </a:solidFill>
                  <a:latin typeface="Cascadia Code PL" panose="020B0609020000020004" pitchFamily="49" charset="0"/>
                  <a:cs typeface="Cascadia Code PL" panose="020B0609020000020004" pitchFamily="49" charset="0"/>
                </a:endParaRPr>
              </a:p>
              <a:p>
                <a:pPr marL="0" indent="0">
                  <a:buFont typeface="Wingdings 3" charset="2"/>
                  <a:buNone/>
                </a:pPr>
                <a:r>
                  <a:rPr lang="en-US" altLang="zh-CN" sz="1800" dirty="0" smtClean="0">
                    <a:solidFill>
                      <a:schemeClr val="accent3"/>
                    </a:solidFill>
                    <a:latin typeface="Cascadia Code PL" panose="020B0609020000020004" pitchFamily="49" charset="0"/>
                    <a:cs typeface="Cascadia Code PL" panose="020B0609020000020004" pitchFamily="49" charset="0"/>
                  </a:rPr>
                  <a:t>S</a:t>
                </a:r>
                <a:r>
                  <a:rPr lang="en-US" altLang="zh-CN" sz="1800" baseline="-25000" dirty="0">
                    <a:solidFill>
                      <a:schemeClr val="accent3"/>
                    </a:solidFill>
                    <a:latin typeface="Cascadia Code PL" panose="020B0609020000020004" pitchFamily="49" charset="0"/>
                    <a:cs typeface="Cascadia Code PL" panose="020B0609020000020004" pitchFamily="49" charset="0"/>
                  </a:rPr>
                  <a:t>2</a:t>
                </a:r>
                <a:r>
                  <a:rPr lang="en-US" altLang="zh-CN" sz="1800" dirty="0" smtClean="0">
                    <a:solidFill>
                      <a:schemeClr val="accent3"/>
                    </a:solidFill>
                    <a:latin typeface="Cascadia Code PL" panose="020B0609020000020004" pitchFamily="49" charset="0"/>
                    <a:cs typeface="Cascadia Code PL" panose="020B0609020000020004" pitchFamily="49" charset="0"/>
                  </a:rPr>
                  <a:t>:     D(I) </a:t>
                </a:r>
                <a:r>
                  <a:rPr lang="en-US" altLang="zh-CN" sz="1800" dirty="0" smtClean="0">
                    <a:solidFill>
                      <a:schemeClr val="accent3"/>
                    </a:solidFill>
                    <a:latin typeface="Cascadia Code PL" panose="020B0609020000020004" pitchFamily="49" charset="0"/>
                    <a:cs typeface="Cascadia Code PL" panose="020B0609020000020004" pitchFamily="49" charset="0"/>
                  </a:rPr>
                  <a:t>= </a:t>
                </a:r>
                <a:r>
                  <a:rPr lang="en-US" altLang="zh-CN" sz="1800" dirty="0" smtClean="0">
                    <a:solidFill>
                      <a:srgbClr val="FFFF00"/>
                    </a:solidFill>
                    <a:latin typeface="Cascadia Code PL" panose="020B0609020000020004" pitchFamily="49" charset="0"/>
                    <a:cs typeface="Cascadia Code PL" panose="020B0609020000020004" pitchFamily="49" charset="0"/>
                  </a:rPr>
                  <a:t>A(</a:t>
                </a:r>
                <a:r>
                  <a:rPr lang="en-US" altLang="zh-CN" sz="1800" dirty="0" smtClean="0">
                    <a:solidFill>
                      <a:srgbClr val="00B0F0"/>
                    </a:solidFill>
                    <a:latin typeface="Cascadia Code PL" panose="020B0609020000020004" pitchFamily="49" charset="0"/>
                    <a:cs typeface="Cascadia Code PL" panose="020B0609020000020004" pitchFamily="49" charset="0"/>
                  </a:rPr>
                  <a:t>I-1</a:t>
                </a:r>
                <a:r>
                  <a:rPr lang="en-US" altLang="zh-CN" sz="1800" dirty="0" smtClean="0">
                    <a:solidFill>
                      <a:srgbClr val="FFFF00"/>
                    </a:solidFill>
                    <a:latin typeface="Cascadia Code PL" panose="020B0609020000020004" pitchFamily="49" charset="0"/>
                    <a:cs typeface="Cascadia Code PL" panose="020B0609020000020004" pitchFamily="49" charset="0"/>
                  </a:rPr>
                  <a:t>)</a:t>
                </a:r>
                <a:endParaRPr lang="en-US" altLang="zh-CN" sz="1800" dirty="0" smtClean="0">
                  <a:solidFill>
                    <a:schemeClr val="accent3"/>
                  </a:solidFill>
                  <a:latin typeface="Cascadia Code PL" panose="020B0609020000020004" pitchFamily="49" charset="0"/>
                  <a:cs typeface="Cascadia Code PL" panose="020B0609020000020004" pitchFamily="49" charset="0"/>
                </a:endParaRPr>
              </a:p>
              <a:p>
                <a:pPr marL="0" indent="0">
                  <a:buNone/>
                </a:pPr>
                <a:r>
                  <a:rPr lang="en-US" altLang="zh-CN" sz="1800" dirty="0">
                    <a:solidFill>
                      <a:schemeClr val="accent3"/>
                    </a:solidFill>
                    <a:latin typeface="Cascadia Code PL" panose="020B0609020000020004" pitchFamily="49" charset="0"/>
                    <a:cs typeface="Cascadia Code PL" panose="020B0609020000020004" pitchFamily="49" charset="0"/>
                  </a:rPr>
                  <a:t> </a:t>
                </a:r>
                <a:r>
                  <a:rPr lang="en-US" altLang="zh-CN" sz="1800" baseline="-25000" dirty="0" smtClean="0">
                    <a:solidFill>
                      <a:schemeClr val="accent3"/>
                    </a:solidFill>
                    <a:latin typeface="Cascadia Code PL" panose="020B0609020000020004" pitchFamily="49" charset="0"/>
                    <a:cs typeface="Cascadia Code PL" panose="020B0609020000020004" pitchFamily="49" charset="0"/>
                  </a:rPr>
                  <a:t> </a:t>
                </a:r>
                <a:r>
                  <a:rPr lang="en-US" altLang="zh-CN" sz="1800" dirty="0">
                    <a:solidFill>
                      <a:schemeClr val="accent3"/>
                    </a:solidFill>
                    <a:latin typeface="Cascadia Code PL" panose="020B0609020000020004" pitchFamily="49" charset="0"/>
                    <a:cs typeface="Cascadia Code PL" panose="020B0609020000020004" pitchFamily="49" charset="0"/>
                  </a:rPr>
                  <a:t> </a:t>
                </a:r>
                <a:r>
                  <a:rPr lang="en-US" altLang="zh-CN" sz="1800" dirty="0" smtClean="0">
                    <a:solidFill>
                      <a:schemeClr val="accent3"/>
                    </a:solidFill>
                    <a:latin typeface="Cascadia Code PL" panose="020B0609020000020004" pitchFamily="49" charset="0"/>
                    <a:cs typeface="Cascadia Code PL" panose="020B0609020000020004" pitchFamily="49" charset="0"/>
                  </a:rPr>
                  <a:t> end do</a:t>
                </a:r>
                <a:endParaRPr lang="en-US" altLang="zh-CN" sz="1800" dirty="0" smtClean="0"/>
              </a:p>
              <a:p>
                <a:r>
                  <a:rPr lang="en-US" altLang="zh-CN" sz="1800" dirty="0">
                    <a:latin typeface="Cascadia Code PL" panose="020B0609020000020004" pitchFamily="49" charset="0"/>
                    <a:cs typeface="Cascadia Code PL" panose="020B0609020000020004" pitchFamily="49" charset="0"/>
                  </a:rPr>
                  <a:t>S</a:t>
                </a:r>
                <a:r>
                  <a:rPr lang="en-US" altLang="zh-CN" sz="1800" baseline="-25000" dirty="0">
                    <a:latin typeface="Cascadia Code PL" panose="020B0609020000020004" pitchFamily="49" charset="0"/>
                    <a:cs typeface="Cascadia Code PL" panose="020B0609020000020004" pitchFamily="49" charset="0"/>
                  </a:rPr>
                  <a:t>1</a:t>
                </a:r>
                <a:r>
                  <a:rPr lang="en-US" altLang="zh-CN" sz="1800" dirty="0">
                    <a:latin typeface="Cascadia Code PL" panose="020B0609020000020004" pitchFamily="49" charset="0"/>
                    <a:cs typeface="Cascadia Code PL" panose="020B0609020000020004" pitchFamily="49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800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</m:sub>
                    </m:sSub>
                  </m:oMath>
                </a14:m>
                <a:r>
                  <a:rPr lang="en-US" altLang="zh-CN" sz="1800" dirty="0">
                    <a:latin typeface="Cascadia Code PL" panose="020B0609020000020004" pitchFamily="49" charset="0"/>
                    <a:cs typeface="Cascadia Code PL" panose="020B0609020000020004" pitchFamily="49" charset="0"/>
                  </a:rPr>
                  <a:t> </a:t>
                </a:r>
                <a:r>
                  <a:rPr lang="en-US" altLang="zh-CN" sz="1800" dirty="0" smtClean="0">
                    <a:latin typeface="Cascadia Code PL" panose="020B0609020000020004" pitchFamily="49" charset="0"/>
                    <a:cs typeface="Cascadia Code PL" panose="020B0609020000020004" pitchFamily="49" charset="0"/>
                  </a:rPr>
                  <a:t>S</a:t>
                </a:r>
                <a:r>
                  <a:rPr lang="en-US" altLang="zh-CN" sz="1800" baseline="-25000" dirty="0" smtClean="0">
                    <a:latin typeface="Cascadia Code PL" panose="020B0609020000020004" pitchFamily="49" charset="0"/>
                    <a:cs typeface="Cascadia Code PL" panose="020B0609020000020004" pitchFamily="49" charset="0"/>
                  </a:rPr>
                  <a:t>2</a:t>
                </a:r>
                <a:r>
                  <a:rPr lang="zh-CN" altLang="en-US" sz="1800" dirty="0" smtClean="0"/>
                  <a:t>（</a:t>
                </a:r>
                <a:r>
                  <a:rPr lang="en-US" altLang="zh-CN" sz="1800" dirty="0" smtClean="0">
                    <a:latin typeface="Cascadia Code PL" panose="020B0609020000020004" pitchFamily="49" charset="0"/>
                    <a:cs typeface="Cascadia Code PL" panose="020B0609020000020004" pitchFamily="49" charset="0"/>
                  </a:rPr>
                  <a:t>S</a:t>
                </a:r>
                <a:r>
                  <a:rPr lang="en-US" altLang="zh-CN" sz="1800" baseline="-25000" dirty="0" smtClean="0">
                    <a:latin typeface="Cascadia Code PL" panose="020B0609020000020004" pitchFamily="49" charset="0"/>
                    <a:cs typeface="Cascadia Code PL" panose="020B0609020000020004" pitchFamily="49" charset="0"/>
                  </a:rPr>
                  <a:t>2</a:t>
                </a:r>
                <a:r>
                  <a:rPr lang="zh-CN" altLang="en-US" sz="1800" dirty="0" smtClean="0"/>
                  <a:t>依赖之前迭代中的</a:t>
                </a:r>
                <a:r>
                  <a:rPr lang="en-US" altLang="zh-CN" sz="1800" dirty="0" smtClean="0">
                    <a:latin typeface="Cascadia Code PL" panose="020B0609020000020004" pitchFamily="49" charset="0"/>
                    <a:cs typeface="Cascadia Code PL" panose="020B0609020000020004" pitchFamily="49" charset="0"/>
                  </a:rPr>
                  <a:t>S</a:t>
                </a:r>
                <a:r>
                  <a:rPr lang="en-US" altLang="zh-CN" sz="1800" baseline="-25000" dirty="0" smtClean="0">
                    <a:latin typeface="Cascadia Code PL" panose="020B0609020000020004" pitchFamily="49" charset="0"/>
                    <a:cs typeface="Cascadia Code PL" panose="020B0609020000020004" pitchFamily="49" charset="0"/>
                  </a:rPr>
                  <a:t>1</a:t>
                </a:r>
                <a:r>
                  <a:rPr lang="zh-CN" altLang="en-US" sz="1800" dirty="0" smtClean="0"/>
                  <a:t>）</a:t>
                </a:r>
                <a:endParaRPr lang="en-US" altLang="zh-CN" sz="1800" dirty="0" smtClean="0"/>
              </a:p>
            </p:txBody>
          </p:sp>
        </mc:Choice>
        <mc:Fallback>
          <p:sp>
            <p:nvSpPr>
              <p:cNvPr id="21" name="内容占位符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3513" y="1481136"/>
                <a:ext cx="4396339" cy="2055020"/>
              </a:xfrm>
              <a:prstGeom prst="rect">
                <a:avLst/>
              </a:prstGeom>
              <a:blipFill>
                <a:blip r:embed="rId5"/>
                <a:stretch>
                  <a:fillRect l="-1108" t="-1780" b="-8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5948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更复杂的分析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内容占位符 7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CN" dirty="0" smtClean="0">
                    <a:solidFill>
                      <a:schemeClr val="accent3"/>
                    </a:solidFill>
                    <a:latin typeface="Cascadia Code PL" panose="020B0609020000020004" pitchFamily="49" charset="0"/>
                    <a:cs typeface="Cascadia Code PL" panose="020B0609020000020004" pitchFamily="49" charset="0"/>
                  </a:rPr>
                  <a:t> </a:t>
                </a:r>
                <a:r>
                  <a:rPr lang="en-US" altLang="zh-CN" baseline="-25000" dirty="0" smtClean="0">
                    <a:solidFill>
                      <a:schemeClr val="accent3"/>
                    </a:solidFill>
                    <a:latin typeface="Cascadia Code PL" panose="020B0609020000020004" pitchFamily="49" charset="0"/>
                    <a:cs typeface="Cascadia Code PL" panose="020B0609020000020004" pitchFamily="49" charset="0"/>
                  </a:rPr>
                  <a:t> </a:t>
                </a:r>
                <a:r>
                  <a:rPr lang="en-US" altLang="zh-CN" dirty="0" smtClean="0">
                    <a:solidFill>
                      <a:schemeClr val="accent3"/>
                    </a:solidFill>
                    <a:latin typeface="Cascadia Code PL" panose="020B0609020000020004" pitchFamily="49" charset="0"/>
                    <a:cs typeface="Cascadia Code PL" panose="020B0609020000020004" pitchFamily="49" charset="0"/>
                  </a:rPr>
                  <a:t>  do </a:t>
                </a:r>
                <a:r>
                  <a:rPr lang="en-US" altLang="zh-CN" dirty="0">
                    <a:solidFill>
                      <a:schemeClr val="accent3"/>
                    </a:solidFill>
                    <a:latin typeface="Cascadia Code PL" panose="020B0609020000020004" pitchFamily="49" charset="0"/>
                    <a:cs typeface="Cascadia Code PL" panose="020B0609020000020004" pitchFamily="49" charset="0"/>
                  </a:rPr>
                  <a:t>I = L</a:t>
                </a:r>
                <a:r>
                  <a:rPr lang="en-US" altLang="zh-CN" dirty="0" smtClean="0">
                    <a:solidFill>
                      <a:schemeClr val="accent3"/>
                    </a:solidFill>
                    <a:latin typeface="Cascadia Code PL" panose="020B0609020000020004" pitchFamily="49" charset="0"/>
                    <a:cs typeface="Cascadia Code PL" panose="020B0609020000020004" pitchFamily="49" charset="0"/>
                  </a:rPr>
                  <a:t>, U</a:t>
                </a:r>
              </a:p>
              <a:p>
                <a:pPr marL="0" indent="0">
                  <a:buNone/>
                </a:pPr>
                <a:r>
                  <a:rPr lang="en-US" altLang="zh-CN" dirty="0" smtClean="0">
                    <a:solidFill>
                      <a:schemeClr val="accent3"/>
                    </a:solidFill>
                    <a:latin typeface="Cascadia Code PL" panose="020B0609020000020004" pitchFamily="49" charset="0"/>
                    <a:cs typeface="Cascadia Code PL" panose="020B0609020000020004" pitchFamily="49" charset="0"/>
                  </a:rPr>
                  <a:t>S</a:t>
                </a:r>
                <a:r>
                  <a:rPr lang="en-US" altLang="zh-CN" baseline="-25000" dirty="0" smtClean="0">
                    <a:solidFill>
                      <a:schemeClr val="accent3"/>
                    </a:solidFill>
                    <a:latin typeface="Cascadia Code PL" panose="020B0609020000020004" pitchFamily="49" charset="0"/>
                    <a:cs typeface="Cascadia Code PL" panose="020B0609020000020004" pitchFamily="49" charset="0"/>
                  </a:rPr>
                  <a:t>1</a:t>
                </a:r>
                <a:r>
                  <a:rPr lang="en-US" altLang="zh-CN" dirty="0" smtClean="0">
                    <a:solidFill>
                      <a:schemeClr val="accent3"/>
                    </a:solidFill>
                    <a:latin typeface="Cascadia Code PL" panose="020B0609020000020004" pitchFamily="49" charset="0"/>
                    <a:cs typeface="Cascadia Code PL" panose="020B0609020000020004" pitchFamily="49" charset="0"/>
                  </a:rPr>
                  <a:t>:     </a:t>
                </a:r>
                <a:r>
                  <a:rPr lang="en-US" altLang="zh-CN" dirty="0" smtClean="0">
                    <a:solidFill>
                      <a:srgbClr val="FFFF00"/>
                    </a:solidFill>
                    <a:latin typeface="Cascadia Code PL" panose="020B0609020000020004" pitchFamily="49" charset="0"/>
                    <a:cs typeface="Cascadia Code PL" panose="020B0609020000020004" pitchFamily="49" charset="0"/>
                  </a:rPr>
                  <a:t>A(</a:t>
                </a:r>
                <a:r>
                  <a:rPr lang="en-US" altLang="zh-CN" dirty="0" smtClean="0">
                    <a:solidFill>
                      <a:srgbClr val="00B0F0"/>
                    </a:solidFill>
                    <a:latin typeface="Cascadia Code PL" panose="020B0609020000020004" pitchFamily="49" charset="0"/>
                    <a:cs typeface="Cascadia Code PL" panose="020B0609020000020004" pitchFamily="49" charset="0"/>
                  </a:rPr>
                  <a:t>2*I</a:t>
                </a:r>
                <a:r>
                  <a:rPr lang="en-US" altLang="zh-CN" dirty="0" smtClean="0">
                    <a:solidFill>
                      <a:srgbClr val="FFFF00"/>
                    </a:solidFill>
                    <a:latin typeface="Cascadia Code PL" panose="020B0609020000020004" pitchFamily="49" charset="0"/>
                    <a:cs typeface="Cascadia Code PL" panose="020B0609020000020004" pitchFamily="49" charset="0"/>
                  </a:rPr>
                  <a:t>)</a:t>
                </a:r>
                <a:r>
                  <a:rPr lang="en-US" altLang="zh-CN" dirty="0" smtClean="0">
                    <a:solidFill>
                      <a:schemeClr val="accent3"/>
                    </a:solidFill>
                    <a:latin typeface="Cascadia Code PL" panose="020B0609020000020004" pitchFamily="49" charset="0"/>
                    <a:cs typeface="Cascadia Code PL" panose="020B0609020000020004" pitchFamily="49" charset="0"/>
                  </a:rPr>
                  <a:t> = ...</a:t>
                </a:r>
              </a:p>
              <a:p>
                <a:pPr marL="0" indent="0">
                  <a:buNone/>
                </a:pPr>
                <a:r>
                  <a:rPr lang="en-US" altLang="zh-CN" dirty="0" smtClean="0">
                    <a:solidFill>
                      <a:schemeClr val="accent3"/>
                    </a:solidFill>
                    <a:latin typeface="Cascadia Code PL" panose="020B0609020000020004" pitchFamily="49" charset="0"/>
                    <a:cs typeface="Cascadia Code PL" panose="020B0609020000020004" pitchFamily="49" charset="0"/>
                  </a:rPr>
                  <a:t>S</a:t>
                </a:r>
                <a:r>
                  <a:rPr lang="en-US" altLang="zh-CN" baseline="-25000" dirty="0" smtClean="0">
                    <a:solidFill>
                      <a:schemeClr val="accent3"/>
                    </a:solidFill>
                    <a:latin typeface="Cascadia Code PL" panose="020B0609020000020004" pitchFamily="49" charset="0"/>
                    <a:cs typeface="Cascadia Code PL" panose="020B0609020000020004" pitchFamily="49" charset="0"/>
                  </a:rPr>
                  <a:t>2</a:t>
                </a:r>
                <a:r>
                  <a:rPr lang="en-US" altLang="zh-CN" dirty="0">
                    <a:solidFill>
                      <a:schemeClr val="accent3"/>
                    </a:solidFill>
                    <a:latin typeface="Cascadia Code PL" panose="020B0609020000020004" pitchFamily="49" charset="0"/>
                    <a:cs typeface="Cascadia Code PL" panose="020B0609020000020004" pitchFamily="49" charset="0"/>
                  </a:rPr>
                  <a:t>:     </a:t>
                </a:r>
                <a:r>
                  <a:rPr lang="en-US" altLang="zh-CN" dirty="0" smtClean="0">
                    <a:solidFill>
                      <a:schemeClr val="accent3"/>
                    </a:solidFill>
                    <a:latin typeface="Cascadia Code PL" panose="020B0609020000020004" pitchFamily="49" charset="0"/>
                    <a:cs typeface="Cascadia Code PL" panose="020B0609020000020004" pitchFamily="49" charset="0"/>
                  </a:rPr>
                  <a:t>... </a:t>
                </a:r>
                <a:r>
                  <a:rPr lang="en-US" altLang="zh-CN" dirty="0">
                    <a:solidFill>
                      <a:schemeClr val="accent3"/>
                    </a:solidFill>
                    <a:latin typeface="Cascadia Code PL" panose="020B0609020000020004" pitchFamily="49" charset="0"/>
                    <a:cs typeface="Cascadia Code PL" panose="020B0609020000020004" pitchFamily="49" charset="0"/>
                  </a:rPr>
                  <a:t>= </a:t>
                </a:r>
                <a:r>
                  <a:rPr lang="en-US" altLang="zh-CN" dirty="0" smtClean="0">
                    <a:solidFill>
                      <a:srgbClr val="FFFF00"/>
                    </a:solidFill>
                    <a:latin typeface="Cascadia Code PL" panose="020B0609020000020004" pitchFamily="49" charset="0"/>
                    <a:cs typeface="Cascadia Code PL" panose="020B0609020000020004" pitchFamily="49" charset="0"/>
                  </a:rPr>
                  <a:t>A(</a:t>
                </a:r>
                <a:r>
                  <a:rPr lang="en-US" altLang="zh-CN" dirty="0" smtClean="0">
                    <a:solidFill>
                      <a:srgbClr val="00B0F0"/>
                    </a:solidFill>
                    <a:latin typeface="Cascadia Code PL" panose="020B0609020000020004" pitchFamily="49" charset="0"/>
                    <a:cs typeface="Cascadia Code PL" panose="020B0609020000020004" pitchFamily="49" charset="0"/>
                  </a:rPr>
                  <a:t>2*I+1</a:t>
                </a:r>
                <a:r>
                  <a:rPr lang="en-US" altLang="zh-CN" dirty="0" smtClean="0">
                    <a:solidFill>
                      <a:srgbClr val="FFFF00"/>
                    </a:solidFill>
                    <a:latin typeface="Cascadia Code PL" panose="020B0609020000020004" pitchFamily="49" charset="0"/>
                    <a:cs typeface="Cascadia Code PL" panose="020B0609020000020004" pitchFamily="49" charset="0"/>
                  </a:rPr>
                  <a:t>)</a:t>
                </a:r>
                <a:endParaRPr lang="en-US" altLang="zh-CN" dirty="0">
                  <a:solidFill>
                    <a:schemeClr val="accent3"/>
                  </a:solidFill>
                  <a:latin typeface="Cascadia Code PL" panose="020B0609020000020004" pitchFamily="49" charset="0"/>
                  <a:cs typeface="Cascadia Code PL" panose="020B0609020000020004" pitchFamily="49" charset="0"/>
                </a:endParaRPr>
              </a:p>
              <a:p>
                <a:pPr marL="0" indent="0">
                  <a:buNone/>
                </a:pPr>
                <a:r>
                  <a:rPr lang="en-US" altLang="zh-CN" dirty="0">
                    <a:solidFill>
                      <a:schemeClr val="accent3"/>
                    </a:solidFill>
                    <a:latin typeface="Cascadia Code PL" panose="020B0609020000020004" pitchFamily="49" charset="0"/>
                    <a:cs typeface="Cascadia Code PL" panose="020B0609020000020004" pitchFamily="49" charset="0"/>
                  </a:rPr>
                  <a:t> </a:t>
                </a:r>
                <a:r>
                  <a:rPr lang="en-US" altLang="zh-CN" baseline="-25000" dirty="0">
                    <a:solidFill>
                      <a:schemeClr val="accent3"/>
                    </a:solidFill>
                    <a:latin typeface="Cascadia Code PL" panose="020B0609020000020004" pitchFamily="49" charset="0"/>
                    <a:cs typeface="Cascadia Code PL" panose="020B0609020000020004" pitchFamily="49" charset="0"/>
                  </a:rPr>
                  <a:t> </a:t>
                </a:r>
                <a:r>
                  <a:rPr lang="en-US" altLang="zh-CN" dirty="0">
                    <a:solidFill>
                      <a:schemeClr val="accent3"/>
                    </a:solidFill>
                    <a:latin typeface="Cascadia Code PL" panose="020B0609020000020004" pitchFamily="49" charset="0"/>
                    <a:cs typeface="Cascadia Code PL" panose="020B0609020000020004" pitchFamily="49" charset="0"/>
                  </a:rPr>
                  <a:t> </a:t>
                </a:r>
                <a:r>
                  <a:rPr lang="en-US" altLang="zh-CN" dirty="0">
                    <a:solidFill>
                      <a:schemeClr val="accent3"/>
                    </a:solidFill>
                    <a:latin typeface="Cascadia Code PL" panose="020B0609020000020004" pitchFamily="49" charset="0"/>
                    <a:cs typeface="Cascadia Code PL" panose="020B0609020000020004" pitchFamily="49" charset="0"/>
                  </a:rPr>
                  <a:t> end </a:t>
                </a:r>
                <a:r>
                  <a:rPr lang="en-US" altLang="zh-CN" dirty="0" smtClean="0">
                    <a:solidFill>
                      <a:schemeClr val="accent3"/>
                    </a:solidFill>
                    <a:latin typeface="Cascadia Code PL" panose="020B0609020000020004" pitchFamily="49" charset="0"/>
                    <a:cs typeface="Cascadia Code PL" panose="020B0609020000020004" pitchFamily="49" charset="0"/>
                  </a:rPr>
                  <a:t>do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GCD</m:t>
                    </m:r>
                    <m:d>
                      <m:d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2,2</m:t>
                        </m:r>
                      </m:e>
                    </m:d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≢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(0−1)</m:t>
                    </m:r>
                  </m:oMath>
                </a14:m>
                <a:r>
                  <a:rPr lang="en-US" altLang="zh-CN" dirty="0" smtClean="0"/>
                  <a:t> </a:t>
                </a:r>
                <a:endParaRPr lang="en-US" altLang="zh-CN" dirty="0" smtClean="0">
                  <a:latin typeface="+mn-ea"/>
                  <a:ea typeface="+mn-ea"/>
                  <a:cs typeface="Cascadia Code PL" panose="020B0609020000020004" pitchFamily="49" charset="0"/>
                </a:endParaRPr>
              </a:p>
              <a:p>
                <a:r>
                  <a:rPr lang="en-US" altLang="zh-CN" dirty="0" smtClean="0">
                    <a:latin typeface="Cascadia Code PL" panose="020B0609020000020004" pitchFamily="49" charset="0"/>
                    <a:cs typeface="Cascadia Code PL" panose="020B0609020000020004" pitchFamily="49" charset="0"/>
                  </a:rPr>
                  <a:t>S</a:t>
                </a:r>
                <a:r>
                  <a:rPr lang="en-US" altLang="zh-CN" baseline="-25000" dirty="0" smtClean="0">
                    <a:latin typeface="Cascadia Code PL" panose="020B0609020000020004" pitchFamily="49" charset="0"/>
                    <a:cs typeface="Cascadia Code PL" panose="020B0609020000020004" pitchFamily="49" charset="0"/>
                  </a:rPr>
                  <a:t>1</a:t>
                </a:r>
                <a:r>
                  <a:rPr lang="zh-CN" altLang="en-US" dirty="0" smtClean="0"/>
                  <a:t>和</a:t>
                </a:r>
                <a:r>
                  <a:rPr lang="en-US" altLang="zh-CN" dirty="0" smtClean="0">
                    <a:latin typeface="Cascadia Code PL" panose="020B0609020000020004" pitchFamily="49" charset="0"/>
                    <a:cs typeface="Cascadia Code PL" panose="020B0609020000020004" pitchFamily="49" charset="0"/>
                  </a:rPr>
                  <a:t>S</a:t>
                </a:r>
                <a:r>
                  <a:rPr lang="en-US" altLang="zh-CN" baseline="-25000" dirty="0" smtClean="0">
                    <a:latin typeface="Cascadia Code PL" panose="020B0609020000020004" pitchFamily="49" charset="0"/>
                    <a:cs typeface="Cascadia Code PL" panose="020B0609020000020004" pitchFamily="49" charset="0"/>
                  </a:rPr>
                  <a:t>2</a:t>
                </a:r>
                <a:r>
                  <a:rPr lang="zh-CN" altLang="en-US" dirty="0" smtClean="0"/>
                  <a:t>没有依赖关系</a:t>
                </a:r>
                <a:endParaRPr lang="zh-CN" altLang="en-US" dirty="0"/>
              </a:p>
            </p:txBody>
          </p:sp>
        </mc:Choice>
        <mc:Fallback>
          <p:sp>
            <p:nvSpPr>
              <p:cNvPr id="8" name="内容占位符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248" t="-7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内容占位符 8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CN" dirty="0" smtClean="0">
                    <a:solidFill>
                      <a:schemeClr val="accent3"/>
                    </a:solidFill>
                    <a:latin typeface="Cascadia Code PL" panose="020B0609020000020004" pitchFamily="49" charset="0"/>
                    <a:cs typeface="Cascadia Code PL" panose="020B0609020000020004" pitchFamily="49" charset="0"/>
                  </a:rPr>
                  <a:t> </a:t>
                </a:r>
                <a:r>
                  <a:rPr lang="en-US" altLang="zh-CN" baseline="-25000" dirty="0" smtClean="0">
                    <a:solidFill>
                      <a:schemeClr val="accent3"/>
                    </a:solidFill>
                    <a:latin typeface="Cascadia Code PL" panose="020B0609020000020004" pitchFamily="49" charset="0"/>
                    <a:cs typeface="Cascadia Code PL" panose="020B0609020000020004" pitchFamily="49" charset="0"/>
                  </a:rPr>
                  <a:t> </a:t>
                </a:r>
                <a:r>
                  <a:rPr lang="en-US" altLang="zh-CN" dirty="0" smtClean="0">
                    <a:solidFill>
                      <a:schemeClr val="accent3"/>
                    </a:solidFill>
                    <a:latin typeface="Cascadia Code PL" panose="020B0609020000020004" pitchFamily="49" charset="0"/>
                    <a:cs typeface="Cascadia Code PL" panose="020B0609020000020004" pitchFamily="49" charset="0"/>
                  </a:rPr>
                  <a:t>  do </a:t>
                </a:r>
                <a:r>
                  <a:rPr lang="en-US" altLang="zh-CN" dirty="0">
                    <a:solidFill>
                      <a:schemeClr val="accent3"/>
                    </a:solidFill>
                    <a:latin typeface="Cascadia Code PL" panose="020B0609020000020004" pitchFamily="49" charset="0"/>
                    <a:cs typeface="Cascadia Code PL" panose="020B0609020000020004" pitchFamily="49" charset="0"/>
                  </a:rPr>
                  <a:t>I = </a:t>
                </a:r>
                <a:r>
                  <a:rPr lang="en-US" altLang="zh-CN" dirty="0" smtClean="0">
                    <a:solidFill>
                      <a:schemeClr val="accent3"/>
                    </a:solidFill>
                    <a:latin typeface="Cascadia Code PL" panose="020B0609020000020004" pitchFamily="49" charset="0"/>
                    <a:cs typeface="Cascadia Code PL" panose="020B0609020000020004" pitchFamily="49" charset="0"/>
                  </a:rPr>
                  <a:t>1, 10</a:t>
                </a:r>
                <a:endParaRPr lang="en-US" altLang="zh-CN" dirty="0">
                  <a:solidFill>
                    <a:schemeClr val="accent3"/>
                  </a:solidFill>
                  <a:latin typeface="Cascadia Code PL" panose="020B0609020000020004" pitchFamily="49" charset="0"/>
                  <a:cs typeface="Cascadia Code PL" panose="020B0609020000020004" pitchFamily="49" charset="0"/>
                </a:endParaRPr>
              </a:p>
              <a:p>
                <a:pPr marL="0" indent="0">
                  <a:buNone/>
                </a:pPr>
                <a:r>
                  <a:rPr lang="en-US" altLang="zh-CN" dirty="0">
                    <a:solidFill>
                      <a:schemeClr val="accent3"/>
                    </a:solidFill>
                    <a:latin typeface="Cascadia Code PL" panose="020B0609020000020004" pitchFamily="49" charset="0"/>
                    <a:cs typeface="Cascadia Code PL" panose="020B0609020000020004" pitchFamily="49" charset="0"/>
                  </a:rPr>
                  <a:t>S</a:t>
                </a:r>
                <a:r>
                  <a:rPr lang="en-US" altLang="zh-CN" baseline="-25000" dirty="0">
                    <a:solidFill>
                      <a:schemeClr val="accent3"/>
                    </a:solidFill>
                    <a:latin typeface="Cascadia Code PL" panose="020B0609020000020004" pitchFamily="49" charset="0"/>
                    <a:cs typeface="Cascadia Code PL" panose="020B0609020000020004" pitchFamily="49" charset="0"/>
                  </a:rPr>
                  <a:t>1</a:t>
                </a:r>
                <a:r>
                  <a:rPr lang="en-US" altLang="zh-CN" dirty="0">
                    <a:solidFill>
                      <a:schemeClr val="accent3"/>
                    </a:solidFill>
                    <a:latin typeface="Cascadia Code PL" panose="020B0609020000020004" pitchFamily="49" charset="0"/>
                    <a:cs typeface="Cascadia Code PL" panose="020B0609020000020004" pitchFamily="49" charset="0"/>
                  </a:rPr>
                  <a:t>:     </a:t>
                </a:r>
                <a:r>
                  <a:rPr lang="en-US" altLang="zh-CN" dirty="0" smtClean="0">
                    <a:solidFill>
                      <a:srgbClr val="FFFF00"/>
                    </a:solidFill>
                    <a:latin typeface="Cascadia Code PL" panose="020B0609020000020004" pitchFamily="49" charset="0"/>
                    <a:cs typeface="Cascadia Code PL" panose="020B0609020000020004" pitchFamily="49" charset="0"/>
                  </a:rPr>
                  <a:t>A(</a:t>
                </a:r>
                <a:r>
                  <a:rPr lang="en-US" altLang="zh-CN" dirty="0" smtClean="0">
                    <a:solidFill>
                      <a:srgbClr val="00B0F0"/>
                    </a:solidFill>
                    <a:latin typeface="Cascadia Code PL" panose="020B0609020000020004" pitchFamily="49" charset="0"/>
                    <a:cs typeface="Cascadia Code PL" panose="020B0609020000020004" pitchFamily="49" charset="0"/>
                  </a:rPr>
                  <a:t>19*I+3</a:t>
                </a:r>
                <a:r>
                  <a:rPr lang="en-US" altLang="zh-CN" dirty="0" smtClean="0">
                    <a:solidFill>
                      <a:srgbClr val="FFFF00"/>
                    </a:solidFill>
                    <a:latin typeface="Cascadia Code PL" panose="020B0609020000020004" pitchFamily="49" charset="0"/>
                    <a:cs typeface="Cascadia Code PL" panose="020B0609020000020004" pitchFamily="49" charset="0"/>
                  </a:rPr>
                  <a:t>)</a:t>
                </a:r>
                <a:r>
                  <a:rPr lang="en-US" altLang="zh-CN" dirty="0" smtClean="0">
                    <a:solidFill>
                      <a:schemeClr val="accent3"/>
                    </a:solidFill>
                    <a:latin typeface="Cascadia Code PL" panose="020B0609020000020004" pitchFamily="49" charset="0"/>
                    <a:cs typeface="Cascadia Code PL" panose="020B0609020000020004" pitchFamily="49" charset="0"/>
                  </a:rPr>
                  <a:t> </a:t>
                </a:r>
                <a:r>
                  <a:rPr lang="en-US" altLang="zh-CN" dirty="0">
                    <a:solidFill>
                      <a:schemeClr val="accent3"/>
                    </a:solidFill>
                    <a:latin typeface="Cascadia Code PL" panose="020B0609020000020004" pitchFamily="49" charset="0"/>
                    <a:cs typeface="Cascadia Code PL" panose="020B0609020000020004" pitchFamily="49" charset="0"/>
                  </a:rPr>
                  <a:t>= ...</a:t>
                </a:r>
              </a:p>
              <a:p>
                <a:pPr marL="0" indent="0">
                  <a:buNone/>
                </a:pPr>
                <a:r>
                  <a:rPr lang="en-US" altLang="zh-CN" dirty="0">
                    <a:solidFill>
                      <a:schemeClr val="accent3"/>
                    </a:solidFill>
                    <a:latin typeface="Cascadia Code PL" panose="020B0609020000020004" pitchFamily="49" charset="0"/>
                    <a:cs typeface="Cascadia Code PL" panose="020B0609020000020004" pitchFamily="49" charset="0"/>
                  </a:rPr>
                  <a:t>S</a:t>
                </a:r>
                <a:r>
                  <a:rPr lang="en-US" altLang="zh-CN" baseline="-25000" dirty="0">
                    <a:solidFill>
                      <a:schemeClr val="accent3"/>
                    </a:solidFill>
                    <a:latin typeface="Cascadia Code PL" panose="020B0609020000020004" pitchFamily="49" charset="0"/>
                    <a:cs typeface="Cascadia Code PL" panose="020B0609020000020004" pitchFamily="49" charset="0"/>
                  </a:rPr>
                  <a:t>2</a:t>
                </a:r>
                <a:r>
                  <a:rPr lang="en-US" altLang="zh-CN" dirty="0">
                    <a:solidFill>
                      <a:schemeClr val="accent3"/>
                    </a:solidFill>
                    <a:latin typeface="Cascadia Code PL" panose="020B0609020000020004" pitchFamily="49" charset="0"/>
                    <a:cs typeface="Cascadia Code PL" panose="020B0609020000020004" pitchFamily="49" charset="0"/>
                  </a:rPr>
                  <a:t>:     ... = </a:t>
                </a:r>
                <a:r>
                  <a:rPr lang="en-US" altLang="zh-CN" dirty="0" smtClean="0">
                    <a:solidFill>
                      <a:srgbClr val="FFFF00"/>
                    </a:solidFill>
                    <a:latin typeface="Cascadia Code PL" panose="020B0609020000020004" pitchFamily="49" charset="0"/>
                    <a:cs typeface="Cascadia Code PL" panose="020B0609020000020004" pitchFamily="49" charset="0"/>
                  </a:rPr>
                  <a:t>A(</a:t>
                </a:r>
                <a:r>
                  <a:rPr lang="en-US" altLang="zh-CN" dirty="0" smtClean="0">
                    <a:solidFill>
                      <a:srgbClr val="00B0F0"/>
                    </a:solidFill>
                    <a:latin typeface="Cascadia Code PL" panose="020B0609020000020004" pitchFamily="49" charset="0"/>
                    <a:cs typeface="Cascadia Code PL" panose="020B0609020000020004" pitchFamily="49" charset="0"/>
                  </a:rPr>
                  <a:t>2*I+21</a:t>
                </a:r>
                <a:r>
                  <a:rPr lang="en-US" altLang="zh-CN" dirty="0">
                    <a:solidFill>
                      <a:srgbClr val="FFFF00"/>
                    </a:solidFill>
                    <a:latin typeface="Cascadia Code PL" panose="020B0609020000020004" pitchFamily="49" charset="0"/>
                    <a:cs typeface="Cascadia Code PL" panose="020B0609020000020004" pitchFamily="49" charset="0"/>
                  </a:rPr>
                  <a:t>)</a:t>
                </a:r>
                <a:endParaRPr lang="en-US" altLang="zh-CN" dirty="0">
                  <a:solidFill>
                    <a:schemeClr val="accent3"/>
                  </a:solidFill>
                  <a:latin typeface="Cascadia Code PL" panose="020B0609020000020004" pitchFamily="49" charset="0"/>
                  <a:cs typeface="Cascadia Code PL" panose="020B0609020000020004" pitchFamily="49" charset="0"/>
                </a:endParaRPr>
              </a:p>
              <a:p>
                <a:pPr marL="0" indent="0">
                  <a:buNone/>
                </a:pPr>
                <a:r>
                  <a:rPr lang="en-US" altLang="zh-CN" dirty="0">
                    <a:solidFill>
                      <a:schemeClr val="accent3"/>
                    </a:solidFill>
                    <a:latin typeface="Cascadia Code PL" panose="020B0609020000020004" pitchFamily="49" charset="0"/>
                    <a:cs typeface="Cascadia Code PL" panose="020B0609020000020004" pitchFamily="49" charset="0"/>
                  </a:rPr>
                  <a:t> </a:t>
                </a:r>
                <a:r>
                  <a:rPr lang="en-US" altLang="zh-CN" baseline="-25000" dirty="0">
                    <a:solidFill>
                      <a:schemeClr val="accent3"/>
                    </a:solidFill>
                    <a:latin typeface="Cascadia Code PL" panose="020B0609020000020004" pitchFamily="49" charset="0"/>
                    <a:cs typeface="Cascadia Code PL" panose="020B0609020000020004" pitchFamily="49" charset="0"/>
                  </a:rPr>
                  <a:t> </a:t>
                </a:r>
                <a:r>
                  <a:rPr lang="en-US" altLang="zh-CN" dirty="0">
                    <a:solidFill>
                      <a:schemeClr val="accent3"/>
                    </a:solidFill>
                    <a:latin typeface="Cascadia Code PL" panose="020B0609020000020004" pitchFamily="49" charset="0"/>
                    <a:cs typeface="Cascadia Code PL" panose="020B0609020000020004" pitchFamily="49" charset="0"/>
                  </a:rPr>
                  <a:t>  end </a:t>
                </a:r>
                <a:r>
                  <a:rPr lang="en-US" altLang="zh-CN" dirty="0" smtClean="0">
                    <a:solidFill>
                      <a:schemeClr val="accent3"/>
                    </a:solidFill>
                    <a:latin typeface="Cascadia Code PL" panose="020B0609020000020004" pitchFamily="49" charset="0"/>
                    <a:cs typeface="Cascadia Code PL" panose="020B0609020000020004" pitchFamily="49" charset="0"/>
                  </a:rPr>
                  <a:t>do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Cascadia Code PL" panose="020B0609020000020004" pitchFamily="49" charset="0"/>
                      </a:rPr>
                      <m:t>19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scadia Code PL" panose="020B0609020000020004" pitchFamily="49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scadia Code PL" panose="020B0609020000020004" pitchFamily="49" charset="0"/>
                      </a:rPr>
                      <m:t>+3=2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scadia Code PL" panose="020B0609020000020004" pitchFamily="49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scadia Code PL" panose="020B0609020000020004" pitchFamily="49" charset="0"/>
                      </a:rPr>
                      <m:t>+21</m:t>
                    </m:r>
                  </m:oMath>
                </a14:m>
                <a:endParaRPr lang="en-US" altLang="zh-CN" b="0" i="1" dirty="0" smtClean="0">
                  <a:latin typeface="Cambria Math" panose="02040503050406030204" pitchFamily="18" charset="0"/>
                  <a:cs typeface="Cascadia Code PL" panose="020B0609020000020004" pitchFamily="49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Cascadia Code PL" panose="020B0609020000020004" pitchFamily="49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scadia Code PL" panose="020B0609020000020004" pitchFamily="49" charset="0"/>
                      </a:rPr>
                      <m:t>=2;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scadia Code PL" panose="020B0609020000020004" pitchFamily="49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scadia Code PL" panose="020B0609020000020004" pitchFamily="49" charset="0"/>
                      </a:rPr>
                      <m:t>=10</m:t>
                    </m:r>
                  </m:oMath>
                </a14:m>
                <a:endParaRPr lang="en-US" altLang="zh-CN" dirty="0">
                  <a:latin typeface="+mn-ea"/>
                  <a:cs typeface="Cascadia Code PL" panose="020B0609020000020004" pitchFamily="49" charset="0"/>
                </a:endParaRPr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>
          <p:sp>
            <p:nvSpPr>
              <p:cNvPr id="9" name="内容占位符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1248" t="-7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6833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代码生成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7842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循环向量化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依赖关系无环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1800" dirty="0" smtClean="0">
                <a:solidFill>
                  <a:schemeClr val="accent3"/>
                </a:solidFill>
                <a:latin typeface="Cascadia Code PL" panose="020B0609020000020004" pitchFamily="49" charset="0"/>
                <a:cs typeface="Cascadia Code PL" panose="020B0609020000020004" pitchFamily="49" charset="0"/>
              </a:rPr>
              <a:t>	do </a:t>
            </a:r>
            <a:r>
              <a:rPr lang="en-US" altLang="zh-CN" sz="1800" dirty="0">
                <a:solidFill>
                  <a:schemeClr val="accent3"/>
                </a:solidFill>
                <a:latin typeface="Cascadia Code PL" panose="020B0609020000020004" pitchFamily="49" charset="0"/>
                <a:cs typeface="Cascadia Code PL" panose="020B0609020000020004" pitchFamily="49" charset="0"/>
              </a:rPr>
              <a:t>I = </a:t>
            </a:r>
            <a:r>
              <a:rPr lang="en-US" altLang="zh-CN" sz="1800" dirty="0" smtClean="0">
                <a:solidFill>
                  <a:schemeClr val="accent3"/>
                </a:solidFill>
                <a:latin typeface="Cascadia Code PL" panose="020B0609020000020004" pitchFamily="49" charset="0"/>
                <a:cs typeface="Cascadia Code PL" panose="020B0609020000020004" pitchFamily="49" charset="0"/>
              </a:rPr>
              <a:t>2, N</a:t>
            </a:r>
            <a:endParaRPr lang="en-US" altLang="zh-CN" sz="1800" dirty="0">
              <a:solidFill>
                <a:schemeClr val="accent3"/>
              </a:solidFill>
              <a:latin typeface="Cascadia Code PL" panose="020B0609020000020004" pitchFamily="49" charset="0"/>
              <a:cs typeface="Cascadia Code PL" panose="020B0609020000020004" pitchFamily="49" charset="0"/>
            </a:endParaRPr>
          </a:p>
          <a:p>
            <a:pPr marL="0" indent="0">
              <a:buNone/>
            </a:pPr>
            <a:r>
              <a:rPr lang="en-US" altLang="zh-CN" sz="1800" dirty="0" smtClean="0">
                <a:solidFill>
                  <a:schemeClr val="accent3"/>
                </a:solidFill>
                <a:latin typeface="Cascadia Code PL" panose="020B0609020000020004" pitchFamily="49" charset="0"/>
                <a:cs typeface="Cascadia Code PL" panose="020B0609020000020004" pitchFamily="49" charset="0"/>
              </a:rPr>
              <a:t>S</a:t>
            </a:r>
            <a:r>
              <a:rPr lang="en-US" altLang="zh-CN" sz="1800" baseline="-25000" dirty="0" smtClean="0">
                <a:solidFill>
                  <a:schemeClr val="accent3"/>
                </a:solidFill>
                <a:latin typeface="Cascadia Code PL" panose="020B0609020000020004" pitchFamily="49" charset="0"/>
                <a:cs typeface="Cascadia Code PL" panose="020B0609020000020004" pitchFamily="49" charset="0"/>
              </a:rPr>
              <a:t>1</a:t>
            </a:r>
            <a:r>
              <a:rPr lang="en-US" altLang="zh-CN" sz="1800" dirty="0" smtClean="0">
                <a:solidFill>
                  <a:schemeClr val="accent3"/>
                </a:solidFill>
                <a:latin typeface="Cascadia Code PL" panose="020B0609020000020004" pitchFamily="49" charset="0"/>
                <a:cs typeface="Cascadia Code PL" panose="020B0609020000020004" pitchFamily="49" charset="0"/>
              </a:rPr>
              <a:t>:		</a:t>
            </a:r>
            <a:r>
              <a:rPr lang="en-US" altLang="zh-CN" sz="1800" dirty="0" smtClean="0">
                <a:solidFill>
                  <a:srgbClr val="FFFF00"/>
                </a:solidFill>
                <a:latin typeface="Cascadia Code PL" panose="020B0609020000020004" pitchFamily="49" charset="0"/>
                <a:cs typeface="Cascadia Code PL" panose="020B0609020000020004" pitchFamily="49" charset="0"/>
              </a:rPr>
              <a:t>A(</a:t>
            </a:r>
            <a:r>
              <a:rPr lang="en-US" altLang="zh-CN" sz="1800" dirty="0" smtClean="0">
                <a:solidFill>
                  <a:srgbClr val="00B0F0"/>
                </a:solidFill>
                <a:latin typeface="Cascadia Code PL" panose="020B0609020000020004" pitchFamily="49" charset="0"/>
                <a:cs typeface="Cascadia Code PL" panose="020B0609020000020004" pitchFamily="49" charset="0"/>
              </a:rPr>
              <a:t>I</a:t>
            </a:r>
            <a:r>
              <a:rPr lang="en-US" altLang="zh-CN" sz="1800" dirty="0">
                <a:solidFill>
                  <a:srgbClr val="FFFF00"/>
                </a:solidFill>
                <a:latin typeface="Cascadia Code PL" panose="020B0609020000020004" pitchFamily="49" charset="0"/>
                <a:cs typeface="Cascadia Code PL" panose="020B0609020000020004" pitchFamily="49" charset="0"/>
              </a:rPr>
              <a:t>)</a:t>
            </a:r>
            <a:r>
              <a:rPr lang="en-US" altLang="zh-CN" sz="1800" dirty="0">
                <a:solidFill>
                  <a:schemeClr val="accent3"/>
                </a:solidFill>
                <a:latin typeface="Cascadia Code PL" panose="020B0609020000020004" pitchFamily="49" charset="0"/>
                <a:cs typeface="Cascadia Code PL" panose="020B0609020000020004" pitchFamily="49" charset="0"/>
              </a:rPr>
              <a:t> = </a:t>
            </a:r>
            <a:r>
              <a:rPr lang="en-US" altLang="zh-CN" sz="1800" dirty="0">
                <a:solidFill>
                  <a:srgbClr val="E6B729"/>
                </a:solidFill>
                <a:latin typeface="Cascadia Code PL" panose="020B0609020000020004" pitchFamily="49" charset="0"/>
                <a:cs typeface="Cascadia Code PL" panose="020B0609020000020004" pitchFamily="49" charset="0"/>
              </a:rPr>
              <a:t>B(I)</a:t>
            </a:r>
            <a:endParaRPr lang="en-US" altLang="zh-CN" sz="1800" dirty="0" smtClean="0">
              <a:solidFill>
                <a:schemeClr val="accent3"/>
              </a:solidFill>
              <a:latin typeface="Cascadia Code PL" panose="020B0609020000020004" pitchFamily="49" charset="0"/>
              <a:cs typeface="Cascadia Code PL" panose="020B0609020000020004" pitchFamily="49" charset="0"/>
            </a:endParaRPr>
          </a:p>
          <a:p>
            <a:pPr marL="0" indent="0">
              <a:buNone/>
            </a:pPr>
            <a:r>
              <a:rPr lang="en-US" altLang="zh-CN" sz="1800" dirty="0" smtClean="0">
                <a:solidFill>
                  <a:schemeClr val="accent3"/>
                </a:solidFill>
                <a:latin typeface="Cascadia Code PL" panose="020B0609020000020004" pitchFamily="49" charset="0"/>
                <a:cs typeface="Cascadia Code PL" panose="020B0609020000020004" pitchFamily="49" charset="0"/>
              </a:rPr>
              <a:t>S</a:t>
            </a:r>
            <a:r>
              <a:rPr lang="en-US" altLang="zh-CN" sz="1800" baseline="-25000" dirty="0" smtClean="0">
                <a:solidFill>
                  <a:schemeClr val="accent3"/>
                </a:solidFill>
                <a:latin typeface="Cascadia Code PL" panose="020B0609020000020004" pitchFamily="49" charset="0"/>
                <a:cs typeface="Cascadia Code PL" panose="020B0609020000020004" pitchFamily="49" charset="0"/>
              </a:rPr>
              <a:t>2</a:t>
            </a:r>
            <a:r>
              <a:rPr lang="en-US" altLang="zh-CN" sz="1800" dirty="0" smtClean="0">
                <a:solidFill>
                  <a:schemeClr val="accent3"/>
                </a:solidFill>
                <a:latin typeface="Cascadia Code PL" panose="020B0609020000020004" pitchFamily="49" charset="0"/>
                <a:cs typeface="Cascadia Code PL" panose="020B0609020000020004" pitchFamily="49" charset="0"/>
              </a:rPr>
              <a:t>: 	</a:t>
            </a:r>
            <a:r>
              <a:rPr lang="en-US" altLang="zh-CN" sz="1800" dirty="0" smtClean="0">
                <a:solidFill>
                  <a:schemeClr val="tx2"/>
                </a:solidFill>
                <a:latin typeface="Cascadia Code PL" panose="020B0609020000020004" pitchFamily="49" charset="0"/>
                <a:cs typeface="Cascadia Code PL" panose="020B0609020000020004" pitchFamily="49" charset="0"/>
              </a:rPr>
              <a:t>C(</a:t>
            </a:r>
            <a:r>
              <a:rPr lang="en-US" altLang="zh-CN" sz="1800" dirty="0" smtClean="0">
                <a:solidFill>
                  <a:srgbClr val="00B0F0"/>
                </a:solidFill>
                <a:latin typeface="Cascadia Code PL" panose="020B0609020000020004" pitchFamily="49" charset="0"/>
                <a:cs typeface="Cascadia Code PL" panose="020B0609020000020004" pitchFamily="49" charset="0"/>
              </a:rPr>
              <a:t>I</a:t>
            </a:r>
            <a:r>
              <a:rPr lang="en-US" altLang="zh-CN" sz="1800" dirty="0">
                <a:solidFill>
                  <a:schemeClr val="tx2"/>
                </a:solidFill>
                <a:latin typeface="Cascadia Code PL" panose="020B0609020000020004" pitchFamily="49" charset="0"/>
                <a:cs typeface="Cascadia Code PL" panose="020B0609020000020004" pitchFamily="49" charset="0"/>
              </a:rPr>
              <a:t>)</a:t>
            </a:r>
            <a:r>
              <a:rPr lang="en-US" altLang="zh-CN" sz="1800" dirty="0">
                <a:solidFill>
                  <a:srgbClr val="E6B729"/>
                </a:solidFill>
                <a:latin typeface="Cascadia Code PL" panose="020B0609020000020004" pitchFamily="49" charset="0"/>
                <a:cs typeface="Cascadia Code PL" panose="020B0609020000020004" pitchFamily="49" charset="0"/>
              </a:rPr>
              <a:t> = </a:t>
            </a:r>
            <a:r>
              <a:rPr lang="en-US" altLang="zh-CN" sz="1800" dirty="0">
                <a:solidFill>
                  <a:srgbClr val="FFFF00"/>
                </a:solidFill>
                <a:latin typeface="Cascadia Code PL" panose="020B0609020000020004" pitchFamily="49" charset="0"/>
                <a:cs typeface="Cascadia Code PL" panose="020B0609020000020004" pitchFamily="49" charset="0"/>
              </a:rPr>
              <a:t>A(</a:t>
            </a:r>
            <a:r>
              <a:rPr lang="en-US" altLang="zh-CN" sz="1800" dirty="0">
                <a:solidFill>
                  <a:srgbClr val="00B0F0"/>
                </a:solidFill>
                <a:latin typeface="Cascadia Code PL" panose="020B0609020000020004" pitchFamily="49" charset="0"/>
                <a:cs typeface="Cascadia Code PL" panose="020B0609020000020004" pitchFamily="49" charset="0"/>
              </a:rPr>
              <a:t>I</a:t>
            </a:r>
            <a:r>
              <a:rPr lang="en-US" altLang="zh-CN" sz="1800" dirty="0">
                <a:solidFill>
                  <a:srgbClr val="FFFF00"/>
                </a:solidFill>
                <a:latin typeface="Cascadia Code PL" panose="020B0609020000020004" pitchFamily="49" charset="0"/>
                <a:cs typeface="Cascadia Code PL" panose="020B0609020000020004" pitchFamily="49" charset="0"/>
              </a:rPr>
              <a:t>)</a:t>
            </a:r>
            <a:r>
              <a:rPr lang="en-US" altLang="zh-CN" sz="1800" dirty="0">
                <a:solidFill>
                  <a:srgbClr val="E6B729"/>
                </a:solidFill>
                <a:latin typeface="Cascadia Code PL" panose="020B0609020000020004" pitchFamily="49" charset="0"/>
                <a:cs typeface="Cascadia Code PL" panose="020B0609020000020004" pitchFamily="49" charset="0"/>
              </a:rPr>
              <a:t> + B(I</a:t>
            </a:r>
            <a:r>
              <a:rPr lang="en-US" altLang="zh-CN" sz="1800" dirty="0" smtClean="0">
                <a:solidFill>
                  <a:srgbClr val="E6B729"/>
                </a:solidFill>
                <a:latin typeface="Cascadia Code PL" panose="020B0609020000020004" pitchFamily="49" charset="0"/>
                <a:cs typeface="Cascadia Code PL" panose="020B0609020000020004" pitchFamily="49" charset="0"/>
              </a:rPr>
              <a:t>)</a:t>
            </a:r>
            <a:endParaRPr lang="en-US" altLang="zh-CN" sz="1800" dirty="0" smtClean="0">
              <a:solidFill>
                <a:schemeClr val="accent3"/>
              </a:solidFill>
              <a:latin typeface="Cascadia Code PL" panose="020B0609020000020004" pitchFamily="49" charset="0"/>
              <a:cs typeface="Cascadia Code PL" panose="020B0609020000020004" pitchFamily="49" charset="0"/>
            </a:endParaRPr>
          </a:p>
          <a:p>
            <a:pPr marL="0" indent="0">
              <a:buNone/>
            </a:pPr>
            <a:r>
              <a:rPr lang="en-US" altLang="zh-CN" sz="1800" dirty="0" smtClean="0">
                <a:solidFill>
                  <a:schemeClr val="accent3"/>
                </a:solidFill>
                <a:latin typeface="Cascadia Code PL" panose="020B0609020000020004" pitchFamily="49" charset="0"/>
                <a:cs typeface="Cascadia Code PL" panose="020B0609020000020004" pitchFamily="49" charset="0"/>
              </a:rPr>
              <a:t>S</a:t>
            </a:r>
            <a:r>
              <a:rPr lang="en-US" altLang="zh-CN" sz="1800" baseline="-25000" dirty="0" smtClean="0">
                <a:solidFill>
                  <a:schemeClr val="accent3"/>
                </a:solidFill>
                <a:latin typeface="Cascadia Code PL" panose="020B0609020000020004" pitchFamily="49" charset="0"/>
                <a:cs typeface="Cascadia Code PL" panose="020B0609020000020004" pitchFamily="49" charset="0"/>
              </a:rPr>
              <a:t>3</a:t>
            </a:r>
            <a:r>
              <a:rPr lang="en-US" altLang="zh-CN" sz="1800" dirty="0" smtClean="0">
                <a:solidFill>
                  <a:schemeClr val="accent3"/>
                </a:solidFill>
                <a:latin typeface="Cascadia Code PL" panose="020B0609020000020004" pitchFamily="49" charset="0"/>
                <a:cs typeface="Cascadia Code PL" panose="020B0609020000020004" pitchFamily="49" charset="0"/>
              </a:rPr>
              <a:t>: </a:t>
            </a:r>
            <a:r>
              <a:rPr lang="en-US" altLang="zh-CN" sz="1800" dirty="0">
                <a:solidFill>
                  <a:schemeClr val="accent3"/>
                </a:solidFill>
                <a:latin typeface="Cascadia Code PL" panose="020B0609020000020004" pitchFamily="49" charset="0"/>
                <a:cs typeface="Cascadia Code PL" panose="020B0609020000020004" pitchFamily="49" charset="0"/>
              </a:rPr>
              <a:t>	</a:t>
            </a:r>
            <a:r>
              <a:rPr lang="en-US" altLang="zh-CN" sz="1800" dirty="0" smtClean="0">
                <a:solidFill>
                  <a:schemeClr val="accent3"/>
                </a:solidFill>
                <a:latin typeface="Cascadia Code PL" panose="020B0609020000020004" pitchFamily="49" charset="0"/>
                <a:cs typeface="Cascadia Code PL" panose="020B0609020000020004" pitchFamily="49" charset="0"/>
              </a:rPr>
              <a:t>E(I</a:t>
            </a:r>
            <a:r>
              <a:rPr lang="en-US" altLang="zh-CN" sz="1800" dirty="0">
                <a:solidFill>
                  <a:schemeClr val="accent3"/>
                </a:solidFill>
                <a:latin typeface="Cascadia Code PL" panose="020B0609020000020004" pitchFamily="49" charset="0"/>
                <a:cs typeface="Cascadia Code PL" panose="020B0609020000020004" pitchFamily="49" charset="0"/>
              </a:rPr>
              <a:t>)</a:t>
            </a:r>
            <a:r>
              <a:rPr lang="en-US" altLang="zh-CN" sz="1800" dirty="0">
                <a:solidFill>
                  <a:srgbClr val="E6B729"/>
                </a:solidFill>
                <a:latin typeface="Cascadia Code PL" panose="020B0609020000020004" pitchFamily="49" charset="0"/>
                <a:cs typeface="Cascadia Code PL" panose="020B0609020000020004" pitchFamily="49" charset="0"/>
              </a:rPr>
              <a:t> = </a:t>
            </a:r>
            <a:r>
              <a:rPr lang="en-US" altLang="zh-CN" sz="1800" dirty="0" smtClean="0">
                <a:solidFill>
                  <a:schemeClr val="tx2"/>
                </a:solidFill>
                <a:latin typeface="Cascadia Code PL" panose="020B0609020000020004" pitchFamily="49" charset="0"/>
                <a:cs typeface="Cascadia Code PL" panose="020B0609020000020004" pitchFamily="49" charset="0"/>
              </a:rPr>
              <a:t>C(</a:t>
            </a:r>
            <a:r>
              <a:rPr lang="en-US" altLang="zh-CN" sz="1800" dirty="0" smtClean="0">
                <a:solidFill>
                  <a:srgbClr val="00B0F0"/>
                </a:solidFill>
                <a:latin typeface="Cascadia Code PL" panose="020B0609020000020004" pitchFamily="49" charset="0"/>
                <a:cs typeface="Cascadia Code PL" panose="020B0609020000020004" pitchFamily="49" charset="0"/>
              </a:rPr>
              <a:t>I+1</a:t>
            </a:r>
            <a:r>
              <a:rPr lang="en-US" altLang="zh-CN" sz="1800" dirty="0" smtClean="0">
                <a:solidFill>
                  <a:schemeClr val="tx2"/>
                </a:solidFill>
                <a:latin typeface="Cascadia Code PL" panose="020B0609020000020004" pitchFamily="49" charset="0"/>
                <a:cs typeface="Cascadia Code PL" panose="020B0609020000020004" pitchFamily="49" charset="0"/>
              </a:rPr>
              <a:t>)</a:t>
            </a:r>
            <a:endParaRPr lang="en-US" altLang="zh-CN" sz="1800" dirty="0">
              <a:solidFill>
                <a:srgbClr val="E6B729"/>
              </a:solidFill>
              <a:latin typeface="Cascadia Code PL" panose="020B0609020000020004" pitchFamily="49" charset="0"/>
              <a:cs typeface="Cascadia Code PL" panose="020B0609020000020004" pitchFamily="49" charset="0"/>
            </a:endParaRPr>
          </a:p>
          <a:p>
            <a:pPr marL="0" indent="0">
              <a:buNone/>
            </a:pPr>
            <a:r>
              <a:rPr lang="en-US" altLang="zh-CN" sz="1800" dirty="0" smtClean="0">
                <a:solidFill>
                  <a:schemeClr val="accent3"/>
                </a:solidFill>
                <a:latin typeface="Cascadia Code PL" panose="020B0609020000020004" pitchFamily="49" charset="0"/>
                <a:cs typeface="Cascadia Code PL" panose="020B0609020000020004" pitchFamily="49" charset="0"/>
              </a:rPr>
              <a:t> </a:t>
            </a:r>
            <a:r>
              <a:rPr lang="en-US" altLang="zh-CN" sz="1800" baseline="-25000" dirty="0" smtClean="0">
                <a:solidFill>
                  <a:schemeClr val="accent3"/>
                </a:solidFill>
                <a:latin typeface="Cascadia Code PL" panose="020B0609020000020004" pitchFamily="49" charset="0"/>
                <a:cs typeface="Cascadia Code PL" panose="020B0609020000020004" pitchFamily="49" charset="0"/>
              </a:rPr>
              <a:t> </a:t>
            </a:r>
            <a:r>
              <a:rPr lang="en-US" altLang="zh-CN" sz="1800" dirty="0" smtClean="0">
                <a:solidFill>
                  <a:schemeClr val="accent3"/>
                </a:solidFill>
                <a:latin typeface="Cascadia Code PL" panose="020B0609020000020004" pitchFamily="49" charset="0"/>
                <a:cs typeface="Cascadia Code PL" panose="020B0609020000020004" pitchFamily="49" charset="0"/>
              </a:rPr>
              <a:t>  </a:t>
            </a:r>
            <a:r>
              <a:rPr lang="en-US" altLang="zh-CN" sz="1800" dirty="0">
                <a:solidFill>
                  <a:schemeClr val="accent3"/>
                </a:solidFill>
                <a:latin typeface="Cascadia Code PL" panose="020B0609020000020004" pitchFamily="49" charset="0"/>
                <a:cs typeface="Cascadia Code PL" panose="020B0609020000020004" pitchFamily="49" charset="0"/>
              </a:rPr>
              <a:t>end </a:t>
            </a:r>
            <a:r>
              <a:rPr lang="en-US" altLang="zh-CN" sz="1800" dirty="0" smtClean="0">
                <a:solidFill>
                  <a:schemeClr val="accent3"/>
                </a:solidFill>
                <a:latin typeface="Cascadia Code PL" panose="020B0609020000020004" pitchFamily="49" charset="0"/>
                <a:cs typeface="Cascadia Code PL" panose="020B0609020000020004" pitchFamily="49" charset="0"/>
              </a:rPr>
              <a:t>do</a:t>
            </a:r>
            <a:endParaRPr lang="en-US" altLang="zh-CN" dirty="0" smtClean="0"/>
          </a:p>
          <a:p>
            <a:r>
              <a:rPr lang="zh-CN" altLang="en-US" dirty="0" smtClean="0"/>
              <a:t>生成代码</a:t>
            </a:r>
            <a:r>
              <a:rPr lang="zh-CN" altLang="en-US" dirty="0"/>
              <a:t>需要按照依赖</a:t>
            </a:r>
            <a:r>
              <a:rPr lang="zh-CN" altLang="en-US" dirty="0" smtClean="0"/>
              <a:t>关系调整顺序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1800" dirty="0">
                <a:solidFill>
                  <a:srgbClr val="E6B729"/>
                </a:solidFill>
                <a:latin typeface="Cascadia Code PL" panose="020B0609020000020004" pitchFamily="49" charset="0"/>
                <a:cs typeface="Cascadia Code PL" panose="020B0609020000020004" pitchFamily="49" charset="0"/>
              </a:rPr>
              <a:t>S</a:t>
            </a:r>
            <a:r>
              <a:rPr lang="en-US" altLang="zh-CN" sz="1800" baseline="-25000" dirty="0">
                <a:solidFill>
                  <a:srgbClr val="E6B729"/>
                </a:solidFill>
                <a:latin typeface="Cascadia Code PL" panose="020B0609020000020004" pitchFamily="49" charset="0"/>
                <a:cs typeface="Cascadia Code PL" panose="020B0609020000020004" pitchFamily="49" charset="0"/>
              </a:rPr>
              <a:t>1</a:t>
            </a:r>
            <a:r>
              <a:rPr lang="en-US" altLang="zh-CN" sz="1800" dirty="0">
                <a:solidFill>
                  <a:srgbClr val="E6B729"/>
                </a:solidFill>
                <a:latin typeface="Cascadia Code PL" panose="020B0609020000020004" pitchFamily="49" charset="0"/>
                <a:cs typeface="Cascadia Code PL" panose="020B0609020000020004" pitchFamily="49" charset="0"/>
              </a:rPr>
              <a:t>: </a:t>
            </a:r>
            <a:r>
              <a:rPr lang="en-US" altLang="zh-CN" sz="1800" dirty="0">
                <a:solidFill>
                  <a:srgbClr val="FFFF00"/>
                </a:solidFill>
                <a:latin typeface="Cascadia Code PL" panose="020B0609020000020004" pitchFamily="49" charset="0"/>
                <a:cs typeface="Cascadia Code PL" panose="020B0609020000020004" pitchFamily="49" charset="0"/>
              </a:rPr>
              <a:t>A(</a:t>
            </a:r>
            <a:r>
              <a:rPr lang="en-US" altLang="zh-CN" sz="1800" dirty="0">
                <a:solidFill>
                  <a:srgbClr val="00B0F0"/>
                </a:solidFill>
                <a:latin typeface="Cascadia Code PL" panose="020B0609020000020004" pitchFamily="49" charset="0"/>
                <a:cs typeface="Cascadia Code PL" panose="020B0609020000020004" pitchFamily="49" charset="0"/>
              </a:rPr>
              <a:t>1:N</a:t>
            </a:r>
            <a:r>
              <a:rPr lang="en-US" altLang="zh-CN" sz="1800" dirty="0">
                <a:solidFill>
                  <a:srgbClr val="FFFF00"/>
                </a:solidFill>
                <a:latin typeface="Cascadia Code PL" panose="020B0609020000020004" pitchFamily="49" charset="0"/>
                <a:cs typeface="Cascadia Code PL" panose="020B0609020000020004" pitchFamily="49" charset="0"/>
              </a:rPr>
              <a:t>) </a:t>
            </a:r>
            <a:r>
              <a:rPr lang="en-US" altLang="zh-CN" sz="1800" dirty="0">
                <a:solidFill>
                  <a:srgbClr val="E6B729"/>
                </a:solidFill>
                <a:latin typeface="Cascadia Code PL" panose="020B0609020000020004" pitchFamily="49" charset="0"/>
                <a:cs typeface="Cascadia Code PL" panose="020B0609020000020004" pitchFamily="49" charset="0"/>
              </a:rPr>
              <a:t>= B(</a:t>
            </a:r>
            <a:r>
              <a:rPr lang="en-US" altLang="zh-CN" sz="1800" dirty="0">
                <a:solidFill>
                  <a:srgbClr val="00B0F0"/>
                </a:solidFill>
                <a:latin typeface="Cascadia Code PL" panose="020B0609020000020004" pitchFamily="49" charset="0"/>
                <a:cs typeface="Cascadia Code PL" panose="020B0609020000020004" pitchFamily="49" charset="0"/>
              </a:rPr>
              <a:t>1:N</a:t>
            </a:r>
            <a:r>
              <a:rPr lang="en-US" altLang="zh-CN" sz="1800" dirty="0">
                <a:solidFill>
                  <a:srgbClr val="E6B729"/>
                </a:solidFill>
                <a:latin typeface="Cascadia Code PL" panose="020B0609020000020004" pitchFamily="49" charset="0"/>
                <a:cs typeface="Cascadia Code PL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E6B729"/>
                </a:solidFill>
                <a:latin typeface="Cascadia Code PL" panose="020B0609020000020004" pitchFamily="49" charset="0"/>
                <a:cs typeface="Cascadia Code PL" panose="020B0609020000020004" pitchFamily="49" charset="0"/>
              </a:rPr>
              <a:t>S</a:t>
            </a:r>
            <a:r>
              <a:rPr lang="en-US" altLang="zh-CN" sz="1800" baseline="-25000" dirty="0">
                <a:solidFill>
                  <a:srgbClr val="E6B729"/>
                </a:solidFill>
                <a:latin typeface="Cascadia Code PL" panose="020B0609020000020004" pitchFamily="49" charset="0"/>
                <a:cs typeface="Cascadia Code PL" panose="020B0609020000020004" pitchFamily="49" charset="0"/>
              </a:rPr>
              <a:t>3</a:t>
            </a:r>
            <a:r>
              <a:rPr lang="en-US" altLang="zh-CN" sz="1800" dirty="0">
                <a:solidFill>
                  <a:srgbClr val="E6B729"/>
                </a:solidFill>
                <a:latin typeface="Cascadia Code PL" panose="020B0609020000020004" pitchFamily="49" charset="0"/>
                <a:cs typeface="Cascadia Code PL" panose="020B0609020000020004" pitchFamily="49" charset="0"/>
              </a:rPr>
              <a:t>: E(</a:t>
            </a:r>
            <a:r>
              <a:rPr lang="en-US" altLang="zh-CN" sz="1800" dirty="0">
                <a:solidFill>
                  <a:srgbClr val="00B0F0"/>
                </a:solidFill>
                <a:latin typeface="Cascadia Code PL" panose="020B0609020000020004" pitchFamily="49" charset="0"/>
                <a:cs typeface="Cascadia Code PL" panose="020B0609020000020004" pitchFamily="49" charset="0"/>
              </a:rPr>
              <a:t>1:N</a:t>
            </a:r>
            <a:r>
              <a:rPr lang="en-US" altLang="zh-CN" sz="1800" dirty="0">
                <a:solidFill>
                  <a:srgbClr val="E6B729"/>
                </a:solidFill>
                <a:latin typeface="Cascadia Code PL" panose="020B0609020000020004" pitchFamily="49" charset="0"/>
                <a:cs typeface="Cascadia Code PL" panose="020B0609020000020004" pitchFamily="49" charset="0"/>
              </a:rPr>
              <a:t>) = </a:t>
            </a:r>
            <a:r>
              <a:rPr lang="en-US" altLang="zh-CN" sz="1800" dirty="0">
                <a:solidFill>
                  <a:srgbClr val="EBEBEB"/>
                </a:solidFill>
                <a:latin typeface="Cascadia Code PL" panose="020B0609020000020004" pitchFamily="49" charset="0"/>
                <a:cs typeface="Cascadia Code PL" panose="020B0609020000020004" pitchFamily="49" charset="0"/>
              </a:rPr>
              <a:t>C(</a:t>
            </a:r>
            <a:r>
              <a:rPr lang="en-US" altLang="zh-CN" sz="1800" dirty="0">
                <a:solidFill>
                  <a:srgbClr val="00B0F0"/>
                </a:solidFill>
                <a:latin typeface="Cascadia Code PL" panose="020B0609020000020004" pitchFamily="49" charset="0"/>
                <a:cs typeface="Cascadia Code PL" panose="020B0609020000020004" pitchFamily="49" charset="0"/>
              </a:rPr>
              <a:t>2:N+1</a:t>
            </a:r>
            <a:r>
              <a:rPr lang="en-US" altLang="zh-CN" sz="1800" dirty="0" smtClean="0">
                <a:solidFill>
                  <a:srgbClr val="EBEBEB"/>
                </a:solidFill>
                <a:latin typeface="Cascadia Code PL" panose="020B0609020000020004" pitchFamily="49" charset="0"/>
                <a:cs typeface="Cascadia Code PL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E6B729"/>
                </a:solidFill>
                <a:latin typeface="Cascadia Code PL" panose="020B0609020000020004" pitchFamily="49" charset="0"/>
                <a:cs typeface="Cascadia Code PL" panose="020B0609020000020004" pitchFamily="49" charset="0"/>
              </a:rPr>
              <a:t>S</a:t>
            </a:r>
            <a:r>
              <a:rPr lang="en-US" altLang="zh-CN" sz="1800" baseline="-25000" dirty="0">
                <a:solidFill>
                  <a:srgbClr val="E6B729"/>
                </a:solidFill>
                <a:latin typeface="Cascadia Code PL" panose="020B0609020000020004" pitchFamily="49" charset="0"/>
                <a:cs typeface="Cascadia Code PL" panose="020B0609020000020004" pitchFamily="49" charset="0"/>
              </a:rPr>
              <a:t>2</a:t>
            </a:r>
            <a:r>
              <a:rPr lang="en-US" altLang="zh-CN" sz="1800" dirty="0">
                <a:solidFill>
                  <a:srgbClr val="E6B729"/>
                </a:solidFill>
                <a:latin typeface="Cascadia Code PL" panose="020B0609020000020004" pitchFamily="49" charset="0"/>
                <a:cs typeface="Cascadia Code PL" panose="020B0609020000020004" pitchFamily="49" charset="0"/>
              </a:rPr>
              <a:t>: </a:t>
            </a:r>
            <a:r>
              <a:rPr lang="en-US" altLang="zh-CN" sz="1800" dirty="0">
                <a:solidFill>
                  <a:srgbClr val="EBEBEB"/>
                </a:solidFill>
                <a:latin typeface="Cascadia Code PL" panose="020B0609020000020004" pitchFamily="49" charset="0"/>
                <a:cs typeface="Cascadia Code PL" panose="020B0609020000020004" pitchFamily="49" charset="0"/>
              </a:rPr>
              <a:t>C(</a:t>
            </a:r>
            <a:r>
              <a:rPr lang="en-US" altLang="zh-CN" sz="1800" dirty="0">
                <a:solidFill>
                  <a:srgbClr val="00B0F0"/>
                </a:solidFill>
                <a:latin typeface="Cascadia Code PL" panose="020B0609020000020004" pitchFamily="49" charset="0"/>
                <a:cs typeface="Cascadia Code PL" panose="020B0609020000020004" pitchFamily="49" charset="0"/>
              </a:rPr>
              <a:t>1:N</a:t>
            </a:r>
            <a:r>
              <a:rPr lang="en-US" altLang="zh-CN" sz="1800" dirty="0">
                <a:solidFill>
                  <a:srgbClr val="EBEBEB"/>
                </a:solidFill>
                <a:latin typeface="Cascadia Code PL" panose="020B0609020000020004" pitchFamily="49" charset="0"/>
                <a:cs typeface="Cascadia Code PL" panose="020B0609020000020004" pitchFamily="49" charset="0"/>
              </a:rPr>
              <a:t>)</a:t>
            </a:r>
            <a:r>
              <a:rPr lang="en-US" altLang="zh-CN" sz="1800" dirty="0">
                <a:solidFill>
                  <a:srgbClr val="E6B729"/>
                </a:solidFill>
                <a:latin typeface="Cascadia Code PL" panose="020B0609020000020004" pitchFamily="49" charset="0"/>
                <a:cs typeface="Cascadia Code PL" panose="020B0609020000020004" pitchFamily="49" charset="0"/>
              </a:rPr>
              <a:t> = </a:t>
            </a:r>
            <a:r>
              <a:rPr lang="en-US" altLang="zh-CN" sz="1800" dirty="0">
                <a:solidFill>
                  <a:srgbClr val="FFFF00"/>
                </a:solidFill>
                <a:latin typeface="Cascadia Code PL" panose="020B0609020000020004" pitchFamily="49" charset="0"/>
                <a:cs typeface="Cascadia Code PL" panose="020B0609020000020004" pitchFamily="49" charset="0"/>
              </a:rPr>
              <a:t>A(</a:t>
            </a:r>
            <a:r>
              <a:rPr lang="en-US" altLang="zh-CN" sz="1800" dirty="0">
                <a:solidFill>
                  <a:srgbClr val="00B0F0"/>
                </a:solidFill>
                <a:latin typeface="Cascadia Code PL" panose="020B0609020000020004" pitchFamily="49" charset="0"/>
                <a:cs typeface="Cascadia Code PL" panose="020B0609020000020004" pitchFamily="49" charset="0"/>
              </a:rPr>
              <a:t>1:N</a:t>
            </a:r>
            <a:r>
              <a:rPr lang="en-US" altLang="zh-CN" sz="1800" dirty="0">
                <a:solidFill>
                  <a:srgbClr val="FFFF00"/>
                </a:solidFill>
                <a:latin typeface="Cascadia Code PL" panose="020B0609020000020004" pitchFamily="49" charset="0"/>
                <a:cs typeface="Cascadia Code PL" panose="020B0609020000020004" pitchFamily="49" charset="0"/>
              </a:rPr>
              <a:t>)</a:t>
            </a:r>
            <a:r>
              <a:rPr lang="en-US" altLang="zh-CN" sz="1800" dirty="0">
                <a:solidFill>
                  <a:srgbClr val="E6B729"/>
                </a:solidFill>
                <a:latin typeface="Cascadia Code PL" panose="020B0609020000020004" pitchFamily="49" charset="0"/>
                <a:cs typeface="Cascadia Code PL" panose="020B0609020000020004" pitchFamily="49" charset="0"/>
              </a:rPr>
              <a:t> + B(</a:t>
            </a:r>
            <a:r>
              <a:rPr lang="en-US" altLang="zh-CN" sz="1800" dirty="0">
                <a:solidFill>
                  <a:srgbClr val="00B0F0"/>
                </a:solidFill>
                <a:latin typeface="Cascadia Code PL" panose="020B0609020000020004" pitchFamily="49" charset="0"/>
                <a:cs typeface="Cascadia Code PL" panose="020B0609020000020004" pitchFamily="49" charset="0"/>
              </a:rPr>
              <a:t>1:N</a:t>
            </a:r>
            <a:r>
              <a:rPr lang="en-US" altLang="zh-CN" sz="1800" dirty="0">
                <a:solidFill>
                  <a:srgbClr val="E6B729"/>
                </a:solidFill>
                <a:latin typeface="Cascadia Code PL" panose="020B0609020000020004" pitchFamily="49" charset="0"/>
                <a:cs typeface="Cascadia Code PL" panose="020B0609020000020004" pitchFamily="49" charset="0"/>
              </a:rPr>
              <a:t>)</a:t>
            </a:r>
          </a:p>
          <a:p>
            <a:pPr marL="0" lvl="0" indent="0">
              <a:spcBef>
                <a:spcPts val="0"/>
              </a:spcBef>
              <a:buClrTx/>
              <a:buSzTx/>
              <a:buNone/>
            </a:pPr>
            <a:endParaRPr lang="en-US" altLang="zh-CN" sz="1800" dirty="0">
              <a:solidFill>
                <a:srgbClr val="EBEBEB"/>
              </a:solidFill>
              <a:latin typeface="Cascadia Code PL" panose="020B0609020000020004" pitchFamily="49" charset="0"/>
              <a:cs typeface="Cascadia Code PL" panose="020B0609020000020004" pitchFamily="49" charset="0"/>
            </a:endParaRPr>
          </a:p>
        </p:txBody>
      </p:sp>
      <p:cxnSp>
        <p:nvCxnSpPr>
          <p:cNvPr id="8" name="直接箭头连接符 7"/>
          <p:cNvCxnSpPr>
            <a:stCxn id="9" idx="2"/>
            <a:endCxn id="14" idx="0"/>
          </p:cNvCxnSpPr>
          <p:nvPr/>
        </p:nvCxnSpPr>
        <p:spPr>
          <a:xfrm>
            <a:off x="6569624" y="2422250"/>
            <a:ext cx="0" cy="429342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6365081" y="2052918"/>
            <a:ext cx="4090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accent3"/>
                </a:solidFill>
                <a:latin typeface="Cascadia Code PL" panose="020B0609020000020004" pitchFamily="49" charset="0"/>
                <a:cs typeface="Cascadia Code PL" panose="020B0609020000020004" pitchFamily="49" charset="0"/>
              </a:rPr>
              <a:t>S</a:t>
            </a:r>
            <a:r>
              <a:rPr lang="en-US" altLang="zh-CN" baseline="-25000" dirty="0">
                <a:solidFill>
                  <a:schemeClr val="accent3"/>
                </a:solidFill>
                <a:latin typeface="Cascadia Code PL" panose="020B0609020000020004" pitchFamily="49" charset="0"/>
                <a:cs typeface="Cascadia Code PL" panose="020B0609020000020004" pitchFamily="49" charset="0"/>
              </a:rPr>
              <a:t>1</a:t>
            </a:r>
            <a:endParaRPr lang="zh-CN" altLang="en-US" dirty="0">
              <a:solidFill>
                <a:schemeClr val="accent3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365081" y="2851592"/>
            <a:ext cx="4090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accent3"/>
                </a:solidFill>
                <a:latin typeface="Cascadia Code PL" panose="020B0609020000020004" pitchFamily="49" charset="0"/>
                <a:cs typeface="Cascadia Code PL" panose="020B0609020000020004" pitchFamily="49" charset="0"/>
              </a:rPr>
              <a:t>S</a:t>
            </a:r>
            <a:r>
              <a:rPr lang="en-US" altLang="zh-CN" baseline="-25000" dirty="0" smtClean="0">
                <a:solidFill>
                  <a:schemeClr val="accent3"/>
                </a:solidFill>
                <a:latin typeface="Cascadia Code PL" panose="020B0609020000020004" pitchFamily="49" charset="0"/>
                <a:cs typeface="Cascadia Code PL" panose="020B0609020000020004" pitchFamily="49" charset="0"/>
              </a:rPr>
              <a:t>2</a:t>
            </a:r>
            <a:endParaRPr lang="zh-CN" altLang="en-US" dirty="0">
              <a:solidFill>
                <a:schemeClr val="accent3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365081" y="3650266"/>
            <a:ext cx="4090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accent3"/>
                </a:solidFill>
                <a:latin typeface="Cascadia Code PL" panose="020B0609020000020004" pitchFamily="49" charset="0"/>
                <a:cs typeface="Cascadia Code PL" panose="020B0609020000020004" pitchFamily="49" charset="0"/>
              </a:rPr>
              <a:t>S</a:t>
            </a:r>
            <a:r>
              <a:rPr lang="en-US" altLang="zh-CN" baseline="-25000" dirty="0" smtClean="0">
                <a:solidFill>
                  <a:schemeClr val="accent3"/>
                </a:solidFill>
                <a:latin typeface="Cascadia Code PL" panose="020B0609020000020004" pitchFamily="49" charset="0"/>
                <a:cs typeface="Cascadia Code PL" panose="020B0609020000020004" pitchFamily="49" charset="0"/>
              </a:rPr>
              <a:t>3</a:t>
            </a:r>
            <a:endParaRPr lang="zh-CN" altLang="en-US" dirty="0">
              <a:solidFill>
                <a:schemeClr val="accent3"/>
              </a:solidFill>
            </a:endParaRPr>
          </a:p>
        </p:txBody>
      </p:sp>
      <p:cxnSp>
        <p:nvCxnSpPr>
          <p:cNvPr id="17" name="直接箭头连接符 16"/>
          <p:cNvCxnSpPr>
            <a:stCxn id="15" idx="0"/>
            <a:endCxn id="14" idx="2"/>
          </p:cNvCxnSpPr>
          <p:nvPr/>
        </p:nvCxnSpPr>
        <p:spPr>
          <a:xfrm flipV="1">
            <a:off x="6569624" y="3220924"/>
            <a:ext cx="0" cy="429342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6512476" y="3442739"/>
            <a:ext cx="108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7691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循环向量化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对于有环的情况，需要保留</a:t>
            </a:r>
            <a:r>
              <a:rPr lang="zh-CN" altLang="en-US" dirty="0"/>
              <a:t>强连通</a:t>
            </a:r>
            <a:r>
              <a:rPr lang="zh-CN" altLang="en-US" dirty="0" smtClean="0"/>
              <a:t>分量对应的循环</a:t>
            </a:r>
            <a:endParaRPr lang="en-US" altLang="zh-CN" dirty="0" smtClean="0"/>
          </a:p>
          <a:p>
            <a:pPr marL="0" lvl="0" indent="0">
              <a:buNone/>
            </a:pPr>
            <a:r>
              <a:rPr lang="en-US" altLang="zh-CN" sz="1800" dirty="0">
                <a:solidFill>
                  <a:schemeClr val="accent3"/>
                </a:solidFill>
                <a:latin typeface="Cascadia Code PL" panose="020B0609020000020004" pitchFamily="49" charset="0"/>
                <a:cs typeface="Cascadia Code PL" panose="020B0609020000020004" pitchFamily="49" charset="0"/>
              </a:rPr>
              <a:t>	</a:t>
            </a:r>
            <a:r>
              <a:rPr lang="en-US" altLang="zh-CN" sz="1800" dirty="0">
                <a:solidFill>
                  <a:schemeClr val="accent3"/>
                </a:solidFill>
                <a:latin typeface="Cascadia Code PL" panose="020B0609020000020004" pitchFamily="49" charset="0"/>
                <a:cs typeface="Cascadia Code PL" panose="020B0609020000020004" pitchFamily="49" charset="0"/>
              </a:rPr>
              <a:t>do </a:t>
            </a:r>
            <a:r>
              <a:rPr lang="en-US" altLang="zh-CN" sz="1800" dirty="0">
                <a:solidFill>
                  <a:schemeClr val="accent3"/>
                </a:solidFill>
                <a:latin typeface="Cascadia Code PL" panose="020B0609020000020004" pitchFamily="49" charset="0"/>
                <a:cs typeface="Cascadia Code PL" panose="020B0609020000020004" pitchFamily="49" charset="0"/>
              </a:rPr>
              <a:t>I = 2, N</a:t>
            </a:r>
          </a:p>
          <a:p>
            <a:pPr marL="0" lvl="0" indent="0">
              <a:buNone/>
            </a:pPr>
            <a:r>
              <a:rPr lang="en-US" altLang="zh-CN" sz="1800" dirty="0">
                <a:solidFill>
                  <a:schemeClr val="accent3"/>
                </a:solidFill>
                <a:latin typeface="Cascadia Code PL" panose="020B0609020000020004" pitchFamily="49" charset="0"/>
                <a:cs typeface="Cascadia Code PL" panose="020B0609020000020004" pitchFamily="49" charset="0"/>
              </a:rPr>
              <a:t>S1:		A(I</a:t>
            </a:r>
            <a:r>
              <a:rPr lang="en-US" altLang="zh-CN" sz="1800" dirty="0">
                <a:solidFill>
                  <a:schemeClr val="accent3"/>
                </a:solidFill>
                <a:latin typeface="Cascadia Code PL" panose="020B0609020000020004" pitchFamily="49" charset="0"/>
                <a:cs typeface="Cascadia Code PL" panose="020B0609020000020004" pitchFamily="49" charset="0"/>
              </a:rPr>
              <a:t>) = B(I)</a:t>
            </a:r>
          </a:p>
          <a:p>
            <a:pPr marL="0" lvl="0" indent="0">
              <a:buNone/>
            </a:pPr>
            <a:r>
              <a:rPr lang="en-US" altLang="zh-CN" sz="1800" dirty="0">
                <a:solidFill>
                  <a:schemeClr val="accent3"/>
                </a:solidFill>
                <a:latin typeface="Cascadia Code PL" panose="020B0609020000020004" pitchFamily="49" charset="0"/>
                <a:cs typeface="Cascadia Code PL" panose="020B0609020000020004" pitchFamily="49" charset="0"/>
              </a:rPr>
              <a:t>S2:		C(I</a:t>
            </a:r>
            <a:r>
              <a:rPr lang="en-US" altLang="zh-CN" sz="1800" dirty="0">
                <a:solidFill>
                  <a:schemeClr val="accent3"/>
                </a:solidFill>
                <a:latin typeface="Cascadia Code PL" panose="020B0609020000020004" pitchFamily="49" charset="0"/>
                <a:cs typeface="Cascadia Code PL" panose="020B0609020000020004" pitchFamily="49" charset="0"/>
              </a:rPr>
              <a:t>) = A(I) + </a:t>
            </a:r>
            <a:r>
              <a:rPr lang="en-US" altLang="zh-CN" sz="1800" dirty="0">
                <a:solidFill>
                  <a:schemeClr val="accent3"/>
                </a:solidFill>
                <a:latin typeface="Cascadia Code PL" panose="020B0609020000020004" pitchFamily="49" charset="0"/>
                <a:cs typeface="Cascadia Code PL" panose="020B0609020000020004" pitchFamily="49" charset="0"/>
              </a:rPr>
              <a:t>B(I-1)</a:t>
            </a:r>
            <a:endParaRPr lang="en-US" altLang="zh-CN" sz="1800" dirty="0">
              <a:solidFill>
                <a:schemeClr val="accent3"/>
              </a:solidFill>
              <a:latin typeface="Cascadia Code PL" panose="020B0609020000020004" pitchFamily="49" charset="0"/>
              <a:cs typeface="Cascadia Code PL" panose="020B0609020000020004" pitchFamily="49" charset="0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chemeClr val="accent3"/>
                </a:solidFill>
                <a:latin typeface="Cascadia Code PL" panose="020B0609020000020004" pitchFamily="49" charset="0"/>
                <a:cs typeface="Cascadia Code PL" panose="020B0609020000020004" pitchFamily="49" charset="0"/>
              </a:rPr>
              <a:t>S3</a:t>
            </a:r>
            <a:r>
              <a:rPr lang="en-US" altLang="zh-CN" sz="1800" dirty="0">
                <a:solidFill>
                  <a:schemeClr val="accent3"/>
                </a:solidFill>
                <a:latin typeface="Cascadia Code PL" panose="020B0609020000020004" pitchFamily="49" charset="0"/>
                <a:cs typeface="Cascadia Code PL" panose="020B0609020000020004" pitchFamily="49" charset="0"/>
              </a:rPr>
              <a:t>:		E(I</a:t>
            </a:r>
            <a:r>
              <a:rPr lang="en-US" altLang="zh-CN" sz="1800" dirty="0">
                <a:solidFill>
                  <a:schemeClr val="accent3"/>
                </a:solidFill>
                <a:latin typeface="Cascadia Code PL" panose="020B0609020000020004" pitchFamily="49" charset="0"/>
                <a:cs typeface="Cascadia Code PL" panose="020B0609020000020004" pitchFamily="49" charset="0"/>
              </a:rPr>
              <a:t>) = C(I+1</a:t>
            </a:r>
            <a:r>
              <a:rPr lang="en-US" altLang="zh-CN" sz="1800" dirty="0">
                <a:solidFill>
                  <a:schemeClr val="accent3"/>
                </a:solidFill>
                <a:latin typeface="Cascadia Code PL" panose="020B0609020000020004" pitchFamily="49" charset="0"/>
                <a:cs typeface="Cascadia Code PL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chemeClr val="accent3"/>
                </a:solidFill>
                <a:latin typeface="Cascadia Code PL" panose="020B0609020000020004" pitchFamily="49" charset="0"/>
                <a:cs typeface="Cascadia Code PL" panose="020B0609020000020004" pitchFamily="49" charset="0"/>
              </a:rPr>
              <a:t>S4:</a:t>
            </a:r>
            <a:r>
              <a:rPr lang="en-US" altLang="zh-CN" sz="1800" dirty="0">
                <a:solidFill>
                  <a:schemeClr val="accent3"/>
                </a:solidFill>
                <a:latin typeface="Cascadia Code PL" panose="020B0609020000020004" pitchFamily="49" charset="0"/>
                <a:cs typeface="Cascadia Code PL" panose="020B0609020000020004" pitchFamily="49" charset="0"/>
              </a:rPr>
              <a:t>		</a:t>
            </a:r>
            <a:r>
              <a:rPr lang="en-US" altLang="zh-CN" sz="1800" dirty="0">
                <a:solidFill>
                  <a:schemeClr val="accent3"/>
                </a:solidFill>
                <a:latin typeface="Cascadia Code PL" panose="020B0609020000020004" pitchFamily="49" charset="0"/>
                <a:cs typeface="Cascadia Code PL" panose="020B0609020000020004" pitchFamily="49" charset="0"/>
              </a:rPr>
              <a:t>B(I</a:t>
            </a:r>
            <a:r>
              <a:rPr lang="en-US" altLang="zh-CN" sz="1800" dirty="0">
                <a:solidFill>
                  <a:schemeClr val="accent3"/>
                </a:solidFill>
                <a:latin typeface="Cascadia Code PL" panose="020B0609020000020004" pitchFamily="49" charset="0"/>
                <a:cs typeface="Cascadia Code PL" panose="020B0609020000020004" pitchFamily="49" charset="0"/>
              </a:rPr>
              <a:t>) = </a:t>
            </a:r>
            <a:r>
              <a:rPr lang="en-US" altLang="zh-CN" sz="1800" dirty="0">
                <a:solidFill>
                  <a:schemeClr val="accent3"/>
                </a:solidFill>
                <a:latin typeface="Cascadia Code PL" panose="020B0609020000020004" pitchFamily="49" charset="0"/>
                <a:cs typeface="Cascadia Code PL" panose="020B0609020000020004" pitchFamily="49" charset="0"/>
              </a:rPr>
              <a:t>C(I) + </a:t>
            </a:r>
            <a:r>
              <a:rPr lang="en-US" altLang="zh-CN" sz="1800" dirty="0" smtClean="0">
                <a:solidFill>
                  <a:schemeClr val="accent3"/>
                </a:solidFill>
                <a:latin typeface="Cascadia Code PL" panose="020B0609020000020004" pitchFamily="49" charset="0"/>
                <a:cs typeface="Cascadia Code PL" panose="020B0609020000020004" pitchFamily="49" charset="0"/>
              </a:rPr>
              <a:t>2.</a:t>
            </a:r>
            <a:endParaRPr lang="en-US" altLang="zh-CN" sz="1800" dirty="0">
              <a:solidFill>
                <a:schemeClr val="accent3"/>
              </a:solidFill>
              <a:latin typeface="Cascadia Code PL" panose="020B0609020000020004" pitchFamily="49" charset="0"/>
              <a:cs typeface="Cascadia Code PL" panose="020B0609020000020004" pitchFamily="49" charset="0"/>
            </a:endParaRPr>
          </a:p>
          <a:p>
            <a:pPr marL="0" lvl="0" indent="0">
              <a:buNone/>
            </a:pPr>
            <a:r>
              <a:rPr lang="en-US" altLang="zh-CN" sz="1800" dirty="0">
                <a:solidFill>
                  <a:schemeClr val="accent3"/>
                </a:solidFill>
                <a:latin typeface="Cascadia Code PL" panose="020B0609020000020004" pitchFamily="49" charset="0"/>
                <a:cs typeface="Cascadia Code PL" panose="020B0609020000020004" pitchFamily="49" charset="0"/>
              </a:rPr>
              <a:t>	end do</a:t>
            </a:r>
          </a:p>
          <a:p>
            <a:pPr>
              <a:spcBef>
                <a:spcPts val="0"/>
              </a:spcBef>
              <a:buClrTx/>
              <a:buSzTx/>
            </a:pPr>
            <a:r>
              <a:rPr lang="zh-CN" altLang="en-US" sz="1800" dirty="0"/>
              <a:t>生成</a:t>
            </a:r>
            <a:r>
              <a:rPr lang="zh-CN" altLang="en-US" sz="1800" dirty="0" smtClean="0"/>
              <a:t>代码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>
                <a:solidFill>
                  <a:schemeClr val="accent3"/>
                </a:solidFill>
                <a:latin typeface="Cascadia Code PL" panose="020B0609020000020004" pitchFamily="49" charset="0"/>
                <a:cs typeface="Cascadia Code PL" panose="020B0609020000020004" pitchFamily="49" charset="0"/>
              </a:rPr>
              <a:t>S1:	</a:t>
            </a:r>
            <a:r>
              <a:rPr lang="en-US" altLang="zh-CN" sz="1800" dirty="0">
                <a:solidFill>
                  <a:schemeClr val="accent3"/>
                </a:solidFill>
                <a:latin typeface="Cascadia Code PL" panose="020B0609020000020004" pitchFamily="49" charset="0"/>
                <a:cs typeface="Cascadia Code PL" panose="020B0609020000020004" pitchFamily="49" charset="0"/>
              </a:rPr>
              <a:t>A(2:N) </a:t>
            </a:r>
            <a:r>
              <a:rPr lang="en-US" altLang="zh-CN" sz="1800" dirty="0">
                <a:solidFill>
                  <a:schemeClr val="accent3"/>
                </a:solidFill>
                <a:latin typeface="Cascadia Code PL" panose="020B0609020000020004" pitchFamily="49" charset="0"/>
                <a:cs typeface="Cascadia Code PL" panose="020B0609020000020004" pitchFamily="49" charset="0"/>
              </a:rPr>
              <a:t>= </a:t>
            </a:r>
            <a:r>
              <a:rPr lang="en-US" altLang="zh-CN" sz="1800" dirty="0">
                <a:solidFill>
                  <a:schemeClr val="accent3"/>
                </a:solidFill>
                <a:latin typeface="Cascadia Code PL" panose="020B0609020000020004" pitchFamily="49" charset="0"/>
                <a:cs typeface="Cascadia Code PL" panose="020B0609020000020004" pitchFamily="49" charset="0"/>
              </a:rPr>
              <a:t>B(</a:t>
            </a:r>
            <a:r>
              <a:rPr lang="en-US" altLang="zh-CN" sz="1800" dirty="0">
                <a:solidFill>
                  <a:schemeClr val="accent3"/>
                </a:solidFill>
                <a:latin typeface="Cascadia Code PL" panose="020B0609020000020004" pitchFamily="49" charset="0"/>
                <a:cs typeface="Cascadia Code PL" panose="020B0609020000020004" pitchFamily="49" charset="0"/>
              </a:rPr>
              <a:t>2:N</a:t>
            </a:r>
            <a:r>
              <a:rPr lang="en-US" altLang="zh-CN" sz="1800" dirty="0">
                <a:solidFill>
                  <a:schemeClr val="accent3"/>
                </a:solidFill>
                <a:latin typeface="Cascadia Code PL" panose="020B0609020000020004" pitchFamily="49" charset="0"/>
                <a:cs typeface="Cascadia Code PL" panose="020B0609020000020004" pitchFamily="49" charset="0"/>
              </a:rPr>
              <a:t>)</a:t>
            </a:r>
            <a:endParaRPr lang="en-US" altLang="zh-CN" sz="1800" dirty="0">
              <a:solidFill>
                <a:schemeClr val="accent3"/>
              </a:solidFill>
              <a:latin typeface="Cascadia Code PL" panose="020B0609020000020004" pitchFamily="49" charset="0"/>
              <a:cs typeface="Cascadia Code PL" panose="020B0609020000020004" pitchFamily="49" charset="0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chemeClr val="accent3"/>
                </a:solidFill>
                <a:latin typeface="Cascadia Code PL" panose="020B0609020000020004" pitchFamily="49" charset="0"/>
                <a:cs typeface="Cascadia Code PL" panose="020B0609020000020004" pitchFamily="49" charset="0"/>
              </a:rPr>
              <a:t>S3:	</a:t>
            </a:r>
            <a:r>
              <a:rPr lang="en-US" altLang="zh-CN" sz="1800" dirty="0">
                <a:solidFill>
                  <a:schemeClr val="accent3"/>
                </a:solidFill>
                <a:latin typeface="Cascadia Code PL" panose="020B0609020000020004" pitchFamily="49" charset="0"/>
                <a:cs typeface="Cascadia Code PL" panose="020B0609020000020004" pitchFamily="49" charset="0"/>
              </a:rPr>
              <a:t>E(</a:t>
            </a:r>
            <a:r>
              <a:rPr lang="en-US" altLang="zh-CN" sz="1800" dirty="0">
                <a:solidFill>
                  <a:schemeClr val="accent3"/>
                </a:solidFill>
                <a:latin typeface="Cascadia Code PL" panose="020B0609020000020004" pitchFamily="49" charset="0"/>
                <a:cs typeface="Cascadia Code PL" panose="020B0609020000020004" pitchFamily="49" charset="0"/>
              </a:rPr>
              <a:t>2:N</a:t>
            </a:r>
            <a:r>
              <a:rPr lang="en-US" altLang="zh-CN" sz="1800" dirty="0">
                <a:solidFill>
                  <a:schemeClr val="accent3"/>
                </a:solidFill>
                <a:latin typeface="Cascadia Code PL" panose="020B0609020000020004" pitchFamily="49" charset="0"/>
                <a:cs typeface="Cascadia Code PL" panose="020B0609020000020004" pitchFamily="49" charset="0"/>
              </a:rPr>
              <a:t>) </a:t>
            </a:r>
            <a:r>
              <a:rPr lang="en-US" altLang="zh-CN" sz="1800" dirty="0">
                <a:solidFill>
                  <a:schemeClr val="accent3"/>
                </a:solidFill>
                <a:latin typeface="Cascadia Code PL" panose="020B0609020000020004" pitchFamily="49" charset="0"/>
                <a:cs typeface="Cascadia Code PL" panose="020B0609020000020004" pitchFamily="49" charset="0"/>
              </a:rPr>
              <a:t>= </a:t>
            </a:r>
            <a:r>
              <a:rPr lang="en-US" altLang="zh-CN" sz="1800" dirty="0">
                <a:solidFill>
                  <a:schemeClr val="accent3"/>
                </a:solidFill>
                <a:latin typeface="Cascadia Code PL" panose="020B0609020000020004" pitchFamily="49" charset="0"/>
                <a:cs typeface="Cascadia Code PL" panose="020B0609020000020004" pitchFamily="49" charset="0"/>
              </a:rPr>
              <a:t>C(3:N+1</a:t>
            </a:r>
            <a:r>
              <a:rPr lang="en-US" altLang="zh-CN" sz="1800" dirty="0">
                <a:solidFill>
                  <a:schemeClr val="accent3"/>
                </a:solidFill>
                <a:latin typeface="Cascadia Code PL" panose="020B0609020000020004" pitchFamily="49" charset="0"/>
                <a:cs typeface="Cascadia Code PL" panose="020B0609020000020004" pitchFamily="49" charset="0"/>
              </a:rPr>
              <a:t>)</a:t>
            </a:r>
          </a:p>
          <a:p>
            <a:pPr marL="0" lvl="0" indent="0">
              <a:buNone/>
            </a:pPr>
            <a:r>
              <a:rPr lang="en-US" altLang="zh-CN" sz="1800" dirty="0">
                <a:solidFill>
                  <a:schemeClr val="accent3"/>
                </a:solidFill>
                <a:latin typeface="Cascadia Code PL" panose="020B0609020000020004" pitchFamily="49" charset="0"/>
                <a:cs typeface="Cascadia Code PL" panose="020B0609020000020004" pitchFamily="49" charset="0"/>
              </a:rPr>
              <a:t>	do I = 2, N</a:t>
            </a:r>
          </a:p>
          <a:p>
            <a:pPr marL="0" lvl="0" indent="0">
              <a:buNone/>
            </a:pPr>
            <a:r>
              <a:rPr lang="en-US" altLang="zh-CN" sz="1800" dirty="0">
                <a:solidFill>
                  <a:schemeClr val="accent3"/>
                </a:solidFill>
                <a:latin typeface="Cascadia Code PL" panose="020B0609020000020004" pitchFamily="49" charset="0"/>
                <a:cs typeface="Cascadia Code PL" panose="020B0609020000020004" pitchFamily="49" charset="0"/>
              </a:rPr>
              <a:t>S2</a:t>
            </a:r>
            <a:r>
              <a:rPr lang="en-US" altLang="zh-CN" sz="1800" dirty="0">
                <a:solidFill>
                  <a:schemeClr val="accent3"/>
                </a:solidFill>
                <a:latin typeface="Cascadia Code PL" panose="020B0609020000020004" pitchFamily="49" charset="0"/>
                <a:cs typeface="Cascadia Code PL" panose="020B0609020000020004" pitchFamily="49" charset="0"/>
              </a:rPr>
              <a:t>:		C(I) = A(I) + B(I-1)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chemeClr val="accent3"/>
                </a:solidFill>
                <a:latin typeface="Cascadia Code PL" panose="020B0609020000020004" pitchFamily="49" charset="0"/>
                <a:cs typeface="Cascadia Code PL" panose="020B0609020000020004" pitchFamily="49" charset="0"/>
              </a:rPr>
              <a:t>S4</a:t>
            </a:r>
            <a:r>
              <a:rPr lang="en-US" altLang="zh-CN" sz="1800" dirty="0">
                <a:solidFill>
                  <a:schemeClr val="accent3"/>
                </a:solidFill>
                <a:latin typeface="Cascadia Code PL" panose="020B0609020000020004" pitchFamily="49" charset="0"/>
                <a:cs typeface="Cascadia Code PL" panose="020B0609020000020004" pitchFamily="49" charset="0"/>
              </a:rPr>
              <a:t>:		B(I) = C(I) + </a:t>
            </a:r>
            <a:r>
              <a:rPr lang="en-US" altLang="zh-CN" sz="1800" dirty="0" smtClean="0">
                <a:solidFill>
                  <a:schemeClr val="accent3"/>
                </a:solidFill>
                <a:latin typeface="Cascadia Code PL" panose="020B0609020000020004" pitchFamily="49" charset="0"/>
                <a:cs typeface="Cascadia Code PL" panose="020B0609020000020004" pitchFamily="49" charset="0"/>
              </a:rPr>
              <a:t>2</a:t>
            </a:r>
            <a:r>
              <a:rPr lang="en-US" altLang="zh-CN" sz="1800" dirty="0">
                <a:solidFill>
                  <a:schemeClr val="accent3"/>
                </a:solidFill>
                <a:latin typeface="Cascadia Code PL" panose="020B0609020000020004" pitchFamily="49" charset="0"/>
                <a:cs typeface="Cascadia Code PL" panose="020B0609020000020004" pitchFamily="49" charset="0"/>
              </a:rPr>
              <a:t>.</a:t>
            </a:r>
            <a:endParaRPr lang="en-US" altLang="zh-CN" sz="1800" dirty="0">
              <a:solidFill>
                <a:schemeClr val="accent3"/>
              </a:solidFill>
              <a:latin typeface="Cascadia Code PL" panose="020B0609020000020004" pitchFamily="49" charset="0"/>
              <a:cs typeface="Cascadia Code PL" panose="020B0609020000020004" pitchFamily="49" charset="0"/>
            </a:endParaRPr>
          </a:p>
          <a:p>
            <a:pPr marL="0" lvl="0" indent="0">
              <a:buNone/>
            </a:pPr>
            <a:r>
              <a:rPr lang="en-US" altLang="zh-CN" sz="1800" dirty="0">
                <a:solidFill>
                  <a:schemeClr val="accent3"/>
                </a:solidFill>
                <a:latin typeface="Cascadia Code PL" panose="020B0609020000020004" pitchFamily="49" charset="0"/>
                <a:cs typeface="Cascadia Code PL" panose="020B0609020000020004" pitchFamily="49" charset="0"/>
              </a:rPr>
              <a:t>	end do</a:t>
            </a:r>
          </a:p>
          <a:p>
            <a:pPr marL="0" indent="0">
              <a:spcBef>
                <a:spcPts val="0"/>
              </a:spcBef>
              <a:buClrTx/>
              <a:buSzTx/>
              <a:buNone/>
            </a:pPr>
            <a:endParaRPr lang="zh-CN" altLang="en-US" sz="1800" dirty="0"/>
          </a:p>
        </p:txBody>
      </p:sp>
      <p:sp>
        <p:nvSpPr>
          <p:cNvPr id="4" name="矩形 3"/>
          <p:cNvSpPr/>
          <p:nvPr/>
        </p:nvSpPr>
        <p:spPr>
          <a:xfrm>
            <a:off x="6847709" y="2651403"/>
            <a:ext cx="4090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accent3"/>
                </a:solidFill>
                <a:latin typeface="Cascadia Code PL" panose="020B0609020000020004" pitchFamily="49" charset="0"/>
                <a:cs typeface="Cascadia Code PL" panose="020B0609020000020004" pitchFamily="49" charset="0"/>
              </a:rPr>
              <a:t>S</a:t>
            </a:r>
            <a:r>
              <a:rPr lang="en-US" altLang="zh-CN" baseline="-25000" dirty="0">
                <a:solidFill>
                  <a:schemeClr val="accent3"/>
                </a:solidFill>
                <a:latin typeface="Cascadia Code PL" panose="020B0609020000020004" pitchFamily="49" charset="0"/>
                <a:cs typeface="Cascadia Code PL" panose="020B0609020000020004" pitchFamily="49" charset="0"/>
              </a:rPr>
              <a:t>1</a:t>
            </a:r>
            <a:endParaRPr lang="zh-CN" altLang="en-US" baseline="-25000" dirty="0"/>
          </a:p>
        </p:txBody>
      </p:sp>
      <p:sp>
        <p:nvSpPr>
          <p:cNvPr id="5" name="矩形 4"/>
          <p:cNvSpPr/>
          <p:nvPr/>
        </p:nvSpPr>
        <p:spPr>
          <a:xfrm>
            <a:off x="6847709" y="3434554"/>
            <a:ext cx="4090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accent3"/>
                </a:solidFill>
                <a:latin typeface="Cascadia Code PL" panose="020B0609020000020004" pitchFamily="49" charset="0"/>
                <a:cs typeface="Cascadia Code PL" panose="020B0609020000020004" pitchFamily="49" charset="0"/>
              </a:rPr>
              <a:t>S</a:t>
            </a:r>
            <a:r>
              <a:rPr lang="en-US" altLang="zh-CN" baseline="-25000" dirty="0" smtClean="0">
                <a:solidFill>
                  <a:schemeClr val="accent3"/>
                </a:solidFill>
                <a:latin typeface="Cascadia Code PL" panose="020B0609020000020004" pitchFamily="49" charset="0"/>
                <a:cs typeface="Cascadia Code PL" panose="020B0609020000020004" pitchFamily="49" charset="0"/>
              </a:rPr>
              <a:t>2</a:t>
            </a:r>
            <a:endParaRPr lang="zh-CN" altLang="en-US" baseline="-25000" dirty="0"/>
          </a:p>
        </p:txBody>
      </p:sp>
      <p:sp>
        <p:nvSpPr>
          <p:cNvPr id="6" name="矩形 5"/>
          <p:cNvSpPr/>
          <p:nvPr/>
        </p:nvSpPr>
        <p:spPr>
          <a:xfrm>
            <a:off x="6847709" y="4213972"/>
            <a:ext cx="4090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accent3"/>
                </a:solidFill>
                <a:latin typeface="Cascadia Code PL" panose="020B0609020000020004" pitchFamily="49" charset="0"/>
                <a:cs typeface="Cascadia Code PL" panose="020B0609020000020004" pitchFamily="49" charset="0"/>
              </a:rPr>
              <a:t>S</a:t>
            </a:r>
            <a:r>
              <a:rPr lang="en-US" altLang="zh-CN" baseline="-25000" dirty="0" smtClean="0">
                <a:solidFill>
                  <a:schemeClr val="accent3"/>
                </a:solidFill>
                <a:latin typeface="Cascadia Code PL" panose="020B0609020000020004" pitchFamily="49" charset="0"/>
                <a:cs typeface="Cascadia Code PL" panose="020B0609020000020004" pitchFamily="49" charset="0"/>
              </a:rPr>
              <a:t>3</a:t>
            </a:r>
            <a:endParaRPr lang="zh-CN" altLang="en-US" baseline="-25000" dirty="0"/>
          </a:p>
        </p:txBody>
      </p:sp>
      <p:sp>
        <p:nvSpPr>
          <p:cNvPr id="7" name="矩形 6"/>
          <p:cNvSpPr/>
          <p:nvPr/>
        </p:nvSpPr>
        <p:spPr>
          <a:xfrm>
            <a:off x="6847709" y="4993390"/>
            <a:ext cx="4090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accent3"/>
                </a:solidFill>
                <a:latin typeface="Cascadia Code PL" panose="020B0609020000020004" pitchFamily="49" charset="0"/>
                <a:cs typeface="Cascadia Code PL" panose="020B0609020000020004" pitchFamily="49" charset="0"/>
              </a:rPr>
              <a:t>S</a:t>
            </a:r>
            <a:r>
              <a:rPr lang="en-US" altLang="zh-CN" baseline="-25000" dirty="0" smtClean="0">
                <a:solidFill>
                  <a:schemeClr val="accent3"/>
                </a:solidFill>
                <a:latin typeface="Cascadia Code PL" panose="020B0609020000020004" pitchFamily="49" charset="0"/>
                <a:cs typeface="Cascadia Code PL" panose="020B0609020000020004" pitchFamily="49" charset="0"/>
              </a:rPr>
              <a:t>4</a:t>
            </a:r>
            <a:endParaRPr lang="zh-CN" altLang="en-US" baseline="-25000" dirty="0"/>
          </a:p>
        </p:txBody>
      </p:sp>
      <p:cxnSp>
        <p:nvCxnSpPr>
          <p:cNvPr id="8" name="直接箭头连接符 7"/>
          <p:cNvCxnSpPr>
            <a:stCxn id="4" idx="2"/>
            <a:endCxn id="5" idx="0"/>
          </p:cNvCxnSpPr>
          <p:nvPr/>
        </p:nvCxnSpPr>
        <p:spPr>
          <a:xfrm>
            <a:off x="7052252" y="3020735"/>
            <a:ext cx="0" cy="413819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6" idx="0"/>
            <a:endCxn id="5" idx="2"/>
          </p:cNvCxnSpPr>
          <p:nvPr/>
        </p:nvCxnSpPr>
        <p:spPr>
          <a:xfrm flipV="1">
            <a:off x="7052252" y="3803886"/>
            <a:ext cx="0" cy="41008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6998254" y="3999957"/>
            <a:ext cx="108000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7" name="曲线连接符 16"/>
          <p:cNvCxnSpPr>
            <a:stCxn id="4" idx="3"/>
            <a:endCxn id="7" idx="3"/>
          </p:cNvCxnSpPr>
          <p:nvPr/>
        </p:nvCxnSpPr>
        <p:spPr>
          <a:xfrm>
            <a:off x="7256795" y="2836069"/>
            <a:ext cx="12700" cy="2341987"/>
          </a:xfrm>
          <a:prstGeom prst="curvedConnector3">
            <a:avLst>
              <a:gd name="adj1" fmla="val 4331252"/>
            </a:avLst>
          </a:prstGeom>
          <a:ln>
            <a:solidFill>
              <a:srgbClr val="FFFF00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7750732" y="4009481"/>
            <a:ext cx="108000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1" name="曲线连接符 20"/>
          <p:cNvCxnSpPr>
            <a:stCxn id="5" idx="3"/>
            <a:endCxn id="7" idx="3"/>
          </p:cNvCxnSpPr>
          <p:nvPr/>
        </p:nvCxnSpPr>
        <p:spPr>
          <a:xfrm>
            <a:off x="7256795" y="3619220"/>
            <a:ext cx="12700" cy="1558836"/>
          </a:xfrm>
          <a:prstGeom prst="curvedConnector3">
            <a:avLst>
              <a:gd name="adj1" fmla="val 1800000"/>
            </a:avLst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6" name="曲线连接符 25"/>
          <p:cNvCxnSpPr>
            <a:stCxn id="7" idx="1"/>
            <a:endCxn id="5" idx="1"/>
          </p:cNvCxnSpPr>
          <p:nvPr/>
        </p:nvCxnSpPr>
        <p:spPr>
          <a:xfrm rot="10800000">
            <a:off x="6847709" y="3619220"/>
            <a:ext cx="12700" cy="1558836"/>
          </a:xfrm>
          <a:prstGeom prst="curvedConnector3">
            <a:avLst>
              <a:gd name="adj1" fmla="val 1800000"/>
            </a:avLst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7455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1092</TotalTime>
  <Words>1701</Words>
  <Application>Microsoft Office PowerPoint</Application>
  <PresentationFormat>宽屏</PresentationFormat>
  <Paragraphs>255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7" baseType="lpstr">
      <vt:lpstr>等线</vt:lpstr>
      <vt:lpstr>宋体</vt:lpstr>
      <vt:lpstr>Arial</vt:lpstr>
      <vt:lpstr>Cambria Math</vt:lpstr>
      <vt:lpstr>Cascadia Code PL</vt:lpstr>
      <vt:lpstr>Century Gothic</vt:lpstr>
      <vt:lpstr>Wingdings 3</vt:lpstr>
      <vt:lpstr>离子</vt:lpstr>
      <vt:lpstr>ADVANCED COMPILER OPTIMIZATIONS  FOR SUPERCOMPUTERS</vt:lpstr>
      <vt:lpstr>自动并行</vt:lpstr>
      <vt:lpstr>依赖关系分析</vt:lpstr>
      <vt:lpstr>几种依赖关系</vt:lpstr>
      <vt:lpstr>循环中的依赖关系</vt:lpstr>
      <vt:lpstr>更复杂的分析</vt:lpstr>
      <vt:lpstr>代码生成</vt:lpstr>
      <vt:lpstr>循环向量化</vt:lpstr>
      <vt:lpstr>循环向量化</vt:lpstr>
      <vt:lpstr>识别规约操作</vt:lpstr>
      <vt:lpstr>循环并发（Loop Concurrentization）</vt:lpstr>
      <vt:lpstr>循环并发</vt:lpstr>
      <vt:lpstr>High-Level Spreading</vt:lpstr>
      <vt:lpstr>向量化还是并发？</vt:lpstr>
      <vt:lpstr>改善并行潜力</vt:lpstr>
      <vt:lpstr>归纳变量和环绕（Wraparound）变量</vt:lpstr>
      <vt:lpstr>结合语义的分析</vt:lpstr>
      <vt:lpstr>消除反依赖和输出依赖</vt:lpstr>
      <vt:lpstr>Scale Expansion</vt:lpstr>
      <vt:lpstr>其他</vt:lpstr>
      <vt:lpstr>PowerPoint 演示文稿</vt:lpstr>
      <vt:lpstr>其他</vt:lpstr>
      <vt:lpstr>扩展：更多并行机会</vt:lpstr>
      <vt:lpstr>Commutativity Analysis</vt:lpstr>
      <vt:lpstr>静态依赖分析的缺陷</vt:lpstr>
      <vt:lpstr>Tao-analysis of algorithms</vt:lpstr>
      <vt:lpstr>并行调度</vt:lpstr>
      <vt:lpstr>Runtime Coordination</vt:lpstr>
      <vt:lpstr>Just-in-time / Compile-time Coordination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2042689043@qq.com</dc:creator>
  <cp:lastModifiedBy>2042689043@qq.com</cp:lastModifiedBy>
  <cp:revision>134</cp:revision>
  <dcterms:created xsi:type="dcterms:W3CDTF">2021-11-27T17:03:42Z</dcterms:created>
  <dcterms:modified xsi:type="dcterms:W3CDTF">2021-11-28T11:21:10Z</dcterms:modified>
</cp:coreProperties>
</file>