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04" y="20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2022/5/22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/>
              <a:t>如何确保二进制程序的运行安全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李权熹</a:t>
            </a:r>
            <a:r>
              <a:rPr lang="en-US" altLang="zh-CN"/>
              <a:t> 2022.5.22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确保程序安全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如何验证一个程序是安全的？</a:t>
            </a:r>
          </a:p>
          <a:p>
            <a:pPr lvl="1"/>
            <a:r>
              <a:rPr lang="zh-CN" altLang="en-US"/>
              <a:t>内存安全</a:t>
            </a:r>
          </a:p>
          <a:p>
            <a:pPr lvl="1"/>
            <a:r>
              <a:rPr lang="zh-CN" altLang="en-US"/>
              <a:t>信息泄露</a:t>
            </a:r>
          </a:p>
          <a:p>
            <a:pPr lvl="1"/>
            <a:r>
              <a:rPr lang="zh-CN" altLang="en-US"/>
              <a:t>越权调用</a:t>
            </a:r>
          </a:p>
          <a:p>
            <a:pPr lvl="1"/>
            <a:r>
              <a:rPr lang="zh-CN" altLang="en-US"/>
              <a:t>未定义行为</a:t>
            </a:r>
          </a:p>
          <a:p>
            <a:pPr lvl="0"/>
            <a:r>
              <a:rPr lang="zh-CN" altLang="en-US"/>
              <a:t>高级语言：类型系统等</a:t>
            </a:r>
          </a:p>
          <a:p>
            <a:pPr lvl="1"/>
            <a:r>
              <a:rPr lang="en-US" altLang="zh-CN"/>
              <a:t>rust</a:t>
            </a:r>
            <a:r>
              <a:rPr lang="zh-CN" altLang="en-US"/>
              <a:t>利用所有权机制等确保内存安全</a:t>
            </a:r>
          </a:p>
          <a:p>
            <a:pPr lvl="1"/>
            <a:r>
              <a:rPr lang="zh-CN" altLang="en-US"/>
              <a:t>定义语义和类型规则</a:t>
            </a:r>
          </a:p>
          <a:p>
            <a:pPr lvl="1"/>
            <a:r>
              <a:rPr lang="zh-CN" altLang="en-US"/>
              <a:t>进展：</a:t>
            </a:r>
            <a:r>
              <a:rPr lang="en-US" altLang="zh-CN"/>
              <a:t>t </a:t>
            </a:r>
            <a:r>
              <a:rPr lang="zh-CN" altLang="en-US"/>
              <a:t>是良类型的则</a:t>
            </a:r>
            <a:r>
              <a:rPr lang="en-US" altLang="zh-CN"/>
              <a:t> t </a:t>
            </a:r>
            <a:r>
              <a:rPr lang="zh-CN" altLang="en-US"/>
              <a:t>为值（Canonical Forms）或者存在</a:t>
            </a:r>
            <a:r>
              <a:rPr lang="en-US" altLang="zh-CN"/>
              <a:t> t’ </a:t>
            </a:r>
            <a:r>
              <a:rPr lang="zh-CN" altLang="en-US"/>
              <a:t>使得</a:t>
            </a:r>
            <a:r>
              <a:rPr lang="en-US" altLang="zh-CN"/>
              <a:t> t -&gt; t’</a:t>
            </a:r>
            <a:endParaRPr lang="zh-CN" altLang="en-US"/>
          </a:p>
          <a:p>
            <a:pPr lvl="1"/>
            <a:r>
              <a:rPr lang="zh-CN" altLang="en-US"/>
              <a:t>保持（Preservation）：</a:t>
            </a:r>
            <a:r>
              <a:rPr lang="en-US" altLang="zh-CN"/>
              <a:t>t </a:t>
            </a:r>
            <a:r>
              <a:rPr lang="zh-CN" altLang="en-US"/>
              <a:t>有类型</a:t>
            </a:r>
            <a:r>
              <a:rPr lang="en-US" altLang="zh-CN"/>
              <a:t> T </a:t>
            </a:r>
            <a:r>
              <a:rPr lang="zh-CN" altLang="en-US"/>
              <a:t>的且</a:t>
            </a:r>
            <a:r>
              <a:rPr lang="en-US" altLang="zh-CN"/>
              <a:t> t -&gt; t’ </a:t>
            </a:r>
            <a:r>
              <a:rPr lang="zh-CN" altLang="en-US"/>
              <a:t>则</a:t>
            </a:r>
            <a:r>
              <a:rPr lang="en-US" altLang="zh-CN"/>
              <a:t> t’ </a:t>
            </a:r>
            <a:r>
              <a:rPr lang="zh-CN" altLang="en-US"/>
              <a:t>也有类型</a:t>
            </a:r>
            <a:r>
              <a:rPr lang="en-US" altLang="zh-CN"/>
              <a:t> T</a:t>
            </a:r>
            <a:endParaRPr lang="zh-CN" altLang="en-US"/>
          </a:p>
          <a:p>
            <a:pPr lvl="0"/>
            <a:r>
              <a:rPr lang="zh-CN" altLang="en-US"/>
              <a:t>左图的</a:t>
            </a:r>
            <a:r>
              <a:rPr lang="en-US" altLang="zh-CN"/>
              <a:t> Stantard ML </a:t>
            </a:r>
            <a:r>
              <a:rPr lang="zh-CN" altLang="en-US"/>
              <a:t>程序不会出现错误，因为程序是良类型的且类型系统满足进展和保持</a:t>
            </a:r>
          </a:p>
          <a:p>
            <a:pPr marL="0" lvl="0" indent="0">
              <a:buNone/>
            </a:pPr>
            <a:endParaRPr lang="zh-CN" altLang="en-US"/>
          </a:p>
          <a:p>
            <a:pPr lvl="0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b="6554"/>
          <a:stretch>
            <a:fillRect/>
          </a:stretch>
        </p:blipFill>
        <p:spPr>
          <a:xfrm>
            <a:off x="6347460" y="1825625"/>
            <a:ext cx="4815840" cy="26346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Hoare Logic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用前后条件和命令描述一段代码的执行如何改变计算的状态</a:t>
            </a:r>
          </a:p>
          <a:p>
            <a:r>
              <a:rPr lang="zh-CN" altLang="en-US"/>
              <a:t>最弱前置条件：</a:t>
            </a:r>
          </a:p>
          <a:p>
            <a:pPr lvl="1"/>
            <a:r>
              <a:rPr lang="zh-CN" altLang="en-US" sz="1800"/>
              <a:t>满足</a:t>
            </a:r>
            <a:r>
              <a:rPr lang="en-US" altLang="zh-CN" sz="1800"/>
              <a:t> {P} C {Q} </a:t>
            </a:r>
            <a:r>
              <a:rPr lang="zh-CN" altLang="en-US" sz="1800"/>
              <a:t>的最弱的</a:t>
            </a:r>
            <a:r>
              <a:rPr lang="en-US" altLang="zh-CN" sz="1800"/>
              <a:t> P</a:t>
            </a:r>
          </a:p>
          <a:p>
            <a:pPr lvl="1"/>
            <a:r>
              <a:rPr lang="zh-CN" altLang="en-US" sz="1800"/>
              <a:t>循环语句的最弱前置条件：不动点迭代</a:t>
            </a:r>
          </a:p>
          <a:p>
            <a:pPr lvl="1"/>
            <a:r>
              <a:rPr lang="zh-CN" altLang="en-US" sz="1800"/>
              <a:t>不动点迭代不一定中止，需要循环不变量</a:t>
            </a:r>
            <a:endParaRPr lang="en-US" altLang="zh-CN" sz="1800"/>
          </a:p>
          <a:p>
            <a:pPr lvl="0"/>
            <a:endParaRPr lang="en-US" altLang="zh-CN" sz="2000"/>
          </a:p>
          <a:p>
            <a:pPr lvl="1"/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25" y="3794760"/>
            <a:ext cx="5845810" cy="1407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380" y="1075055"/>
            <a:ext cx="2761615" cy="5581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885" y="2009140"/>
            <a:ext cx="3065145" cy="8166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3740" y="3198495"/>
            <a:ext cx="4368800" cy="8166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560" y="4385310"/>
            <a:ext cx="4454525" cy="8166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5980" y="5576570"/>
            <a:ext cx="4083050" cy="8166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Proof Carrying Code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不安全的语言（</a:t>
            </a:r>
            <a:r>
              <a:rPr lang="en-US" altLang="zh-CN" dirty="0"/>
              <a:t>C</a:t>
            </a:r>
            <a:r>
              <a:rPr lang="zh-CN" altLang="en-US" dirty="0"/>
              <a:t>，汇编等），网络上下载的组件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如何确保程序安全？</a:t>
            </a:r>
          </a:p>
          <a:p>
            <a:r>
              <a:rPr lang="zh-CN" altLang="en-US" dirty="0"/>
              <a:t>让程序自带一份自己的安全证明</a:t>
            </a:r>
          </a:p>
          <a:p>
            <a:r>
              <a:rPr lang="zh-CN" altLang="en-US" dirty="0"/>
              <a:t>有许多机器证明</a:t>
            </a:r>
            <a:r>
              <a:rPr lang="en-US" altLang="zh-CN" dirty="0"/>
              <a:t>/</a:t>
            </a:r>
            <a:r>
              <a:rPr lang="zh-CN" altLang="en-US" dirty="0"/>
              <a:t>验证的工具和方法</a:t>
            </a:r>
          </a:p>
          <a:p>
            <a:pPr lvl="1"/>
            <a:r>
              <a:rPr lang="en-US" altLang="zh-CN" sz="1800" dirty="0"/>
              <a:t>LF</a:t>
            </a:r>
            <a:r>
              <a:rPr lang="zh-CN" altLang="en-US" sz="1800" dirty="0"/>
              <a:t>，</a:t>
            </a:r>
            <a:r>
              <a:rPr lang="en-US" altLang="zh-CN" sz="1800" dirty="0"/>
              <a:t>Coq</a:t>
            </a:r>
            <a:r>
              <a:rPr lang="zh-CN" altLang="en-US" sz="1800" dirty="0"/>
              <a:t>，</a:t>
            </a:r>
            <a:r>
              <a:rPr lang="en-US" altLang="zh-CN" sz="1800" dirty="0"/>
              <a:t>TLA+</a:t>
            </a:r>
            <a:r>
              <a:rPr lang="zh-CN" altLang="en-US" sz="1800" dirty="0"/>
              <a:t>，</a:t>
            </a:r>
            <a:r>
              <a:rPr lang="en-US" altLang="zh-CN" sz="1800" smtClean="0"/>
              <a:t>SMT</a:t>
            </a:r>
            <a:r>
              <a:rPr lang="en-US" altLang="zh-CN" sz="1800"/>
              <a:t>...</a:t>
            </a:r>
          </a:p>
          <a:p>
            <a:pPr lvl="0"/>
            <a:r>
              <a:rPr lang="zh-CN" altLang="en-US" dirty="0"/>
              <a:t>主要流程：</a:t>
            </a:r>
          </a:p>
          <a:p>
            <a:pPr lvl="1"/>
            <a:r>
              <a:rPr lang="en-US" altLang="zh-CN" sz="1800" dirty="0"/>
              <a:t>certification</a:t>
            </a:r>
            <a:r>
              <a:rPr lang="zh-CN" altLang="en-US" sz="1800" dirty="0"/>
              <a:t>：程序提供方编译程序并生成证明</a:t>
            </a:r>
          </a:p>
          <a:p>
            <a:pPr lvl="1"/>
            <a:r>
              <a:rPr lang="en-US" altLang="zh-CN" sz="1800" dirty="0"/>
              <a:t>validation</a:t>
            </a:r>
            <a:r>
              <a:rPr lang="zh-CN" altLang="en-US" sz="1800" dirty="0"/>
              <a:t>：程序使用方</a:t>
            </a:r>
            <a:r>
              <a:rPr lang="zh-CN" altLang="en-US" dirty="0"/>
              <a:t>验证证明成立</a:t>
            </a:r>
          </a:p>
          <a:p>
            <a:pPr lvl="1"/>
            <a:r>
              <a:rPr lang="en-US" altLang="zh-CN" dirty="0"/>
              <a:t>execution</a:t>
            </a:r>
            <a:r>
              <a:rPr lang="zh-CN" altLang="en-US" dirty="0"/>
              <a:t>：程序使用方执行程序</a:t>
            </a:r>
          </a:p>
          <a:p>
            <a:pPr lvl="0"/>
            <a:r>
              <a:rPr lang="en-US" altLang="zh-CN" sz="2000" dirty="0"/>
              <a:t>Verification Condition</a:t>
            </a:r>
            <a:r>
              <a:rPr lang="zh-CN" altLang="en-US" sz="2000" dirty="0"/>
              <a:t>：程序安全需要满足的条件</a:t>
            </a: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805" y="1605280"/>
            <a:ext cx="4922520" cy="47929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Invariant &amp; VC Generator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验证每个不变量是否成立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其中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4145"/>
          <a:stretch>
            <a:fillRect/>
          </a:stretch>
        </p:blipFill>
        <p:spPr>
          <a:xfrm>
            <a:off x="743585" y="3531870"/>
            <a:ext cx="7165340" cy="19735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630" y="2136140"/>
            <a:ext cx="4221480" cy="845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675" y="1137285"/>
            <a:ext cx="4276725" cy="4759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Typed Assembly Language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PCC </a:t>
            </a:r>
            <a:r>
              <a:rPr lang="zh-CN" altLang="en-US"/>
              <a:t>表现力强但抽象层次低，编写证明困难</a:t>
            </a:r>
          </a:p>
          <a:p>
            <a:r>
              <a:rPr lang="en-US" altLang="zh-CN"/>
              <a:t>TAL</a:t>
            </a:r>
            <a:r>
              <a:rPr lang="zh-CN" altLang="en-US"/>
              <a:t>：带有类型的汇编</a:t>
            </a:r>
          </a:p>
          <a:p>
            <a:r>
              <a:rPr lang="zh-CN" altLang="en-US"/>
              <a:t>自动化：通过逐层降级的编译器生成</a:t>
            </a:r>
            <a:r>
              <a:rPr lang="en-US" altLang="zh-CN"/>
              <a:t>TAL</a:t>
            </a:r>
          </a:p>
          <a:p>
            <a:pPr lvl="1"/>
            <a:r>
              <a:rPr lang="zh-CN" altLang="en-US"/>
              <a:t>每次降级保留类型信息</a:t>
            </a:r>
          </a:p>
          <a:p>
            <a:pPr lvl="1"/>
            <a:r>
              <a:rPr lang="zh-CN" altLang="en-US"/>
              <a:t>可以构建丰富的类型系统来支持</a:t>
            </a:r>
            <a:r>
              <a:rPr lang="zh-CN"/>
              <a:t>不同需求</a:t>
            </a:r>
            <a:endParaRPr lang="en-US" altLang="zh-CN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80" y="1487805"/>
            <a:ext cx="5760720" cy="42443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Foundational Proof Carrying Code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 PCC / TAL </a:t>
            </a:r>
            <a:r>
              <a:rPr lang="zh-CN" altLang="en-US"/>
              <a:t>时我们必须信任什么？</a:t>
            </a:r>
          </a:p>
          <a:p>
            <a:pPr lvl="1"/>
            <a:r>
              <a:rPr lang="en-US" altLang="zh-CN"/>
              <a:t>type constructors</a:t>
            </a:r>
          </a:p>
          <a:p>
            <a:pPr lvl="1"/>
            <a:r>
              <a:rPr lang="en-US" altLang="zh-CN"/>
              <a:t>VCGen (</a:t>
            </a:r>
            <a:r>
              <a:rPr lang="zh-CN" altLang="en-US"/>
              <a:t>可能上万行</a:t>
            </a:r>
            <a:r>
              <a:rPr lang="en-US" altLang="zh-CN"/>
              <a:t>C</a:t>
            </a:r>
            <a:r>
              <a:rPr lang="zh-CN" altLang="en-US"/>
              <a:t>代码</a:t>
            </a:r>
            <a:r>
              <a:rPr lang="en-US" altLang="zh-CN"/>
              <a:t>)</a:t>
            </a:r>
          </a:p>
          <a:p>
            <a:pPr lvl="0"/>
            <a:r>
              <a:rPr lang="en-US" altLang="zh-CN"/>
              <a:t>FPCC</a:t>
            </a:r>
            <a:r>
              <a:rPr lang="zh-CN" altLang="en-US"/>
              <a:t>：最小化</a:t>
            </a:r>
            <a:r>
              <a:rPr lang="en-US" altLang="zh-CN"/>
              <a:t>TCB</a:t>
            </a:r>
            <a:r>
              <a:rPr lang="zh-CN" altLang="en-US"/>
              <a:t>（Trusted computing base）</a:t>
            </a:r>
          </a:p>
          <a:p>
            <a:pPr lvl="1"/>
            <a:r>
              <a:rPr lang="zh-CN" altLang="en-US"/>
              <a:t>基础的验证系统</a:t>
            </a:r>
          </a:p>
          <a:p>
            <a:pPr lvl="1"/>
            <a:r>
              <a:rPr lang="zh-CN" altLang="en-US"/>
              <a:t>机器码语义</a:t>
            </a:r>
          </a:p>
          <a:p>
            <a:pPr lvl="1"/>
            <a:r>
              <a:rPr lang="zh-CN" altLang="en-US"/>
              <a:t>安全策略</a:t>
            </a:r>
          </a:p>
          <a:p>
            <a:pPr lvl="0"/>
            <a:r>
              <a:rPr lang="zh-CN" altLang="en-US" sz="2000"/>
              <a:t>原文用</a:t>
            </a:r>
            <a:r>
              <a:rPr lang="en-US" altLang="zh-CN" sz="2000"/>
              <a:t> Twelf logical framework </a:t>
            </a:r>
            <a:r>
              <a:rPr lang="zh-CN" altLang="en-US" sz="2000"/>
              <a:t>实现</a:t>
            </a:r>
          </a:p>
          <a:p>
            <a:pPr lvl="1"/>
            <a:r>
              <a:rPr lang="zh-CN" altLang="en-US" sz="1800"/>
              <a:t>把机器码语义和安全策略用</a:t>
            </a:r>
            <a:r>
              <a:rPr lang="en-US" altLang="zh-CN" sz="1800"/>
              <a:t> LF </a:t>
            </a:r>
            <a:r>
              <a:rPr lang="zh-CN" altLang="en-US" sz="1800"/>
              <a:t>编码</a:t>
            </a:r>
          </a:p>
          <a:p>
            <a:pPr lvl="0"/>
            <a:r>
              <a:rPr lang="zh-CN" altLang="en-US" sz="2000"/>
              <a:t>可以提供</a:t>
            </a:r>
            <a:r>
              <a:rPr lang="en-US" altLang="zh-CN" sz="2000"/>
              <a:t> FPCC </a:t>
            </a:r>
            <a:r>
              <a:rPr lang="zh-CN" altLang="en-US" sz="2000"/>
              <a:t>的句法方法，将</a:t>
            </a:r>
            <a:r>
              <a:rPr lang="en-US" altLang="zh-CN" sz="2000"/>
              <a:t> TAL </a:t>
            </a:r>
            <a:r>
              <a:rPr lang="zh-CN" altLang="en-US" sz="2000"/>
              <a:t>转为</a:t>
            </a:r>
            <a:r>
              <a:rPr lang="en-US" altLang="zh-CN" sz="2000"/>
              <a:t> FPCC</a:t>
            </a:r>
            <a:r>
              <a:rPr lang="zh-CN" altLang="en-US" sz="2000"/>
              <a:t>，从而实现自动化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Software Fault Isolation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PCC </a:t>
            </a:r>
            <a:r>
              <a:rPr lang="zh-CN" altLang="en-US"/>
              <a:t>和</a:t>
            </a:r>
            <a:r>
              <a:rPr lang="en-US" altLang="zh-CN"/>
              <a:t> TAL </a:t>
            </a:r>
            <a:r>
              <a:rPr lang="zh-CN" altLang="en-US"/>
              <a:t>都需要采用特定的编程语言甚至编写证明提示</a:t>
            </a:r>
          </a:p>
          <a:p>
            <a:pPr lvl="0"/>
            <a:r>
              <a:rPr lang="en-US" altLang="zh-CN"/>
              <a:t>SFI / XFI / BGI </a:t>
            </a:r>
            <a:r>
              <a:rPr lang="zh-CN" altLang="en-US"/>
              <a:t>的一些方法</a:t>
            </a:r>
            <a:endParaRPr lang="en-US" altLang="zh-CN"/>
          </a:p>
          <a:p>
            <a:pPr lvl="1"/>
            <a:r>
              <a:rPr lang="zh-CN" altLang="en-US"/>
              <a:t>使用内存分段技术，将不可信代码放在故障域</a:t>
            </a:r>
          </a:p>
          <a:p>
            <a:pPr lvl="1"/>
            <a:r>
              <a:rPr lang="zh-CN" altLang="en-US"/>
              <a:t>使用</a:t>
            </a:r>
            <a:r>
              <a:rPr lang="en-US" altLang="zh-CN"/>
              <a:t> RPC </a:t>
            </a:r>
            <a:r>
              <a:rPr lang="zh-CN" altLang="en-US"/>
              <a:t>实现模块间通信</a:t>
            </a:r>
          </a:p>
          <a:p>
            <a:pPr lvl="1"/>
            <a:r>
              <a:rPr lang="zh-CN" altLang="en-US"/>
              <a:t>对不安全指令插入检查（</a:t>
            </a:r>
            <a:r>
              <a:rPr lang="en-US" altLang="zh-CN"/>
              <a:t>Software Guard</a:t>
            </a:r>
            <a:r>
              <a:rPr lang="zh-CN" altLang="en-US"/>
              <a:t>）或重写为宏指令</a:t>
            </a:r>
          </a:p>
          <a:p>
            <a:pPr lvl="1"/>
            <a:r>
              <a:rPr lang="zh-CN" altLang="en-US"/>
              <a:t>强制要求指令和跳转目标满足对齐要求（针对</a:t>
            </a:r>
            <a:r>
              <a:rPr lang="en-US" altLang="zh-CN"/>
              <a:t>CISC</a:t>
            </a:r>
            <a:r>
              <a:rPr lang="zh-CN" altLang="en-US"/>
              <a:t>）</a:t>
            </a:r>
          </a:p>
          <a:p>
            <a:pPr lvl="1"/>
            <a:r>
              <a:rPr lang="zh-CN" altLang="en-US" sz="1800"/>
              <a:t>使用访问控制表，中介库或</a:t>
            </a:r>
            <a:r>
              <a:rPr lang="en-US" altLang="zh-CN" sz="1800"/>
              <a:t> shadow stack </a:t>
            </a:r>
            <a:r>
              <a:rPr lang="zh-CN" altLang="en-US" sz="1800"/>
              <a:t>进行运行时权限检查，需要编译器支持</a:t>
            </a:r>
          </a:p>
          <a:p>
            <a:pPr lvl="1"/>
            <a:r>
              <a:rPr lang="zh-CN" altLang="en-US" sz="1800"/>
              <a:t>使用双栈结构（</a:t>
            </a:r>
            <a:r>
              <a:rPr lang="en-US" altLang="zh-CN" sz="1800"/>
              <a:t>scope stack</a:t>
            </a:r>
            <a:r>
              <a:rPr lang="zh-CN" altLang="en-US" sz="1800"/>
              <a:t>和</a:t>
            </a:r>
            <a:r>
              <a:rPr lang="en-US" altLang="zh-CN" sz="1800"/>
              <a:t>allocation stack</a:t>
            </a:r>
            <a:r>
              <a:rPr lang="zh-CN" altLang="en-US" sz="1800"/>
              <a:t>），前者只能静态访问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Proof-Carrying Code</a:t>
            </a:r>
          </a:p>
          <a:p>
            <a:r>
              <a:rPr lang="zh-CN" altLang="en-US"/>
              <a:t>From System F to Typed Assembly Language</a:t>
            </a:r>
          </a:p>
          <a:p>
            <a:r>
              <a:rPr lang="zh-CN" altLang="en-US"/>
              <a:t>Foundational proof-carrying code</a:t>
            </a:r>
          </a:p>
          <a:p>
            <a:r>
              <a:rPr lang="zh-CN" altLang="en-US"/>
              <a:t>A syntactic approach to foundational proof-carrying code</a:t>
            </a:r>
          </a:p>
          <a:p>
            <a:r>
              <a:rPr lang="zh-CN" altLang="en-US"/>
              <a:t>Efficient software-based fault isolation</a:t>
            </a:r>
          </a:p>
          <a:p>
            <a:r>
              <a:rPr lang="zh-CN" altLang="en-US"/>
              <a:t>XFI: Software guards for system address spaces</a:t>
            </a:r>
          </a:p>
          <a:p>
            <a:r>
              <a:rPr lang="zh-CN" altLang="en-US"/>
              <a:t>Fast byte-granularity software fault isolation</a:t>
            </a:r>
          </a:p>
          <a:p>
            <a:r>
              <a:rPr lang="zh-CN" altLang="en-US"/>
              <a:t>Software fault isolation with API integrity and multi-principal modules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Microsoft Office PowerPoint</Application>
  <PresentationFormat>宽屏</PresentationFormat>
  <Paragraphs>72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Arial Black</vt:lpstr>
      <vt:lpstr>Calibri</vt:lpstr>
      <vt:lpstr>Office 主题​​</vt:lpstr>
      <vt:lpstr>如何确保二进制程序的运行安全</vt:lpstr>
      <vt:lpstr>确保程序安全</vt:lpstr>
      <vt:lpstr>Hoare Logic</vt:lpstr>
      <vt:lpstr>Proof Carrying Code</vt:lpstr>
      <vt:lpstr>Invariant &amp; VC Generator</vt:lpstr>
      <vt:lpstr>Typed Assembly Language</vt:lpstr>
      <vt:lpstr>Foundational Proof Carrying Code</vt:lpstr>
      <vt:lpstr>Software Fault Isolation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如何确保二进制程序的运行安全</dc:title>
  <dc:creator/>
  <cp:lastModifiedBy>2042689043@qq.com</cp:lastModifiedBy>
  <cp:revision>5</cp:revision>
  <dcterms:created xsi:type="dcterms:W3CDTF">2022-05-16T10:25:16Z</dcterms:created>
  <dcterms:modified xsi:type="dcterms:W3CDTF">2022-05-22T10:56:31Z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