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22"/>
  </p:notesMasterIdLst>
  <p:sldIdLst>
    <p:sldId id="257" r:id="rId5"/>
    <p:sldId id="258" r:id="rId6"/>
    <p:sldId id="259" r:id="rId7"/>
    <p:sldId id="260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5" r:id="rId19"/>
    <p:sldId id="276" r:id="rId20"/>
    <p:sldId id="277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8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1A29-1A81-4FE4-ABB5-255D22EC22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3AF5-15CB-49AB-9F73-38612C373C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tags" Target="../tags/tag36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tags" Target="../tags/tag368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1.xml"/><Relationship Id="rId6" Type="http://schemas.openxmlformats.org/officeDocument/2006/relationships/tags" Target="../tags/tag378.xml"/><Relationship Id="rId5" Type="http://schemas.openxmlformats.org/officeDocument/2006/relationships/image" Target="../media/image11.png"/><Relationship Id="rId4" Type="http://schemas.openxmlformats.org/officeDocument/2006/relationships/tags" Target="../tags/tag377.xml"/><Relationship Id="rId3" Type="http://schemas.openxmlformats.org/officeDocument/2006/relationships/image" Target="../media/image10.png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7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2" Type="http://schemas.openxmlformats.org/officeDocument/2006/relationships/slideLayout" Target="../slideLayouts/slideLayout3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tags" Target="../tags/tag325.xml"/><Relationship Id="rId19" Type="http://schemas.openxmlformats.org/officeDocument/2006/relationships/tags" Target="../tags/tag342.xml"/><Relationship Id="rId18" Type="http://schemas.openxmlformats.org/officeDocument/2006/relationships/tags" Target="../tags/tag341.xml"/><Relationship Id="rId17" Type="http://schemas.openxmlformats.org/officeDocument/2006/relationships/tags" Target="../tags/tag340.xml"/><Relationship Id="rId16" Type="http://schemas.openxmlformats.org/officeDocument/2006/relationships/tags" Target="../tags/tag339.xml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4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49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tags" Target="../tags/tag352.xml"/><Relationship Id="rId4" Type="http://schemas.openxmlformats.org/officeDocument/2006/relationships/image" Target="../media/image4.png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355.xml"/><Relationship Id="rId3" Type="http://schemas.openxmlformats.org/officeDocument/2006/relationships/image" Target="../media/image5.png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5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tags" Target="../tags/tag36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 dirty="0">
                <a:solidFill>
                  <a:schemeClr val="accent1"/>
                </a:solidFill>
              </a:rPr>
              <a:t>多面体模型简述</a:t>
            </a:r>
            <a:endParaRPr lang="zh-CN" altLang="en-US" sz="5900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26885" y="4100830"/>
            <a:ext cx="3876040" cy="67627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章家维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算法分块的障碍</a:t>
            </a:r>
            <a:endParaRPr 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6783070" cy="258508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语句实例间的依赖互相交错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分块之间循环依赖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分块导致块间通信频繁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 descr="Pluto样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40" y="4392295"/>
            <a:ext cx="7968615" cy="1153160"/>
          </a:xfrm>
          <a:prstGeom prst="rect">
            <a:avLst/>
          </a:prstGeom>
        </p:spPr>
      </p:pic>
      <p:pic>
        <p:nvPicPr>
          <p:cNvPr id="3" name="图片 2" descr="正确分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60" y="889000"/>
            <a:ext cx="5440680" cy="3162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算法分块的改善</a:t>
            </a:r>
            <a:endParaRPr 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6783070" cy="258508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变换后依赖方向一致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循环次序任意改变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任意规则分块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 descr="Pluto样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40" y="4392295"/>
            <a:ext cx="7968615" cy="1153160"/>
          </a:xfrm>
          <a:prstGeom prst="rect">
            <a:avLst/>
          </a:prstGeom>
        </p:spPr>
      </p:pic>
      <p:pic>
        <p:nvPicPr>
          <p:cNvPr id="3" name="图片 2" descr="D:\Data\course file\国科大雁栖湖\编译讨论班\线性变换后分块.png线性变换后分块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69255" y="1318260"/>
            <a:ext cx="6252210" cy="2577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算法分块的改善</a:t>
            </a:r>
            <a:endParaRPr 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073910"/>
            <a:ext cx="6783070" cy="41160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一个依赖在一个方向上坐标差为非负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该方向上顺序执行不破坏依赖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一个依赖在多个方向上坐标差为非负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任意方向上顺序执行即可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循环可任意交换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多个依赖在多个方向上坐标差为非负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这些依赖适用相同变换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66000" y="2344420"/>
            <a:ext cx="4041775" cy="2581910"/>
            <a:chOff x="11600" y="3692"/>
            <a:chExt cx="6365" cy="4066"/>
          </a:xfrm>
        </p:grpSpPr>
        <p:grpSp>
          <p:nvGrpSpPr>
            <p:cNvPr id="16" name="组合 15"/>
            <p:cNvGrpSpPr/>
            <p:nvPr/>
          </p:nvGrpSpPr>
          <p:grpSpPr>
            <a:xfrm>
              <a:off x="12235" y="3692"/>
              <a:ext cx="5730" cy="4067"/>
              <a:chOff x="12235" y="3692"/>
              <a:chExt cx="5730" cy="406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2235" y="3692"/>
                <a:ext cx="5730" cy="4067"/>
                <a:chOff x="13001" y="3421"/>
                <a:chExt cx="5730" cy="4067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13464" y="4608"/>
                  <a:ext cx="2492" cy="2300"/>
                </a:xfrm>
                <a:prstGeom prst="straightConnector1">
                  <a:avLst/>
                </a:prstGeom>
                <a:ln>
                  <a:prstDash val="sysDash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文本框 4"/>
                <p:cNvSpPr txBox="1"/>
                <p:nvPr/>
              </p:nvSpPr>
              <p:spPr>
                <a:xfrm>
                  <a:off x="15956" y="4177"/>
                  <a:ext cx="8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S</a:t>
                  </a:r>
                  <a:endParaRPr lang="en-US" altLang="zh-CN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3001" y="6908"/>
                  <a:ext cx="7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T</a:t>
                  </a:r>
                  <a:endParaRPr lang="en-US" altLang="zh-CN"/>
                </a:p>
              </p:txBody>
            </p: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13455" y="4049"/>
                  <a:ext cx="9" cy="2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13464" y="6908"/>
                  <a:ext cx="321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16222" y="6328"/>
                  <a:ext cx="2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循环方向</a:t>
                  </a: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113" y="3421"/>
                  <a:ext cx="192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/>
                    <a:t>循环方向</a:t>
                  </a:r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</p:grpSp>
          <p:cxnSp>
            <p:nvCxnSpPr>
              <p:cNvPr id="14" name="直接连接符 13"/>
              <p:cNvCxnSpPr/>
              <p:nvPr/>
            </p:nvCxnSpPr>
            <p:spPr>
              <a:xfrm flipH="1">
                <a:off x="15142" y="4959"/>
                <a:ext cx="16" cy="22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12698" y="4896"/>
                <a:ext cx="2428" cy="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11600" y="4614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01" y="7164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  <a:endParaRPr lang="en-US" altLang="zh-CN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Pluto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算法的约束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073910"/>
            <a:ext cx="6783070" cy="41160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对循环中的所有依赖，要求：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使用线性函数对循环变量进行变换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变换后被依赖点在所有新循环变量上不晚于依赖点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变换必须保证不会降维（满秩）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66000" y="2344420"/>
            <a:ext cx="4041775" cy="2581910"/>
            <a:chOff x="11600" y="3692"/>
            <a:chExt cx="6365" cy="4066"/>
          </a:xfrm>
        </p:grpSpPr>
        <p:grpSp>
          <p:nvGrpSpPr>
            <p:cNvPr id="16" name="组合 15"/>
            <p:cNvGrpSpPr/>
            <p:nvPr/>
          </p:nvGrpSpPr>
          <p:grpSpPr>
            <a:xfrm>
              <a:off x="12235" y="3692"/>
              <a:ext cx="5730" cy="4067"/>
              <a:chOff x="12235" y="3692"/>
              <a:chExt cx="5730" cy="406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2235" y="3692"/>
                <a:ext cx="5730" cy="4067"/>
                <a:chOff x="13001" y="3421"/>
                <a:chExt cx="5730" cy="4067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13464" y="4608"/>
                  <a:ext cx="2492" cy="2300"/>
                </a:xfrm>
                <a:prstGeom prst="straightConnector1">
                  <a:avLst/>
                </a:prstGeom>
                <a:ln>
                  <a:prstDash val="sysDash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文本框 4"/>
                <p:cNvSpPr txBox="1"/>
                <p:nvPr/>
              </p:nvSpPr>
              <p:spPr>
                <a:xfrm>
                  <a:off x="15956" y="4177"/>
                  <a:ext cx="8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S</a:t>
                  </a:r>
                  <a:endParaRPr lang="en-US" altLang="zh-CN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3001" y="6908"/>
                  <a:ext cx="7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T</a:t>
                  </a:r>
                  <a:endParaRPr lang="en-US" altLang="zh-CN"/>
                </a:p>
              </p:txBody>
            </p: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13455" y="4049"/>
                  <a:ext cx="9" cy="2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13464" y="6908"/>
                  <a:ext cx="321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16222" y="6328"/>
                  <a:ext cx="2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循环方向</a:t>
                  </a: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113" y="3421"/>
                  <a:ext cx="192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/>
                    <a:t>循环方向</a:t>
                  </a:r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</p:grpSp>
          <p:cxnSp>
            <p:nvCxnSpPr>
              <p:cNvPr id="14" name="直接连接符 13"/>
              <p:cNvCxnSpPr/>
              <p:nvPr/>
            </p:nvCxnSpPr>
            <p:spPr>
              <a:xfrm flipH="1">
                <a:off x="15142" y="4959"/>
                <a:ext cx="16" cy="22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12698" y="4896"/>
                <a:ext cx="2428" cy="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11600" y="4614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01" y="7164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  <a:endParaRPr lang="en-US" altLang="zh-CN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87526" y="3976825"/>
            <a:ext cx="10970099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Pluto</a:t>
            </a: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算法的优化指标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84200" y="4726940"/>
            <a:ext cx="10973435" cy="14192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需要传递的数据量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通信量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等于单个依赖穿过的切平面数量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本质上是个线性函数，使用整数线性规划求解（现常用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isl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库）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通信量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379730"/>
            <a:ext cx="5473065" cy="3162935"/>
          </a:xfrm>
          <a:prstGeom prst="rect">
            <a:avLst/>
          </a:prstGeom>
        </p:spPr>
      </p:pic>
      <p:pic>
        <p:nvPicPr>
          <p:cNvPr id="4" name="图片 3" descr="通信量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0465" y="461645"/>
            <a:ext cx="5297170" cy="3081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2957" y="2335664"/>
            <a:ext cx="5190185" cy="740727"/>
          </a:xfrm>
        </p:spPr>
        <p:txBody>
          <a:bodyPr/>
          <a:p>
            <a:r>
              <a:rPr lang="zh-CN"/>
              <a:t>优点与缺点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30810" y="6405880"/>
            <a:ext cx="710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部分图源来自https://www.zhihu.com/people/yao-zhu-jia-jie/posts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Pluto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算法的优缺点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276475"/>
            <a:ext cx="7249795" cy="36290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能够更灵活地选择变换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对依赖的处理更加形式化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优化指标缺少考虑因素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归根结底为启发性算法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0794" y="3342239"/>
            <a:ext cx="7117545" cy="1118535"/>
          </a:xfrm>
        </p:spPr>
        <p:txBody>
          <a:bodyPr/>
          <a:p>
            <a:r>
              <a:rPr lang="zh-CN" altLang="en-US"/>
              <a:t>感谢聆听！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68085" y="133731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60720" y="1543685"/>
            <a:ext cx="279400" cy="347980"/>
            <a:chOff x="9072" y="243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243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247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268085" y="251841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60720" y="2760345"/>
            <a:ext cx="279400" cy="347980"/>
            <a:chOff x="9072" y="434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434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439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68085" y="369887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3"/>
            </p:custDataLst>
          </p:nvPr>
        </p:nvGrpSpPr>
        <p:grpSpPr>
          <a:xfrm>
            <a:off x="5760720" y="3940810"/>
            <a:ext cx="279400" cy="347980"/>
            <a:chOff x="9072" y="620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620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624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7037070" y="13373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概述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17"/>
            </p:custDataLst>
          </p:nvPr>
        </p:nvSpPr>
        <p:spPr>
          <a:xfrm>
            <a:off x="7037070" y="25184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Pluto</a:t>
            </a:r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算法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8"/>
            </p:custDataLst>
          </p:nvPr>
        </p:nvSpPr>
        <p:spPr>
          <a:xfrm>
            <a:off x="7037070" y="36995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优点与缺点</a:t>
            </a:r>
            <a:endParaRPr lang="zh-CN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4762" y="2308994"/>
            <a:ext cx="5190185" cy="740727"/>
          </a:xfrm>
        </p:spPr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4762" y="3390988"/>
            <a:ext cx="5190185" cy="1477027"/>
          </a:xfrm>
        </p:spPr>
        <p:txBody>
          <a:bodyPr/>
          <a:p>
            <a:r>
              <a:rPr>
                <a:sym typeface="+mn-ea"/>
              </a:rPr>
              <a:t>多面体模型：循环专精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多面体模型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5456555" cy="242379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循环边界是循环下标的线性函数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元素下标是循环下标的线性函数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下标范围有限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 descr="二维多面体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00240" y="558800"/>
            <a:ext cx="4061460" cy="4194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620" y="4964430"/>
            <a:ext cx="4899660" cy="922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三维多面体"/>
          <p:cNvPicPr>
            <a:picLocks noChangeAspect="1"/>
          </p:cNvPicPr>
          <p:nvPr/>
        </p:nvPicPr>
        <p:blipFill>
          <a:blip r:embed="rId1"/>
          <a:srcRect l="27241" r="18125" b="14119"/>
          <a:stretch>
            <a:fillRect/>
          </a:stretch>
        </p:blipFill>
        <p:spPr>
          <a:xfrm>
            <a:off x="6016625" y="532130"/>
            <a:ext cx="5151120" cy="5166995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多面体模型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111250" y="2540635"/>
            <a:ext cx="5456555" cy="242379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循环边界是循环下标的线性函数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元素下标是循环下标的线性函数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下标范围有限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 descr="D:\Data\course file\国科大雁栖湖\编译讨论班\样例代码2.png样例代码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67805" y="5595620"/>
            <a:ext cx="4715510" cy="1088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线性变换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6783070" cy="258508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线性函数经过线性变换仍为线性函数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线性变换相当于重新指定一组基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极大线性无关组保证定义域和值域维度相同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有可能使原先不可交换的循环变得可交换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 descr="线性变换例"/>
          <p:cNvPicPr>
            <a:picLocks noChangeAspect="1"/>
          </p:cNvPicPr>
          <p:nvPr/>
        </p:nvPicPr>
        <p:blipFill>
          <a:blip r:embed="rId3"/>
          <a:srcRect t="380" r="16325"/>
          <a:stretch>
            <a:fillRect/>
          </a:stretch>
        </p:blipFill>
        <p:spPr>
          <a:xfrm>
            <a:off x="7822565" y="26035"/>
            <a:ext cx="3085465" cy="6831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2957" y="2335664"/>
            <a:ext cx="5190185" cy="740727"/>
          </a:xfrm>
        </p:spPr>
        <p:txBody>
          <a:bodyPr/>
          <a:p>
            <a:r>
              <a:rPr lang="en-US" altLang="zh-CN"/>
              <a:t>Pluto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4762" y="3390988"/>
            <a:ext cx="5190185" cy="1477027"/>
          </a:xfrm>
        </p:spPr>
        <p:txBody>
          <a:bodyPr/>
          <a:p>
            <a:r>
              <a:rPr>
                <a:sym typeface="+mn-ea"/>
              </a:rPr>
              <a:t>分块专精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Pluto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算法的目标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6783070" cy="258508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算法分块，提高局部性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分块之间并行执行，提高并行性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减少跨分块的通信，优化性能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算法分块的障碍</a:t>
            </a:r>
            <a:endParaRPr 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11250" y="2540635"/>
            <a:ext cx="6783070" cy="258508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语句实例间的依赖互相交错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分块之间循环依赖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分块导致块间通信频繁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55" y="887095"/>
            <a:ext cx="5295900" cy="3178175"/>
          </a:xfrm>
          <a:prstGeom prst="rect">
            <a:avLst/>
          </a:prstGeom>
        </p:spPr>
      </p:pic>
      <p:pic>
        <p:nvPicPr>
          <p:cNvPr id="6" name="图片 5" descr="Pluto样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140" y="4392295"/>
            <a:ext cx="7968615" cy="1153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4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4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545_4*i*7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4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4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4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4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4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4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4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4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4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4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4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4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4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4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4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4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4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SLIDE_ID" val="custom2020254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  <p:tag name="KSO_WM_SPECIAL_SOURCE" val="bdnull"/>
</p:tagLst>
</file>

<file path=ppt/tags/tag3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  <p:tag name="KSO_WM_SPECIAL_SOURCE" val="bdnull"/>
</p:tagLst>
</file>

<file path=ppt/tags/tag3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PLACING_PICTURE_USER_VIEWPORT" val="{&quot;height&quot;:6084,&quot;width&quot;:5892}"/>
</p:tagLst>
</file>

<file path=ppt/tags/tag349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  <p:tag name="KSO_WM_SPECIAL_SOURCE" val="bdnull"/>
</p:tagLst>
</file>

<file path=ppt/tags/tag3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8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8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PLACING_PICTURE_USER_VIEWPORT" val="{&quot;height&quot;:3336,&quot;width&quot;:5736}"/>
</p:tagLst>
</file>

<file path=ppt/tags/tag378.xml><?xml version="1.0" encoding="utf-8"?>
<p:tagLst xmlns:p="http://schemas.openxmlformats.org/presentationml/2006/main">
  <p:tag name="KSO_WM_SLIDE_ID" val="custom20202545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5*444"/>
  <p:tag name="KSO_WM_SLIDE_POSITION" val="46*48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  <p:tag name="KSO_WM_SPECIAL_SOURCE" val="bdnull"/>
</p:tagLst>
</file>

<file path=ppt/tags/tag3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  <p:tag name="KSO_WM_SPECIAL_SOURCE" val="bdnul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  <p:tag name="KSO_WM_SPECIAL_SOURCE" val="bdnull"/>
</p:tagLst>
</file>

<file path=ppt/tags/tag384.xml><?xml version="1.0" encoding="utf-8"?>
<p:tagLst xmlns:p="http://schemas.openxmlformats.org/presentationml/2006/main">
  <p:tag name="KSO_DOCER_TEMPLATE_OPEN_ONCE_MARK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宽屏</PresentationFormat>
  <Paragraphs>135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</vt:lpstr>
      <vt:lpstr>等线 Light</vt:lpstr>
      <vt:lpstr>等线</vt:lpstr>
      <vt:lpstr>Mongolian Baiti</vt:lpstr>
      <vt:lpstr>Office 主题​​</vt:lpstr>
      <vt:lpstr>1_Office 主题​​</vt:lpstr>
      <vt:lpstr>2_Office 主题​​</vt:lpstr>
      <vt:lpstr>多面体模型简述</vt:lpstr>
      <vt:lpstr>PowerPoint 演示文稿</vt:lpstr>
      <vt:lpstr>概述</vt:lpstr>
      <vt:lpstr>多面体模型</vt:lpstr>
      <vt:lpstr>多面体模型</vt:lpstr>
      <vt:lpstr>线性变换</vt:lpstr>
      <vt:lpstr>Pluto算法</vt:lpstr>
      <vt:lpstr>Pluto算法的目标</vt:lpstr>
      <vt:lpstr>算法分块的障碍</vt:lpstr>
      <vt:lpstr>算法分块的障碍</vt:lpstr>
      <vt:lpstr>算法分块的改善</vt:lpstr>
      <vt:lpstr>算法分块的改善</vt:lpstr>
      <vt:lpstr>Pluto算法的约束</vt:lpstr>
      <vt:lpstr>PowerPoint 演示文稿</vt:lpstr>
      <vt:lpstr>优点与缺点</vt:lpstr>
      <vt:lpstr>Pluto算法的优缺点</vt:lpstr>
      <vt:lpstr>感谢聆听！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多面体模型简述</dc:title>
  <dc:creator>章 家维</dc:creator>
  <cp:lastModifiedBy>镇流器</cp:lastModifiedBy>
  <cp:revision>83</cp:revision>
  <dcterms:created xsi:type="dcterms:W3CDTF">2022-03-04T04:23:00Z</dcterms:created>
  <dcterms:modified xsi:type="dcterms:W3CDTF">2022-03-07T04:01:21Z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BCBF8932DBDE49F5BBF18C9FBEF267DA</vt:lpwstr>
  </property>
  <property fmtid="{D5CDD505-2E9C-101B-9397-08002B2CF9AE}" pid="3" name="KSOProductBuildVer">
    <vt:lpwstr>2052-11.1.0.11294</vt:lpwstr>
  </property>
</Properties>
</file>