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9" r:id="rId12"/>
    <p:sldId id="267" r:id="rId13"/>
    <p:sldId id="268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5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32911-4C31-490C-8342-5A4FCFE8ADA6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782C5-DAAD-4263-99F4-57AFA3494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161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782C5-DAAD-4263-99F4-57AFA3494AC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86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8AAF0-B2EE-4659-BE01-858BED39F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47F70A-6D19-4BDB-A123-7565115FB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A98EF-DB55-40E7-91E5-EE0B6E29B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F01A-0319-4998-B00F-63328318B376}" type="datetime1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8A7FCB-E681-4D23-846F-7CF33CBB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B811B1-B099-49FD-8ACA-54306682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1183-4FA2-4087-A3FA-A0D2D6745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31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21E47-6F78-4CD8-8B6F-332A2128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6A2266-6F86-4230-86FB-FE10BB269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3957CD-A104-453D-BB12-2C8401F7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8C5D-F05C-4346-819F-D1B35C25D191}" type="datetime1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B1C9E4-EFDF-4DC4-8586-8E8C942B0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613B0D-65F1-4805-BADD-AB6EB28C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1183-4FA2-4087-A3FA-A0D2D6745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58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703011-77AA-4CC2-99CC-403D32EAE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FF7D66-E1B8-42BA-AAB1-0E0700964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83F81A-CAF1-4786-B0BD-5714BAE72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4F1F-A374-4DA1-9435-5061AEADA07D}" type="datetime1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D4420A-F9D0-4479-B77D-4352A8AD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BA077-9F6C-418D-B893-F1218C95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1183-4FA2-4087-A3FA-A0D2D6745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92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24F4C-7B43-4140-9E3E-20A3B01E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B1C2E3-8158-4E3E-8336-53B154A18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E837E8-1A94-4202-9B77-E523EA668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F696-5544-4937-8515-C2580AD01799}" type="datetime1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C8A1C1-42E7-460B-B636-72F43000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285D0F-086B-4D56-8816-F1DC21C7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1183-4FA2-4087-A3FA-A0D2D6745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80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0ADD3-A3C5-4E29-80EE-C43DE6CF2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621436-224A-4AE3-BA32-3037B0EE8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C700A1-8565-41CC-897A-2188D6699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454D-75CD-42E6-99CD-92CC3ABBF711}" type="datetime1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506DC-FF9C-46F2-93BA-105F2C8C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6E481-8ADA-4D0E-8487-A74A862C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1183-4FA2-4087-A3FA-A0D2D6745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65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D03B0-F417-416B-A4E2-9457823E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9AA13E-A786-4A0E-92FC-14DD3B99B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D44804-B751-4BA0-9F0E-8508DA63F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15D80B-BAF6-47C3-BA09-1540FC93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51F5-DEA5-4DB7-866A-EB80D0FFD361}" type="datetime1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8E2B57-350B-4FAF-9571-DF9484A6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015E52-C14C-470C-9C8C-09D78FBE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1183-4FA2-4087-A3FA-A0D2D6745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43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E6183-44FD-4C83-9031-79F33CDFD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BABDA4-CDB3-462E-AE06-31B49387A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EB608C-CEAA-44CE-BAF7-D94E78462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B67D53-6E71-4181-888B-89FBA8A80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03073E-31A0-41B5-ABDC-4C37466FE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24C4EC-7D86-4572-922C-FD28838A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6CDD-7ED6-4493-A846-40EAC47E6D13}" type="datetime1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B82956-E826-4D52-8D26-20CB4CB4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B57F3A-CEC4-46F6-BBD2-77D59E7A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1183-4FA2-4087-A3FA-A0D2D6745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86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A6073-6B18-4AC8-AB6B-CA72B179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C9CF7C-6B8C-4956-BA41-5AFF81A11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4A36-567E-4639-936F-B2DC9B8BC94A}" type="datetime1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33AACD-845B-4E6B-A7EE-D7F91C0C5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465531-7FCB-44EF-B1A6-78C15233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1183-4FA2-4087-A3FA-A0D2D6745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81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653B77-3C7E-47F6-83F6-E8FFAD8C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5490-A1CB-4F9D-AF99-09C8B7103E87}" type="datetime1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17B527-6DA9-486A-86AA-6A0A81162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0D32EB-A9C8-428E-B834-1BEBCB5E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1183-4FA2-4087-A3FA-A0D2D6745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37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FC52C-3937-4EA5-8B0F-650648973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C1F3D-2E63-4747-9A83-AF697C647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C0FE66-7DDA-4CAC-B1E9-2BED8015F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90A644-F4C0-4EEF-8782-BDF74DB3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6715-56F1-46DD-A059-0766758D82F7}" type="datetime1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131E41-D950-414D-9E8E-85BC233B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04E1C6-8677-47FE-AE89-77BD50213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1183-4FA2-4087-A3FA-A0D2D6745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16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C5375-CAE4-4F00-98C9-BC03FDAB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0EA560-5F1C-41C6-91C4-A22C597C2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DAB338-BEE6-491C-93DD-DB86D72CB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BB3166-A815-4A30-84C4-18FFD0EEA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C2F-7FFD-4CA7-BE28-E2D13DC15588}" type="datetime1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037A8C-16B7-466E-A01A-4ECEB9EB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33A963-E8E2-4647-BF55-712A7506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1183-4FA2-4087-A3FA-A0D2D6745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00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741B04-DDCF-4BB3-9175-69C48FF67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3D766F-0508-4954-B0D0-AB2D0095C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76DEB0-58BC-454F-9DA7-893C521C8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D08AD-B44A-4A25-967F-B3CFA5206790}" type="datetime1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DC4FF2-02CB-4F60-A152-52025D7E1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8AA9F3-E74B-4167-9D3D-B93F4BDFD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41183-4FA2-4087-A3FA-A0D2D6745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66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e5y6WDbXCQ" TargetMode="External"/><Relationship Id="rId2" Type="http://schemas.openxmlformats.org/officeDocument/2006/relationships/hyperlink" Target="https://llvm.org/docs/MemorySSA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ascal-group.bitbucket.io/lectures/PTA.pdf" TargetMode="External"/><Relationship Id="rId2" Type="http://schemas.openxmlformats.org/officeDocument/2006/relationships/hyperlink" Target="http://www.cs.cornell.edu/courses/cs711/2005fa/papers/andersen-thesis94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BAB93-BB70-4376-AEA4-D1FFDD2B3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“Graph” in Program Analysis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25DF52-9712-45BC-AF37-8ABD9A8353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Chenghang</a:t>
            </a:r>
            <a:r>
              <a:rPr lang="zh-CN" altLang="en-US" dirty="0"/>
              <a:t> </a:t>
            </a:r>
            <a:r>
              <a:rPr lang="en-US" altLang="zh-CN" dirty="0"/>
              <a:t>shi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A47A85-4C42-4AD9-BA2F-E429CB8E1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114" y="6356350"/>
            <a:ext cx="11923486" cy="365125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5066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5013A-D4BD-4400-833F-0C14865C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Cycle detection in dynamic graph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CC0661-B9EF-4AFB-90AC-E53D1115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6045E23-D751-4F4D-BB77-C66FEFAE5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937" y="2337594"/>
            <a:ext cx="4820800" cy="38457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7E4AD62-86D2-4AB2-BDC6-8E9061F68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63" y="3013934"/>
            <a:ext cx="4652964" cy="2607337"/>
          </a:xfrm>
          <a:prstGeom prst="rect">
            <a:avLst/>
          </a:prstGeom>
        </p:spPr>
      </p:pic>
      <p:pic>
        <p:nvPicPr>
          <p:cNvPr id="9" name="图形 8" descr="直箭头">
            <a:extLst>
              <a:ext uri="{FF2B5EF4-FFF2-40B4-BE49-F238E27FC236}">
                <a16:creationId xmlns:a16="http://schemas.microsoft.com/office/drawing/2014/main" id="{A4A08374-0680-40A7-81DE-611EB12D5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5529482" y="3930650"/>
            <a:ext cx="9398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62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96C11-F634-48C7-9D56-22B00142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“Graph” in program analysis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7256E-6C8E-414A-B1DA-F50E679B4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Data structure used in algorithm(e.g. constraint graph)</a:t>
            </a:r>
          </a:p>
          <a:p>
            <a:r>
              <a:rPr lang="en-US" altLang="zh-CN" sz="3600" dirty="0"/>
              <a:t>Graph carrying control/data flow(e.g. CFG/ICFG...)</a:t>
            </a:r>
          </a:p>
          <a:p>
            <a:r>
              <a:rPr lang="en-US" altLang="zh-CN" sz="3600" dirty="0"/>
              <a:t>Graph reachability</a:t>
            </a:r>
          </a:p>
          <a:p>
            <a:r>
              <a:rPr lang="en-US" altLang="zh-CN" sz="3600" dirty="0"/>
              <a:t>Maybe more...</a:t>
            </a:r>
          </a:p>
        </p:txBody>
      </p:sp>
    </p:spTree>
    <p:extLst>
      <p:ext uri="{BB962C8B-B14F-4D97-AF65-F5344CB8AC3E}">
        <p14:creationId xmlns:p14="http://schemas.microsoft.com/office/powerpoint/2010/main" val="801496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51579-BB1F-45C7-A15D-A54F7A62C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Graph carrying control/data 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618248-3E1E-412C-B854-4B81B4D9A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“Sparser”: CFG -&gt; SEG(Sparse Evaluation Graph) -&gt; VFG(Value Flow Graph) 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A2C46E-B470-4D7E-A6F5-F594DBD8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700" y="5886450"/>
            <a:ext cx="10579100" cy="835025"/>
          </a:xfrm>
        </p:spPr>
        <p:txBody>
          <a:bodyPr/>
          <a:lstStyle/>
          <a:p>
            <a:r>
              <a:rPr lang="en-US" altLang="zh-CN" dirty="0"/>
              <a:t>[4] Automatic Construction of Sparse Data Flow Evaluation Graphs</a:t>
            </a:r>
          </a:p>
          <a:p>
            <a:r>
              <a:rPr lang="en-US" altLang="zh-CN" dirty="0"/>
              <a:t>[5] Boosting the performance of flow-sensitive points-to analysis using value flow</a:t>
            </a:r>
          </a:p>
          <a:p>
            <a:r>
              <a:rPr lang="en-US" altLang="zh-CN" dirty="0"/>
              <a:t>[6] SVF: </a:t>
            </a:r>
            <a:r>
              <a:rPr lang="en-US" altLang="zh-CN" dirty="0" err="1"/>
              <a:t>interprocedural</a:t>
            </a:r>
            <a:r>
              <a:rPr lang="en-US" altLang="zh-CN" dirty="0"/>
              <a:t> static value-flow analysis in LLVM</a:t>
            </a:r>
          </a:p>
          <a:p>
            <a:r>
              <a:rPr lang="en-US" altLang="zh-CN" dirty="0"/>
              <a:t>[7] Pinpoint: Fast and Precise Sparse Value Flow Analysis for Million Lines of Code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B19BE7-CC84-4D0A-9486-A543317F9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1" y="2372786"/>
            <a:ext cx="5988050" cy="344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60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2EDD7-B89C-43BC-94B2-74A6ACBC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SEG &amp; VFG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14C08C-31B8-4A73-8620-B360A1763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SEG: Keep Nodes related to data flow problem</a:t>
            </a:r>
          </a:p>
          <a:p>
            <a:r>
              <a:rPr lang="en-US" altLang="zh-CN" dirty="0"/>
              <a:t>Value Flow Analysis/Value Flow Graph/Memory SSA</a:t>
            </a:r>
          </a:p>
          <a:p>
            <a:pPr lvl="1"/>
            <a:r>
              <a:rPr lang="en-US" altLang="zh-CN" dirty="0"/>
              <a:t>Same terminology, not exactly the same things</a:t>
            </a:r>
          </a:p>
          <a:p>
            <a:pPr lvl="1"/>
            <a:r>
              <a:rPr lang="en-US" altLang="zh-CN" dirty="0"/>
              <a:t>Basically, want </a:t>
            </a:r>
            <a:r>
              <a:rPr lang="en-US" altLang="zh-CN" b="1" dirty="0"/>
              <a:t>sparser</a:t>
            </a:r>
            <a:r>
              <a:rPr lang="en-US" altLang="zh-CN" dirty="0"/>
              <a:t> information(e.g. use-define chain)</a:t>
            </a:r>
          </a:p>
          <a:p>
            <a:pPr lvl="1"/>
            <a:r>
              <a:rPr lang="en-US" altLang="zh-CN" dirty="0"/>
              <a:t>Keywords(?): flow sensitive, sparse...</a:t>
            </a:r>
          </a:p>
          <a:p>
            <a:pPr lvl="1"/>
            <a:r>
              <a:rPr lang="en-US" altLang="zh-CN" dirty="0"/>
              <a:t>Usually for C++/C</a:t>
            </a:r>
          </a:p>
          <a:p>
            <a:r>
              <a:rPr lang="en-US" altLang="zh-CN" dirty="0"/>
              <a:t>Memory SSA in LLVM[9, 10]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C9E4C9-ED2E-49D2-92D8-1A2A464ED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76963"/>
            <a:ext cx="12192000" cy="544512"/>
          </a:xfrm>
        </p:spPr>
        <p:txBody>
          <a:bodyPr/>
          <a:lstStyle/>
          <a:p>
            <a:r>
              <a:rPr lang="en-US" altLang="zh-CN" dirty="0"/>
              <a:t>[8] </a:t>
            </a:r>
            <a:r>
              <a:rPr lang="en-US" altLang="zh-CN" dirty="0">
                <a:hlinkClick r:id="rId2"/>
              </a:rPr>
              <a:t>https://llvm.org/docs/MemorySSA.html</a:t>
            </a:r>
            <a:endParaRPr lang="en-US" altLang="zh-CN" dirty="0"/>
          </a:p>
          <a:p>
            <a:r>
              <a:rPr lang="en-US" altLang="zh-CN" dirty="0"/>
              <a:t>[9] </a:t>
            </a:r>
            <a:r>
              <a:rPr lang="en-US" altLang="zh-CN" b="0" i="0" u="none" strike="noStrike" dirty="0">
                <a:solidFill>
                  <a:srgbClr val="CA7900"/>
                </a:solidFill>
                <a:effectLst/>
                <a:latin typeface="Lucida Grande"/>
                <a:hlinkClick r:id="rId3"/>
              </a:rPr>
              <a:t>2020 LLVM Developers’ Meeting: S. </a:t>
            </a:r>
            <a:r>
              <a:rPr lang="en-US" altLang="zh-CN" b="0" i="0" u="none" strike="noStrike" dirty="0" err="1">
                <a:solidFill>
                  <a:srgbClr val="CA7900"/>
                </a:solidFill>
                <a:effectLst/>
                <a:latin typeface="Lucida Grande"/>
                <a:hlinkClick r:id="rId3"/>
              </a:rPr>
              <a:t>Baziotis</a:t>
            </a:r>
            <a:r>
              <a:rPr lang="en-US" altLang="zh-CN" b="0" i="0" u="none" strike="noStrike" dirty="0">
                <a:solidFill>
                  <a:srgbClr val="CA7900"/>
                </a:solidFill>
                <a:effectLst/>
                <a:latin typeface="Lucida Grande"/>
                <a:hlinkClick r:id="rId3"/>
              </a:rPr>
              <a:t> &amp; S. Moll - Finding Your Way Around the LLVM Dependence Analysis Zoo</a:t>
            </a:r>
            <a:endParaRPr lang="en-US" altLang="zh-CN" b="0" i="0" dirty="0">
              <a:solidFill>
                <a:srgbClr val="000000"/>
              </a:solidFill>
              <a:effectLst/>
              <a:latin typeface="Lucida Grande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3483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2C112-5EAD-4453-A326-777773E9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Program Analysis via Graph reachability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C090EF-C59A-4C15-B506-588EA909E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Graph Reachability, usually refers to </a:t>
            </a:r>
            <a:r>
              <a:rPr lang="en-US" altLang="zh-CN" b="1" dirty="0"/>
              <a:t>CFL</a:t>
            </a:r>
            <a:r>
              <a:rPr lang="en-US" altLang="zh-CN" dirty="0"/>
              <a:t>(Context Free Language) </a:t>
            </a:r>
            <a:r>
              <a:rPr lang="en-US" altLang="zh-CN" b="1" dirty="0"/>
              <a:t>Reachability</a:t>
            </a:r>
          </a:p>
          <a:p>
            <a:r>
              <a:rPr lang="en-US" altLang="zh-CN" dirty="0"/>
              <a:t>Example: IFDS</a:t>
            </a:r>
          </a:p>
          <a:p>
            <a:pPr lvl="2"/>
            <a:r>
              <a:rPr lang="en-US" altLang="zh-CN" dirty="0"/>
              <a:t>Implementation: FlowDroid, a taint analysis tool</a:t>
            </a:r>
          </a:p>
          <a:p>
            <a:pPr lvl="2"/>
            <a:r>
              <a:rPr lang="en-US" altLang="zh-CN" dirty="0"/>
              <a:t>Extension: IDE</a:t>
            </a:r>
          </a:p>
          <a:p>
            <a:pPr lvl="2"/>
            <a:r>
              <a:rPr lang="en-US" altLang="zh-CN" dirty="0"/>
              <a:t>Sparse IFDS...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9A3BAE-7A6A-4988-A167-3F793FC9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718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4F7A7-78D2-4621-B760-2303773F0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Recap: CFL Reachability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69A58F-5959-4A13-887B-A4346860B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IFDS, used to match call and return</a:t>
            </a:r>
          </a:p>
          <a:p>
            <a:r>
              <a:rPr lang="en-US" altLang="zh-CN" dirty="0"/>
              <a:t>Why? </a:t>
            </a:r>
          </a:p>
          <a:p>
            <a:pPr lvl="1"/>
            <a:r>
              <a:rPr lang="en-US" altLang="zh-CN" dirty="0"/>
              <a:t>Filter spurious data flow(unmatched call &amp; return)</a:t>
            </a:r>
          </a:p>
          <a:p>
            <a:r>
              <a:rPr lang="en-US" altLang="zh-CN" dirty="0"/>
              <a:t>More use cases?</a:t>
            </a:r>
          </a:p>
          <a:p>
            <a:pPr lvl="1"/>
            <a:r>
              <a:rPr lang="en-US" altLang="zh-CN" dirty="0"/>
              <a:t>Match load &amp; store(Flow-insensitive Pointer Analysis)</a:t>
            </a:r>
          </a:p>
          <a:p>
            <a:pPr lvl="1"/>
            <a:r>
              <a:rPr lang="en-US" altLang="zh-CN" dirty="0" err="1"/>
              <a:t>Interprocedural</a:t>
            </a:r>
            <a:r>
              <a:rPr lang="en-US" altLang="zh-CN" dirty="0"/>
              <a:t> Slicing</a:t>
            </a:r>
          </a:p>
          <a:p>
            <a:pPr lvl="1"/>
            <a:r>
              <a:rPr lang="en-US" altLang="zh-CN" dirty="0"/>
              <a:t>...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B226F0-D5DB-43F4-8EEA-FDC7C36B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50" y="6356350"/>
            <a:ext cx="12147550" cy="365125"/>
          </a:xfrm>
        </p:spPr>
        <p:txBody>
          <a:bodyPr/>
          <a:lstStyle/>
          <a:p>
            <a:r>
              <a:rPr lang="en-US" altLang="zh-CN" dirty="0"/>
              <a:t>[11]Program analysis via graph reachability</a:t>
            </a:r>
          </a:p>
          <a:p>
            <a:r>
              <a:rPr lang="en-US" altLang="zh-CN" dirty="0"/>
              <a:t>[12] [TutFest@POPL'22] Program Analysis via Graph Reachability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2468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BAB93-BB70-4376-AEA4-D1FFDD2B3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 for Listening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A47A85-4C42-4AD9-BA2F-E429CB8E1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114" y="6356350"/>
            <a:ext cx="11923486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DC025B0D-46F1-484E-93CC-26EBBF213D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53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96C11-F634-48C7-9D56-22B00142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7256E-6C8E-414A-B1DA-F50E679B4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Warm up for the paper</a:t>
            </a:r>
          </a:p>
          <a:p>
            <a:r>
              <a:rPr lang="en-US" altLang="zh-CN" sz="3600" dirty="0"/>
              <a:t>“Graph” in program analysis</a:t>
            </a:r>
          </a:p>
          <a:p>
            <a:pPr lvl="1"/>
            <a:r>
              <a:rPr lang="en-US" altLang="zh-CN" sz="3200" dirty="0"/>
              <a:t>Not detailed</a:t>
            </a:r>
          </a:p>
          <a:p>
            <a:pPr lvl="1"/>
            <a:r>
              <a:rPr lang="en-US" altLang="zh-CN" sz="3200" dirty="0"/>
              <a:t>Subjective</a:t>
            </a:r>
          </a:p>
          <a:p>
            <a:pPr lvl="1"/>
            <a:r>
              <a:rPr lang="en-US" altLang="zh-CN" sz="3200" dirty="0"/>
              <a:t>Maybe wrong</a:t>
            </a:r>
            <a:endParaRPr lang="zh-CN" altLang="en-US" sz="32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627A65-6190-46A2-9A6C-1015587B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03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96C11-F634-48C7-9D56-22B00142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Warm up for the paper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7256E-6C8E-414A-B1DA-F50E679B4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Anderson Pointer analysis</a:t>
            </a:r>
          </a:p>
          <a:p>
            <a:r>
              <a:rPr lang="en-US" altLang="zh-CN" sz="3600" dirty="0"/>
              <a:t>Constraint Graph</a:t>
            </a:r>
          </a:p>
          <a:p>
            <a:r>
              <a:rPr lang="en-US" altLang="zh-CN" sz="3600" dirty="0"/>
              <a:t>Cycle detection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E3FB49-909B-4A65-A30C-C67A1E6D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42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C737B-0251-41E3-A5A4-439C8E75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Recap: Anderson pointer analysis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3806F5-57E8-44A1-87B2-99C09380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515599" cy="365125"/>
          </a:xfrm>
        </p:spPr>
        <p:txBody>
          <a:bodyPr/>
          <a:lstStyle/>
          <a:p>
            <a:r>
              <a:rPr lang="en-US" altLang="zh-CN" dirty="0"/>
              <a:t>[1] </a:t>
            </a:r>
            <a:r>
              <a:rPr lang="en-US" altLang="zh-CN" b="0" i="0" u="none" strike="noStrike" dirty="0">
                <a:effectLst/>
                <a:latin typeface="-apple-system"/>
                <a:hlinkClick r:id="rId2"/>
              </a:rPr>
              <a:t>Program Analysis and Specialization for the C Programming Language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. Ph.D. thesis</a:t>
            </a:r>
          </a:p>
          <a:p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[2] 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https://pascal-group.bitbucket.io/lectures/PTA.pdf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 NJU Software Analysis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A241A5-DAE7-4AEB-9E4A-C27198A10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3898" y="1370806"/>
            <a:ext cx="6648451" cy="481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1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C737B-0251-41E3-A5A4-439C8E75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Recap: Anderson pointer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FFEDE1-AC40-4EB2-A092-A722939D0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Points-to analysis: determine </a:t>
            </a:r>
            <a:r>
              <a:rPr lang="en-US" altLang="zh-CN" b="1" dirty="0"/>
              <a:t>which subset of memory locations </a:t>
            </a:r>
            <a:r>
              <a:rPr lang="en-US" altLang="zh-CN" dirty="0"/>
              <a:t>a pointer</a:t>
            </a:r>
            <a:r>
              <a:rPr lang="en-US" altLang="zh-CN" b="1" dirty="0"/>
              <a:t> may </a:t>
            </a:r>
            <a:r>
              <a:rPr lang="en-US" altLang="zh-CN" dirty="0"/>
              <a:t>points to</a:t>
            </a:r>
          </a:p>
          <a:p>
            <a:pPr lvl="1"/>
            <a:r>
              <a:rPr lang="en-US" altLang="zh-CN" dirty="0"/>
              <a:t>Pointer analysis also includes alias analysis</a:t>
            </a:r>
          </a:p>
          <a:p>
            <a:r>
              <a:rPr lang="en-US" altLang="zh-CN" dirty="0"/>
              <a:t>How?</a:t>
            </a:r>
          </a:p>
          <a:p>
            <a:pPr lvl="1"/>
            <a:r>
              <a:rPr lang="en-US" altLang="zh-CN" dirty="0"/>
              <a:t>Extract pointer-related statements</a:t>
            </a:r>
          </a:p>
          <a:p>
            <a:pPr lvl="1"/>
            <a:r>
              <a:rPr lang="en-US" altLang="zh-CN" dirty="0"/>
              <a:t>Give </a:t>
            </a:r>
            <a:r>
              <a:rPr lang="en-US" altLang="zh-CN" b="1" dirty="0"/>
              <a:t>statements</a:t>
            </a:r>
            <a:r>
              <a:rPr lang="en-US" altLang="zh-CN" dirty="0"/>
              <a:t> semantics and generate </a:t>
            </a:r>
            <a:r>
              <a:rPr lang="en-US" altLang="zh-CN" b="1" dirty="0"/>
              <a:t>constraints</a:t>
            </a:r>
          </a:p>
          <a:p>
            <a:pPr lvl="1"/>
            <a:r>
              <a:rPr lang="en-US" altLang="zh-CN" b="1" dirty="0"/>
              <a:t>Solve the constraints</a:t>
            </a:r>
          </a:p>
        </p:txBody>
      </p:sp>
    </p:spTree>
    <p:extLst>
      <p:ext uri="{BB962C8B-B14F-4D97-AF65-F5344CB8AC3E}">
        <p14:creationId xmlns:p14="http://schemas.microsoft.com/office/powerpoint/2010/main" val="415455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C737B-0251-41E3-A5A4-439C8E75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Semantics &amp; constraints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FFEDE1-AC40-4EB2-A092-A722939D0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Constraints = Statement Semantics</a:t>
            </a:r>
          </a:p>
          <a:p>
            <a:r>
              <a:rPr lang="en-US" altLang="zh-CN" dirty="0"/>
              <a:t>Solution satisfying all constraints = Desired points-to relation</a:t>
            </a:r>
          </a:p>
          <a:p>
            <a:pPr lvl="1"/>
            <a:r>
              <a:rPr lang="en-US" altLang="zh-CN" dirty="0"/>
              <a:t>“Less is better” under constraints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86E949-1509-423C-8A3B-BF66CD7FC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52" y="3429000"/>
            <a:ext cx="9628798" cy="2495745"/>
          </a:xfrm>
          <a:prstGeom prst="rect">
            <a:avLst/>
          </a:prstGeom>
        </p:spPr>
      </p:pic>
      <p:sp>
        <p:nvSpPr>
          <p:cNvPr id="8" name="页脚占位符 3">
            <a:extLst>
              <a:ext uri="{FF2B5EF4-FFF2-40B4-BE49-F238E27FC236}">
                <a16:creationId xmlns:a16="http://schemas.microsoft.com/office/drawing/2014/main" id="{AC3D5A9E-0563-46A3-B5D8-F00AAE10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34850" cy="365125"/>
          </a:xfrm>
        </p:spPr>
        <p:txBody>
          <a:bodyPr/>
          <a:lstStyle/>
          <a:p>
            <a:r>
              <a:rPr lang="en-US" altLang="zh-CN" dirty="0"/>
              <a:t>[3]The Ant and the Grasshopper: Fast and Accurate Pointer Analysis for Millions of Lines of 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3558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C737B-0251-41E3-A5A4-439C8E75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Algorithm of Constraints Solving</a:t>
            </a:r>
            <a:endParaRPr lang="zh-CN" altLang="en-US" dirty="0"/>
          </a:p>
        </p:txBody>
      </p:sp>
      <p:sp>
        <p:nvSpPr>
          <p:cNvPr id="8" name="页脚占位符 3">
            <a:extLst>
              <a:ext uri="{FF2B5EF4-FFF2-40B4-BE49-F238E27FC236}">
                <a16:creationId xmlns:a16="http://schemas.microsoft.com/office/drawing/2014/main" id="{AC3D5A9E-0563-46A3-B5D8-F00AAE10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34850" cy="365125"/>
          </a:xfrm>
        </p:spPr>
        <p:txBody>
          <a:bodyPr/>
          <a:lstStyle/>
          <a:p>
            <a:r>
              <a:rPr lang="en-US" altLang="zh-CN" dirty="0"/>
              <a:t>[3]The Ant and the Grasshopper: Fast and Accurate Pointer Analysis for Millions of Lines of Code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F6DC2F1-F5AD-48DE-9D85-C396D14F3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1537513"/>
            <a:ext cx="5380037" cy="481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3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5013A-D4BD-4400-833F-0C14865C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Snapshot of Constraint Graph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AC0F3A-2F87-40E6-9E61-6B84D68289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4CAEFE-0DFA-41D7-A762-B1C8B78BED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“static” edges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CC0661-B9EF-4AFB-90AC-E53D1115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8270FF-3465-43CE-A38A-3C549E46E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4" y="2755900"/>
            <a:ext cx="3527709" cy="31305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B87620B-7C11-4E88-89C0-F1CAFE2B7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463" y="2922587"/>
            <a:ext cx="4652964" cy="260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80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5013A-D4BD-4400-833F-0C14865C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Snapshot of Constraint Graph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AC0F3A-2F87-40E6-9E61-6B84D68289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4CAEFE-0DFA-41D7-A762-B1C8B78BED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“dynamic” edges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CC0661-B9EF-4AFB-90AC-E53D1115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8270FF-3465-43CE-A38A-3C549E46E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4" y="2755900"/>
            <a:ext cx="3527709" cy="31305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6045E23-D751-4F4D-BB77-C66FEFAE5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124" y="2331244"/>
            <a:ext cx="4820800" cy="38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79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526</Words>
  <Application>Microsoft Office PowerPoint</Application>
  <PresentationFormat>宽屏</PresentationFormat>
  <Paragraphs>73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-apple-system</vt:lpstr>
      <vt:lpstr>Lucida Grande</vt:lpstr>
      <vt:lpstr>等线</vt:lpstr>
      <vt:lpstr>等线 Light</vt:lpstr>
      <vt:lpstr>Arial</vt:lpstr>
      <vt:lpstr>Office 主题​​</vt:lpstr>
      <vt:lpstr>“Graph” in Program Analysis</vt:lpstr>
      <vt:lpstr>Outline</vt:lpstr>
      <vt:lpstr>Warm up for the paper</vt:lpstr>
      <vt:lpstr>Recap: Anderson pointer analysis</vt:lpstr>
      <vt:lpstr>Recap: Anderson pointer analysis</vt:lpstr>
      <vt:lpstr>Semantics &amp; constraints</vt:lpstr>
      <vt:lpstr>Basic Algorithm of Constraints Solving</vt:lpstr>
      <vt:lpstr>Snapshot of Constraint Graph</vt:lpstr>
      <vt:lpstr>Snapshot of Constraint Graph</vt:lpstr>
      <vt:lpstr>Cycle detection in dynamic graph</vt:lpstr>
      <vt:lpstr>“Graph” in program analysis</vt:lpstr>
      <vt:lpstr>Graph carrying control/data flow</vt:lpstr>
      <vt:lpstr>SEG &amp; VFG</vt:lpstr>
      <vt:lpstr>Program Analysis via Graph reachability</vt:lpstr>
      <vt:lpstr>Recap: CFL Reachability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“Graph” in Program Analysis</dc:title>
  <dc:creator>chenghang shi</dc:creator>
  <cp:lastModifiedBy>chenghang shi</cp:lastModifiedBy>
  <cp:revision>66</cp:revision>
  <dcterms:created xsi:type="dcterms:W3CDTF">2022-02-27T03:33:07Z</dcterms:created>
  <dcterms:modified xsi:type="dcterms:W3CDTF">2022-02-27T07:15:11Z</dcterms:modified>
</cp:coreProperties>
</file>