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7" r:id="rId2"/>
    <p:sldId id="262" r:id="rId3"/>
    <p:sldId id="293" r:id="rId4"/>
    <p:sldId id="295" r:id="rId5"/>
    <p:sldId id="296" r:id="rId6"/>
    <p:sldId id="322" r:id="rId7"/>
    <p:sldId id="323" r:id="rId8"/>
    <p:sldId id="324" r:id="rId9"/>
    <p:sldId id="325" r:id="rId10"/>
    <p:sldId id="326" r:id="rId11"/>
    <p:sldId id="297" r:id="rId12"/>
    <p:sldId id="335" r:id="rId13"/>
    <p:sldId id="327" r:id="rId14"/>
    <p:sldId id="342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298" r:id="rId23"/>
    <p:sldId id="336" r:id="rId24"/>
    <p:sldId id="337" r:id="rId25"/>
    <p:sldId id="338" r:id="rId26"/>
    <p:sldId id="340" r:id="rId27"/>
    <p:sldId id="34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E39"/>
    <a:srgbClr val="A5E5C3"/>
    <a:srgbClr val="97E1BA"/>
    <a:srgbClr val="DCF4E7"/>
    <a:srgbClr val="77D7A5"/>
    <a:srgbClr val="C9EFD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88235" autoAdjust="0"/>
  </p:normalViewPr>
  <p:slideViewPr>
    <p:cSldViewPr snapToGrid="0">
      <p:cViewPr varScale="1">
        <p:scale>
          <a:sx n="111" d="100"/>
          <a:sy n="111" d="100"/>
        </p:scale>
        <p:origin x="-2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76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0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09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40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56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63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64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48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55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8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1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8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591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0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64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60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773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91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85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5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48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1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2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8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51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6D83-9ABD-482B-8254-5F8F0B5084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8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17.png"/><Relationship Id="rId10" Type="http://schemas.openxmlformats.org/officeDocument/2006/relationships/image" Target="../media/image43.png"/><Relationship Id="rId4" Type="http://schemas.openxmlformats.org/officeDocument/2006/relationships/image" Target="../media/image15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20.png"/><Relationship Id="rId4" Type="http://schemas.openxmlformats.org/officeDocument/2006/relationships/image" Target="../media/image7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7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0" y="0"/>
            <a:ext cx="12192000" cy="3008209"/>
          </a:xfrm>
          <a:custGeom>
            <a:avLst/>
            <a:gdLst>
              <a:gd name="connsiteX0" fmla="*/ 0 w 12192000"/>
              <a:gd name="connsiteY0" fmla="*/ 0 h 3368675"/>
              <a:gd name="connsiteX1" fmla="*/ 12192000 w 12192000"/>
              <a:gd name="connsiteY1" fmla="*/ 0 h 3368675"/>
              <a:gd name="connsiteX2" fmla="*/ 12192000 w 12192000"/>
              <a:gd name="connsiteY2" fmla="*/ 3368675 h 3368675"/>
              <a:gd name="connsiteX3" fmla="*/ 0 w 12192000"/>
              <a:gd name="connsiteY3" fmla="*/ 3368675 h 3368675"/>
              <a:gd name="connsiteX4" fmla="*/ 0 w 12192000"/>
              <a:gd name="connsiteY4" fmla="*/ 0 h 3368675"/>
              <a:gd name="connsiteX0-1" fmla="*/ 0 w 12192000"/>
              <a:gd name="connsiteY0-2" fmla="*/ 0 h 4903963"/>
              <a:gd name="connsiteX1-3" fmla="*/ 12192000 w 12192000"/>
              <a:gd name="connsiteY1-4" fmla="*/ 0 h 4903963"/>
              <a:gd name="connsiteX2-5" fmla="*/ 12192000 w 12192000"/>
              <a:gd name="connsiteY2-6" fmla="*/ 3368675 h 4903963"/>
              <a:gd name="connsiteX3-7" fmla="*/ 0 w 12192000"/>
              <a:gd name="connsiteY3-8" fmla="*/ 3368675 h 4903963"/>
              <a:gd name="connsiteX4-9" fmla="*/ 0 w 12192000"/>
              <a:gd name="connsiteY4-10" fmla="*/ 0 h 4903963"/>
              <a:gd name="connsiteX0-11" fmla="*/ 0 w 12192000"/>
              <a:gd name="connsiteY0-12" fmla="*/ 0 h 5964239"/>
              <a:gd name="connsiteX1-13" fmla="*/ 12192000 w 12192000"/>
              <a:gd name="connsiteY1-14" fmla="*/ 0 h 5964239"/>
              <a:gd name="connsiteX2-15" fmla="*/ 12192000 w 12192000"/>
              <a:gd name="connsiteY2-16" fmla="*/ 3368675 h 5964239"/>
              <a:gd name="connsiteX3-17" fmla="*/ 0 w 12192000"/>
              <a:gd name="connsiteY3-18" fmla="*/ 3368675 h 5964239"/>
              <a:gd name="connsiteX4-19" fmla="*/ 0 w 12192000"/>
              <a:gd name="connsiteY4-20" fmla="*/ 0 h 59642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5964239">
                <a:moveTo>
                  <a:pt x="0" y="0"/>
                </a:moveTo>
                <a:lnTo>
                  <a:pt x="12192000" y="0"/>
                </a:lnTo>
                <a:lnTo>
                  <a:pt x="12192000" y="3368675"/>
                </a:lnTo>
                <a:cubicBezTo>
                  <a:pt x="6070600" y="6835775"/>
                  <a:pt x="6134100" y="6823075"/>
                  <a:pt x="0" y="33686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9" name="文本框 12"/>
          <p:cNvSpPr>
            <a:spLocks noChangeArrowheads="1"/>
          </p:cNvSpPr>
          <p:nvPr/>
        </p:nvSpPr>
        <p:spPr bwMode="auto">
          <a:xfrm>
            <a:off x="1851992" y="3369878"/>
            <a:ext cx="84880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+mn-ea"/>
                <a:sym typeface="+mn-lt"/>
              </a:rPr>
              <a:t>Points-to Analysis in Almost Linear Time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48653" y="264553"/>
            <a:ext cx="2036329" cy="2036329"/>
            <a:chOff x="5077836" y="2106514"/>
            <a:chExt cx="2036329" cy="2036329"/>
          </a:xfrm>
        </p:grpSpPr>
        <p:sp>
          <p:nvSpPr>
            <p:cNvPr id="27" name="椭圆 26"/>
            <p:cNvSpPr/>
            <p:nvPr/>
          </p:nvSpPr>
          <p:spPr bwMode="auto">
            <a:xfrm>
              <a:off x="5284475" y="2313153"/>
              <a:ext cx="1623051" cy="1623051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077836" y="2106514"/>
              <a:ext cx="2036329" cy="2036329"/>
              <a:chOff x="5077835" y="2082754"/>
              <a:chExt cx="2036329" cy="2036329"/>
            </a:xfrm>
            <a:effectLst/>
          </p:grpSpPr>
          <p:sp>
            <p:nvSpPr>
              <p:cNvPr id="9" name="椭圆 8"/>
              <p:cNvSpPr/>
              <p:nvPr/>
            </p:nvSpPr>
            <p:spPr bwMode="auto">
              <a:xfrm>
                <a:off x="5157673" y="2162592"/>
                <a:ext cx="1876653" cy="1876653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 bwMode="auto">
              <a:xfrm>
                <a:off x="5077835" y="2082754"/>
                <a:ext cx="2036329" cy="2036329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30" y="489560"/>
            <a:ext cx="1599520" cy="15875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05C26B-D5AA-4B81-AB18-2E08B6239E0C}"/>
              </a:ext>
            </a:extLst>
          </p:cNvPr>
          <p:cNvSpPr txBox="1"/>
          <p:nvPr/>
        </p:nvSpPr>
        <p:spPr>
          <a:xfrm>
            <a:off x="4301181" y="5772484"/>
            <a:ext cx="3589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omic Sans MS" panose="030F0702030302020204" pitchFamily="66" charset="0"/>
                <a:ea typeface="黑体" panose="02010609060101010101" pitchFamily="49" charset="-122"/>
              </a:rPr>
              <a:t>2022.1.9</a:t>
            </a:r>
            <a:endParaRPr lang="zh-CN" altLang="en-US" sz="2000" b="1" dirty="0"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44EED5-2C8E-49B0-9F13-E50D46F02504}"/>
              </a:ext>
            </a:extLst>
          </p:cNvPr>
          <p:cNvSpPr txBox="1"/>
          <p:nvPr/>
        </p:nvSpPr>
        <p:spPr>
          <a:xfrm>
            <a:off x="3906076" y="4826040"/>
            <a:ext cx="437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omic Sans MS" panose="030F0702030302020204" pitchFamily="66" charset="0"/>
              </a:rPr>
              <a:t>Authors: Bjarne Steensgaard</a:t>
            </a:r>
            <a:endParaRPr lang="zh-CN" altLang="en-US" sz="20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11147087" y="6203473"/>
            <a:ext cx="227752" cy="36830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9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F34059-C166-4D98-9FDF-B906B8081192}"/>
              </a:ext>
            </a:extLst>
          </p:cNvPr>
          <p:cNvSpPr txBox="1"/>
          <p:nvPr/>
        </p:nvSpPr>
        <p:spPr>
          <a:xfrm>
            <a:off x="6166782" y="373284"/>
            <a:ext cx="5846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Andersen-style Pointer Analysis</a:t>
            </a:r>
          </a:p>
        </p:txBody>
      </p:sp>
      <p:sp>
        <p:nvSpPr>
          <p:cNvPr id="18" name="文本框 1">
            <a:extLst>
              <a:ext uri="{FF2B5EF4-FFF2-40B4-BE49-F238E27FC236}">
                <a16:creationId xmlns:a16="http://schemas.microsoft.com/office/drawing/2014/main" id="{05AC1B31-0A20-4A42-82F7-7FA38129D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C55B14F-03C9-4615-AB84-39A755DBCB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41529"/>
                  </p:ext>
                </p:extLst>
              </p:nvPr>
            </p:nvGraphicFramePr>
            <p:xfrm>
              <a:off x="1206826" y="1326917"/>
              <a:ext cx="10100002" cy="4834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8317">
                      <a:extLst>
                        <a:ext uri="{9D8B030D-6E8A-4147-A177-3AD203B41FA5}">
                          <a16:colId xmlns:a16="http://schemas.microsoft.com/office/drawing/2014/main" val="1751833383"/>
                        </a:ext>
                      </a:extLst>
                    </a:gridCol>
                    <a:gridCol w="3689416">
                      <a:extLst>
                        <a:ext uri="{9D8B030D-6E8A-4147-A177-3AD203B41FA5}">
                          <a16:colId xmlns:a16="http://schemas.microsoft.com/office/drawing/2014/main" val="1401341193"/>
                        </a:ext>
                      </a:extLst>
                    </a:gridCol>
                    <a:gridCol w="4562269">
                      <a:extLst>
                        <a:ext uri="{9D8B030D-6E8A-4147-A177-3AD203B41FA5}">
                          <a16:colId xmlns:a16="http://schemas.microsoft.com/office/drawing/2014/main" val="1431743741"/>
                        </a:ext>
                      </a:extLst>
                    </a:gridCol>
                  </a:tblGrid>
                  <a:tr h="533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omic Sans MS" panose="030F0702030302020204" pitchFamily="66" charset="0"/>
                            </a:rPr>
                            <a:t>Kind</a:t>
                          </a:r>
                          <a:endParaRPr lang="zh-CN" altLang="en-US" sz="24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Rule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Illustration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829297"/>
                      </a:ext>
                    </a:extLst>
                  </a:tr>
                  <a:tr h="7654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Alloc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6006153"/>
                      </a:ext>
                    </a:extLst>
                  </a:tr>
                  <a:tr h="7848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Base</a:t>
                          </a:r>
                          <a:endParaRPr lang="zh-CN" altLang="en-US" sz="18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6441942"/>
                      </a:ext>
                    </a:extLst>
                  </a:tr>
                  <a:tr h="9661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Assign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324764"/>
                      </a:ext>
                    </a:extLst>
                  </a:tr>
                  <a:tr h="9621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Store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zh-CN" altLang="en-US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zh-CN" altLang="en-US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3893010"/>
                      </a:ext>
                    </a:extLst>
                  </a:tr>
                  <a:tr h="8219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Load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zh-CN" altLang="en-US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zh-CN" altLang="en-US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3112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C55B14F-03C9-4615-AB84-39A755DBCB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41529"/>
                  </p:ext>
                </p:extLst>
              </p:nvPr>
            </p:nvGraphicFramePr>
            <p:xfrm>
              <a:off x="1206826" y="1326917"/>
              <a:ext cx="10100002" cy="4834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8317">
                      <a:extLst>
                        <a:ext uri="{9D8B030D-6E8A-4147-A177-3AD203B41FA5}">
                          <a16:colId xmlns:a16="http://schemas.microsoft.com/office/drawing/2014/main" val="1751833383"/>
                        </a:ext>
                      </a:extLst>
                    </a:gridCol>
                    <a:gridCol w="3689416">
                      <a:extLst>
                        <a:ext uri="{9D8B030D-6E8A-4147-A177-3AD203B41FA5}">
                          <a16:colId xmlns:a16="http://schemas.microsoft.com/office/drawing/2014/main" val="1401341193"/>
                        </a:ext>
                      </a:extLst>
                    </a:gridCol>
                    <a:gridCol w="4562269">
                      <a:extLst>
                        <a:ext uri="{9D8B030D-6E8A-4147-A177-3AD203B41FA5}">
                          <a16:colId xmlns:a16="http://schemas.microsoft.com/office/drawing/2014/main" val="1431743741"/>
                        </a:ext>
                      </a:extLst>
                    </a:gridCol>
                  </a:tblGrid>
                  <a:tr h="533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omic Sans MS" panose="030F0702030302020204" pitchFamily="66" charset="0"/>
                            </a:rPr>
                            <a:t>Kind</a:t>
                          </a:r>
                          <a:endParaRPr lang="zh-CN" altLang="en-US" sz="24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Rule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Illustration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829297"/>
                      </a:ext>
                    </a:extLst>
                  </a:tr>
                  <a:tr h="7654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Alloc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5" t="-71200" r="-123927" b="-466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6006153"/>
                      </a:ext>
                    </a:extLst>
                  </a:tr>
                  <a:tr h="7848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Base</a:t>
                          </a:r>
                          <a:endParaRPr lang="zh-CN" altLang="en-US" sz="18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5" t="-165891" r="-123927" b="-351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6441942"/>
                      </a:ext>
                    </a:extLst>
                  </a:tr>
                  <a:tr h="9661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Assign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5" t="-215723" r="-123927" b="-185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324764"/>
                      </a:ext>
                    </a:extLst>
                  </a:tr>
                  <a:tr h="9621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Store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5" t="-317722" r="-123927" b="-86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3893010"/>
                      </a:ext>
                    </a:extLst>
                  </a:tr>
                  <a:tr h="8219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Load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5" t="-488889" r="-123927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31127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FE50E25-563F-428A-AE84-C32811BF8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479" y="1898005"/>
            <a:ext cx="1271909" cy="6689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F11B97-DA04-4A15-BDFF-D211E1D81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570" y="3505427"/>
            <a:ext cx="613032" cy="7583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CAB65F-8A95-4719-9668-C2003D8D2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4806" y="2694263"/>
            <a:ext cx="642209" cy="6512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4C7603D-2BD8-43B4-92DE-5B2B99A2B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3276" y="4436277"/>
            <a:ext cx="1054380" cy="7540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85B33B-3D9F-47C7-B748-099BD411F7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3277" y="5384166"/>
            <a:ext cx="1054380" cy="7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11147087" y="6203473"/>
            <a:ext cx="227752" cy="36830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415B2EF1-2392-4A79-85D6-2814402E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149989-3BF3-4DBA-BD90-177E9F0E2D87}"/>
              </a:ext>
            </a:extLst>
          </p:cNvPr>
          <p:cNvSpPr txBox="1"/>
          <p:nvPr/>
        </p:nvSpPr>
        <p:spPr>
          <a:xfrm>
            <a:off x="6166782" y="373284"/>
            <a:ext cx="5846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Andersen-style Pointer Analysis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AEEED3-E6CB-4E87-B3CD-A32C97DF6B48}"/>
              </a:ext>
            </a:extLst>
          </p:cNvPr>
          <p:cNvSpPr txBox="1"/>
          <p:nvPr/>
        </p:nvSpPr>
        <p:spPr>
          <a:xfrm>
            <a:off x="770021" y="1457540"/>
            <a:ext cx="202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Example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62C9CB-A044-421D-922A-506EC026681D}"/>
              </a:ext>
            </a:extLst>
          </p:cNvPr>
          <p:cNvSpPr txBox="1"/>
          <p:nvPr/>
        </p:nvSpPr>
        <p:spPr>
          <a:xfrm>
            <a:off x="1279373" y="2185152"/>
            <a:ext cx="3134498" cy="328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1.  p = allocate(4);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2.  q = &amp;b;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3.  *p = q;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4.  r = &amp;c;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5.  s = p;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6.  t = *p;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7.  *s = r;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FB99A1-A11A-44ED-A3F2-887D3D1CF8AA}"/>
              </a:ext>
            </a:extLst>
          </p:cNvPr>
          <p:cNvSpPr txBox="1"/>
          <p:nvPr/>
        </p:nvSpPr>
        <p:spPr>
          <a:xfrm>
            <a:off x="6455802" y="1808174"/>
            <a:ext cx="4125112" cy="374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pts(p) = {m</a:t>
            </a:r>
            <a:r>
              <a:rPr lang="en-US" altLang="zh-CN" sz="2400" baseline="-25000" dirty="0">
                <a:latin typeface="Comic Sans MS" panose="030F0702030302020204" pitchFamily="66" charset="0"/>
              </a:rPr>
              <a:t>1</a:t>
            </a:r>
            <a:r>
              <a:rPr lang="en-US" altLang="zh-CN" sz="2400" dirty="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pts(q) = {b}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pts(r) = {c}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pts(s) = {m</a:t>
            </a:r>
            <a:r>
              <a:rPr lang="en-US" altLang="zh-CN" sz="2400" baseline="-25000" dirty="0">
                <a:latin typeface="Comic Sans MS" panose="030F0702030302020204" pitchFamily="66" charset="0"/>
              </a:rPr>
              <a:t>1</a:t>
            </a:r>
            <a:r>
              <a:rPr lang="en-US" altLang="zh-CN" sz="2400" dirty="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pts(t) = {b, c}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pts(m</a:t>
            </a:r>
            <a:r>
              <a:rPr lang="en-US" altLang="zh-CN" sz="2400" baseline="-25000" dirty="0">
                <a:latin typeface="Comic Sans MS" panose="030F0702030302020204" pitchFamily="66" charset="0"/>
              </a:rPr>
              <a:t>1</a:t>
            </a:r>
            <a:r>
              <a:rPr lang="en-US" altLang="zh-CN" sz="2400" dirty="0">
                <a:latin typeface="Comic Sans MS" panose="030F0702030302020204" pitchFamily="66" charset="0"/>
              </a:rPr>
              <a:t>) = {b,</a:t>
            </a:r>
            <a:r>
              <a:rPr lang="zh-CN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CN" sz="2400" dirty="0">
                <a:latin typeface="Comic Sans MS" panose="030F0702030302020204" pitchFamily="66" charset="0"/>
              </a:rPr>
              <a:t>c}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pts(b) = {}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pts(c) = {}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80189C13-FBF1-47F2-B93C-A0A36103936C}"/>
              </a:ext>
            </a:extLst>
          </p:cNvPr>
          <p:cNvSpPr txBox="1"/>
          <p:nvPr/>
        </p:nvSpPr>
        <p:spPr bwMode="auto">
          <a:xfrm>
            <a:off x="11050122" y="6209569"/>
            <a:ext cx="532278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320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">
            <a:extLst>
              <a:ext uri="{FF2B5EF4-FFF2-40B4-BE49-F238E27FC236}">
                <a16:creationId xmlns:a16="http://schemas.microsoft.com/office/drawing/2014/main" id="{415B2EF1-2392-4A79-85D6-2814402E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149989-3BF3-4DBA-BD90-177E9F0E2D87}"/>
              </a:ext>
            </a:extLst>
          </p:cNvPr>
          <p:cNvSpPr txBox="1"/>
          <p:nvPr/>
        </p:nvSpPr>
        <p:spPr>
          <a:xfrm>
            <a:off x="6166782" y="373284"/>
            <a:ext cx="5846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Andersen-style Pointer Analysis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AEEED3-E6CB-4E87-B3CD-A32C97DF6B48}"/>
              </a:ext>
            </a:extLst>
          </p:cNvPr>
          <p:cNvSpPr txBox="1"/>
          <p:nvPr/>
        </p:nvSpPr>
        <p:spPr>
          <a:xfrm>
            <a:off x="756271" y="1285660"/>
            <a:ext cx="202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Algorithm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C69681-EA74-40AD-BCD8-2BB2D962B0A7}"/>
              </a:ext>
            </a:extLst>
          </p:cNvPr>
          <p:cNvSpPr/>
          <p:nvPr/>
        </p:nvSpPr>
        <p:spPr>
          <a:xfrm>
            <a:off x="902941" y="1781532"/>
            <a:ext cx="10471898" cy="4253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Initialize graph and points to sets using allocate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base and assign constraints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Let W = { v | pts(v) ≠∅ } 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(all nodes with non-empty points to sets)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While W not empty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v ← select from W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for each a ∈ pts(v) do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8F5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for each constraint p ⊇*v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1714500" lvl="3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add edge a→ p, and add a to W if edge is new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8F5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for each constraint *v ⊇ q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1714500" lvl="3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add edge q→a, and add q to W if edge is new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for each edge v→q do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8F5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pts(q) = pts(q) ∪ pts(v), and add q to W if pts(q) changed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A64938-C3F5-4E34-815D-3CCA6E065624}"/>
              </a:ext>
            </a:extLst>
          </p:cNvPr>
          <p:cNvSpPr txBox="1"/>
          <p:nvPr/>
        </p:nvSpPr>
        <p:spPr>
          <a:xfrm>
            <a:off x="9232783" y="3423271"/>
            <a:ext cx="134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O(n</a:t>
            </a:r>
            <a:r>
              <a:rPr lang="en-US" altLang="zh-CN" sz="2400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2F43A859-81B0-4D06-801B-B07A6870EB9A}"/>
              </a:ext>
            </a:extLst>
          </p:cNvPr>
          <p:cNvSpPr txBox="1"/>
          <p:nvPr/>
        </p:nvSpPr>
        <p:spPr bwMode="auto">
          <a:xfrm>
            <a:off x="11050122" y="6209569"/>
            <a:ext cx="532278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6009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5F34059-C166-4D98-9FDF-B906B8081192}"/>
              </a:ext>
            </a:extLst>
          </p:cNvPr>
          <p:cNvSpPr txBox="1"/>
          <p:nvPr/>
        </p:nvSpPr>
        <p:spPr>
          <a:xfrm>
            <a:off x="5658280" y="373284"/>
            <a:ext cx="63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Steensgaard-style Pointer Analysis</a:t>
            </a:r>
          </a:p>
        </p:txBody>
      </p:sp>
      <p:sp>
        <p:nvSpPr>
          <p:cNvPr id="18" name="文本框 1">
            <a:extLst>
              <a:ext uri="{FF2B5EF4-FFF2-40B4-BE49-F238E27FC236}">
                <a16:creationId xmlns:a16="http://schemas.microsoft.com/office/drawing/2014/main" id="{05AC1B31-0A20-4A42-82F7-7FA38129D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C55B14F-03C9-4615-AB84-39A755DBCB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375507"/>
                  </p:ext>
                </p:extLst>
              </p:nvPr>
            </p:nvGraphicFramePr>
            <p:xfrm>
              <a:off x="1206826" y="1548465"/>
              <a:ext cx="10100001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3252">
                      <a:extLst>
                        <a:ext uri="{9D8B030D-6E8A-4147-A177-3AD203B41FA5}">
                          <a16:colId xmlns:a16="http://schemas.microsoft.com/office/drawing/2014/main" val="1751833383"/>
                        </a:ext>
                      </a:extLst>
                    </a:gridCol>
                    <a:gridCol w="3451345">
                      <a:extLst>
                        <a:ext uri="{9D8B030D-6E8A-4147-A177-3AD203B41FA5}">
                          <a16:colId xmlns:a16="http://schemas.microsoft.com/office/drawing/2014/main" val="1401341193"/>
                        </a:ext>
                      </a:extLst>
                    </a:gridCol>
                    <a:gridCol w="4995404">
                      <a:extLst>
                        <a:ext uri="{9D8B030D-6E8A-4147-A177-3AD203B41FA5}">
                          <a16:colId xmlns:a16="http://schemas.microsoft.com/office/drawing/2014/main" val="1431743741"/>
                        </a:ext>
                      </a:extLst>
                    </a:gridCol>
                  </a:tblGrid>
                  <a:tr h="714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omic Sans MS" panose="030F0702030302020204" pitchFamily="66" charset="0"/>
                            </a:rPr>
                            <a:t>Kind</a:t>
                          </a:r>
                          <a:endParaRPr lang="zh-CN" altLang="en-US" sz="24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Statement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Rule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829297"/>
                      </a:ext>
                    </a:extLst>
                  </a:tr>
                  <a:tr h="610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Alloc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i:  x = allocate(n)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6006153"/>
                      </a:ext>
                    </a:extLst>
                  </a:tr>
                  <a:tr h="6029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Base</a:t>
                          </a:r>
                          <a:endParaRPr lang="zh-CN" altLang="en-US" sz="18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&amp;y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6441942"/>
                      </a:ext>
                    </a:extLst>
                  </a:tr>
                  <a:tr h="840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Assign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324764"/>
                      </a:ext>
                    </a:extLst>
                  </a:tr>
                  <a:tr h="836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Store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*x = 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3893010"/>
                      </a:ext>
                    </a:extLst>
                  </a:tr>
                  <a:tr h="714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Load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*y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31127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C55B14F-03C9-4615-AB84-39A755DBCB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375507"/>
                  </p:ext>
                </p:extLst>
              </p:nvPr>
            </p:nvGraphicFramePr>
            <p:xfrm>
              <a:off x="1206826" y="1548465"/>
              <a:ext cx="10100001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3252">
                      <a:extLst>
                        <a:ext uri="{9D8B030D-6E8A-4147-A177-3AD203B41FA5}">
                          <a16:colId xmlns:a16="http://schemas.microsoft.com/office/drawing/2014/main" val="1751833383"/>
                        </a:ext>
                      </a:extLst>
                    </a:gridCol>
                    <a:gridCol w="3451345">
                      <a:extLst>
                        <a:ext uri="{9D8B030D-6E8A-4147-A177-3AD203B41FA5}">
                          <a16:colId xmlns:a16="http://schemas.microsoft.com/office/drawing/2014/main" val="1401341193"/>
                        </a:ext>
                      </a:extLst>
                    </a:gridCol>
                    <a:gridCol w="4995404">
                      <a:extLst>
                        <a:ext uri="{9D8B030D-6E8A-4147-A177-3AD203B41FA5}">
                          <a16:colId xmlns:a16="http://schemas.microsoft.com/office/drawing/2014/main" val="1431743741"/>
                        </a:ext>
                      </a:extLst>
                    </a:gridCol>
                  </a:tblGrid>
                  <a:tr h="714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omic Sans MS" panose="030F0702030302020204" pitchFamily="66" charset="0"/>
                            </a:rPr>
                            <a:t>Kind</a:t>
                          </a:r>
                          <a:endParaRPr lang="zh-CN" altLang="en-US" sz="24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Statement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Rule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829297"/>
                      </a:ext>
                    </a:extLst>
                  </a:tr>
                  <a:tr h="610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Alloc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i:  x = allocate(n)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317" t="-117822" r="-244" b="-488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006153"/>
                      </a:ext>
                    </a:extLst>
                  </a:tr>
                  <a:tr h="6029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Base</a:t>
                          </a:r>
                          <a:endParaRPr lang="zh-CN" altLang="en-US" sz="18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&amp;y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317" t="-222222" r="-244" b="-397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441942"/>
                      </a:ext>
                    </a:extLst>
                  </a:tr>
                  <a:tr h="840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Assign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324764"/>
                      </a:ext>
                    </a:extLst>
                  </a:tr>
                  <a:tr h="836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Store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*x = 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3893010"/>
                      </a:ext>
                    </a:extLst>
                  </a:tr>
                  <a:tr h="714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Load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*y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31127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009C042-F235-4381-A498-C5DC08A65BA8}"/>
              </a:ext>
            </a:extLst>
          </p:cNvPr>
          <p:cNvSpPr txBox="1"/>
          <p:nvPr/>
        </p:nvSpPr>
        <p:spPr>
          <a:xfrm>
            <a:off x="9227965" y="2272748"/>
            <a:ext cx="203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←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unconditional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32FEA6-BBCA-4739-989E-549726FE8436}"/>
              </a:ext>
            </a:extLst>
          </p:cNvPr>
          <p:cNvSpPr txBox="1"/>
          <p:nvPr/>
        </p:nvSpPr>
        <p:spPr>
          <a:xfrm>
            <a:off x="9771106" y="3523800"/>
            <a:ext cx="203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←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premises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E50A5E-0D76-4B8D-9056-7A8851798C43}"/>
              </a:ext>
            </a:extLst>
          </p:cNvPr>
          <p:cNvSpPr txBox="1"/>
          <p:nvPr/>
        </p:nvSpPr>
        <p:spPr>
          <a:xfrm>
            <a:off x="9771105" y="3903298"/>
            <a:ext cx="167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←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conclusion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E771BA3-D73D-4661-B2CD-6FD4E114127F}"/>
                  </a:ext>
                </a:extLst>
              </p:cNvPr>
              <p:cNvSpPr/>
              <p:nvPr/>
            </p:nvSpPr>
            <p:spPr>
              <a:xfrm>
                <a:off x="7096418" y="3559629"/>
                <a:ext cx="2811795" cy="677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E771BA3-D73D-4661-B2CD-6FD4E1141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418" y="3559629"/>
                <a:ext cx="2811795" cy="6771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1925476-543A-402F-B3AA-1C955128CCED}"/>
                  </a:ext>
                </a:extLst>
              </p:cNvPr>
              <p:cNvSpPr/>
              <p:nvPr/>
            </p:nvSpPr>
            <p:spPr>
              <a:xfrm>
                <a:off x="6913484" y="4385343"/>
                <a:ext cx="3087640" cy="7159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1925476-543A-402F-B3AA-1C955128C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484" y="4385343"/>
                <a:ext cx="3087640" cy="7159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C3608E3-F9C5-4F5C-B8EB-11065109BDE0}"/>
                  </a:ext>
                </a:extLst>
              </p:cNvPr>
              <p:cNvSpPr/>
              <p:nvPr/>
            </p:nvSpPr>
            <p:spPr>
              <a:xfrm>
                <a:off x="7029283" y="5163654"/>
                <a:ext cx="2946063" cy="7159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C3608E3-F9C5-4F5C-B8EB-11065109B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283" y="5163654"/>
                <a:ext cx="2946063" cy="7159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4">
            <a:extLst>
              <a:ext uri="{FF2B5EF4-FFF2-40B4-BE49-F238E27FC236}">
                <a16:creationId xmlns:a16="http://schemas.microsoft.com/office/drawing/2014/main" id="{6E0E808F-8057-4B20-8880-C68F75CD1138}"/>
              </a:ext>
            </a:extLst>
          </p:cNvPr>
          <p:cNvSpPr txBox="1"/>
          <p:nvPr/>
        </p:nvSpPr>
        <p:spPr bwMode="auto">
          <a:xfrm>
            <a:off x="11050122" y="6209569"/>
            <a:ext cx="532278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1393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5F34059-C166-4D98-9FDF-B906B8081192}"/>
              </a:ext>
            </a:extLst>
          </p:cNvPr>
          <p:cNvSpPr txBox="1"/>
          <p:nvPr/>
        </p:nvSpPr>
        <p:spPr>
          <a:xfrm>
            <a:off x="5658280" y="373284"/>
            <a:ext cx="63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Steensgaard-style Pointer Analysis</a:t>
            </a:r>
          </a:p>
        </p:txBody>
      </p:sp>
      <p:sp>
        <p:nvSpPr>
          <p:cNvPr id="18" name="文本框 1">
            <a:extLst>
              <a:ext uri="{FF2B5EF4-FFF2-40B4-BE49-F238E27FC236}">
                <a16:creationId xmlns:a16="http://schemas.microsoft.com/office/drawing/2014/main" id="{05AC1B31-0A20-4A42-82F7-7FA38129D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C55B14F-03C9-4615-AB84-39A755DBCB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353667"/>
                  </p:ext>
                </p:extLst>
              </p:nvPr>
            </p:nvGraphicFramePr>
            <p:xfrm>
              <a:off x="1206826" y="1548465"/>
              <a:ext cx="10100001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3252">
                      <a:extLst>
                        <a:ext uri="{9D8B030D-6E8A-4147-A177-3AD203B41FA5}">
                          <a16:colId xmlns:a16="http://schemas.microsoft.com/office/drawing/2014/main" val="1751833383"/>
                        </a:ext>
                      </a:extLst>
                    </a:gridCol>
                    <a:gridCol w="2399441">
                      <a:extLst>
                        <a:ext uri="{9D8B030D-6E8A-4147-A177-3AD203B41FA5}">
                          <a16:colId xmlns:a16="http://schemas.microsoft.com/office/drawing/2014/main" val="1401341193"/>
                        </a:ext>
                      </a:extLst>
                    </a:gridCol>
                    <a:gridCol w="6047308">
                      <a:extLst>
                        <a:ext uri="{9D8B030D-6E8A-4147-A177-3AD203B41FA5}">
                          <a16:colId xmlns:a16="http://schemas.microsoft.com/office/drawing/2014/main" val="1431743741"/>
                        </a:ext>
                      </a:extLst>
                    </a:gridCol>
                  </a:tblGrid>
                  <a:tr h="714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omic Sans MS" panose="030F0702030302020204" pitchFamily="66" charset="0"/>
                            </a:rPr>
                            <a:t>Kind</a:t>
                          </a:r>
                          <a:endParaRPr lang="zh-CN" altLang="en-US" sz="24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Statement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Rule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829297"/>
                      </a:ext>
                    </a:extLst>
                  </a:tr>
                  <a:tr h="610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Alloc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i:  x = allocate(n)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6006153"/>
                      </a:ext>
                    </a:extLst>
                  </a:tr>
                  <a:tr h="6029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Base</a:t>
                          </a:r>
                          <a:endParaRPr lang="zh-CN" altLang="en-US" sz="18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&amp;y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6441942"/>
                      </a:ext>
                    </a:extLst>
                  </a:tr>
                  <a:tr h="840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Assign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324764"/>
                      </a:ext>
                    </a:extLst>
                  </a:tr>
                  <a:tr h="836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Store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*x = 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3893010"/>
                      </a:ext>
                    </a:extLst>
                  </a:tr>
                  <a:tr h="714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Load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*y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31127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C55B14F-03C9-4615-AB84-39A755DBCB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353667"/>
                  </p:ext>
                </p:extLst>
              </p:nvPr>
            </p:nvGraphicFramePr>
            <p:xfrm>
              <a:off x="1206826" y="1548465"/>
              <a:ext cx="10100001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3252">
                      <a:extLst>
                        <a:ext uri="{9D8B030D-6E8A-4147-A177-3AD203B41FA5}">
                          <a16:colId xmlns:a16="http://schemas.microsoft.com/office/drawing/2014/main" val="1751833383"/>
                        </a:ext>
                      </a:extLst>
                    </a:gridCol>
                    <a:gridCol w="2399441">
                      <a:extLst>
                        <a:ext uri="{9D8B030D-6E8A-4147-A177-3AD203B41FA5}">
                          <a16:colId xmlns:a16="http://schemas.microsoft.com/office/drawing/2014/main" val="1401341193"/>
                        </a:ext>
                      </a:extLst>
                    </a:gridCol>
                    <a:gridCol w="6047308">
                      <a:extLst>
                        <a:ext uri="{9D8B030D-6E8A-4147-A177-3AD203B41FA5}">
                          <a16:colId xmlns:a16="http://schemas.microsoft.com/office/drawing/2014/main" val="1431743741"/>
                        </a:ext>
                      </a:extLst>
                    </a:gridCol>
                  </a:tblGrid>
                  <a:tr h="714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omic Sans MS" panose="030F0702030302020204" pitchFamily="66" charset="0"/>
                            </a:rPr>
                            <a:t>Kind</a:t>
                          </a:r>
                          <a:endParaRPr lang="zh-CN" altLang="en-US" sz="24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Statement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Rule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829297"/>
                      </a:ext>
                    </a:extLst>
                  </a:tr>
                  <a:tr h="610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Alloc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i:  x = allocate(n)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069" t="-117822" r="-201" b="-488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006153"/>
                      </a:ext>
                    </a:extLst>
                  </a:tr>
                  <a:tr h="6029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Base</a:t>
                          </a:r>
                          <a:endParaRPr lang="zh-CN" altLang="en-US" sz="18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&amp;y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069" t="-222222" r="-201" b="-397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441942"/>
                      </a:ext>
                    </a:extLst>
                  </a:tr>
                  <a:tr h="840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Assign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324764"/>
                      </a:ext>
                    </a:extLst>
                  </a:tr>
                  <a:tr h="836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Store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*x = 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3893010"/>
                      </a:ext>
                    </a:extLst>
                  </a:tr>
                  <a:tr h="714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Load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*y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31127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009C042-F235-4381-A498-C5DC08A65BA8}"/>
              </a:ext>
            </a:extLst>
          </p:cNvPr>
          <p:cNvSpPr txBox="1"/>
          <p:nvPr/>
        </p:nvSpPr>
        <p:spPr>
          <a:xfrm>
            <a:off x="9227965" y="2272748"/>
            <a:ext cx="203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←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unconditional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32FEA6-BBCA-4739-989E-549726FE8436}"/>
              </a:ext>
            </a:extLst>
          </p:cNvPr>
          <p:cNvSpPr txBox="1"/>
          <p:nvPr/>
        </p:nvSpPr>
        <p:spPr>
          <a:xfrm>
            <a:off x="9771106" y="3523800"/>
            <a:ext cx="203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←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premises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E50A5E-0D76-4B8D-9056-7A8851798C43}"/>
              </a:ext>
            </a:extLst>
          </p:cNvPr>
          <p:cNvSpPr txBox="1"/>
          <p:nvPr/>
        </p:nvSpPr>
        <p:spPr>
          <a:xfrm>
            <a:off x="9771105" y="3903298"/>
            <a:ext cx="167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←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conclusion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EF699B-0A3F-4635-8BA4-C5EED2D3ADF5}"/>
                  </a:ext>
                </a:extLst>
              </p:cNvPr>
              <p:cNvSpPr txBox="1"/>
              <p:nvPr/>
            </p:nvSpPr>
            <p:spPr>
              <a:xfrm>
                <a:off x="5383273" y="3578882"/>
                <a:ext cx="4530151" cy="648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EF699B-0A3F-4635-8BA4-C5EED2D3A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273" y="3578882"/>
                <a:ext cx="4530151" cy="648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D17FB2-301A-4727-B981-12B36ECF4D5D}"/>
                  </a:ext>
                </a:extLst>
              </p:cNvPr>
              <p:cNvSpPr txBox="1"/>
              <p:nvPr/>
            </p:nvSpPr>
            <p:spPr>
              <a:xfrm>
                <a:off x="5401991" y="4422356"/>
                <a:ext cx="4721677" cy="645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D17FB2-301A-4727-B981-12B36ECF4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991" y="4422356"/>
                <a:ext cx="4721677" cy="645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7EBF42A-B22E-47DB-BA29-AEEB6FA7CA5B}"/>
                  </a:ext>
                </a:extLst>
              </p:cNvPr>
              <p:cNvSpPr txBox="1"/>
              <p:nvPr/>
            </p:nvSpPr>
            <p:spPr>
              <a:xfrm>
                <a:off x="5409722" y="5190522"/>
                <a:ext cx="4713918" cy="677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7EBF42A-B22E-47DB-BA29-AEEB6FA7C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22" y="5190522"/>
                <a:ext cx="4713918" cy="6779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4">
            <a:extLst>
              <a:ext uri="{FF2B5EF4-FFF2-40B4-BE49-F238E27FC236}">
                <a16:creationId xmlns:a16="http://schemas.microsoft.com/office/drawing/2014/main" id="{6E0E808F-8057-4B20-8880-C68F75CD1138}"/>
              </a:ext>
            </a:extLst>
          </p:cNvPr>
          <p:cNvSpPr txBox="1"/>
          <p:nvPr/>
        </p:nvSpPr>
        <p:spPr bwMode="auto">
          <a:xfrm>
            <a:off x="11050122" y="6209569"/>
            <a:ext cx="532278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300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">
            <a:extLst>
              <a:ext uri="{FF2B5EF4-FFF2-40B4-BE49-F238E27FC236}">
                <a16:creationId xmlns:a16="http://schemas.microsoft.com/office/drawing/2014/main" id="{A0FB021D-4791-4D98-BD8C-0D4C69AC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011714-2B7E-4131-A11E-762131CDC33E}"/>
              </a:ext>
            </a:extLst>
          </p:cNvPr>
          <p:cNvSpPr txBox="1"/>
          <p:nvPr/>
        </p:nvSpPr>
        <p:spPr>
          <a:xfrm>
            <a:off x="770021" y="1457540"/>
            <a:ext cx="178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Rule:  Alloc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/>
              <p:nvPr/>
            </p:nvSpPr>
            <p:spPr>
              <a:xfrm>
                <a:off x="5648744" y="2348587"/>
                <a:ext cx="1725537" cy="48532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44" y="2348587"/>
                <a:ext cx="1725537" cy="485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F29318-B270-42A5-9D18-CB760F0B3FEA}"/>
              </a:ext>
            </a:extLst>
          </p:cNvPr>
          <p:cNvCxnSpPr>
            <a:cxnSpLocks/>
          </p:cNvCxnSpPr>
          <p:nvPr/>
        </p:nvCxnSpPr>
        <p:spPr>
          <a:xfrm>
            <a:off x="1787548" y="4061275"/>
            <a:ext cx="928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7774090-CF20-4E24-9CE7-8AEDFEEA8812}"/>
              </a:ext>
            </a:extLst>
          </p:cNvPr>
          <p:cNvSpPr txBox="1"/>
          <p:nvPr/>
        </p:nvSpPr>
        <p:spPr>
          <a:xfrm>
            <a:off x="2934197" y="3830443"/>
            <a:ext cx="180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mic Sans MS" panose="030F0702030302020204" pitchFamily="66" charset="0"/>
              </a:rPr>
              <a:t>Conclusion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E2BF88-AFA9-45C7-9993-652C9EFF2ADE}"/>
              </a:ext>
            </a:extLst>
          </p:cNvPr>
          <p:cNvSpPr/>
          <p:nvPr/>
        </p:nvSpPr>
        <p:spPr>
          <a:xfrm>
            <a:off x="5826052" y="4775895"/>
            <a:ext cx="2569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latin typeface="Comic Sans MS" panose="030F0702030302020204" pitchFamily="66" charset="0"/>
              </a:rPr>
              <a:t>i:  x = allocate(n)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5D4F92-819B-4275-B6EF-771D510FB99E}"/>
                  </a:ext>
                </a:extLst>
              </p:cNvPr>
              <p:cNvSpPr txBox="1"/>
              <p:nvPr/>
            </p:nvSpPr>
            <p:spPr>
              <a:xfrm>
                <a:off x="6139984" y="3830444"/>
                <a:ext cx="476340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5D4F92-819B-4275-B6EF-771D510FB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984" y="3830444"/>
                <a:ext cx="476340" cy="461665"/>
              </a:xfrm>
              <a:prstGeom prst="rect">
                <a:avLst/>
              </a:prstGeom>
              <a:blipFill>
                <a:blip r:embed="rId4"/>
                <a:stretch>
                  <a:fillRect l="-11250" b="-1282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D609A1D-2DFC-447E-A81B-D600DF5A8DCF}"/>
              </a:ext>
            </a:extLst>
          </p:cNvPr>
          <p:cNvCxnSpPr>
            <a:cxnSpLocks/>
          </p:cNvCxnSpPr>
          <p:nvPr/>
        </p:nvCxnSpPr>
        <p:spPr>
          <a:xfrm flipV="1">
            <a:off x="6378154" y="4436901"/>
            <a:ext cx="0" cy="338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16B0C95-A1FC-4A96-BBB8-6D16118B131E}"/>
              </a:ext>
            </a:extLst>
          </p:cNvPr>
          <p:cNvSpPr txBox="1"/>
          <p:nvPr/>
        </p:nvSpPr>
        <p:spPr>
          <a:xfrm>
            <a:off x="5658280" y="373284"/>
            <a:ext cx="63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Steensgaard-style Pointer Analysis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F7DB4A78-729F-4376-870C-BDB79186C86D}"/>
              </a:ext>
            </a:extLst>
          </p:cNvPr>
          <p:cNvSpPr txBox="1"/>
          <p:nvPr/>
        </p:nvSpPr>
        <p:spPr bwMode="auto">
          <a:xfrm>
            <a:off x="11050122" y="6209569"/>
            <a:ext cx="532278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9572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">
            <a:extLst>
              <a:ext uri="{FF2B5EF4-FFF2-40B4-BE49-F238E27FC236}">
                <a16:creationId xmlns:a16="http://schemas.microsoft.com/office/drawing/2014/main" id="{A0FB021D-4791-4D98-BD8C-0D4C69AC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011714-2B7E-4131-A11E-762131CDC33E}"/>
              </a:ext>
            </a:extLst>
          </p:cNvPr>
          <p:cNvSpPr txBox="1"/>
          <p:nvPr/>
        </p:nvSpPr>
        <p:spPr>
          <a:xfrm>
            <a:off x="770021" y="1457540"/>
            <a:ext cx="177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Rule:  Base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/>
              <p:nvPr/>
            </p:nvSpPr>
            <p:spPr>
              <a:xfrm>
                <a:off x="5648744" y="2348587"/>
                <a:ext cx="1545231" cy="48532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44" y="2348587"/>
                <a:ext cx="1545231" cy="485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F29318-B270-42A5-9D18-CB760F0B3FEA}"/>
              </a:ext>
            </a:extLst>
          </p:cNvPr>
          <p:cNvCxnSpPr>
            <a:cxnSpLocks/>
          </p:cNvCxnSpPr>
          <p:nvPr/>
        </p:nvCxnSpPr>
        <p:spPr>
          <a:xfrm>
            <a:off x="1787548" y="4061275"/>
            <a:ext cx="928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7774090-CF20-4E24-9CE7-8AEDFEEA8812}"/>
              </a:ext>
            </a:extLst>
          </p:cNvPr>
          <p:cNvSpPr txBox="1"/>
          <p:nvPr/>
        </p:nvSpPr>
        <p:spPr>
          <a:xfrm>
            <a:off x="2934197" y="3830443"/>
            <a:ext cx="180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mic Sans MS" panose="030F0702030302020204" pitchFamily="66" charset="0"/>
              </a:rPr>
              <a:t>Conclusion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E2BF88-AFA9-45C7-9993-652C9EFF2ADE}"/>
              </a:ext>
            </a:extLst>
          </p:cNvPr>
          <p:cNvSpPr/>
          <p:nvPr/>
        </p:nvSpPr>
        <p:spPr>
          <a:xfrm>
            <a:off x="6077676" y="4803229"/>
            <a:ext cx="1067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latin typeface="Comic Sans MS" panose="030F0702030302020204" pitchFamily="66" charset="0"/>
              </a:rPr>
              <a:t>x = &amp;y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5D4F92-819B-4275-B6EF-771D510FB99E}"/>
              </a:ext>
            </a:extLst>
          </p:cNvPr>
          <p:cNvSpPr txBox="1"/>
          <p:nvPr/>
        </p:nvSpPr>
        <p:spPr>
          <a:xfrm>
            <a:off x="6009354" y="3830444"/>
            <a:ext cx="476340" cy="4628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mic Sans MS" panose="030F0702030302020204" pitchFamily="66" charset="0"/>
              </a:rPr>
              <a:t>y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D609A1D-2DFC-447E-A81B-D600DF5A8DCF}"/>
              </a:ext>
            </a:extLst>
          </p:cNvPr>
          <p:cNvCxnSpPr>
            <a:cxnSpLocks/>
          </p:cNvCxnSpPr>
          <p:nvPr/>
        </p:nvCxnSpPr>
        <p:spPr>
          <a:xfrm flipV="1">
            <a:off x="6247524" y="4436901"/>
            <a:ext cx="0" cy="338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773328B-5D96-45F8-95AF-6B653255A67D}"/>
              </a:ext>
            </a:extLst>
          </p:cNvPr>
          <p:cNvSpPr txBox="1"/>
          <p:nvPr/>
        </p:nvSpPr>
        <p:spPr>
          <a:xfrm>
            <a:off x="5658280" y="373284"/>
            <a:ext cx="63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Steensgaard-style Pointer Analysis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6844243E-BBE6-492E-8CBB-324A833471EF}"/>
              </a:ext>
            </a:extLst>
          </p:cNvPr>
          <p:cNvSpPr txBox="1"/>
          <p:nvPr/>
        </p:nvSpPr>
        <p:spPr bwMode="auto">
          <a:xfrm>
            <a:off x="11050122" y="6209569"/>
            <a:ext cx="532278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1333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>
            <a:extLst>
              <a:ext uri="{FF2B5EF4-FFF2-40B4-BE49-F238E27FC236}">
                <a16:creationId xmlns:a16="http://schemas.microsoft.com/office/drawing/2014/main" id="{637045C3-C668-46AF-9D3C-7B4149159108}"/>
              </a:ext>
            </a:extLst>
          </p:cNvPr>
          <p:cNvSpPr/>
          <p:nvPr/>
        </p:nvSpPr>
        <p:spPr>
          <a:xfrm>
            <a:off x="6507708" y="3666327"/>
            <a:ext cx="1890677" cy="91234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1089490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">
            <a:extLst>
              <a:ext uri="{FF2B5EF4-FFF2-40B4-BE49-F238E27FC236}">
                <a16:creationId xmlns:a16="http://schemas.microsoft.com/office/drawing/2014/main" id="{A0FB021D-4791-4D98-BD8C-0D4C69AC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011714-2B7E-4131-A11E-762131CDC33E}"/>
              </a:ext>
            </a:extLst>
          </p:cNvPr>
          <p:cNvSpPr txBox="1"/>
          <p:nvPr/>
        </p:nvSpPr>
        <p:spPr>
          <a:xfrm>
            <a:off x="770021" y="1457540"/>
            <a:ext cx="202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Rule:  Assign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/>
              <p:nvPr/>
            </p:nvSpPr>
            <p:spPr>
              <a:xfrm>
                <a:off x="5648744" y="2128581"/>
                <a:ext cx="6208623" cy="95750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𝑢𝑛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44" y="2128581"/>
                <a:ext cx="6208623" cy="957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F29318-B270-42A5-9D18-CB760F0B3FEA}"/>
              </a:ext>
            </a:extLst>
          </p:cNvPr>
          <p:cNvCxnSpPr>
            <a:cxnSpLocks/>
          </p:cNvCxnSpPr>
          <p:nvPr/>
        </p:nvCxnSpPr>
        <p:spPr>
          <a:xfrm>
            <a:off x="1787548" y="4061275"/>
            <a:ext cx="928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7774090-CF20-4E24-9CE7-8AEDFEEA8812}"/>
              </a:ext>
            </a:extLst>
          </p:cNvPr>
          <p:cNvSpPr txBox="1"/>
          <p:nvPr/>
        </p:nvSpPr>
        <p:spPr>
          <a:xfrm>
            <a:off x="2934197" y="3830443"/>
            <a:ext cx="180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mic Sans MS" panose="030F0702030302020204" pitchFamily="66" charset="0"/>
              </a:rPr>
              <a:t>Conclusion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E2BF88-AFA9-45C7-9993-652C9EFF2ADE}"/>
              </a:ext>
            </a:extLst>
          </p:cNvPr>
          <p:cNvSpPr/>
          <p:nvPr/>
        </p:nvSpPr>
        <p:spPr>
          <a:xfrm>
            <a:off x="6980875" y="5040333"/>
            <a:ext cx="86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latin typeface="Comic Sans MS" panose="030F0702030302020204" pitchFamily="66" charset="0"/>
              </a:rPr>
              <a:t>x =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5D4F92-819B-4275-B6EF-771D510FB99E}"/>
                  </a:ext>
                </a:extLst>
              </p:cNvPr>
              <p:cNvSpPr txBox="1"/>
              <p:nvPr/>
            </p:nvSpPr>
            <p:spPr>
              <a:xfrm>
                <a:off x="6742705" y="3931033"/>
                <a:ext cx="476340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5D4F92-819B-4275-B6EF-771D510FB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705" y="3931033"/>
                <a:ext cx="476340" cy="461665"/>
              </a:xfrm>
              <a:prstGeom prst="rect">
                <a:avLst/>
              </a:prstGeom>
              <a:blipFill>
                <a:blip r:embed="rId4"/>
                <a:stretch>
                  <a:fillRect l="-1125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D609A1D-2DFC-447E-A81B-D600DF5A8DCF}"/>
              </a:ext>
            </a:extLst>
          </p:cNvPr>
          <p:cNvCxnSpPr>
            <a:cxnSpLocks/>
          </p:cNvCxnSpPr>
          <p:nvPr/>
        </p:nvCxnSpPr>
        <p:spPr>
          <a:xfrm flipH="1" flipV="1">
            <a:off x="6980875" y="4441371"/>
            <a:ext cx="183072" cy="69203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1452F7-5B8E-4C09-B755-33C95979C167}"/>
              </a:ext>
            </a:extLst>
          </p:cNvPr>
          <p:cNvCxnSpPr>
            <a:cxnSpLocks/>
          </p:cNvCxnSpPr>
          <p:nvPr/>
        </p:nvCxnSpPr>
        <p:spPr>
          <a:xfrm>
            <a:off x="1787548" y="3520912"/>
            <a:ext cx="928150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F3C2DFD-F2D5-4482-AA3F-81B2F280886C}"/>
              </a:ext>
            </a:extLst>
          </p:cNvPr>
          <p:cNvSpPr txBox="1"/>
          <p:nvPr/>
        </p:nvSpPr>
        <p:spPr>
          <a:xfrm>
            <a:off x="2934197" y="3290080"/>
            <a:ext cx="180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Premises</a:t>
            </a:r>
            <a:endParaRPr lang="zh-CN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171DA52-4DD6-4151-A07E-C0F37919EA3B}"/>
              </a:ext>
            </a:extLst>
          </p:cNvPr>
          <p:cNvCxnSpPr>
            <a:cxnSpLocks/>
          </p:cNvCxnSpPr>
          <p:nvPr/>
        </p:nvCxnSpPr>
        <p:spPr>
          <a:xfrm flipV="1">
            <a:off x="7652016" y="4441371"/>
            <a:ext cx="268201" cy="69195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00CBBA9-11B1-4A28-8449-942F5AEA8B1A}"/>
              </a:ext>
            </a:extLst>
          </p:cNvPr>
          <p:cNvSpPr txBox="1"/>
          <p:nvPr/>
        </p:nvSpPr>
        <p:spPr>
          <a:xfrm>
            <a:off x="5658280" y="373284"/>
            <a:ext cx="63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Steensgaard-style Pointer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1C152BE-4B14-4A85-9268-164577313BD0}"/>
                  </a:ext>
                </a:extLst>
              </p:cNvPr>
              <p:cNvSpPr txBox="1"/>
              <p:nvPr/>
            </p:nvSpPr>
            <p:spPr>
              <a:xfrm>
                <a:off x="7652016" y="3896188"/>
                <a:ext cx="476340" cy="4914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1C152BE-4B14-4A85-9268-16457731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016" y="3896188"/>
                <a:ext cx="476340" cy="491417"/>
              </a:xfrm>
              <a:prstGeom prst="rect">
                <a:avLst/>
              </a:prstGeom>
              <a:blipFill>
                <a:blip r:embed="rId5"/>
                <a:stretch>
                  <a:fillRect l="-11250" b="-8434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FD245D7-5B1A-4518-B6ED-5C22E08437C6}"/>
              </a:ext>
            </a:extLst>
          </p:cNvPr>
          <p:cNvCxnSpPr>
            <a:cxnSpLocks/>
          </p:cNvCxnSpPr>
          <p:nvPr/>
        </p:nvCxnSpPr>
        <p:spPr>
          <a:xfrm flipV="1">
            <a:off x="7215243" y="4657404"/>
            <a:ext cx="128713" cy="501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">
            <a:extLst>
              <a:ext uri="{FF2B5EF4-FFF2-40B4-BE49-F238E27FC236}">
                <a16:creationId xmlns:a16="http://schemas.microsoft.com/office/drawing/2014/main" id="{31499A1B-72BF-4F27-B5BD-CC9052794FFF}"/>
              </a:ext>
            </a:extLst>
          </p:cNvPr>
          <p:cNvSpPr txBox="1"/>
          <p:nvPr/>
        </p:nvSpPr>
        <p:spPr bwMode="auto">
          <a:xfrm>
            <a:off x="11050122" y="6209569"/>
            <a:ext cx="532278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8CE268F-8AB1-46E8-AF3B-686F18E7EDE2}"/>
                  </a:ext>
                </a:extLst>
              </p:cNvPr>
              <p:cNvSpPr/>
              <p:nvPr/>
            </p:nvSpPr>
            <p:spPr>
              <a:xfrm>
                <a:off x="7132666" y="4131085"/>
                <a:ext cx="6725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8CE268F-8AB1-46E8-AF3B-686F18E7E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666" y="4131085"/>
                <a:ext cx="672556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177AC9C-FA47-41DE-80C6-A1ADAF884DB7}"/>
              </a:ext>
            </a:extLst>
          </p:cNvPr>
          <p:cNvCxnSpPr>
            <a:cxnSpLocks/>
          </p:cNvCxnSpPr>
          <p:nvPr/>
        </p:nvCxnSpPr>
        <p:spPr>
          <a:xfrm flipH="1" flipV="1">
            <a:off x="7435348" y="4657404"/>
            <a:ext cx="142976" cy="512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35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63D3C049-1177-420E-A835-1EB963998B40}"/>
              </a:ext>
            </a:extLst>
          </p:cNvPr>
          <p:cNvSpPr/>
          <p:nvPr/>
        </p:nvSpPr>
        <p:spPr>
          <a:xfrm>
            <a:off x="7283107" y="4148578"/>
            <a:ext cx="2122150" cy="84162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">
            <a:extLst>
              <a:ext uri="{FF2B5EF4-FFF2-40B4-BE49-F238E27FC236}">
                <a16:creationId xmlns:a16="http://schemas.microsoft.com/office/drawing/2014/main" id="{A0FB021D-4791-4D98-BD8C-0D4C69AC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011714-2B7E-4131-A11E-762131CDC33E}"/>
              </a:ext>
            </a:extLst>
          </p:cNvPr>
          <p:cNvSpPr txBox="1"/>
          <p:nvPr/>
        </p:nvSpPr>
        <p:spPr>
          <a:xfrm>
            <a:off x="770021" y="1457540"/>
            <a:ext cx="1945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Rule:  Store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/>
              <p:nvPr/>
            </p:nvSpPr>
            <p:spPr>
              <a:xfrm>
                <a:off x="4998966" y="2166836"/>
                <a:ext cx="6465103" cy="9530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𝑢𝑛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66" y="2166836"/>
                <a:ext cx="6465103" cy="953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F29318-B270-42A5-9D18-CB760F0B3FEA}"/>
              </a:ext>
            </a:extLst>
          </p:cNvPr>
          <p:cNvCxnSpPr>
            <a:cxnSpLocks/>
          </p:cNvCxnSpPr>
          <p:nvPr/>
        </p:nvCxnSpPr>
        <p:spPr>
          <a:xfrm>
            <a:off x="1787548" y="4061275"/>
            <a:ext cx="928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7774090-CF20-4E24-9CE7-8AEDFEEA8812}"/>
              </a:ext>
            </a:extLst>
          </p:cNvPr>
          <p:cNvSpPr txBox="1"/>
          <p:nvPr/>
        </p:nvSpPr>
        <p:spPr>
          <a:xfrm>
            <a:off x="2934197" y="3830443"/>
            <a:ext cx="180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mic Sans MS" panose="030F0702030302020204" pitchFamily="66" charset="0"/>
              </a:rPr>
              <a:t>Conclusion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E2BF88-AFA9-45C7-9993-652C9EFF2ADE}"/>
              </a:ext>
            </a:extLst>
          </p:cNvPr>
          <p:cNvSpPr/>
          <p:nvPr/>
        </p:nvSpPr>
        <p:spPr>
          <a:xfrm>
            <a:off x="7531323" y="5326247"/>
            <a:ext cx="1029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latin typeface="Comic Sans MS" panose="030F0702030302020204" pitchFamily="66" charset="0"/>
              </a:rPr>
              <a:t>*x =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5D4F92-819B-4275-B6EF-771D510FB99E}"/>
                  </a:ext>
                </a:extLst>
              </p:cNvPr>
              <p:cNvSpPr txBox="1"/>
              <p:nvPr/>
            </p:nvSpPr>
            <p:spPr>
              <a:xfrm>
                <a:off x="6637093" y="5267211"/>
                <a:ext cx="476340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5D4F92-819B-4275-B6EF-771D510FB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093" y="5267211"/>
                <a:ext cx="476340" cy="461665"/>
              </a:xfrm>
              <a:prstGeom prst="rect">
                <a:avLst/>
              </a:prstGeom>
              <a:blipFill>
                <a:blip r:embed="rId4"/>
                <a:stretch>
                  <a:fillRect l="-11250" b="-1282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D609A1D-2DFC-447E-A81B-D600DF5A8DCF}"/>
              </a:ext>
            </a:extLst>
          </p:cNvPr>
          <p:cNvCxnSpPr>
            <a:cxnSpLocks/>
          </p:cNvCxnSpPr>
          <p:nvPr/>
        </p:nvCxnSpPr>
        <p:spPr>
          <a:xfrm flipH="1" flipV="1">
            <a:off x="7245890" y="5519177"/>
            <a:ext cx="509322" cy="8439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8C44BBF-8650-4958-97A6-D5CABEC6F6F7}"/>
              </a:ext>
            </a:extLst>
          </p:cNvPr>
          <p:cNvCxnSpPr>
            <a:cxnSpLocks/>
          </p:cNvCxnSpPr>
          <p:nvPr/>
        </p:nvCxnSpPr>
        <p:spPr>
          <a:xfrm>
            <a:off x="1787548" y="3520912"/>
            <a:ext cx="928150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B16E178-309B-45E5-B676-57CD864AB139}"/>
              </a:ext>
            </a:extLst>
          </p:cNvPr>
          <p:cNvSpPr txBox="1"/>
          <p:nvPr/>
        </p:nvSpPr>
        <p:spPr>
          <a:xfrm>
            <a:off x="2934197" y="3290080"/>
            <a:ext cx="180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Premises</a:t>
            </a:r>
            <a:endParaRPr lang="zh-CN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265C0DD-152A-4428-925B-325DF159AFAD}"/>
                  </a:ext>
                </a:extLst>
              </p:cNvPr>
              <p:cNvSpPr txBox="1"/>
              <p:nvPr/>
            </p:nvSpPr>
            <p:spPr>
              <a:xfrm>
                <a:off x="8560772" y="4342356"/>
                <a:ext cx="476340" cy="4914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265C0DD-152A-4428-925B-325DF159A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772" y="4342356"/>
                <a:ext cx="476340" cy="491417"/>
              </a:xfrm>
              <a:prstGeom prst="rect">
                <a:avLst/>
              </a:prstGeom>
              <a:blipFill>
                <a:blip r:embed="rId5"/>
                <a:stretch>
                  <a:fillRect l="-11250" b="-8434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01E49B-A7DC-4C10-BA91-6B88112D7AFA}"/>
              </a:ext>
            </a:extLst>
          </p:cNvPr>
          <p:cNvCxnSpPr>
            <a:cxnSpLocks/>
          </p:cNvCxnSpPr>
          <p:nvPr/>
        </p:nvCxnSpPr>
        <p:spPr>
          <a:xfrm flipV="1">
            <a:off x="8449606" y="4881383"/>
            <a:ext cx="330009" cy="52251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E353A92-D6DA-46A8-B32E-EFF40637192D}"/>
              </a:ext>
            </a:extLst>
          </p:cNvPr>
          <p:cNvSpPr txBox="1"/>
          <p:nvPr/>
        </p:nvSpPr>
        <p:spPr>
          <a:xfrm>
            <a:off x="5658280" y="373284"/>
            <a:ext cx="63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Steensgaard-style Pointer Analysis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17A9110-E23D-4F8A-A72C-F9A09EF7890B}"/>
              </a:ext>
            </a:extLst>
          </p:cNvPr>
          <p:cNvCxnSpPr>
            <a:cxnSpLocks/>
          </p:cNvCxnSpPr>
          <p:nvPr/>
        </p:nvCxnSpPr>
        <p:spPr>
          <a:xfrm flipV="1">
            <a:off x="7113433" y="4881383"/>
            <a:ext cx="417890" cy="30583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98A79-C516-4785-82B7-4C851ABB3F04}"/>
                  </a:ext>
                </a:extLst>
              </p:cNvPr>
              <p:cNvSpPr txBox="1"/>
              <p:nvPr/>
            </p:nvSpPr>
            <p:spPr>
              <a:xfrm>
                <a:off x="7579575" y="4369878"/>
                <a:ext cx="476340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98A79-C516-4785-82B7-4C851ABB3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575" y="4369878"/>
                <a:ext cx="476340" cy="461665"/>
              </a:xfrm>
              <a:prstGeom prst="rect">
                <a:avLst/>
              </a:prstGeom>
              <a:blipFill>
                <a:blip r:embed="rId6"/>
                <a:stretch>
                  <a:fillRect l="-16049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4DBD347-2198-48DF-89E9-D2AF05136536}"/>
              </a:ext>
            </a:extLst>
          </p:cNvPr>
          <p:cNvCxnSpPr>
            <a:cxnSpLocks/>
          </p:cNvCxnSpPr>
          <p:nvPr/>
        </p:nvCxnSpPr>
        <p:spPr>
          <a:xfrm flipV="1">
            <a:off x="7245890" y="5034300"/>
            <a:ext cx="782601" cy="311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">
            <a:extLst>
              <a:ext uri="{FF2B5EF4-FFF2-40B4-BE49-F238E27FC236}">
                <a16:creationId xmlns:a16="http://schemas.microsoft.com/office/drawing/2014/main" id="{DB3AEE84-133E-4622-8ABF-E3EE4EAF2EC8}"/>
              </a:ext>
            </a:extLst>
          </p:cNvPr>
          <p:cNvSpPr txBox="1"/>
          <p:nvPr/>
        </p:nvSpPr>
        <p:spPr bwMode="auto">
          <a:xfrm>
            <a:off x="11050122" y="6209569"/>
            <a:ext cx="532278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FF283FA-47F4-4512-8835-37F90D4CCBD2}"/>
                  </a:ext>
                </a:extLst>
              </p:cNvPr>
              <p:cNvSpPr/>
              <p:nvPr/>
            </p:nvSpPr>
            <p:spPr>
              <a:xfrm>
                <a:off x="8007904" y="4525025"/>
                <a:ext cx="6725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FF283FA-47F4-4512-8835-37F90D4CC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904" y="4525025"/>
                <a:ext cx="672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57856D8-317A-4796-8C42-6BFE273E1061}"/>
              </a:ext>
            </a:extLst>
          </p:cNvPr>
          <p:cNvCxnSpPr>
            <a:cxnSpLocks/>
          </p:cNvCxnSpPr>
          <p:nvPr/>
        </p:nvCxnSpPr>
        <p:spPr>
          <a:xfrm flipH="1" flipV="1">
            <a:off x="8344182" y="5065426"/>
            <a:ext cx="20587" cy="382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0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">
            <a:extLst>
              <a:ext uri="{FF2B5EF4-FFF2-40B4-BE49-F238E27FC236}">
                <a16:creationId xmlns:a16="http://schemas.microsoft.com/office/drawing/2014/main" id="{A0FB021D-4791-4D98-BD8C-0D4C69AC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011714-2B7E-4131-A11E-762131CDC33E}"/>
              </a:ext>
            </a:extLst>
          </p:cNvPr>
          <p:cNvSpPr txBox="1"/>
          <p:nvPr/>
        </p:nvSpPr>
        <p:spPr>
          <a:xfrm>
            <a:off x="770021" y="1457540"/>
            <a:ext cx="177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Rule:  Load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/>
              <p:nvPr/>
            </p:nvSpPr>
            <p:spPr>
              <a:xfrm>
                <a:off x="5493717" y="2184739"/>
                <a:ext cx="6461128" cy="996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𝑢𝑛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717" y="2184739"/>
                <a:ext cx="6461128" cy="996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F29318-B270-42A5-9D18-CB760F0B3FEA}"/>
              </a:ext>
            </a:extLst>
          </p:cNvPr>
          <p:cNvCxnSpPr>
            <a:cxnSpLocks/>
          </p:cNvCxnSpPr>
          <p:nvPr/>
        </p:nvCxnSpPr>
        <p:spPr>
          <a:xfrm>
            <a:off x="1787548" y="4061275"/>
            <a:ext cx="928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7774090-CF20-4E24-9CE7-8AEDFEEA8812}"/>
              </a:ext>
            </a:extLst>
          </p:cNvPr>
          <p:cNvSpPr txBox="1"/>
          <p:nvPr/>
        </p:nvSpPr>
        <p:spPr>
          <a:xfrm>
            <a:off x="2934197" y="3830443"/>
            <a:ext cx="180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mic Sans MS" panose="030F0702030302020204" pitchFamily="66" charset="0"/>
              </a:rPr>
              <a:t>Conclusion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28A21C-6B31-4B25-B54B-FB6F075777F4}"/>
              </a:ext>
            </a:extLst>
          </p:cNvPr>
          <p:cNvCxnSpPr>
            <a:cxnSpLocks/>
          </p:cNvCxnSpPr>
          <p:nvPr/>
        </p:nvCxnSpPr>
        <p:spPr>
          <a:xfrm>
            <a:off x="1787548" y="3520912"/>
            <a:ext cx="928150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0D55BB9-5411-443F-BD3E-738C1ED32B54}"/>
              </a:ext>
            </a:extLst>
          </p:cNvPr>
          <p:cNvSpPr txBox="1"/>
          <p:nvPr/>
        </p:nvSpPr>
        <p:spPr>
          <a:xfrm>
            <a:off x="2934197" y="3290080"/>
            <a:ext cx="180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Premises</a:t>
            </a:r>
            <a:endParaRPr lang="zh-CN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754E4F-63C7-441F-9088-0DA9B7EF2AE9}"/>
              </a:ext>
            </a:extLst>
          </p:cNvPr>
          <p:cNvSpPr txBox="1"/>
          <p:nvPr/>
        </p:nvSpPr>
        <p:spPr>
          <a:xfrm>
            <a:off x="5658280" y="373284"/>
            <a:ext cx="63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Steensgaard-style Pointer Analysis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06D1F19-9B52-4BDF-A18A-7DDC9B4F281B}"/>
              </a:ext>
            </a:extLst>
          </p:cNvPr>
          <p:cNvSpPr/>
          <p:nvPr/>
        </p:nvSpPr>
        <p:spPr>
          <a:xfrm>
            <a:off x="7178784" y="4150068"/>
            <a:ext cx="2122150" cy="84162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700315C-D8CE-4A6F-88AF-A4B2CA06F7BC}"/>
              </a:ext>
            </a:extLst>
          </p:cNvPr>
          <p:cNvSpPr/>
          <p:nvPr/>
        </p:nvSpPr>
        <p:spPr>
          <a:xfrm>
            <a:off x="7725135" y="5393634"/>
            <a:ext cx="1029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latin typeface="Comic Sans MS" panose="030F0702030302020204" pitchFamily="66" charset="0"/>
              </a:rPr>
              <a:t>x = *y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A0A131C-6B71-4064-A5D4-46B81F54F6E1}"/>
                  </a:ext>
                </a:extLst>
              </p:cNvPr>
              <p:cNvSpPr txBox="1"/>
              <p:nvPr/>
            </p:nvSpPr>
            <p:spPr>
              <a:xfrm>
                <a:off x="8560772" y="4342356"/>
                <a:ext cx="476340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A0A131C-6B71-4064-A5D4-46B81F54F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772" y="4342356"/>
                <a:ext cx="476340" cy="461665"/>
              </a:xfrm>
              <a:prstGeom prst="rect">
                <a:avLst/>
              </a:prstGeom>
              <a:blipFill>
                <a:blip r:embed="rId4"/>
                <a:stretch>
                  <a:fillRect l="-16250" b="-1282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7F8E4B7-841D-41FB-9E38-F57784652249}"/>
              </a:ext>
            </a:extLst>
          </p:cNvPr>
          <p:cNvCxnSpPr>
            <a:cxnSpLocks/>
          </p:cNvCxnSpPr>
          <p:nvPr/>
        </p:nvCxnSpPr>
        <p:spPr>
          <a:xfrm flipV="1">
            <a:off x="8696368" y="5589831"/>
            <a:ext cx="758562" cy="7720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D4C2790-A4CF-4737-892E-226705890E9F}"/>
              </a:ext>
            </a:extLst>
          </p:cNvPr>
          <p:cNvCxnSpPr>
            <a:cxnSpLocks/>
          </p:cNvCxnSpPr>
          <p:nvPr/>
        </p:nvCxnSpPr>
        <p:spPr>
          <a:xfrm flipH="1" flipV="1">
            <a:off x="9037112" y="4896303"/>
            <a:ext cx="639392" cy="33157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497DE43-98D6-4CD4-9A25-C5D9E23C435C}"/>
                  </a:ext>
                </a:extLst>
              </p:cNvPr>
              <p:cNvSpPr txBox="1"/>
              <p:nvPr/>
            </p:nvSpPr>
            <p:spPr>
              <a:xfrm>
                <a:off x="7579575" y="4369878"/>
                <a:ext cx="476340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497DE43-98D6-4CD4-9A25-C5D9E23C4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575" y="4369878"/>
                <a:ext cx="476340" cy="461665"/>
              </a:xfrm>
              <a:prstGeom prst="rect">
                <a:avLst/>
              </a:prstGeom>
              <a:blipFill>
                <a:blip r:embed="rId5"/>
                <a:stretch>
                  <a:fillRect l="-9877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AC26137-8FE4-4A8E-B0F5-F02F1E34354B}"/>
              </a:ext>
            </a:extLst>
          </p:cNvPr>
          <p:cNvCxnSpPr>
            <a:cxnSpLocks/>
          </p:cNvCxnSpPr>
          <p:nvPr/>
        </p:nvCxnSpPr>
        <p:spPr>
          <a:xfrm flipV="1">
            <a:off x="8055915" y="5073889"/>
            <a:ext cx="221811" cy="3901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7E5BB5-5011-4714-8459-D7D071E8DFD7}"/>
                  </a:ext>
                </a:extLst>
              </p:cNvPr>
              <p:cNvSpPr txBox="1"/>
              <p:nvPr/>
            </p:nvSpPr>
            <p:spPr>
              <a:xfrm>
                <a:off x="9505415" y="5273892"/>
                <a:ext cx="476340" cy="4914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7E5BB5-5011-4714-8459-D7D071E8D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415" y="5273892"/>
                <a:ext cx="476340" cy="491417"/>
              </a:xfrm>
              <a:prstGeom prst="rect">
                <a:avLst/>
              </a:prstGeom>
              <a:blipFill>
                <a:blip r:embed="rId6"/>
                <a:stretch>
                  <a:fillRect l="-11250" b="-8434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08546B4-0689-419E-B84F-187462DAE756}"/>
              </a:ext>
            </a:extLst>
          </p:cNvPr>
          <p:cNvCxnSpPr>
            <a:cxnSpLocks/>
          </p:cNvCxnSpPr>
          <p:nvPr/>
        </p:nvCxnSpPr>
        <p:spPr>
          <a:xfrm flipH="1" flipV="1">
            <a:off x="7817745" y="4883234"/>
            <a:ext cx="159520" cy="58083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">
            <a:extLst>
              <a:ext uri="{FF2B5EF4-FFF2-40B4-BE49-F238E27FC236}">
                <a16:creationId xmlns:a16="http://schemas.microsoft.com/office/drawing/2014/main" id="{6C2EB139-66CE-4696-B6C9-9731515884B5}"/>
              </a:ext>
            </a:extLst>
          </p:cNvPr>
          <p:cNvSpPr txBox="1"/>
          <p:nvPr/>
        </p:nvSpPr>
        <p:spPr bwMode="auto">
          <a:xfrm>
            <a:off x="11050122" y="6209569"/>
            <a:ext cx="532278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1DA4E1-2A45-4AE4-8FD5-468ED0557EBD}"/>
                  </a:ext>
                </a:extLst>
              </p:cNvPr>
              <p:cNvSpPr/>
              <p:nvPr/>
            </p:nvSpPr>
            <p:spPr>
              <a:xfrm>
                <a:off x="8007904" y="4525025"/>
                <a:ext cx="6725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1DA4E1-2A45-4AE4-8FD5-468ED0557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904" y="4525025"/>
                <a:ext cx="672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A1F2DE9-AAA5-480E-8712-09BF58ECFE5C}"/>
              </a:ext>
            </a:extLst>
          </p:cNvPr>
          <p:cNvCxnSpPr>
            <a:cxnSpLocks/>
          </p:cNvCxnSpPr>
          <p:nvPr/>
        </p:nvCxnSpPr>
        <p:spPr>
          <a:xfrm flipH="1" flipV="1">
            <a:off x="8560772" y="5041017"/>
            <a:ext cx="894158" cy="325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49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11147087" y="6203473"/>
            <a:ext cx="227752" cy="36830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40CD16-6AC5-45FD-AB7C-B1F5A8778E85}"/>
              </a:ext>
            </a:extLst>
          </p:cNvPr>
          <p:cNvSpPr txBox="1"/>
          <p:nvPr/>
        </p:nvSpPr>
        <p:spPr>
          <a:xfrm>
            <a:off x="685800" y="964367"/>
            <a:ext cx="10498798" cy="432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1</a:t>
            </a:r>
            <a:r>
              <a:rPr lang="zh-CN" altLang="en-US" sz="2400" dirty="0">
                <a:latin typeface="Comic Sans MS" panose="030F0702030302020204" pitchFamily="66" charset="0"/>
              </a:rPr>
              <a:t>、</a:t>
            </a:r>
            <a:r>
              <a:rPr lang="en-US" altLang="zh-CN" sz="2400" dirty="0">
                <a:latin typeface="Comic Sans MS" panose="030F0702030302020204" pitchFamily="66" charset="0"/>
              </a:rPr>
              <a:t>Concerned Statements</a:t>
            </a:r>
          </a:p>
          <a:p>
            <a:pPr>
              <a:lnSpc>
                <a:spcPct val="300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2</a:t>
            </a:r>
            <a:r>
              <a:rPr lang="zh-CN" altLang="en-US" sz="2400" dirty="0">
                <a:latin typeface="Comic Sans MS" panose="030F0702030302020204" pitchFamily="66" charset="0"/>
              </a:rPr>
              <a:t>、</a:t>
            </a:r>
            <a:r>
              <a:rPr lang="en-US" altLang="zh-CN" sz="2400" dirty="0">
                <a:latin typeface="Comic Sans MS" panose="030F0702030302020204" pitchFamily="66" charset="0"/>
              </a:rPr>
              <a:t>Andersen-style Pointer Analysis</a:t>
            </a:r>
          </a:p>
          <a:p>
            <a:pPr>
              <a:lnSpc>
                <a:spcPct val="300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3</a:t>
            </a:r>
            <a:r>
              <a:rPr lang="zh-CN" altLang="en-US" sz="2400" dirty="0">
                <a:latin typeface="Comic Sans MS" panose="030F0702030302020204" pitchFamily="66" charset="0"/>
              </a:rPr>
              <a:t>、</a:t>
            </a:r>
            <a:r>
              <a:rPr lang="en-US" altLang="zh-CN" sz="2400" dirty="0">
                <a:latin typeface="Comic Sans MS" panose="030F0702030302020204" pitchFamily="66" charset="0"/>
              </a:rPr>
              <a:t>Steensgaard-style Pointer Analysis</a:t>
            </a:r>
          </a:p>
          <a:p>
            <a:pPr>
              <a:lnSpc>
                <a:spcPct val="300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4</a:t>
            </a:r>
            <a:r>
              <a:rPr lang="zh-CN" altLang="en-US" sz="2400" dirty="0">
                <a:latin typeface="Comic Sans MS" panose="030F0702030302020204" pitchFamily="66" charset="0"/>
              </a:rPr>
              <a:t>、</a:t>
            </a:r>
            <a:r>
              <a:rPr lang="en-US" altLang="zh-CN" sz="2400" dirty="0">
                <a:latin typeface="Comic Sans MS" panose="030F0702030302020204" pitchFamily="66" charset="0"/>
              </a:rPr>
              <a:t>Steensgaard’s Type inference</a:t>
            </a:r>
          </a:p>
        </p:txBody>
      </p:sp>
    </p:spTree>
    <p:extLst>
      <p:ext uri="{BB962C8B-B14F-4D97-AF65-F5344CB8AC3E}">
        <p14:creationId xmlns:p14="http://schemas.microsoft.com/office/powerpoint/2010/main" val="2962357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">
            <a:extLst>
              <a:ext uri="{FF2B5EF4-FFF2-40B4-BE49-F238E27FC236}">
                <a16:creationId xmlns:a16="http://schemas.microsoft.com/office/drawing/2014/main" id="{05AC1B31-0A20-4A42-82F7-7FA38129D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C55B14F-03C9-4615-AB84-39A755DBCB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065006"/>
                  </p:ext>
                </p:extLst>
              </p:nvPr>
            </p:nvGraphicFramePr>
            <p:xfrm>
              <a:off x="969402" y="1326917"/>
              <a:ext cx="10337426" cy="4834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07">
                      <a:extLst>
                        <a:ext uri="{9D8B030D-6E8A-4147-A177-3AD203B41FA5}">
                          <a16:colId xmlns:a16="http://schemas.microsoft.com/office/drawing/2014/main" val="1751833383"/>
                        </a:ext>
                      </a:extLst>
                    </a:gridCol>
                    <a:gridCol w="5025762">
                      <a:extLst>
                        <a:ext uri="{9D8B030D-6E8A-4147-A177-3AD203B41FA5}">
                          <a16:colId xmlns:a16="http://schemas.microsoft.com/office/drawing/2014/main" val="1401341193"/>
                        </a:ext>
                      </a:extLst>
                    </a:gridCol>
                    <a:gridCol w="4122257">
                      <a:extLst>
                        <a:ext uri="{9D8B030D-6E8A-4147-A177-3AD203B41FA5}">
                          <a16:colId xmlns:a16="http://schemas.microsoft.com/office/drawing/2014/main" val="1431743741"/>
                        </a:ext>
                      </a:extLst>
                    </a:gridCol>
                  </a:tblGrid>
                  <a:tr h="533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omic Sans MS" panose="030F0702030302020204" pitchFamily="66" charset="0"/>
                            </a:rPr>
                            <a:t>Kind</a:t>
                          </a:r>
                          <a:endParaRPr lang="zh-CN" altLang="en-US" sz="24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Rule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Illustration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829297"/>
                      </a:ext>
                    </a:extLst>
                  </a:tr>
                  <a:tr h="7654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Alloc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6006153"/>
                      </a:ext>
                    </a:extLst>
                  </a:tr>
                  <a:tr h="7848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Base</a:t>
                          </a:r>
                          <a:endParaRPr lang="zh-CN" altLang="en-US" sz="18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6441942"/>
                      </a:ext>
                    </a:extLst>
                  </a:tr>
                  <a:tr h="9661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Assign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324764"/>
                      </a:ext>
                    </a:extLst>
                  </a:tr>
                  <a:tr h="9621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Store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3893010"/>
                      </a:ext>
                    </a:extLst>
                  </a:tr>
                  <a:tr h="8219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Load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3112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C55B14F-03C9-4615-AB84-39A755DBCB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065006"/>
                  </p:ext>
                </p:extLst>
              </p:nvPr>
            </p:nvGraphicFramePr>
            <p:xfrm>
              <a:off x="969402" y="1326917"/>
              <a:ext cx="10337426" cy="4834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07">
                      <a:extLst>
                        <a:ext uri="{9D8B030D-6E8A-4147-A177-3AD203B41FA5}">
                          <a16:colId xmlns:a16="http://schemas.microsoft.com/office/drawing/2014/main" val="1751833383"/>
                        </a:ext>
                      </a:extLst>
                    </a:gridCol>
                    <a:gridCol w="5025762">
                      <a:extLst>
                        <a:ext uri="{9D8B030D-6E8A-4147-A177-3AD203B41FA5}">
                          <a16:colId xmlns:a16="http://schemas.microsoft.com/office/drawing/2014/main" val="1401341193"/>
                        </a:ext>
                      </a:extLst>
                    </a:gridCol>
                    <a:gridCol w="4122257">
                      <a:extLst>
                        <a:ext uri="{9D8B030D-6E8A-4147-A177-3AD203B41FA5}">
                          <a16:colId xmlns:a16="http://schemas.microsoft.com/office/drawing/2014/main" val="1431743741"/>
                        </a:ext>
                      </a:extLst>
                    </a:gridCol>
                  </a:tblGrid>
                  <a:tr h="533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omic Sans MS" panose="030F0702030302020204" pitchFamily="66" charset="0"/>
                            </a:rPr>
                            <a:t>Kind</a:t>
                          </a:r>
                          <a:endParaRPr lang="zh-CN" altLang="en-US" sz="24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Rule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Illustration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829297"/>
                      </a:ext>
                    </a:extLst>
                  </a:tr>
                  <a:tr h="7654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Alloc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79" t="-71200" r="-82182" b="-466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6006153"/>
                      </a:ext>
                    </a:extLst>
                  </a:tr>
                  <a:tr h="7848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Base</a:t>
                          </a:r>
                          <a:endParaRPr lang="zh-CN" altLang="en-US" sz="18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79" t="-165891" r="-82182" b="-351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6441942"/>
                      </a:ext>
                    </a:extLst>
                  </a:tr>
                  <a:tr h="9661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Assign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324764"/>
                      </a:ext>
                    </a:extLst>
                  </a:tr>
                  <a:tr h="9621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Store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3893010"/>
                      </a:ext>
                    </a:extLst>
                  </a:tr>
                  <a:tr h="8219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Load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31127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FE50E25-563F-428A-AE84-C32811BF8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452" y="1898005"/>
            <a:ext cx="1271909" cy="6689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CAB65F-8A95-4719-9668-C2003D8D2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9814" y="2694263"/>
            <a:ext cx="642209" cy="65129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28EF619-978C-42E3-8666-F967BD46AF7C}"/>
              </a:ext>
            </a:extLst>
          </p:cNvPr>
          <p:cNvSpPr txBox="1"/>
          <p:nvPr/>
        </p:nvSpPr>
        <p:spPr>
          <a:xfrm>
            <a:off x="5658280" y="373284"/>
            <a:ext cx="63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Steensgaard-style Pointer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BB8B6C8-3084-4749-8CBE-6631D17FA138}"/>
                  </a:ext>
                </a:extLst>
              </p:cNvPr>
              <p:cNvSpPr txBox="1"/>
              <p:nvPr/>
            </p:nvSpPr>
            <p:spPr>
              <a:xfrm>
                <a:off x="2292394" y="3587888"/>
                <a:ext cx="4530151" cy="648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BB8B6C8-3084-4749-8CBE-6631D17F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394" y="3587888"/>
                <a:ext cx="4530151" cy="648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1400AC7-9DBF-4BFA-A99D-41A671E15D01}"/>
                  </a:ext>
                </a:extLst>
              </p:cNvPr>
              <p:cNvSpPr txBox="1"/>
              <p:nvPr/>
            </p:nvSpPr>
            <p:spPr>
              <a:xfrm>
                <a:off x="2230296" y="4592000"/>
                <a:ext cx="4721677" cy="645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1400AC7-9DBF-4BFA-A99D-41A671E15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296" y="4592000"/>
                <a:ext cx="4721677" cy="645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2DEC069-5114-4032-83CE-F5CA0FE04B78}"/>
                  </a:ext>
                </a:extLst>
              </p:cNvPr>
              <p:cNvSpPr txBox="1"/>
              <p:nvPr/>
            </p:nvSpPr>
            <p:spPr>
              <a:xfrm>
                <a:off x="2362714" y="5384166"/>
                <a:ext cx="4718279" cy="677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2DEC069-5114-4032-83CE-F5CA0FE04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14" y="5384166"/>
                <a:ext cx="4718279" cy="6779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4">
            <a:extLst>
              <a:ext uri="{FF2B5EF4-FFF2-40B4-BE49-F238E27FC236}">
                <a16:creationId xmlns:a16="http://schemas.microsoft.com/office/drawing/2014/main" id="{18F2C99E-7ADF-4B51-9C95-C47EADCF9667}"/>
              </a:ext>
            </a:extLst>
          </p:cNvPr>
          <p:cNvSpPr txBox="1"/>
          <p:nvPr/>
        </p:nvSpPr>
        <p:spPr bwMode="auto">
          <a:xfrm>
            <a:off x="11050122" y="6209569"/>
            <a:ext cx="532278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18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382C55-3174-495C-A4DF-FEC26FBEED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5537" y="3495303"/>
            <a:ext cx="1711522" cy="8258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E8FFE2-7430-4253-85B4-6911F27DB8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41832" y="4441371"/>
            <a:ext cx="1926760" cy="7960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99F145-BDC3-4494-86FC-BE82E91AEE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6131" y="5391041"/>
            <a:ext cx="1529308" cy="72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30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BC389296-7855-439D-8BC7-9EB30AEE4D22}"/>
              </a:ext>
            </a:extLst>
          </p:cNvPr>
          <p:cNvSpPr/>
          <p:nvPr/>
        </p:nvSpPr>
        <p:spPr>
          <a:xfrm>
            <a:off x="9057539" y="3847303"/>
            <a:ext cx="2437776" cy="410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AF561D5-E39D-4864-9F65-885FE8FED0C3}"/>
              </a:ext>
            </a:extLst>
          </p:cNvPr>
          <p:cNvSpPr/>
          <p:nvPr/>
        </p:nvSpPr>
        <p:spPr>
          <a:xfrm>
            <a:off x="5410411" y="4278392"/>
            <a:ext cx="2434178" cy="410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51420F6-95F9-441B-AFFC-941E83D43FE5}"/>
              </a:ext>
            </a:extLst>
          </p:cNvPr>
          <p:cNvSpPr/>
          <p:nvPr/>
        </p:nvSpPr>
        <p:spPr>
          <a:xfrm>
            <a:off x="5410411" y="3792709"/>
            <a:ext cx="2317300" cy="410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23F6768-35A1-40C2-9AC0-BFFBA0FD94E4}"/>
              </a:ext>
            </a:extLst>
          </p:cNvPr>
          <p:cNvSpPr/>
          <p:nvPr/>
        </p:nvSpPr>
        <p:spPr>
          <a:xfrm>
            <a:off x="5410411" y="2898370"/>
            <a:ext cx="2317300" cy="410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FE38EEF-1645-499B-9DE9-9B686A45D2A6}"/>
              </a:ext>
            </a:extLst>
          </p:cNvPr>
          <p:cNvSpPr/>
          <p:nvPr/>
        </p:nvSpPr>
        <p:spPr>
          <a:xfrm>
            <a:off x="5410411" y="2445066"/>
            <a:ext cx="2317300" cy="410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ED0E38C-A1FE-47A8-94C9-A56D8861C106}"/>
              </a:ext>
            </a:extLst>
          </p:cNvPr>
          <p:cNvSpPr/>
          <p:nvPr/>
        </p:nvSpPr>
        <p:spPr>
          <a:xfrm>
            <a:off x="1174150" y="5060262"/>
            <a:ext cx="1624052" cy="410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E700B4-1086-4181-842A-4E8E8D4DAFBE}"/>
              </a:ext>
            </a:extLst>
          </p:cNvPr>
          <p:cNvSpPr/>
          <p:nvPr/>
        </p:nvSpPr>
        <p:spPr>
          <a:xfrm>
            <a:off x="1174150" y="4590206"/>
            <a:ext cx="1624052" cy="410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4B70630-0CA3-49F9-B412-5076084B4856}"/>
              </a:ext>
            </a:extLst>
          </p:cNvPr>
          <p:cNvSpPr/>
          <p:nvPr/>
        </p:nvSpPr>
        <p:spPr>
          <a:xfrm>
            <a:off x="1174150" y="3211466"/>
            <a:ext cx="1624052" cy="410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7CE330-9C32-4B97-97BC-1D583CF9C8CB}"/>
              </a:ext>
            </a:extLst>
          </p:cNvPr>
          <p:cNvSpPr/>
          <p:nvPr/>
        </p:nvSpPr>
        <p:spPr>
          <a:xfrm>
            <a:off x="5410411" y="3326199"/>
            <a:ext cx="2317300" cy="410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F74391-FF16-4D4E-A4D5-27048FE6831C}"/>
              </a:ext>
            </a:extLst>
          </p:cNvPr>
          <p:cNvSpPr/>
          <p:nvPr/>
        </p:nvSpPr>
        <p:spPr>
          <a:xfrm>
            <a:off x="5410411" y="1974659"/>
            <a:ext cx="2317300" cy="410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BC38C5-58C8-4B2C-9A1A-20B738A26141}"/>
              </a:ext>
            </a:extLst>
          </p:cNvPr>
          <p:cNvSpPr/>
          <p:nvPr/>
        </p:nvSpPr>
        <p:spPr>
          <a:xfrm>
            <a:off x="1174150" y="4094995"/>
            <a:ext cx="1624052" cy="410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">
            <a:extLst>
              <a:ext uri="{FF2B5EF4-FFF2-40B4-BE49-F238E27FC236}">
                <a16:creationId xmlns:a16="http://schemas.microsoft.com/office/drawing/2014/main" id="{415B2EF1-2392-4A79-85D6-2814402E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AEEED3-E6CB-4E87-B3CD-A32C97DF6B48}"/>
              </a:ext>
            </a:extLst>
          </p:cNvPr>
          <p:cNvSpPr txBox="1"/>
          <p:nvPr/>
        </p:nvSpPr>
        <p:spPr>
          <a:xfrm>
            <a:off x="770021" y="1457540"/>
            <a:ext cx="202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Example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62C9CB-A044-421D-922A-506EC026681D}"/>
              </a:ext>
            </a:extLst>
          </p:cNvPr>
          <p:cNvSpPr txBox="1"/>
          <p:nvPr/>
        </p:nvSpPr>
        <p:spPr>
          <a:xfrm>
            <a:off x="1279373" y="2185152"/>
            <a:ext cx="3134498" cy="328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1.  p = allocate(4);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2.  q = &amp;b;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3.  *p = q;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4.  r = &amp;c;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5.  s = p;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6.  t = *p;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7.  *s = r;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99846D-22D6-42E2-B9A2-CE8C306EF774}"/>
              </a:ext>
            </a:extLst>
          </p:cNvPr>
          <p:cNvSpPr txBox="1"/>
          <p:nvPr/>
        </p:nvSpPr>
        <p:spPr>
          <a:xfrm>
            <a:off x="5658280" y="373284"/>
            <a:ext cx="63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Steensgaard-style Pointer Analysis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FD7818-A889-4ABB-B6C2-16264306DE06}"/>
              </a:ext>
            </a:extLst>
          </p:cNvPr>
          <p:cNvSpPr txBox="1"/>
          <p:nvPr/>
        </p:nvSpPr>
        <p:spPr>
          <a:xfrm>
            <a:off x="5658280" y="1863175"/>
            <a:ext cx="2976956" cy="328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pts(p) = {m</a:t>
            </a:r>
            <a:r>
              <a:rPr lang="en-US" altLang="zh-CN" sz="2400" baseline="-25000" dirty="0">
                <a:latin typeface="Comic Sans MS" panose="030F0702030302020204" pitchFamily="66" charset="0"/>
              </a:rPr>
              <a:t>1</a:t>
            </a:r>
            <a:r>
              <a:rPr lang="en-US" altLang="zh-CN" sz="2400" dirty="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pts(q) = {m</a:t>
            </a:r>
            <a:r>
              <a:rPr lang="en-US" altLang="zh-CN" sz="2400" baseline="-25000" dirty="0">
                <a:latin typeface="Comic Sans MS" panose="030F0702030302020204" pitchFamily="66" charset="0"/>
              </a:rPr>
              <a:t>u</a:t>
            </a:r>
            <a:r>
              <a:rPr lang="en-US" altLang="zh-CN" sz="2400" dirty="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pts(r) = {m</a:t>
            </a:r>
            <a:r>
              <a:rPr lang="en-US" altLang="zh-CN" sz="2400" baseline="-25000" dirty="0">
                <a:latin typeface="Comic Sans MS" panose="030F0702030302020204" pitchFamily="66" charset="0"/>
              </a:rPr>
              <a:t>u</a:t>
            </a:r>
            <a:r>
              <a:rPr lang="en-US" altLang="zh-CN" sz="2400" dirty="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pts(s) = {m</a:t>
            </a:r>
            <a:r>
              <a:rPr lang="en-US" altLang="zh-CN" sz="2400" baseline="-25000" dirty="0">
                <a:latin typeface="Comic Sans MS" panose="030F0702030302020204" pitchFamily="66" charset="0"/>
              </a:rPr>
              <a:t>1</a:t>
            </a:r>
            <a:r>
              <a:rPr lang="en-US" altLang="zh-CN" sz="2400" dirty="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pts(t) = {m</a:t>
            </a:r>
            <a:r>
              <a:rPr lang="en-US" altLang="zh-CN" sz="2400" baseline="-25000" dirty="0">
                <a:latin typeface="Comic Sans MS" panose="030F0702030302020204" pitchFamily="66" charset="0"/>
              </a:rPr>
              <a:t>u</a:t>
            </a:r>
            <a:r>
              <a:rPr lang="en-US" altLang="zh-CN" sz="2400" dirty="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pts(m</a:t>
            </a:r>
            <a:r>
              <a:rPr lang="en-US" altLang="zh-CN" sz="2400" baseline="-25000" dirty="0">
                <a:latin typeface="Comic Sans MS" panose="030F0702030302020204" pitchFamily="66" charset="0"/>
              </a:rPr>
              <a:t>1</a:t>
            </a:r>
            <a:r>
              <a:rPr lang="en-US" altLang="zh-CN" sz="2400" dirty="0">
                <a:latin typeface="Comic Sans MS" panose="030F0702030302020204" pitchFamily="66" charset="0"/>
              </a:rPr>
              <a:t>) = {m</a:t>
            </a:r>
            <a:r>
              <a:rPr lang="en-US" altLang="zh-CN" sz="2400" baseline="-25000" dirty="0">
                <a:latin typeface="Comic Sans MS" panose="030F0702030302020204" pitchFamily="66" charset="0"/>
              </a:rPr>
              <a:t>u</a:t>
            </a:r>
            <a:r>
              <a:rPr lang="en-US" altLang="zh-CN" sz="2400" dirty="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pts(m</a:t>
            </a:r>
            <a:r>
              <a:rPr lang="en-US" altLang="zh-CN" sz="2400" baseline="-25000" dirty="0">
                <a:latin typeface="Comic Sans MS" panose="030F0702030302020204" pitchFamily="66" charset="0"/>
              </a:rPr>
              <a:t>u</a:t>
            </a:r>
            <a:r>
              <a:rPr lang="en-US" altLang="zh-CN" sz="2400" dirty="0">
                <a:latin typeface="Comic Sans MS" panose="030F0702030302020204" pitchFamily="66" charset="0"/>
              </a:rPr>
              <a:t>) = {}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937630-0F60-4B52-A0E6-48FE39AF51ED}"/>
              </a:ext>
            </a:extLst>
          </p:cNvPr>
          <p:cNvSpPr txBox="1"/>
          <p:nvPr/>
        </p:nvSpPr>
        <p:spPr>
          <a:xfrm>
            <a:off x="9125666" y="3815271"/>
            <a:ext cx="266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m</a:t>
            </a:r>
            <a:r>
              <a:rPr lang="en-US" altLang="zh-CN" sz="2400" baseline="-25000" dirty="0">
                <a:latin typeface="Comic Sans MS" panose="030F0702030302020204" pitchFamily="66" charset="0"/>
              </a:rPr>
              <a:t>u</a:t>
            </a:r>
            <a:r>
              <a:rPr lang="en-US" altLang="zh-CN" sz="2400" dirty="0">
                <a:latin typeface="Comic Sans MS" panose="030F0702030302020204" pitchFamily="66" charset="0"/>
              </a:rPr>
              <a:t> = union(b, c}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7F8D1585-AD29-481D-8BF7-925D4B3463B6}"/>
              </a:ext>
            </a:extLst>
          </p:cNvPr>
          <p:cNvSpPr txBox="1"/>
          <p:nvPr/>
        </p:nvSpPr>
        <p:spPr bwMode="auto">
          <a:xfrm>
            <a:off x="11050122" y="6209569"/>
            <a:ext cx="532278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89644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 animBg="1"/>
      <p:bldP spid="29" grpId="0" animBg="1"/>
      <p:bldP spid="28" grpId="0" animBg="1"/>
      <p:bldP spid="27" grpId="0" animBg="1"/>
      <p:bldP spid="26" grpId="0" animBg="1"/>
      <p:bldP spid="25" grpId="0" animBg="1"/>
      <p:bldP spid="22" grpId="0" animBg="1"/>
      <p:bldP spid="19" grpId="0" animBg="1"/>
      <p:bldP spid="19" grpId="1" animBg="1"/>
      <p:bldP spid="18" grpId="0" animBg="1"/>
      <p:bldP spid="18" grpId="1" animBg="1"/>
      <p:bldP spid="3" grpId="0" animBg="1"/>
      <p:bldP spid="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5F34059-C166-4D98-9FDF-B906B8081192}"/>
              </a:ext>
            </a:extLst>
          </p:cNvPr>
          <p:cNvSpPr txBox="1"/>
          <p:nvPr/>
        </p:nvSpPr>
        <p:spPr>
          <a:xfrm>
            <a:off x="6166782" y="373285"/>
            <a:ext cx="567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Steensgaard’s Type inference</a:t>
            </a: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5BA321A5-D754-4A9C-BA4F-2174E6C26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A95E0D-C660-4406-BB1B-98DC66B80724}"/>
              </a:ext>
            </a:extLst>
          </p:cNvPr>
          <p:cNvSpPr/>
          <p:nvPr/>
        </p:nvSpPr>
        <p:spPr>
          <a:xfrm>
            <a:off x="637674" y="1934703"/>
            <a:ext cx="10380489" cy="3909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The algorithm, which is inspired by Henglein’s binding time analysis by 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type inference 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[Hen91], uses a 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non-standard type system 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to describe the store usage at runtime by using types to construct a 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storage shape graph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typing rules impose 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constraints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on 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the relationships of types of program variables. </a:t>
            </a:r>
            <a:r>
              <a:rPr lang="en-US" altLang="zh-CN" sz="24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Finding a typing of the program that obeys these constraints amounts to performing a points-to analysis.</a:t>
            </a:r>
            <a:endParaRPr lang="zh-CN" altLang="en-US" sz="2400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5BF8EE-758B-423B-A235-E480E4629CB8}"/>
              </a:ext>
            </a:extLst>
          </p:cNvPr>
          <p:cNvSpPr txBox="1"/>
          <p:nvPr/>
        </p:nvSpPr>
        <p:spPr>
          <a:xfrm>
            <a:off x="685800" y="1187925"/>
            <a:ext cx="305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mic Sans MS" panose="030F0702030302020204" pitchFamily="66" charset="0"/>
              </a:rPr>
              <a:t>Key ideas</a:t>
            </a:r>
            <a:endParaRPr lang="zh-CN" alt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B2FEEB28-A80C-4807-87EB-A5BA7B9B323C}"/>
              </a:ext>
            </a:extLst>
          </p:cNvPr>
          <p:cNvSpPr txBox="1"/>
          <p:nvPr/>
        </p:nvSpPr>
        <p:spPr bwMode="auto">
          <a:xfrm>
            <a:off x="11050122" y="6209569"/>
            <a:ext cx="532278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38455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5F34059-C166-4D98-9FDF-B906B8081192}"/>
              </a:ext>
            </a:extLst>
          </p:cNvPr>
          <p:cNvSpPr txBox="1"/>
          <p:nvPr/>
        </p:nvSpPr>
        <p:spPr>
          <a:xfrm>
            <a:off x="6166782" y="373285"/>
            <a:ext cx="567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Steensgaard’s Type inference</a:t>
            </a: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5BA321A5-D754-4A9C-BA4F-2174E6C26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5BF8EE-758B-423B-A235-E480E4629CB8}"/>
              </a:ext>
            </a:extLst>
          </p:cNvPr>
          <p:cNvSpPr txBox="1"/>
          <p:nvPr/>
        </p:nvSpPr>
        <p:spPr>
          <a:xfrm>
            <a:off x="695411" y="1504316"/>
            <a:ext cx="5049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mic Sans MS" panose="030F0702030302020204" pitchFamily="66" charset="0"/>
              </a:rPr>
              <a:t>Non-standard type system</a:t>
            </a:r>
            <a:endParaRPr lang="zh-CN" altLang="en-US" sz="2800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6F9C3B6-E3E8-46D4-9FDD-2FF9AFAE8AB8}"/>
                  </a:ext>
                </a:extLst>
              </p:cNvPr>
              <p:cNvSpPr txBox="1"/>
              <p:nvPr/>
            </p:nvSpPr>
            <p:spPr>
              <a:xfrm>
                <a:off x="8149134" y="3551188"/>
                <a:ext cx="2647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"/>
                          <m:endChr m:val="|"/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6F9C3B6-E3E8-46D4-9FDD-2FF9AFAE8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34" y="3551188"/>
                <a:ext cx="264796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7CC2E3-7EBC-4AAD-AC83-5D083B27B83B}"/>
                  </a:ext>
                </a:extLst>
              </p:cNvPr>
              <p:cNvSpPr txBox="1"/>
              <p:nvPr/>
            </p:nvSpPr>
            <p:spPr>
              <a:xfrm>
                <a:off x="963824" y="2701719"/>
                <a:ext cx="16197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7CC2E3-7EBC-4AAD-AC83-5D083B27B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24" y="2701719"/>
                <a:ext cx="161973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3A1DFCB-63AC-4CC5-8E4D-036F097403D6}"/>
                  </a:ext>
                </a:extLst>
              </p:cNvPr>
              <p:cNvSpPr txBox="1"/>
              <p:nvPr/>
            </p:nvSpPr>
            <p:spPr>
              <a:xfrm>
                <a:off x="963824" y="3384793"/>
                <a:ext cx="2647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"/>
                          <m:endChr m:val="|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3A1DFCB-63AC-4CC5-8E4D-036F09740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24" y="3384793"/>
                <a:ext cx="264796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1E4D577-EB48-4798-B7AD-9743E6426F0B}"/>
                  </a:ext>
                </a:extLst>
              </p:cNvPr>
              <p:cNvSpPr txBox="1"/>
              <p:nvPr/>
            </p:nvSpPr>
            <p:spPr>
              <a:xfrm>
                <a:off x="912774" y="4046279"/>
                <a:ext cx="60814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"/>
                          <m:endChr m:val="|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1E4D577-EB48-4798-B7AD-9743E6426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74" y="4046279"/>
                <a:ext cx="608147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394D9E5-C500-486A-BED7-0C87B1EB8BC1}"/>
                  </a:ext>
                </a:extLst>
              </p:cNvPr>
              <p:cNvSpPr/>
              <p:nvPr/>
            </p:nvSpPr>
            <p:spPr>
              <a:xfrm>
                <a:off x="843501" y="4929174"/>
                <a:ext cx="588288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The types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 describe values, the types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 describe locations (or pointers to locations), and the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 types describe functions (or pointers to functions).</a:t>
                </a:r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394D9E5-C500-486A-BED7-0C87B1EB8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01" y="4929174"/>
                <a:ext cx="5882881" cy="923330"/>
              </a:xfrm>
              <a:prstGeom prst="rect">
                <a:avLst/>
              </a:prstGeom>
              <a:blipFill>
                <a:blip r:embed="rId7"/>
                <a:stretch>
                  <a:fillRect l="-829" t="-3311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27EC6B0-F805-48F9-B7FE-6E0B84A3123F}"/>
                  </a:ext>
                </a:extLst>
              </p:cNvPr>
              <p:cNvSpPr/>
              <p:nvPr/>
            </p:nvSpPr>
            <p:spPr>
              <a:xfrm>
                <a:off x="7749992" y="5041389"/>
                <a:ext cx="417902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mic Sans MS" panose="030F0702030302020204" pitchFamily="66" charset="0"/>
                  </a:rPr>
                  <a:t>For simplicity, only the types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are considered here.</a:t>
                </a:r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27EC6B0-F805-48F9-B7FE-6E0B84A31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992" y="5041389"/>
                <a:ext cx="4179028" cy="646331"/>
              </a:xfrm>
              <a:prstGeom prst="rect">
                <a:avLst/>
              </a:prstGeom>
              <a:blipFill>
                <a:blip r:embed="rId8"/>
                <a:stretch>
                  <a:fillRect l="-1166" t="-377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21E4AF-7E74-4B0E-A9CA-CE2B255889EF}"/>
                  </a:ext>
                </a:extLst>
              </p:cNvPr>
              <p:cNvSpPr txBox="1"/>
              <p:nvPr/>
            </p:nvSpPr>
            <p:spPr>
              <a:xfrm>
                <a:off x="8149134" y="2990433"/>
                <a:ext cx="10116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zh-CN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21E4AF-7E74-4B0E-A9CA-CE2B25588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34" y="2990433"/>
                <a:ext cx="101162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4">
            <a:extLst>
              <a:ext uri="{FF2B5EF4-FFF2-40B4-BE49-F238E27FC236}">
                <a16:creationId xmlns:a16="http://schemas.microsoft.com/office/drawing/2014/main" id="{B0A19458-35E4-496A-97BB-9CEBD2BADE11}"/>
              </a:ext>
            </a:extLst>
          </p:cNvPr>
          <p:cNvSpPr txBox="1"/>
          <p:nvPr/>
        </p:nvSpPr>
        <p:spPr bwMode="auto">
          <a:xfrm>
            <a:off x="11050122" y="6209569"/>
            <a:ext cx="532278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86411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5F34059-C166-4D98-9FDF-B906B8081192}"/>
              </a:ext>
            </a:extLst>
          </p:cNvPr>
          <p:cNvSpPr txBox="1"/>
          <p:nvPr/>
        </p:nvSpPr>
        <p:spPr>
          <a:xfrm>
            <a:off x="6166782" y="373285"/>
            <a:ext cx="567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Steensgaard’s Type inference</a:t>
            </a: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5BA321A5-D754-4A9C-BA4F-2174E6C26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5BF8EE-758B-423B-A235-E480E4629CB8}"/>
              </a:ext>
            </a:extLst>
          </p:cNvPr>
          <p:cNvSpPr txBox="1"/>
          <p:nvPr/>
        </p:nvSpPr>
        <p:spPr>
          <a:xfrm>
            <a:off x="685800" y="1288759"/>
            <a:ext cx="5049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mic Sans MS" panose="030F0702030302020204" pitchFamily="66" charset="0"/>
              </a:rPr>
              <a:t>Typing rules (Constraints)</a:t>
            </a:r>
            <a:endParaRPr lang="zh-CN" altLang="en-US" sz="2800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9B880B2-D40F-44F5-834A-01D3634A4353}"/>
                  </a:ext>
                </a:extLst>
              </p:cNvPr>
              <p:cNvSpPr txBox="1"/>
              <p:nvPr/>
            </p:nvSpPr>
            <p:spPr>
              <a:xfrm>
                <a:off x="3935302" y="4714186"/>
                <a:ext cx="1615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⊢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9B880B2-D40F-44F5-834A-01D3634A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302" y="4714186"/>
                <a:ext cx="1615122" cy="276999"/>
              </a:xfrm>
              <a:prstGeom prst="rect">
                <a:avLst/>
              </a:prstGeom>
              <a:blipFill>
                <a:blip r:embed="rId3"/>
                <a:stretch>
                  <a:fillRect l="-3019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023C92A-D8DE-47B3-AC22-3544C9971894}"/>
                  </a:ext>
                </a:extLst>
              </p:cNvPr>
              <p:cNvSpPr txBox="1"/>
              <p:nvPr/>
            </p:nvSpPr>
            <p:spPr>
              <a:xfrm>
                <a:off x="4218076" y="5301014"/>
                <a:ext cx="832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⊴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023C92A-D8DE-47B3-AC22-3544C997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076" y="5301014"/>
                <a:ext cx="832920" cy="276999"/>
              </a:xfrm>
              <a:prstGeom prst="rect">
                <a:avLst/>
              </a:prstGeom>
              <a:blipFill>
                <a:blip r:embed="rId4"/>
                <a:stretch>
                  <a:fillRect l="-3650" r="-219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EB2CE9B-9A6B-41B5-95F5-2D5C60589F4D}"/>
                  </a:ext>
                </a:extLst>
              </p:cNvPr>
              <p:cNvSpPr txBox="1"/>
              <p:nvPr/>
            </p:nvSpPr>
            <p:spPr>
              <a:xfrm>
                <a:off x="3599477" y="5595117"/>
                <a:ext cx="2095767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welltyped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 = 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y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)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EB2CE9B-9A6B-41B5-95F5-2D5C60589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477" y="5595117"/>
                <a:ext cx="2095767" cy="284758"/>
              </a:xfrm>
              <a:prstGeom prst="rect">
                <a:avLst/>
              </a:prstGeom>
              <a:blipFill>
                <a:blip r:embed="rId5"/>
                <a:stretch>
                  <a:fillRect l="-2035" r="-3779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812E901-F28F-4684-9F18-9FF209EED1B8}"/>
                  </a:ext>
                </a:extLst>
              </p:cNvPr>
              <p:cNvSpPr txBox="1"/>
              <p:nvPr/>
            </p:nvSpPr>
            <p:spPr>
              <a:xfrm>
                <a:off x="3943382" y="5026499"/>
                <a:ext cx="16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⊢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812E901-F28F-4684-9F18-9FF209EED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382" y="5026499"/>
                <a:ext cx="1612429" cy="276999"/>
              </a:xfrm>
              <a:prstGeom prst="rect">
                <a:avLst/>
              </a:prstGeom>
              <a:blipFill>
                <a:blip r:embed="rId6"/>
                <a:stretch>
                  <a:fillRect l="-3409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4DC1781-399A-463F-B476-E301F9B8947B}"/>
                  </a:ext>
                </a:extLst>
              </p:cNvPr>
              <p:cNvSpPr txBox="1"/>
              <p:nvPr/>
            </p:nvSpPr>
            <p:spPr>
              <a:xfrm>
                <a:off x="3114349" y="2545139"/>
                <a:ext cx="2988639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welltyped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 = </m:t>
                          </m:r>
                          <m:r>
                            <m:rPr>
                              <m:nor/>
                            </m:rPr>
                            <a:rPr lang="en-US" altLang="zh-CN" b="1" i="0" dirty="0" smtClean="0"/>
                            <m:t>allocate</m:t>
                          </m:r>
                          <m:r>
                            <m:rPr>
                              <m:nor/>
                            </m:rPr>
                            <a:rPr lang="en-US" altLang="zh-CN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b="1" i="0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)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4DC1781-399A-463F-B476-E301F9B8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349" y="2545139"/>
                <a:ext cx="2988639" cy="284758"/>
              </a:xfrm>
              <a:prstGeom prst="rect">
                <a:avLst/>
              </a:prstGeom>
              <a:blipFill>
                <a:blip r:embed="rId7"/>
                <a:stretch>
                  <a:fillRect l="-1837" r="-2653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CF2DB2-0488-4770-A154-9E683876A959}"/>
                  </a:ext>
                </a:extLst>
              </p:cNvPr>
              <p:cNvSpPr txBox="1"/>
              <p:nvPr/>
            </p:nvSpPr>
            <p:spPr>
              <a:xfrm>
                <a:off x="3481181" y="2198282"/>
                <a:ext cx="1902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⊢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zh-CN" altLang="en-US" b="1" i="0">
                        <a:latin typeface="Cambria Math" panose="02040503050406030204" pitchFamily="18" charset="0"/>
                      </a:rPr>
                      <m:t>ⅇ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𝒓𝒆𝒇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(_</m:t>
                        </m:r>
                      </m:e>
                    </m:d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CF2DB2-0488-4770-A154-9E683876A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81" y="2198282"/>
                <a:ext cx="1902637" cy="276999"/>
              </a:xfrm>
              <a:prstGeom prst="rect">
                <a:avLst/>
              </a:prstGeom>
              <a:blipFill>
                <a:blip r:embed="rId8"/>
                <a:stretch>
                  <a:fillRect l="-4167" t="-28889" r="-801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06FF5A0-ED8E-48ED-B079-12170448EF73}"/>
              </a:ext>
            </a:extLst>
          </p:cNvPr>
          <p:cNvSpPr txBox="1"/>
          <p:nvPr/>
        </p:nvSpPr>
        <p:spPr>
          <a:xfrm>
            <a:off x="1237498" y="2198282"/>
            <a:ext cx="921657" cy="5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Alloc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D1C831A-A22A-4244-AC57-E8C0A0913839}"/>
              </a:ext>
            </a:extLst>
          </p:cNvPr>
          <p:cNvSpPr/>
          <p:nvPr/>
        </p:nvSpPr>
        <p:spPr>
          <a:xfrm>
            <a:off x="1224283" y="3659792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Base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2C35BA0-8D69-4DA8-9A9C-5297BB9BD4F7}"/>
              </a:ext>
            </a:extLst>
          </p:cNvPr>
          <p:cNvSpPr/>
          <p:nvPr/>
        </p:nvSpPr>
        <p:spPr>
          <a:xfrm>
            <a:off x="1056770" y="5067121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Assign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B700A01-0774-4684-B884-09F209E09E62}"/>
              </a:ext>
            </a:extLst>
          </p:cNvPr>
          <p:cNvSpPr/>
          <p:nvPr/>
        </p:nvSpPr>
        <p:spPr>
          <a:xfrm>
            <a:off x="6876618" y="2735637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Store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F1466E0-6E62-4A1B-B98B-803D84F535FF}"/>
              </a:ext>
            </a:extLst>
          </p:cNvPr>
          <p:cNvSpPr/>
          <p:nvPr/>
        </p:nvSpPr>
        <p:spPr>
          <a:xfrm>
            <a:off x="6959172" y="4193876"/>
            <a:ext cx="854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Load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5842F21-C441-4C9E-A447-E2245C9F48BD}"/>
                  </a:ext>
                </a:extLst>
              </p:cNvPr>
              <p:cNvSpPr txBox="1"/>
              <p:nvPr/>
            </p:nvSpPr>
            <p:spPr>
              <a:xfrm>
                <a:off x="3918812" y="3486080"/>
                <a:ext cx="1485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⊢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5842F21-C441-4C9E-A447-E2245C9F4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12" y="3486080"/>
                <a:ext cx="1485984" cy="276999"/>
              </a:xfrm>
              <a:prstGeom prst="rect">
                <a:avLst/>
              </a:prstGeom>
              <a:blipFill>
                <a:blip r:embed="rId9"/>
                <a:stretch>
                  <a:fillRect l="-3689" t="-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32F81EA-5C6B-40CA-88A4-9410E8444114}"/>
                  </a:ext>
                </a:extLst>
              </p:cNvPr>
              <p:cNvSpPr txBox="1"/>
              <p:nvPr/>
            </p:nvSpPr>
            <p:spPr>
              <a:xfrm>
                <a:off x="3444330" y="4085558"/>
                <a:ext cx="2254463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welltyped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 = 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y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)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32F81EA-5C6B-40CA-88A4-9410E8444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330" y="4085558"/>
                <a:ext cx="2254463" cy="284758"/>
              </a:xfrm>
              <a:prstGeom prst="rect">
                <a:avLst/>
              </a:prstGeom>
              <a:blipFill>
                <a:blip r:embed="rId10"/>
                <a:stretch>
                  <a:fillRect l="-1892" r="-3514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0AD8CC2-4D44-49F3-81F1-72FC2E07F39A}"/>
                  </a:ext>
                </a:extLst>
              </p:cNvPr>
              <p:cNvSpPr txBox="1"/>
              <p:nvPr/>
            </p:nvSpPr>
            <p:spPr>
              <a:xfrm>
                <a:off x="4161609" y="3798393"/>
                <a:ext cx="919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⊢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0AD8CC2-4D44-49F3-81F1-72FC2E07F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09" y="3798393"/>
                <a:ext cx="919291" cy="276999"/>
              </a:xfrm>
              <a:prstGeom prst="rect">
                <a:avLst/>
              </a:prstGeom>
              <a:blipFill>
                <a:blip r:embed="rId11"/>
                <a:stretch>
                  <a:fillRect l="-6000" r="-3333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0F58D51-8B2E-467C-917A-4EF24C91D516}"/>
                  </a:ext>
                </a:extLst>
              </p:cNvPr>
              <p:cNvSpPr txBox="1"/>
              <p:nvPr/>
            </p:nvSpPr>
            <p:spPr>
              <a:xfrm>
                <a:off x="9764069" y="2993467"/>
                <a:ext cx="832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⊴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0F58D51-8B2E-467C-917A-4EF24C91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069" y="2993467"/>
                <a:ext cx="832920" cy="276999"/>
              </a:xfrm>
              <a:prstGeom prst="rect">
                <a:avLst/>
              </a:prstGeom>
              <a:blipFill>
                <a:blip r:embed="rId12"/>
                <a:stretch>
                  <a:fillRect l="-3676" r="-294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591531A-E1F0-419E-AE68-A1B31E0F3D60}"/>
                  </a:ext>
                </a:extLst>
              </p:cNvPr>
              <p:cNvSpPr txBox="1"/>
              <p:nvPr/>
            </p:nvSpPr>
            <p:spPr>
              <a:xfrm>
                <a:off x="9145470" y="3287570"/>
                <a:ext cx="2167901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welltyped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 = 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y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)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591531A-E1F0-419E-AE68-A1B31E0F3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470" y="3287570"/>
                <a:ext cx="2167901" cy="284758"/>
              </a:xfrm>
              <a:prstGeom prst="rect">
                <a:avLst/>
              </a:prstGeom>
              <a:blipFill>
                <a:blip r:embed="rId13"/>
                <a:stretch>
                  <a:fillRect l="-1966" r="-3652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262786F-977A-4C91-A8A3-198AD10AB425}"/>
                  </a:ext>
                </a:extLst>
              </p:cNvPr>
              <p:cNvSpPr txBox="1"/>
              <p:nvPr/>
            </p:nvSpPr>
            <p:spPr>
              <a:xfrm>
                <a:off x="9489375" y="2718952"/>
                <a:ext cx="16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⊢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262786F-977A-4C91-A8A3-198AD10AB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375" y="2718952"/>
                <a:ext cx="1612429" cy="276999"/>
              </a:xfrm>
              <a:prstGeom prst="rect">
                <a:avLst/>
              </a:prstGeom>
              <a:blipFill>
                <a:blip r:embed="rId14"/>
                <a:stretch>
                  <a:fillRect l="-3409" t="-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FE05BEE-B42D-4F97-B93B-4256017A988A}"/>
                  </a:ext>
                </a:extLst>
              </p:cNvPr>
              <p:cNvSpPr txBox="1"/>
              <p:nvPr/>
            </p:nvSpPr>
            <p:spPr>
              <a:xfrm>
                <a:off x="9178876" y="2388932"/>
                <a:ext cx="2153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⊢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𝒓𝒆𝒇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FE05BEE-B42D-4F97-B93B-4256017A9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876" y="2388932"/>
                <a:ext cx="2153731" cy="276999"/>
              </a:xfrm>
              <a:prstGeom prst="rect">
                <a:avLst/>
              </a:prstGeom>
              <a:blipFill>
                <a:blip r:embed="rId15"/>
                <a:stretch>
                  <a:fillRect l="-2266" t="-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6572344-64FD-463D-A699-AACAD1661F4E}"/>
                  </a:ext>
                </a:extLst>
              </p:cNvPr>
              <p:cNvSpPr txBox="1"/>
              <p:nvPr/>
            </p:nvSpPr>
            <p:spPr>
              <a:xfrm>
                <a:off x="9764069" y="4537439"/>
                <a:ext cx="832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⊴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6572344-64FD-463D-A699-AACAD1661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069" y="4537439"/>
                <a:ext cx="832920" cy="276999"/>
              </a:xfrm>
              <a:prstGeom prst="rect">
                <a:avLst/>
              </a:prstGeom>
              <a:blipFill>
                <a:blip r:embed="rId16"/>
                <a:stretch>
                  <a:fillRect l="-3676" r="-2941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3920656-9A97-4CA9-B2A8-D9F6B5B022DB}"/>
                  </a:ext>
                </a:extLst>
              </p:cNvPr>
              <p:cNvSpPr txBox="1"/>
              <p:nvPr/>
            </p:nvSpPr>
            <p:spPr>
              <a:xfrm>
                <a:off x="9145470" y="4831542"/>
                <a:ext cx="2187137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welltyped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 = </m:t>
                          </m:r>
                          <m:r>
                            <m:rPr>
                              <m:nor/>
                            </m:rPr>
                            <a:rPr lang="en-US" altLang="zh-CN" b="1" i="0" dirty="0" smtClean="0"/>
                            <m:t>∗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y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)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3920656-9A97-4CA9-B2A8-D9F6B5B02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470" y="4831542"/>
                <a:ext cx="2187137" cy="284758"/>
              </a:xfrm>
              <a:prstGeom prst="rect">
                <a:avLst/>
              </a:prstGeom>
              <a:blipFill>
                <a:blip r:embed="rId17"/>
                <a:stretch>
                  <a:fillRect l="-1950" r="-3621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EECB30-4980-4127-9AE5-BA30359B265B}"/>
                  </a:ext>
                </a:extLst>
              </p:cNvPr>
              <p:cNvSpPr txBox="1"/>
              <p:nvPr/>
            </p:nvSpPr>
            <p:spPr>
              <a:xfrm>
                <a:off x="9489375" y="3973683"/>
                <a:ext cx="1670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⊢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5EECB30-4980-4127-9AE5-BA30359B2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375" y="3973683"/>
                <a:ext cx="1670137" cy="276999"/>
              </a:xfrm>
              <a:prstGeom prst="rect">
                <a:avLst/>
              </a:prstGeom>
              <a:blipFill>
                <a:blip r:embed="rId18"/>
                <a:stretch>
                  <a:fillRect l="-1095" t="-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5B5E58-4500-4768-91D5-83DD9E07222E}"/>
                  </a:ext>
                </a:extLst>
              </p:cNvPr>
              <p:cNvSpPr txBox="1"/>
              <p:nvPr/>
            </p:nvSpPr>
            <p:spPr>
              <a:xfrm>
                <a:off x="9187208" y="4268372"/>
                <a:ext cx="22167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⊢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𝒓𝒆𝒇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5B5E58-4500-4768-91D5-83DD9E072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208" y="4268372"/>
                <a:ext cx="2216761" cy="276999"/>
              </a:xfrm>
              <a:prstGeom prst="rect">
                <a:avLst/>
              </a:prstGeom>
              <a:blipFill>
                <a:blip r:embed="rId19"/>
                <a:stretch>
                  <a:fillRect l="-549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">
            <a:extLst>
              <a:ext uri="{FF2B5EF4-FFF2-40B4-BE49-F238E27FC236}">
                <a16:creationId xmlns:a16="http://schemas.microsoft.com/office/drawing/2014/main" id="{AE52FB85-8666-4516-9328-4D0841BEA0DB}"/>
              </a:ext>
            </a:extLst>
          </p:cNvPr>
          <p:cNvSpPr txBox="1"/>
          <p:nvPr/>
        </p:nvSpPr>
        <p:spPr bwMode="auto">
          <a:xfrm>
            <a:off x="11050122" y="6209569"/>
            <a:ext cx="532278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9D7D410-10AD-4A18-9B12-583DAB9DFFB5}"/>
                  </a:ext>
                </a:extLst>
              </p:cNvPr>
              <p:cNvSpPr txBox="1"/>
              <p:nvPr/>
            </p:nvSpPr>
            <p:spPr>
              <a:xfrm>
                <a:off x="6959172" y="5301318"/>
                <a:ext cx="3448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⊴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9D7D410-10AD-4A18-9B12-583DAB9DF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172" y="5301318"/>
                <a:ext cx="3448380" cy="276999"/>
              </a:xfrm>
              <a:prstGeom prst="rect">
                <a:avLst/>
              </a:prstGeom>
              <a:blipFill>
                <a:blip r:embed="rId20"/>
                <a:stretch>
                  <a:fillRect l="-53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1A82C689-9F61-4251-9A9C-0DBCBF83EA24}"/>
              </a:ext>
            </a:extLst>
          </p:cNvPr>
          <p:cNvSpPr/>
          <p:nvPr/>
        </p:nvSpPr>
        <p:spPr>
          <a:xfrm>
            <a:off x="6876618" y="5628030"/>
            <a:ext cx="4873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-Roman"/>
              </a:rPr>
              <a:t>“_” is a wild-card value in the rules, imposing no restrictions on the type component it represents.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920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5F34059-C166-4D98-9FDF-B906B8081192}"/>
              </a:ext>
            </a:extLst>
          </p:cNvPr>
          <p:cNvSpPr txBox="1"/>
          <p:nvPr/>
        </p:nvSpPr>
        <p:spPr>
          <a:xfrm>
            <a:off x="6166782" y="373285"/>
            <a:ext cx="567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Steensgaard’s Type inference</a:t>
            </a: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5BA321A5-D754-4A9C-BA4F-2174E6C26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5BF8EE-758B-423B-A235-E480E4629CB8}"/>
              </a:ext>
            </a:extLst>
          </p:cNvPr>
          <p:cNvSpPr txBox="1"/>
          <p:nvPr/>
        </p:nvSpPr>
        <p:spPr>
          <a:xfrm>
            <a:off x="685800" y="1288759"/>
            <a:ext cx="5049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mic Sans MS" panose="030F0702030302020204" pitchFamily="66" charset="0"/>
              </a:rPr>
              <a:t>Example</a:t>
            </a:r>
            <a:endParaRPr lang="zh-CN" alt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0150093-951B-48AC-804B-2D2D312C4DFD}"/>
              </a:ext>
            </a:extLst>
          </p:cNvPr>
          <p:cNvSpPr txBox="1"/>
          <p:nvPr/>
        </p:nvSpPr>
        <p:spPr>
          <a:xfrm>
            <a:off x="1279373" y="2185152"/>
            <a:ext cx="3134498" cy="328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1.  p = allocate(4);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2.  q = &amp;b;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3.  *p = q;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4.  r = &amp;c;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5.  s = p;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6.  t = *p;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7.  *s = r;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78187A8-30E0-4789-80CD-BC0A9D7F99B1}"/>
                  </a:ext>
                </a:extLst>
              </p:cNvPr>
              <p:cNvSpPr txBox="1"/>
              <p:nvPr/>
            </p:nvSpPr>
            <p:spPr>
              <a:xfrm>
                <a:off x="4877816" y="2185217"/>
                <a:ext cx="3185529" cy="3747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latin typeface="Comic Sans MS" panose="030F0702030302020204" pitchFamily="66" charset="0"/>
                  </a:rPr>
                  <a:t>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 = ref(ref(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))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latin typeface="Comic Sans MS" panose="030F0702030302020204" pitchFamily="66" charset="0"/>
                  </a:rPr>
                  <a:t>q: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 = ref(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latin typeface="Comic Sans MS" panose="030F0702030302020204" pitchFamily="66" charset="0"/>
                  </a:rPr>
                  <a:t>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 = ref(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latin typeface="Comic Sans MS" panose="030F0702030302020204" pitchFamily="66" charset="0"/>
                  </a:rPr>
                  <a:t>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 = ref(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)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latin typeface="Comic Sans MS" panose="030F0702030302020204" pitchFamily="66" charset="0"/>
                  </a:rPr>
                  <a:t>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400" dirty="0">
                  <a:latin typeface="Comic Sans MS" panose="030F0702030302020204" pitchFamily="66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latin typeface="Comic Sans MS" panose="030F0702030302020204" pitchFamily="66" charset="0"/>
                  </a:rPr>
                  <a:t>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 = ref(ref(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))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latin typeface="Comic Sans MS" panose="030F0702030302020204" pitchFamily="66" charset="0"/>
                  </a:rPr>
                  <a:t>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 = ref(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latin typeface="Comic Sans MS" panose="030F0702030302020204" pitchFamily="66" charset="0"/>
                  </a:rPr>
                  <a:t>m</a:t>
                </a:r>
                <a:r>
                  <a:rPr lang="en-US" altLang="zh-CN" sz="2400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zh-CN" sz="24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 = ref(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78187A8-30E0-4789-80CD-BC0A9D7F9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816" y="2185217"/>
                <a:ext cx="3185529" cy="3747501"/>
              </a:xfrm>
              <a:prstGeom prst="rect">
                <a:avLst/>
              </a:prstGeom>
              <a:blipFill>
                <a:blip r:embed="rId3"/>
                <a:stretch>
                  <a:fillRect l="-2868" b="-2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C1CBAA7E-BE74-4E75-9B9A-16E2EB5B6955}"/>
              </a:ext>
            </a:extLst>
          </p:cNvPr>
          <p:cNvSpPr/>
          <p:nvPr/>
        </p:nvSpPr>
        <p:spPr>
          <a:xfrm>
            <a:off x="8697112" y="2860964"/>
            <a:ext cx="456067" cy="339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AA8E16D-D3C1-4F14-B0BE-567B60A6F45C}"/>
              </a:ext>
            </a:extLst>
          </p:cNvPr>
          <p:cNvSpPr/>
          <p:nvPr/>
        </p:nvSpPr>
        <p:spPr>
          <a:xfrm>
            <a:off x="10912507" y="3600009"/>
            <a:ext cx="535549" cy="333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b, 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">
            <a:extLst>
              <a:ext uri="{FF2B5EF4-FFF2-40B4-BE49-F238E27FC236}">
                <a16:creationId xmlns:a16="http://schemas.microsoft.com/office/drawing/2014/main" id="{77981852-C939-46F8-897A-DA851558C869}"/>
              </a:ext>
            </a:extLst>
          </p:cNvPr>
          <p:cNvSpPr txBox="1"/>
          <p:nvPr/>
        </p:nvSpPr>
        <p:spPr bwMode="auto">
          <a:xfrm>
            <a:off x="11050122" y="6209569"/>
            <a:ext cx="532278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23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6B8AE70-4909-47E0-B3C6-FE503951898F}"/>
              </a:ext>
            </a:extLst>
          </p:cNvPr>
          <p:cNvSpPr/>
          <p:nvPr/>
        </p:nvSpPr>
        <p:spPr>
          <a:xfrm>
            <a:off x="8697112" y="4181622"/>
            <a:ext cx="456068" cy="339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15D9436-0A65-4FBA-93F4-D9D7103E63A7}"/>
              </a:ext>
            </a:extLst>
          </p:cNvPr>
          <p:cNvSpPr/>
          <p:nvPr/>
        </p:nvSpPr>
        <p:spPr>
          <a:xfrm>
            <a:off x="9786946" y="2616727"/>
            <a:ext cx="456067" cy="339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B188B2-4D03-4D55-8409-A5F6AB436719}"/>
              </a:ext>
            </a:extLst>
          </p:cNvPr>
          <p:cNvSpPr/>
          <p:nvPr/>
        </p:nvSpPr>
        <p:spPr>
          <a:xfrm>
            <a:off x="9786946" y="3217731"/>
            <a:ext cx="456067" cy="339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4825565-FB7A-4087-B3E9-20D45BDC803D}"/>
              </a:ext>
            </a:extLst>
          </p:cNvPr>
          <p:cNvSpPr/>
          <p:nvPr/>
        </p:nvSpPr>
        <p:spPr>
          <a:xfrm>
            <a:off x="9786946" y="3808938"/>
            <a:ext cx="456067" cy="339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C2DCB85-F789-4FD8-9A48-50086FCD44D4}"/>
              </a:ext>
            </a:extLst>
          </p:cNvPr>
          <p:cNvSpPr/>
          <p:nvPr/>
        </p:nvSpPr>
        <p:spPr>
          <a:xfrm>
            <a:off x="9786946" y="4456946"/>
            <a:ext cx="456067" cy="339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9299710-C341-4B66-9193-CB22000C6407}"/>
              </a:ext>
            </a:extLst>
          </p:cNvPr>
          <p:cNvCxnSpPr>
            <a:stCxn id="3" idx="3"/>
            <a:endCxn id="24" idx="1"/>
          </p:cNvCxnSpPr>
          <p:nvPr/>
        </p:nvCxnSpPr>
        <p:spPr>
          <a:xfrm flipV="1">
            <a:off x="9153179" y="2786445"/>
            <a:ext cx="633767" cy="244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C0CA702-1422-4B1C-8A2A-D650665E9FC3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9153180" y="2786445"/>
            <a:ext cx="633766" cy="15648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5EA686-0460-4F32-A570-DB10241A7882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>
            <a:off x="10243013" y="3387449"/>
            <a:ext cx="669494" cy="3794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C34B9E7-7A75-4EA8-9991-9783F015488A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10243013" y="3766897"/>
            <a:ext cx="669494" cy="211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2000D28-FA92-4C30-916C-7E7FA1830FF6}"/>
              </a:ext>
            </a:extLst>
          </p:cNvPr>
          <p:cNvCxnSpPr>
            <a:cxnSpLocks/>
            <a:stCxn id="27" idx="3"/>
            <a:endCxn id="39" idx="2"/>
          </p:cNvCxnSpPr>
          <p:nvPr/>
        </p:nvCxnSpPr>
        <p:spPr>
          <a:xfrm flipV="1">
            <a:off x="10243013" y="3933784"/>
            <a:ext cx="937269" cy="692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EA047D3-DC20-494A-9119-69DCED3D6D2B}"/>
              </a:ext>
            </a:extLst>
          </p:cNvPr>
          <p:cNvCxnSpPr>
            <a:cxnSpLocks/>
            <a:stCxn id="24" idx="3"/>
            <a:endCxn id="39" idx="0"/>
          </p:cNvCxnSpPr>
          <p:nvPr/>
        </p:nvCxnSpPr>
        <p:spPr>
          <a:xfrm>
            <a:off x="10243013" y="2786445"/>
            <a:ext cx="937269" cy="813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6F8C79B-74DD-4AED-8253-816B078544A3}"/>
                  </a:ext>
                </a:extLst>
              </p:cNvPr>
              <p:cNvSpPr/>
              <p:nvPr/>
            </p:nvSpPr>
            <p:spPr>
              <a:xfrm>
                <a:off x="8307889" y="2869120"/>
                <a:ext cx="461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6F8C79B-74DD-4AED-8253-816B07854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889" y="2869120"/>
                <a:ext cx="4614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ECDE5DA-0E6D-40BA-9C83-725F57D33500}"/>
                  </a:ext>
                </a:extLst>
              </p:cNvPr>
              <p:cNvSpPr/>
              <p:nvPr/>
            </p:nvSpPr>
            <p:spPr>
              <a:xfrm>
                <a:off x="8307889" y="4166674"/>
                <a:ext cx="466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ECDE5DA-0E6D-40BA-9C83-725F57D33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889" y="4166674"/>
                <a:ext cx="4667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3B7B7B1-4431-4556-8C07-11EB26ACDE92}"/>
                  </a:ext>
                </a:extLst>
              </p:cNvPr>
              <p:cNvSpPr/>
              <p:nvPr/>
            </p:nvSpPr>
            <p:spPr>
              <a:xfrm>
                <a:off x="9442300" y="2261187"/>
                <a:ext cx="466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3B7B7B1-4431-4556-8C07-11EB26ACD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300" y="2261187"/>
                <a:ext cx="4667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B25FC51-1FD3-4AD9-A88D-3A568D39904C}"/>
                  </a:ext>
                </a:extLst>
              </p:cNvPr>
              <p:cNvSpPr/>
              <p:nvPr/>
            </p:nvSpPr>
            <p:spPr>
              <a:xfrm>
                <a:off x="9459425" y="3272694"/>
                <a:ext cx="466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B25FC51-1FD3-4AD9-A88D-3A568D399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425" y="3272694"/>
                <a:ext cx="4667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5ECB2BA-DA03-422D-9BAC-B499D4248430}"/>
                  </a:ext>
                </a:extLst>
              </p:cNvPr>
              <p:cNvSpPr/>
              <p:nvPr/>
            </p:nvSpPr>
            <p:spPr>
              <a:xfrm>
                <a:off x="9459425" y="3872203"/>
                <a:ext cx="466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5ECB2BA-DA03-422D-9BAC-B499D4248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425" y="3872203"/>
                <a:ext cx="4667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93971C16-8654-4564-9BD9-60D7851044E3}"/>
                  </a:ext>
                </a:extLst>
              </p:cNvPr>
              <p:cNvSpPr/>
              <p:nvPr/>
            </p:nvSpPr>
            <p:spPr>
              <a:xfrm>
                <a:off x="9442300" y="4553400"/>
                <a:ext cx="466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93971C16-8654-4564-9BD9-60D785104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300" y="4553400"/>
                <a:ext cx="4667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B86C3C7-2709-462F-B211-6877D12FCDB5}"/>
                  </a:ext>
                </a:extLst>
              </p:cNvPr>
              <p:cNvSpPr/>
              <p:nvPr/>
            </p:nvSpPr>
            <p:spPr>
              <a:xfrm>
                <a:off x="11517238" y="3582230"/>
                <a:ext cx="466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B86C3C7-2709-462F-B211-6877D12FC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238" y="3582230"/>
                <a:ext cx="4667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618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5F34059-C166-4D98-9FDF-B906B8081192}"/>
              </a:ext>
            </a:extLst>
          </p:cNvPr>
          <p:cNvSpPr txBox="1"/>
          <p:nvPr/>
        </p:nvSpPr>
        <p:spPr>
          <a:xfrm>
            <a:off x="6166782" y="373285"/>
            <a:ext cx="567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Steensgaard’s Type inference</a:t>
            </a: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5BA321A5-D754-4A9C-BA4F-2174E6C26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5BF8EE-758B-423B-A235-E480E4629CB8}"/>
              </a:ext>
            </a:extLst>
          </p:cNvPr>
          <p:cNvSpPr txBox="1"/>
          <p:nvPr/>
        </p:nvSpPr>
        <p:spPr>
          <a:xfrm>
            <a:off x="685800" y="1288759"/>
            <a:ext cx="5049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mic Sans MS" panose="030F0702030302020204" pitchFamily="66" charset="0"/>
              </a:rPr>
              <a:t>Inference rules</a:t>
            </a:r>
            <a:endParaRPr lang="zh-CN" alt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06FF5A0-ED8E-48ED-B079-12170448EF73}"/>
              </a:ext>
            </a:extLst>
          </p:cNvPr>
          <p:cNvSpPr txBox="1"/>
          <p:nvPr/>
        </p:nvSpPr>
        <p:spPr>
          <a:xfrm>
            <a:off x="967334" y="2198282"/>
            <a:ext cx="921657" cy="5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Alloc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D1C831A-A22A-4244-AC57-E8C0A0913839}"/>
              </a:ext>
            </a:extLst>
          </p:cNvPr>
          <p:cNvSpPr/>
          <p:nvPr/>
        </p:nvSpPr>
        <p:spPr>
          <a:xfrm>
            <a:off x="954119" y="3659792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Base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2C35BA0-8D69-4DA8-9A9C-5297BB9BD4F7}"/>
              </a:ext>
            </a:extLst>
          </p:cNvPr>
          <p:cNvSpPr/>
          <p:nvPr/>
        </p:nvSpPr>
        <p:spPr>
          <a:xfrm>
            <a:off x="786606" y="5067121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Assign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B700A01-0774-4684-B884-09F209E09E62}"/>
              </a:ext>
            </a:extLst>
          </p:cNvPr>
          <p:cNvSpPr/>
          <p:nvPr/>
        </p:nvSpPr>
        <p:spPr>
          <a:xfrm>
            <a:off x="6454624" y="2743661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Store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F1466E0-6E62-4A1B-B98B-803D84F535FF}"/>
              </a:ext>
            </a:extLst>
          </p:cNvPr>
          <p:cNvSpPr/>
          <p:nvPr/>
        </p:nvSpPr>
        <p:spPr>
          <a:xfrm>
            <a:off x="6537178" y="4230510"/>
            <a:ext cx="854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Load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D51D232-772E-40E8-BBEE-1FFCBD4E4D68}"/>
                  </a:ext>
                </a:extLst>
              </p:cNvPr>
              <p:cNvSpPr txBox="1"/>
              <p:nvPr/>
            </p:nvSpPr>
            <p:spPr>
              <a:xfrm>
                <a:off x="1974752" y="1946341"/>
                <a:ext cx="44399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let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ref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 =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ecr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(x)) in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if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then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let e =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MakeECR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() in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settype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,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ref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(e))</a:t>
                </a:r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D51D232-772E-40E8-BBEE-1FFCBD4E4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52" y="1946341"/>
                <a:ext cx="4439902" cy="1200329"/>
              </a:xfrm>
              <a:prstGeom prst="rect">
                <a:avLst/>
              </a:prstGeom>
              <a:blipFill>
                <a:blip r:embed="rId3"/>
                <a:stretch>
                  <a:fillRect l="-962" t="-2030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84AEE57-EF54-49CB-A8FF-2C7ED62A6AD0}"/>
                  </a:ext>
                </a:extLst>
              </p:cNvPr>
              <p:cNvSpPr txBox="1"/>
              <p:nvPr/>
            </p:nvSpPr>
            <p:spPr>
              <a:xfrm>
                <a:off x="1974752" y="3544869"/>
                <a:ext cx="44399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let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ref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 =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ecr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(x))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=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ecr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(y) in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</a:t>
                </a:r>
                <a:r>
                  <a:rPr lang="zh-CN" altLang="en-US" dirty="0">
                    <a:latin typeface="Comic Sans MS" panose="030F0702030302020204" pitchFamily="66" charset="0"/>
                  </a:rPr>
                  <a:t>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then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join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84AEE57-EF54-49CB-A8FF-2C7ED62A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52" y="3544869"/>
                <a:ext cx="4439902" cy="923330"/>
              </a:xfrm>
              <a:prstGeom prst="rect">
                <a:avLst/>
              </a:prstGeom>
              <a:blipFill>
                <a:blip r:embed="rId4"/>
                <a:stretch>
                  <a:fillRect l="-962" t="-3311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7152652-1003-43EC-A1BA-D6E44D345B4A}"/>
                  </a:ext>
                </a:extLst>
              </p:cNvPr>
              <p:cNvSpPr txBox="1"/>
              <p:nvPr/>
            </p:nvSpPr>
            <p:spPr>
              <a:xfrm>
                <a:off x="1974752" y="4983003"/>
                <a:ext cx="44399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let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ref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 =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ecr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(x)) </a:t>
                </a:r>
              </a:p>
              <a:p>
                <a:pPr lvl="1"/>
                <a:r>
                  <a:rPr lang="en-US" altLang="zh-CN" b="1" dirty="0">
                    <a:latin typeface="Comic Sans MS" panose="030F0702030302020204" pitchFamily="66" charset="0"/>
                  </a:rPr>
                  <a:t>  ref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 =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ecr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(y)) in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</a:t>
                </a:r>
                <a:r>
                  <a:rPr lang="zh-CN" altLang="en-US" dirty="0">
                    <a:latin typeface="Comic Sans MS" panose="030F0702030302020204" pitchFamily="66" charset="0"/>
                  </a:rPr>
                  <a:t>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then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cjoin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7152652-1003-43EC-A1BA-D6E44D34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52" y="4983003"/>
                <a:ext cx="4439902" cy="923330"/>
              </a:xfrm>
              <a:prstGeom prst="rect">
                <a:avLst/>
              </a:prstGeom>
              <a:blipFill>
                <a:blip r:embed="rId5"/>
                <a:stretch>
                  <a:fillRect l="-962" t="-2632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DC5F360-2D77-408C-A9B3-8AFCDC615687}"/>
                  </a:ext>
                </a:extLst>
              </p:cNvPr>
              <p:cNvSpPr txBox="1"/>
              <p:nvPr/>
            </p:nvSpPr>
            <p:spPr>
              <a:xfrm>
                <a:off x="7308198" y="4049657"/>
                <a:ext cx="453050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let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ref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 =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ecr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(x)) </a:t>
                </a:r>
              </a:p>
              <a:p>
                <a:pPr lvl="1"/>
                <a:r>
                  <a:rPr lang="en-US" altLang="zh-CN" b="1" dirty="0">
                    <a:latin typeface="Comic Sans MS" panose="030F0702030302020204" pitchFamily="66" charset="0"/>
                  </a:rPr>
                  <a:t>  ref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 =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ecr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(y)) in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if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then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Comic Sans MS" panose="030F0702030302020204" pitchFamily="66" charset="0"/>
                  </a:rPr>
                  <a:t>settype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,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ref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else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let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ref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 =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 in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then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cjoin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DC5F360-2D77-408C-A9B3-8AFCDC615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198" y="4049657"/>
                <a:ext cx="4530507" cy="2031325"/>
              </a:xfrm>
              <a:prstGeom prst="rect">
                <a:avLst/>
              </a:prstGeom>
              <a:blipFill>
                <a:blip r:embed="rId6"/>
                <a:stretch>
                  <a:fillRect l="-942" t="-1198" r="-2961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D57E74B-2521-44CA-A3EE-1E0DB08A5E20}"/>
                  </a:ext>
                </a:extLst>
              </p:cNvPr>
              <p:cNvSpPr txBox="1"/>
              <p:nvPr/>
            </p:nvSpPr>
            <p:spPr>
              <a:xfrm>
                <a:off x="7308199" y="1896510"/>
                <a:ext cx="457237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let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ref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 =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ecr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(x)) </a:t>
                </a:r>
              </a:p>
              <a:p>
                <a:pPr lvl="1"/>
                <a:r>
                  <a:rPr lang="en-US" altLang="zh-CN" b="1" dirty="0">
                    <a:latin typeface="Comic Sans MS" panose="030F0702030302020204" pitchFamily="66" charset="0"/>
                  </a:rPr>
                  <a:t>  ref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 =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ecr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(y)) in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if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then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Comic Sans MS" panose="030F0702030302020204" pitchFamily="66" charset="0"/>
                  </a:rPr>
                  <a:t>settype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,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ref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else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let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ref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 =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 in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then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cjoin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D57E74B-2521-44CA-A3EE-1E0DB08A5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199" y="1896510"/>
                <a:ext cx="4572375" cy="2031325"/>
              </a:xfrm>
              <a:prstGeom prst="rect">
                <a:avLst/>
              </a:prstGeom>
              <a:blipFill>
                <a:blip r:embed="rId7"/>
                <a:stretch>
                  <a:fillRect l="-933" t="-1201" r="-2933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">
            <a:extLst>
              <a:ext uri="{FF2B5EF4-FFF2-40B4-BE49-F238E27FC236}">
                <a16:creationId xmlns:a16="http://schemas.microsoft.com/office/drawing/2014/main" id="{3FCB967E-CD4F-4B2E-979B-D55A270B8F2D}"/>
              </a:ext>
            </a:extLst>
          </p:cNvPr>
          <p:cNvSpPr txBox="1"/>
          <p:nvPr/>
        </p:nvSpPr>
        <p:spPr bwMode="auto">
          <a:xfrm>
            <a:off x="11050122" y="6209569"/>
            <a:ext cx="532278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24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2D0B8C6-66F6-4740-AA43-679936FD5C62}"/>
                  </a:ext>
                </a:extLst>
              </p:cNvPr>
              <p:cNvSpPr/>
              <p:nvPr/>
            </p:nvSpPr>
            <p:spPr>
              <a:xfrm>
                <a:off x="5136140" y="1015093"/>
                <a:ext cx="670256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ecr</a:t>
                </a:r>
                <a:r>
                  <a:rPr lang="en-US" altLang="zh-CN" dirty="0"/>
                  <a:t>(x) is the ECR representing the type of variable x.</a:t>
                </a:r>
              </a:p>
              <a:p>
                <a:r>
                  <a:rPr lang="en-US" altLang="zh-CN" b="1" dirty="0"/>
                  <a:t>type</a:t>
                </a:r>
                <a:r>
                  <a:rPr lang="en-US" altLang="zh-CN" dirty="0"/>
                  <a:t>(E) is the type associated with the ECR E.</a:t>
                </a:r>
                <a:endParaRPr lang="en-US" altLang="zh-CN" b="1" dirty="0">
                  <a:solidFill>
                    <a:srgbClr val="000000"/>
                  </a:solidFill>
                  <a:latin typeface="Times-Bold"/>
                </a:endParaRPr>
              </a:p>
              <a:p>
                <a:r>
                  <a:rPr lang="en-US" altLang="zh-CN" b="1" dirty="0">
                    <a:solidFill>
                      <a:srgbClr val="000000"/>
                    </a:solidFill>
                    <a:latin typeface="Times-Bold"/>
                  </a:rPr>
                  <a:t>MakeECR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() </a:t>
                </a:r>
                <a:r>
                  <a:rPr lang="en-US" altLang="zh-CN" dirty="0">
                    <a:solidFill>
                      <a:srgbClr val="000000"/>
                    </a:solidFill>
                    <a:latin typeface="Times-Roman"/>
                  </a:rPr>
                  <a:t>constructs a new ECR associated with the bottom type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2D0B8C6-66F6-4740-AA43-679936FD5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140" y="1015093"/>
                <a:ext cx="6702565" cy="923330"/>
              </a:xfrm>
              <a:prstGeom prst="rect">
                <a:avLst/>
              </a:prstGeom>
              <a:blipFill>
                <a:blip r:embed="rId8"/>
                <a:stretch>
                  <a:fillRect l="-819" t="-3974" r="-182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0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5F34059-C166-4D98-9FDF-B906B8081192}"/>
              </a:ext>
            </a:extLst>
          </p:cNvPr>
          <p:cNvSpPr txBox="1"/>
          <p:nvPr/>
        </p:nvSpPr>
        <p:spPr>
          <a:xfrm>
            <a:off x="6166782" y="373285"/>
            <a:ext cx="567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Steensgaard’s Type inference</a:t>
            </a: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5BA321A5-D754-4A9C-BA4F-2174E6C26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5BF8EE-758B-423B-A235-E480E4629CB8}"/>
              </a:ext>
            </a:extLst>
          </p:cNvPr>
          <p:cNvSpPr txBox="1"/>
          <p:nvPr/>
        </p:nvSpPr>
        <p:spPr>
          <a:xfrm>
            <a:off x="685800" y="1288759"/>
            <a:ext cx="5049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mic Sans MS" panose="030F0702030302020204" pitchFamily="66" charset="0"/>
              </a:rPr>
              <a:t>Inference rules</a:t>
            </a:r>
            <a:endParaRPr lang="zh-CN" alt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51D232-772E-40E8-BBEE-1FFCBD4E4D68}"/>
              </a:ext>
            </a:extLst>
          </p:cNvPr>
          <p:cNvSpPr txBox="1"/>
          <p:nvPr/>
        </p:nvSpPr>
        <p:spPr>
          <a:xfrm>
            <a:off x="928734" y="1976888"/>
            <a:ext cx="443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mic Sans MS" panose="030F0702030302020204" pitchFamily="66" charset="0"/>
              </a:rPr>
              <a:t>settype</a:t>
            </a:r>
            <a:r>
              <a:rPr lang="en-US" altLang="zh-CN" dirty="0">
                <a:latin typeface="Comic Sans MS" panose="030F0702030302020204" pitchFamily="66" charset="0"/>
              </a:rPr>
              <a:t>(e, t)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mic Sans MS" panose="030F0702030302020204" pitchFamily="66" charset="0"/>
              </a:rPr>
              <a:t>type</a:t>
            </a:r>
            <a:r>
              <a:rPr lang="en-US" altLang="zh-CN" dirty="0">
                <a:latin typeface="Comic Sans MS" panose="030F0702030302020204" pitchFamily="66" charset="0"/>
              </a:rPr>
              <a:t>(e) </a:t>
            </a:r>
            <a:r>
              <a:rPr lang="zh-CN" altLang="en-US" dirty="0">
                <a:latin typeface="Comic Sans MS" panose="030F0702030302020204" pitchFamily="66" charset="0"/>
              </a:rPr>
              <a:t>← </a:t>
            </a:r>
            <a:r>
              <a:rPr lang="en-US" altLang="zh-CN" dirty="0">
                <a:latin typeface="Comic Sans MS" panose="030F0702030302020204" pitchFamily="66" charset="0"/>
              </a:rPr>
              <a:t>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mic Sans MS" panose="030F0702030302020204" pitchFamily="66" charset="0"/>
              </a:rPr>
              <a:t>for x </a:t>
            </a:r>
            <a:r>
              <a:rPr lang="zh-CN" altLang="en-US" dirty="0">
                <a:latin typeface="Comic Sans MS" panose="030F0702030302020204" pitchFamily="66" charset="0"/>
              </a:rPr>
              <a:t>∈ </a:t>
            </a:r>
            <a:r>
              <a:rPr lang="en-US" altLang="zh-CN" b="1" dirty="0">
                <a:latin typeface="Comic Sans MS" panose="030F0702030302020204" pitchFamily="66" charset="0"/>
              </a:rPr>
              <a:t>pending</a:t>
            </a:r>
            <a:r>
              <a:rPr lang="en-US" altLang="zh-CN" dirty="0">
                <a:latin typeface="Comic Sans MS" panose="030F0702030302020204" pitchFamily="66" charset="0"/>
              </a:rPr>
              <a:t>(e) do </a:t>
            </a:r>
            <a:r>
              <a:rPr lang="en-US" altLang="zh-CN" b="1" dirty="0">
                <a:latin typeface="Comic Sans MS" panose="030F0702030302020204" pitchFamily="66" charset="0"/>
              </a:rPr>
              <a:t>join</a:t>
            </a:r>
            <a:r>
              <a:rPr lang="en-US" altLang="zh-CN" dirty="0">
                <a:latin typeface="Comic Sans MS" panose="030F0702030302020204" pitchFamily="66" charset="0"/>
              </a:rPr>
              <a:t>(e, x)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84AEE57-EF54-49CB-A8FF-2C7ED62A6AD0}"/>
                  </a:ext>
                </a:extLst>
              </p:cNvPr>
              <p:cNvSpPr txBox="1"/>
              <p:nvPr/>
            </p:nvSpPr>
            <p:spPr>
              <a:xfrm>
                <a:off x="928734" y="3164293"/>
                <a:ext cx="491788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Comic Sans MS" panose="030F0702030302020204" pitchFamily="66" charset="0"/>
                  </a:rPr>
                  <a:t>cjoin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, 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)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if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then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Comic Sans MS" panose="030F0702030302020204" pitchFamily="66" charset="0"/>
                  </a:rPr>
                  <a:t>pending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) </a:t>
                </a:r>
                <a:r>
                  <a:rPr lang="zh-CN" altLang="en-US" dirty="0">
                    <a:latin typeface="Comic Sans MS" panose="030F0702030302020204" pitchFamily="66" charset="0"/>
                  </a:rPr>
                  <a:t>← 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{e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} </a:t>
                </a:r>
                <a:r>
                  <a:rPr lang="zh-CN" altLang="en-US" dirty="0">
                    <a:latin typeface="Comic Sans MS" panose="030F0702030302020204" pitchFamily="66" charset="0"/>
                  </a:rPr>
                  <a:t>∪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pending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else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join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, 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84AEE57-EF54-49CB-A8FF-2C7ED62A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34" y="3164293"/>
                <a:ext cx="4917884" cy="1477328"/>
              </a:xfrm>
              <a:prstGeom prst="rect">
                <a:avLst/>
              </a:prstGeom>
              <a:blipFill>
                <a:blip r:embed="rId3"/>
                <a:stretch>
                  <a:fillRect l="-743" t="-1653" r="-248" b="-6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7152652-1003-43EC-A1BA-D6E44D345B4A}"/>
                  </a:ext>
                </a:extLst>
              </p:cNvPr>
              <p:cNvSpPr txBox="1"/>
              <p:nvPr/>
            </p:nvSpPr>
            <p:spPr>
              <a:xfrm>
                <a:off x="928734" y="4910473"/>
                <a:ext cx="44399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unify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ref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),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ref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))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if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then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join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7152652-1003-43EC-A1BA-D6E44D34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34" y="4910473"/>
                <a:ext cx="4439902" cy="646331"/>
              </a:xfrm>
              <a:prstGeom prst="rect">
                <a:avLst/>
              </a:prstGeom>
              <a:blipFill>
                <a:blip r:embed="rId4"/>
                <a:stretch>
                  <a:fillRect l="-823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D57E74B-2521-44CA-A3EE-1E0DB08A5E20}"/>
                  </a:ext>
                </a:extLst>
              </p:cNvPr>
              <p:cNvSpPr txBox="1"/>
              <p:nvPr/>
            </p:nvSpPr>
            <p:spPr>
              <a:xfrm>
                <a:off x="6096000" y="1327125"/>
                <a:ext cx="5703155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join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, 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)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let t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 =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)</a:t>
                </a:r>
              </a:p>
              <a:p>
                <a:pPr lvl="1"/>
                <a:r>
                  <a:rPr lang="en-US" altLang="zh-CN" dirty="0">
                    <a:latin typeface="Comic Sans MS" panose="030F0702030302020204" pitchFamily="66" charset="0"/>
                  </a:rPr>
                  <a:t>         t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 =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)</a:t>
                </a:r>
              </a:p>
              <a:p>
                <a:pPr lvl="1"/>
                <a:r>
                  <a:rPr lang="en-US" altLang="zh-CN" dirty="0">
                    <a:latin typeface="Comic Sans MS" panose="030F0702030302020204" pitchFamily="66" charset="0"/>
                  </a:rPr>
                  <a:t>         e =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ecr-union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, 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) in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if t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then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(e) </a:t>
                </a:r>
                <a:r>
                  <a:rPr lang="zh-CN" altLang="en-US" dirty="0">
                    <a:latin typeface="Comic Sans MS" panose="030F0702030302020204" pitchFamily="66" charset="0"/>
                  </a:rPr>
                  <a:t>← 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t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2</a:t>
                </a:r>
                <a:endParaRPr lang="en-US" altLang="zh-CN" dirty="0">
                  <a:latin typeface="Comic Sans MS" panose="030F0702030302020204" pitchFamily="66" charset="0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if t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then</a:t>
                </a: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Comic Sans MS" panose="030F0702030302020204" pitchFamily="66" charset="0"/>
                  </a:rPr>
                  <a:t>pending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(e) </a:t>
                </a:r>
                <a:r>
                  <a:rPr lang="zh-CN" altLang="en-US" dirty="0">
                    <a:latin typeface="Comic Sans MS" panose="030F0702030302020204" pitchFamily="66" charset="0"/>
                  </a:rPr>
                  <a:t>←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pending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) </a:t>
                </a:r>
                <a:r>
                  <a:rPr lang="zh-CN" altLang="en-US" dirty="0">
                    <a:latin typeface="Comic Sans MS" panose="030F0702030302020204" pitchFamily="66" charset="0"/>
                  </a:rPr>
                  <a:t>∪   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pending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)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else </a:t>
                </a: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for x </a:t>
                </a:r>
                <a:r>
                  <a:rPr lang="zh-CN" altLang="en-US" dirty="0">
                    <a:latin typeface="Comic Sans MS" panose="030F0702030302020204" pitchFamily="66" charset="0"/>
                  </a:rPr>
                  <a:t>∈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pending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) do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join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(e, x)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else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Comic Sans MS" panose="030F0702030302020204" pitchFamily="66" charset="0"/>
                  </a:rPr>
                  <a:t>type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(e) </a:t>
                </a:r>
                <a:r>
                  <a:rPr lang="zh-CN" altLang="en-US" dirty="0">
                    <a:latin typeface="Comic Sans MS" panose="030F0702030302020204" pitchFamily="66" charset="0"/>
                  </a:rPr>
                  <a:t>← 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t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1</a:t>
                </a:r>
                <a:endParaRPr lang="en-US" altLang="zh-CN" dirty="0">
                  <a:latin typeface="Comic Sans MS" panose="030F0702030302020204" pitchFamily="66" charset="0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if t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then</a:t>
                </a: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for x </a:t>
                </a:r>
                <a:r>
                  <a:rPr lang="zh-CN" altLang="en-US" dirty="0">
                    <a:latin typeface="Comic Sans MS" panose="030F0702030302020204" pitchFamily="66" charset="0"/>
                  </a:rPr>
                  <a:t>∈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pending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) do 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join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(e, x)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omic Sans MS" panose="030F0702030302020204" pitchFamily="66" charset="0"/>
                  </a:rPr>
                  <a:t>else</a:t>
                </a: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unify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(t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, t</a:t>
                </a:r>
                <a:r>
                  <a:rPr lang="en-US" altLang="zh-CN" baseline="-25000" dirty="0">
                    <a:latin typeface="Comic Sans MS" panose="030F0702030302020204" pitchFamily="66" charset="0"/>
                  </a:rPr>
                  <a:t>2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)</a:t>
                </a: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D57E74B-2521-44CA-A3EE-1E0DB08A5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27125"/>
                <a:ext cx="5703155" cy="5078313"/>
              </a:xfrm>
              <a:prstGeom prst="rect">
                <a:avLst/>
              </a:prstGeom>
              <a:blipFill>
                <a:blip r:embed="rId5"/>
                <a:stretch>
                  <a:fillRect l="-641" t="-600" r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3983643-9948-474A-A77F-4867A9D431CC}"/>
                  </a:ext>
                </a:extLst>
              </p:cNvPr>
              <p:cNvSpPr txBox="1"/>
              <p:nvPr/>
            </p:nvSpPr>
            <p:spPr>
              <a:xfrm>
                <a:off x="10422350" y="1746055"/>
                <a:ext cx="15202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O(n·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(n))</a:t>
                </a:r>
                <a:endParaRPr lang="zh-CN" altLang="en-US" sz="2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3983643-9948-474A-A77F-4867A9D43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350" y="1746055"/>
                <a:ext cx="1520267" cy="461665"/>
              </a:xfrm>
              <a:prstGeom prst="rect">
                <a:avLst/>
              </a:prstGeom>
              <a:blipFill>
                <a:blip r:embed="rId6"/>
                <a:stretch>
                  <a:fillRect l="-4016" t="-10526" r="-361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6586AE5-C9DD-4727-9AE3-E95A357AE1B1}"/>
                  </a:ext>
                </a:extLst>
              </p:cNvPr>
              <p:cNvSpPr/>
              <p:nvPr/>
            </p:nvSpPr>
            <p:spPr>
              <a:xfrm>
                <a:off x="10509211" y="2217886"/>
                <a:ext cx="14427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(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n)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＜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5</a:t>
                </a:r>
                <a:endParaRPr lang="zh-CN" altLang="en-US" sz="2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6586AE5-C9DD-4727-9AE3-E95A357AE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211" y="2217886"/>
                <a:ext cx="1442703" cy="461665"/>
              </a:xfrm>
              <a:prstGeom prst="rect">
                <a:avLst/>
              </a:prstGeom>
              <a:blipFill>
                <a:blip r:embed="rId7"/>
                <a:stretch>
                  <a:fillRect t="-10526" r="-5063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4">
            <a:extLst>
              <a:ext uri="{FF2B5EF4-FFF2-40B4-BE49-F238E27FC236}">
                <a16:creationId xmlns:a16="http://schemas.microsoft.com/office/drawing/2014/main" id="{33B17E2F-50D6-451F-9ED4-AE2202A4E570}"/>
              </a:ext>
            </a:extLst>
          </p:cNvPr>
          <p:cNvSpPr txBox="1"/>
          <p:nvPr/>
        </p:nvSpPr>
        <p:spPr bwMode="auto">
          <a:xfrm>
            <a:off x="11050122" y="6209569"/>
            <a:ext cx="532278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95977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11147087" y="6203473"/>
            <a:ext cx="227752" cy="36830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40CD16-6AC5-45FD-AB7C-B1F5A8778E85}"/>
              </a:ext>
            </a:extLst>
          </p:cNvPr>
          <p:cNvSpPr txBox="1"/>
          <p:nvPr/>
        </p:nvSpPr>
        <p:spPr>
          <a:xfrm>
            <a:off x="829089" y="1255534"/>
            <a:ext cx="4980478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Comic Sans MS" panose="030F0702030302020204" pitchFamily="66" charset="0"/>
              </a:rPr>
              <a:t>Pointer-Affecting Statements</a:t>
            </a:r>
            <a:endParaRPr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F34059-C166-4D98-9FDF-B906B8081192}"/>
              </a:ext>
            </a:extLst>
          </p:cNvPr>
          <p:cNvSpPr txBox="1"/>
          <p:nvPr/>
        </p:nvSpPr>
        <p:spPr>
          <a:xfrm>
            <a:off x="6166782" y="373284"/>
            <a:ext cx="4883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Concerned Statements</a:t>
            </a:r>
            <a:endParaRPr lang="zh-CN" altLang="en-US" sz="28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E7DD1C-347E-425B-A8E2-63B8B81E4DD2}"/>
              </a:ext>
            </a:extLst>
          </p:cNvPr>
          <p:cNvSpPr txBox="1"/>
          <p:nvPr/>
        </p:nvSpPr>
        <p:spPr>
          <a:xfrm>
            <a:off x="1222682" y="2292174"/>
            <a:ext cx="921657" cy="5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Alloc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D38052E8-6ED1-4454-B578-E09FD76A8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049573-640E-43AB-847E-F5FF4B00D270}"/>
              </a:ext>
            </a:extLst>
          </p:cNvPr>
          <p:cNvSpPr/>
          <p:nvPr/>
        </p:nvSpPr>
        <p:spPr>
          <a:xfrm>
            <a:off x="3319328" y="2298019"/>
            <a:ext cx="2209259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x = allocate(n)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970461-4447-4CC5-A62E-488870FE3FFD}"/>
              </a:ext>
            </a:extLst>
          </p:cNvPr>
          <p:cNvSpPr/>
          <p:nvPr/>
        </p:nvSpPr>
        <p:spPr>
          <a:xfrm>
            <a:off x="3938646" y="3046250"/>
            <a:ext cx="1067921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x = &amp;y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96E0DF-EB16-4067-A6BF-DA4D576F6939}"/>
              </a:ext>
            </a:extLst>
          </p:cNvPr>
          <p:cNvSpPr/>
          <p:nvPr/>
        </p:nvSpPr>
        <p:spPr>
          <a:xfrm>
            <a:off x="1224284" y="3100432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Base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B63DF4-17CD-4229-AEE8-96ADF4BE971D}"/>
              </a:ext>
            </a:extLst>
          </p:cNvPr>
          <p:cNvSpPr/>
          <p:nvPr/>
        </p:nvSpPr>
        <p:spPr>
          <a:xfrm>
            <a:off x="1055168" y="3854508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Assign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E521BE-127F-4A6A-9E53-44520CDB9B2D}"/>
              </a:ext>
            </a:extLst>
          </p:cNvPr>
          <p:cNvSpPr/>
          <p:nvPr/>
        </p:nvSpPr>
        <p:spPr>
          <a:xfrm>
            <a:off x="1139324" y="4608584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Store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F98456-F24E-405A-9CFF-A0E736DAB74D}"/>
              </a:ext>
            </a:extLst>
          </p:cNvPr>
          <p:cNvSpPr/>
          <p:nvPr/>
        </p:nvSpPr>
        <p:spPr>
          <a:xfrm>
            <a:off x="1222682" y="5362660"/>
            <a:ext cx="854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Load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CD1EA6-3C0B-4A34-A9C4-8C7FD7060350}"/>
              </a:ext>
            </a:extLst>
          </p:cNvPr>
          <p:cNvSpPr/>
          <p:nvPr/>
        </p:nvSpPr>
        <p:spPr>
          <a:xfrm>
            <a:off x="3990985" y="3853978"/>
            <a:ext cx="865943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x = y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1354A4-5354-467D-A46D-3DFFA7F0EAD5}"/>
              </a:ext>
            </a:extLst>
          </p:cNvPr>
          <p:cNvSpPr/>
          <p:nvPr/>
        </p:nvSpPr>
        <p:spPr>
          <a:xfrm>
            <a:off x="3873861" y="5308478"/>
            <a:ext cx="1029449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x = *y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664C67E-0D0D-4501-BE0C-7EFDE71C1666}"/>
              </a:ext>
            </a:extLst>
          </p:cNvPr>
          <p:cNvSpPr/>
          <p:nvPr/>
        </p:nvSpPr>
        <p:spPr>
          <a:xfrm>
            <a:off x="3827479" y="4581492"/>
            <a:ext cx="1029449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*x = y</a:t>
            </a:r>
          </a:p>
        </p:txBody>
      </p:sp>
    </p:spTree>
    <p:extLst>
      <p:ext uri="{BB962C8B-B14F-4D97-AF65-F5344CB8AC3E}">
        <p14:creationId xmlns:p14="http://schemas.microsoft.com/office/powerpoint/2010/main" val="101779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11147087" y="6203473"/>
            <a:ext cx="227752" cy="36830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F34059-C166-4D98-9FDF-B906B8081192}"/>
              </a:ext>
            </a:extLst>
          </p:cNvPr>
          <p:cNvSpPr txBox="1"/>
          <p:nvPr/>
        </p:nvSpPr>
        <p:spPr>
          <a:xfrm>
            <a:off x="6166782" y="373284"/>
            <a:ext cx="5846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Andersen-style Pointer Analysis</a:t>
            </a:r>
          </a:p>
        </p:txBody>
      </p:sp>
      <p:sp>
        <p:nvSpPr>
          <p:cNvPr id="18" name="文本框 1">
            <a:extLst>
              <a:ext uri="{FF2B5EF4-FFF2-40B4-BE49-F238E27FC236}">
                <a16:creationId xmlns:a16="http://schemas.microsoft.com/office/drawing/2014/main" id="{05AC1B31-0A20-4A42-82F7-7FA38129D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C55B14F-03C9-4615-AB84-39A755DBCB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010453"/>
                  </p:ext>
                </p:extLst>
              </p:nvPr>
            </p:nvGraphicFramePr>
            <p:xfrm>
              <a:off x="1206826" y="1548465"/>
              <a:ext cx="10100001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8317">
                      <a:extLst>
                        <a:ext uri="{9D8B030D-6E8A-4147-A177-3AD203B41FA5}">
                          <a16:colId xmlns:a16="http://schemas.microsoft.com/office/drawing/2014/main" val="1751833383"/>
                        </a:ext>
                      </a:extLst>
                    </a:gridCol>
                    <a:gridCol w="2751299">
                      <a:extLst>
                        <a:ext uri="{9D8B030D-6E8A-4147-A177-3AD203B41FA5}">
                          <a16:colId xmlns:a16="http://schemas.microsoft.com/office/drawing/2014/main" val="1401341193"/>
                        </a:ext>
                      </a:extLst>
                    </a:gridCol>
                    <a:gridCol w="5500385">
                      <a:extLst>
                        <a:ext uri="{9D8B030D-6E8A-4147-A177-3AD203B41FA5}">
                          <a16:colId xmlns:a16="http://schemas.microsoft.com/office/drawing/2014/main" val="1431743741"/>
                        </a:ext>
                      </a:extLst>
                    </a:gridCol>
                  </a:tblGrid>
                  <a:tr h="714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omic Sans MS" panose="030F0702030302020204" pitchFamily="66" charset="0"/>
                            </a:rPr>
                            <a:t>Kind</a:t>
                          </a:r>
                          <a:endParaRPr lang="zh-CN" altLang="en-US" sz="24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Statement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Rule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829297"/>
                      </a:ext>
                    </a:extLst>
                  </a:tr>
                  <a:tr h="610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Alloc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i:  x = allocate(n)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6006153"/>
                      </a:ext>
                    </a:extLst>
                  </a:tr>
                  <a:tr h="6029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Base</a:t>
                          </a:r>
                          <a:endParaRPr lang="zh-CN" altLang="en-US" sz="18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&amp;y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6441942"/>
                      </a:ext>
                    </a:extLst>
                  </a:tr>
                  <a:tr h="840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Assign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324764"/>
                      </a:ext>
                    </a:extLst>
                  </a:tr>
                  <a:tr h="836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Store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*x = 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3893010"/>
                      </a:ext>
                    </a:extLst>
                  </a:tr>
                  <a:tr h="714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Load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*y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  <m:d>
                                      <m:dPr>
                                        <m:ctrlP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3112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C55B14F-03C9-4615-AB84-39A755DBCB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010453"/>
                  </p:ext>
                </p:extLst>
              </p:nvPr>
            </p:nvGraphicFramePr>
            <p:xfrm>
              <a:off x="1206826" y="1548465"/>
              <a:ext cx="10100001" cy="43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8317">
                      <a:extLst>
                        <a:ext uri="{9D8B030D-6E8A-4147-A177-3AD203B41FA5}">
                          <a16:colId xmlns:a16="http://schemas.microsoft.com/office/drawing/2014/main" val="1751833383"/>
                        </a:ext>
                      </a:extLst>
                    </a:gridCol>
                    <a:gridCol w="2751299">
                      <a:extLst>
                        <a:ext uri="{9D8B030D-6E8A-4147-A177-3AD203B41FA5}">
                          <a16:colId xmlns:a16="http://schemas.microsoft.com/office/drawing/2014/main" val="1401341193"/>
                        </a:ext>
                      </a:extLst>
                    </a:gridCol>
                    <a:gridCol w="5500385">
                      <a:extLst>
                        <a:ext uri="{9D8B030D-6E8A-4147-A177-3AD203B41FA5}">
                          <a16:colId xmlns:a16="http://schemas.microsoft.com/office/drawing/2014/main" val="1431743741"/>
                        </a:ext>
                      </a:extLst>
                    </a:gridCol>
                  </a:tblGrid>
                  <a:tr h="714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omic Sans MS" panose="030F0702030302020204" pitchFamily="66" charset="0"/>
                            </a:rPr>
                            <a:t>Kind</a:t>
                          </a:r>
                          <a:endParaRPr lang="zh-CN" altLang="en-US" sz="24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Statement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Rule</a:t>
                          </a:r>
                          <a:endParaRPr lang="zh-CN" altLang="en-US" sz="2400" b="1" kern="1200" dirty="0">
                            <a:solidFill>
                              <a:schemeClr val="lt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829297"/>
                      </a:ext>
                    </a:extLst>
                  </a:tr>
                  <a:tr h="610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Alloc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i:  x = allocate(n)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721" t="-117822" r="-221" b="-488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006153"/>
                      </a:ext>
                    </a:extLst>
                  </a:tr>
                  <a:tr h="6029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Base</a:t>
                          </a:r>
                          <a:endParaRPr lang="zh-CN" altLang="en-US" sz="1800" dirty="0">
                            <a:latin typeface="Comic Sans MS" panose="030F0702030302020204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&amp;y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721" t="-222222" r="-221" b="-397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441942"/>
                      </a:ext>
                    </a:extLst>
                  </a:tr>
                  <a:tr h="840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Assign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721" t="-232847" r="-221" b="-1875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324764"/>
                      </a:ext>
                    </a:extLst>
                  </a:tr>
                  <a:tr h="836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Store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*x = 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721" t="-330435" r="-221" b="-862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3893010"/>
                      </a:ext>
                    </a:extLst>
                  </a:tr>
                  <a:tr h="714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Load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Comic Sans MS" panose="030F0702030302020204" pitchFamily="66" charset="0"/>
                            </a:rPr>
                            <a:t>x = *y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721" t="-507692" r="-221" b="-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31127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009C042-F235-4381-A498-C5DC08A65BA8}"/>
              </a:ext>
            </a:extLst>
          </p:cNvPr>
          <p:cNvSpPr txBox="1"/>
          <p:nvPr/>
        </p:nvSpPr>
        <p:spPr>
          <a:xfrm>
            <a:off x="9227965" y="2272748"/>
            <a:ext cx="203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←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unconditional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32FEA6-BBCA-4739-989E-549726FE8436}"/>
              </a:ext>
            </a:extLst>
          </p:cNvPr>
          <p:cNvSpPr txBox="1"/>
          <p:nvPr/>
        </p:nvSpPr>
        <p:spPr>
          <a:xfrm>
            <a:off x="9227966" y="3523799"/>
            <a:ext cx="203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←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premises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E50A5E-0D76-4B8D-9056-7A8851798C43}"/>
              </a:ext>
            </a:extLst>
          </p:cNvPr>
          <p:cNvSpPr txBox="1"/>
          <p:nvPr/>
        </p:nvSpPr>
        <p:spPr>
          <a:xfrm>
            <a:off x="9227965" y="3893073"/>
            <a:ext cx="203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←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conclusion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6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11147087" y="6203473"/>
            <a:ext cx="227752" cy="36830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4</a:t>
            </a: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A0FB021D-4791-4D98-BD8C-0D4C69AC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297411-7430-454E-AB30-C682927B71F5}"/>
              </a:ext>
            </a:extLst>
          </p:cNvPr>
          <p:cNvSpPr txBox="1"/>
          <p:nvPr/>
        </p:nvSpPr>
        <p:spPr>
          <a:xfrm>
            <a:off x="6166782" y="373284"/>
            <a:ext cx="5846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Andersen-style Pointer Analysis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011714-2B7E-4131-A11E-762131CDC33E}"/>
              </a:ext>
            </a:extLst>
          </p:cNvPr>
          <p:cNvSpPr txBox="1"/>
          <p:nvPr/>
        </p:nvSpPr>
        <p:spPr>
          <a:xfrm>
            <a:off x="770021" y="1457540"/>
            <a:ext cx="178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Rule:  Alloc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/>
              <p:nvPr/>
            </p:nvSpPr>
            <p:spPr>
              <a:xfrm>
                <a:off x="5648744" y="2348587"/>
                <a:ext cx="1725537" cy="48532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44" y="2348587"/>
                <a:ext cx="1725537" cy="485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F29318-B270-42A5-9D18-CB760F0B3FEA}"/>
              </a:ext>
            </a:extLst>
          </p:cNvPr>
          <p:cNvCxnSpPr>
            <a:cxnSpLocks/>
          </p:cNvCxnSpPr>
          <p:nvPr/>
        </p:nvCxnSpPr>
        <p:spPr>
          <a:xfrm>
            <a:off x="1787548" y="4061275"/>
            <a:ext cx="928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7774090-CF20-4E24-9CE7-8AEDFEEA8812}"/>
              </a:ext>
            </a:extLst>
          </p:cNvPr>
          <p:cNvSpPr txBox="1"/>
          <p:nvPr/>
        </p:nvSpPr>
        <p:spPr>
          <a:xfrm>
            <a:off x="2934197" y="3830443"/>
            <a:ext cx="180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mic Sans MS" panose="030F0702030302020204" pitchFamily="66" charset="0"/>
              </a:rPr>
              <a:t>Conclusion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E2BF88-AFA9-45C7-9993-652C9EFF2ADE}"/>
              </a:ext>
            </a:extLst>
          </p:cNvPr>
          <p:cNvSpPr/>
          <p:nvPr/>
        </p:nvSpPr>
        <p:spPr>
          <a:xfrm>
            <a:off x="5826052" y="4775895"/>
            <a:ext cx="2569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latin typeface="Comic Sans MS" panose="030F0702030302020204" pitchFamily="66" charset="0"/>
              </a:rPr>
              <a:t>i:  x = allocate(n)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5D4F92-819B-4275-B6EF-771D510FB99E}"/>
                  </a:ext>
                </a:extLst>
              </p:cNvPr>
              <p:cNvSpPr txBox="1"/>
              <p:nvPr/>
            </p:nvSpPr>
            <p:spPr>
              <a:xfrm>
                <a:off x="6139984" y="3830444"/>
                <a:ext cx="476340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5D4F92-819B-4275-B6EF-771D510FB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984" y="3830444"/>
                <a:ext cx="476340" cy="461665"/>
              </a:xfrm>
              <a:prstGeom prst="rect">
                <a:avLst/>
              </a:prstGeom>
              <a:blipFill>
                <a:blip r:embed="rId4"/>
                <a:stretch>
                  <a:fillRect l="-11250" b="-1282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D609A1D-2DFC-447E-A81B-D600DF5A8DCF}"/>
              </a:ext>
            </a:extLst>
          </p:cNvPr>
          <p:cNvCxnSpPr>
            <a:cxnSpLocks/>
          </p:cNvCxnSpPr>
          <p:nvPr/>
        </p:nvCxnSpPr>
        <p:spPr>
          <a:xfrm flipV="1">
            <a:off x="6378154" y="4436901"/>
            <a:ext cx="0" cy="338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0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11147087" y="6203473"/>
            <a:ext cx="227752" cy="36830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5</a:t>
            </a: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A0FB021D-4791-4D98-BD8C-0D4C69AC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297411-7430-454E-AB30-C682927B71F5}"/>
              </a:ext>
            </a:extLst>
          </p:cNvPr>
          <p:cNvSpPr txBox="1"/>
          <p:nvPr/>
        </p:nvSpPr>
        <p:spPr>
          <a:xfrm>
            <a:off x="6166782" y="373284"/>
            <a:ext cx="5846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Andersen-style Pointer Analysis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011714-2B7E-4131-A11E-762131CDC33E}"/>
              </a:ext>
            </a:extLst>
          </p:cNvPr>
          <p:cNvSpPr txBox="1"/>
          <p:nvPr/>
        </p:nvSpPr>
        <p:spPr>
          <a:xfrm>
            <a:off x="770021" y="1457540"/>
            <a:ext cx="177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Rule:  Base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/>
              <p:nvPr/>
            </p:nvSpPr>
            <p:spPr>
              <a:xfrm>
                <a:off x="5648744" y="2348587"/>
                <a:ext cx="1545231" cy="48532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44" y="2348587"/>
                <a:ext cx="1545231" cy="485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F29318-B270-42A5-9D18-CB760F0B3FEA}"/>
              </a:ext>
            </a:extLst>
          </p:cNvPr>
          <p:cNvCxnSpPr>
            <a:cxnSpLocks/>
          </p:cNvCxnSpPr>
          <p:nvPr/>
        </p:nvCxnSpPr>
        <p:spPr>
          <a:xfrm>
            <a:off x="1787548" y="4061275"/>
            <a:ext cx="928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7774090-CF20-4E24-9CE7-8AEDFEEA8812}"/>
              </a:ext>
            </a:extLst>
          </p:cNvPr>
          <p:cNvSpPr txBox="1"/>
          <p:nvPr/>
        </p:nvSpPr>
        <p:spPr>
          <a:xfrm>
            <a:off x="2934197" y="3830443"/>
            <a:ext cx="180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mic Sans MS" panose="030F0702030302020204" pitchFamily="66" charset="0"/>
              </a:rPr>
              <a:t>Conclusion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E2BF88-AFA9-45C7-9993-652C9EFF2ADE}"/>
              </a:ext>
            </a:extLst>
          </p:cNvPr>
          <p:cNvSpPr/>
          <p:nvPr/>
        </p:nvSpPr>
        <p:spPr>
          <a:xfrm>
            <a:off x="6077676" y="4803229"/>
            <a:ext cx="1067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latin typeface="Comic Sans MS" panose="030F0702030302020204" pitchFamily="66" charset="0"/>
              </a:rPr>
              <a:t>x = &amp;y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5D4F92-819B-4275-B6EF-771D510FB99E}"/>
              </a:ext>
            </a:extLst>
          </p:cNvPr>
          <p:cNvSpPr txBox="1"/>
          <p:nvPr/>
        </p:nvSpPr>
        <p:spPr>
          <a:xfrm>
            <a:off x="6009354" y="3830444"/>
            <a:ext cx="476340" cy="4628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mic Sans MS" panose="030F0702030302020204" pitchFamily="66" charset="0"/>
              </a:rPr>
              <a:t>y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D609A1D-2DFC-447E-A81B-D600DF5A8DCF}"/>
              </a:ext>
            </a:extLst>
          </p:cNvPr>
          <p:cNvCxnSpPr>
            <a:cxnSpLocks/>
          </p:cNvCxnSpPr>
          <p:nvPr/>
        </p:nvCxnSpPr>
        <p:spPr>
          <a:xfrm flipV="1">
            <a:off x="6247524" y="4436901"/>
            <a:ext cx="0" cy="338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7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11147087" y="6203473"/>
            <a:ext cx="227752" cy="36830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6</a:t>
            </a: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A0FB021D-4791-4D98-BD8C-0D4C69AC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297411-7430-454E-AB30-C682927B71F5}"/>
              </a:ext>
            </a:extLst>
          </p:cNvPr>
          <p:cNvSpPr txBox="1"/>
          <p:nvPr/>
        </p:nvSpPr>
        <p:spPr>
          <a:xfrm>
            <a:off x="6166782" y="373284"/>
            <a:ext cx="5846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Andersen-style Pointer Analysis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011714-2B7E-4131-A11E-762131CDC33E}"/>
              </a:ext>
            </a:extLst>
          </p:cNvPr>
          <p:cNvSpPr txBox="1"/>
          <p:nvPr/>
        </p:nvSpPr>
        <p:spPr>
          <a:xfrm>
            <a:off x="770021" y="1457540"/>
            <a:ext cx="202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Rule:  Assign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/>
              <p:nvPr/>
            </p:nvSpPr>
            <p:spPr>
              <a:xfrm>
                <a:off x="5648744" y="2128581"/>
                <a:ext cx="1729512" cy="87152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44" y="2128581"/>
                <a:ext cx="1729512" cy="871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F29318-B270-42A5-9D18-CB760F0B3FEA}"/>
              </a:ext>
            </a:extLst>
          </p:cNvPr>
          <p:cNvCxnSpPr>
            <a:cxnSpLocks/>
          </p:cNvCxnSpPr>
          <p:nvPr/>
        </p:nvCxnSpPr>
        <p:spPr>
          <a:xfrm>
            <a:off x="1787548" y="4061275"/>
            <a:ext cx="928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7774090-CF20-4E24-9CE7-8AEDFEEA8812}"/>
              </a:ext>
            </a:extLst>
          </p:cNvPr>
          <p:cNvSpPr txBox="1"/>
          <p:nvPr/>
        </p:nvSpPr>
        <p:spPr>
          <a:xfrm>
            <a:off x="2934197" y="3830443"/>
            <a:ext cx="180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mic Sans MS" panose="030F0702030302020204" pitchFamily="66" charset="0"/>
              </a:rPr>
              <a:t>Conclusion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E2BF88-AFA9-45C7-9993-652C9EFF2ADE}"/>
              </a:ext>
            </a:extLst>
          </p:cNvPr>
          <p:cNvSpPr/>
          <p:nvPr/>
        </p:nvSpPr>
        <p:spPr>
          <a:xfrm>
            <a:off x="6025223" y="4891618"/>
            <a:ext cx="86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latin typeface="Comic Sans MS" panose="030F0702030302020204" pitchFamily="66" charset="0"/>
              </a:rPr>
              <a:t>x =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5D4F92-819B-4275-B6EF-771D510FB99E}"/>
                  </a:ext>
                </a:extLst>
              </p:cNvPr>
              <p:cNvSpPr txBox="1"/>
              <p:nvPr/>
            </p:nvSpPr>
            <p:spPr>
              <a:xfrm>
                <a:off x="6213149" y="3830443"/>
                <a:ext cx="476340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5D4F92-819B-4275-B6EF-771D510FB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149" y="3830443"/>
                <a:ext cx="476340" cy="461665"/>
              </a:xfrm>
              <a:prstGeom prst="rect">
                <a:avLst/>
              </a:prstGeom>
              <a:blipFill>
                <a:blip r:embed="rId4"/>
                <a:stretch>
                  <a:fillRect l="-11250" b="-1282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D609A1D-2DFC-447E-A81B-D600DF5A8DCF}"/>
              </a:ext>
            </a:extLst>
          </p:cNvPr>
          <p:cNvCxnSpPr>
            <a:cxnSpLocks/>
          </p:cNvCxnSpPr>
          <p:nvPr/>
        </p:nvCxnSpPr>
        <p:spPr>
          <a:xfrm flipV="1">
            <a:off x="6220024" y="4436901"/>
            <a:ext cx="118899" cy="454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1452F7-5B8E-4C09-B755-33C95979C167}"/>
              </a:ext>
            </a:extLst>
          </p:cNvPr>
          <p:cNvCxnSpPr>
            <a:cxnSpLocks/>
          </p:cNvCxnSpPr>
          <p:nvPr/>
        </p:nvCxnSpPr>
        <p:spPr>
          <a:xfrm>
            <a:off x="1787548" y="3520912"/>
            <a:ext cx="928150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F3C2DFD-F2D5-4482-AA3F-81B2F280886C}"/>
              </a:ext>
            </a:extLst>
          </p:cNvPr>
          <p:cNvSpPr txBox="1"/>
          <p:nvPr/>
        </p:nvSpPr>
        <p:spPr>
          <a:xfrm>
            <a:off x="2934197" y="3290080"/>
            <a:ext cx="180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Premises</a:t>
            </a:r>
            <a:endParaRPr lang="zh-CN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171DA52-4DD6-4151-A07E-C0F37919EA3B}"/>
              </a:ext>
            </a:extLst>
          </p:cNvPr>
          <p:cNvCxnSpPr>
            <a:cxnSpLocks/>
          </p:cNvCxnSpPr>
          <p:nvPr/>
        </p:nvCxnSpPr>
        <p:spPr>
          <a:xfrm flipH="1" flipV="1">
            <a:off x="6548748" y="4436901"/>
            <a:ext cx="147616" cy="44455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73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11147087" y="6203473"/>
            <a:ext cx="227752" cy="36830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7</a:t>
            </a: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A0FB021D-4791-4D98-BD8C-0D4C69AC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297411-7430-454E-AB30-C682927B71F5}"/>
              </a:ext>
            </a:extLst>
          </p:cNvPr>
          <p:cNvSpPr txBox="1"/>
          <p:nvPr/>
        </p:nvSpPr>
        <p:spPr>
          <a:xfrm>
            <a:off x="6166782" y="373284"/>
            <a:ext cx="5846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Andersen-style Pointer Analysis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011714-2B7E-4131-A11E-762131CDC33E}"/>
              </a:ext>
            </a:extLst>
          </p:cNvPr>
          <p:cNvSpPr txBox="1"/>
          <p:nvPr/>
        </p:nvSpPr>
        <p:spPr>
          <a:xfrm>
            <a:off x="770021" y="1457540"/>
            <a:ext cx="1945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Rule:  Store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/>
              <p:nvPr/>
            </p:nvSpPr>
            <p:spPr>
              <a:xfrm>
                <a:off x="5493717" y="2166836"/>
                <a:ext cx="3292696" cy="9239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717" y="2166836"/>
                <a:ext cx="3292696" cy="923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F29318-B270-42A5-9D18-CB760F0B3FEA}"/>
              </a:ext>
            </a:extLst>
          </p:cNvPr>
          <p:cNvCxnSpPr>
            <a:cxnSpLocks/>
          </p:cNvCxnSpPr>
          <p:nvPr/>
        </p:nvCxnSpPr>
        <p:spPr>
          <a:xfrm>
            <a:off x="1787548" y="4061275"/>
            <a:ext cx="928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7774090-CF20-4E24-9CE7-8AEDFEEA8812}"/>
              </a:ext>
            </a:extLst>
          </p:cNvPr>
          <p:cNvSpPr txBox="1"/>
          <p:nvPr/>
        </p:nvSpPr>
        <p:spPr>
          <a:xfrm>
            <a:off x="2934197" y="3830443"/>
            <a:ext cx="180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mic Sans MS" panose="030F0702030302020204" pitchFamily="66" charset="0"/>
              </a:rPr>
              <a:t>Conclusion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E2BF88-AFA9-45C7-9993-652C9EFF2ADE}"/>
              </a:ext>
            </a:extLst>
          </p:cNvPr>
          <p:cNvSpPr/>
          <p:nvPr/>
        </p:nvSpPr>
        <p:spPr>
          <a:xfrm>
            <a:off x="6445043" y="4814246"/>
            <a:ext cx="1029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latin typeface="Comic Sans MS" panose="030F0702030302020204" pitchFamily="66" charset="0"/>
              </a:rPr>
              <a:t>*x =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5D4F92-819B-4275-B6EF-771D510FB99E}"/>
                  </a:ext>
                </a:extLst>
              </p:cNvPr>
              <p:cNvSpPr txBox="1"/>
              <p:nvPr/>
            </p:nvSpPr>
            <p:spPr>
              <a:xfrm>
                <a:off x="6135233" y="3830355"/>
                <a:ext cx="476340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5D4F92-819B-4275-B6EF-771D510FB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233" y="3830355"/>
                <a:ext cx="476340" cy="461665"/>
              </a:xfrm>
              <a:prstGeom prst="rect">
                <a:avLst/>
              </a:prstGeom>
              <a:blipFill>
                <a:blip r:embed="rId4"/>
                <a:stretch>
                  <a:fillRect l="-9877" b="-1282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D609A1D-2DFC-447E-A81B-D600DF5A8DCF}"/>
              </a:ext>
            </a:extLst>
          </p:cNvPr>
          <p:cNvCxnSpPr>
            <a:cxnSpLocks/>
          </p:cNvCxnSpPr>
          <p:nvPr/>
        </p:nvCxnSpPr>
        <p:spPr>
          <a:xfrm flipH="1" flipV="1">
            <a:off x="6373404" y="4436813"/>
            <a:ext cx="384906" cy="38835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8C44BBF-8650-4958-97A6-D5CABEC6F6F7}"/>
              </a:ext>
            </a:extLst>
          </p:cNvPr>
          <p:cNvCxnSpPr>
            <a:cxnSpLocks/>
          </p:cNvCxnSpPr>
          <p:nvPr/>
        </p:nvCxnSpPr>
        <p:spPr>
          <a:xfrm>
            <a:off x="1787548" y="3520912"/>
            <a:ext cx="928150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B16E178-309B-45E5-B676-57CD864AB139}"/>
              </a:ext>
            </a:extLst>
          </p:cNvPr>
          <p:cNvSpPr txBox="1"/>
          <p:nvPr/>
        </p:nvSpPr>
        <p:spPr>
          <a:xfrm>
            <a:off x="2934197" y="3290080"/>
            <a:ext cx="180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Premises</a:t>
            </a:r>
            <a:endParaRPr lang="zh-CN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265C0DD-152A-4428-925B-325DF159AFAD}"/>
                  </a:ext>
                </a:extLst>
              </p:cNvPr>
              <p:cNvSpPr txBox="1"/>
              <p:nvPr/>
            </p:nvSpPr>
            <p:spPr>
              <a:xfrm>
                <a:off x="7474492" y="3830355"/>
                <a:ext cx="476340" cy="4914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265C0DD-152A-4428-925B-325DF159A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492" y="3830355"/>
                <a:ext cx="476340" cy="491417"/>
              </a:xfrm>
              <a:prstGeom prst="rect">
                <a:avLst/>
              </a:prstGeom>
              <a:blipFill>
                <a:blip r:embed="rId5"/>
                <a:stretch>
                  <a:fillRect l="-11250" b="-8434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01E49B-A7DC-4C10-BA91-6B88112D7AFA}"/>
              </a:ext>
            </a:extLst>
          </p:cNvPr>
          <p:cNvCxnSpPr>
            <a:cxnSpLocks/>
          </p:cNvCxnSpPr>
          <p:nvPr/>
        </p:nvCxnSpPr>
        <p:spPr>
          <a:xfrm flipV="1">
            <a:off x="7280824" y="4436813"/>
            <a:ext cx="398761" cy="3883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DC88A42-6E50-49A8-BF0E-4A22008595C7}"/>
              </a:ext>
            </a:extLst>
          </p:cNvPr>
          <p:cNvCxnSpPr>
            <a:cxnSpLocks/>
          </p:cNvCxnSpPr>
          <p:nvPr/>
        </p:nvCxnSpPr>
        <p:spPr>
          <a:xfrm>
            <a:off x="6744560" y="4061187"/>
            <a:ext cx="6211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4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11096417" y="6248475"/>
            <a:ext cx="420821" cy="2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121522" y="363237"/>
            <a:ext cx="5410170" cy="601130"/>
          </a:xfrm>
          <a:prstGeom prst="parallelogram">
            <a:avLst>
              <a:gd name="adj" fmla="val 4162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l" eaLnBrk="0" fontAlgn="base" hangingPunct="0">
              <a:buClrTx/>
              <a:buSzTx/>
              <a:buFont typeface="Arial" panose="020B0604020202020204" pitchFamily="34" charset="0"/>
            </a:pPr>
            <a:endParaRPr lang="zh-CN" altLang="en-US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连接符 16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85800" y="6237680"/>
            <a:ext cx="10583963" cy="62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11147087" y="6203473"/>
            <a:ext cx="227752" cy="36830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8</a:t>
            </a: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A0FB021D-4791-4D98-BD8C-0D4C69AC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0" y="424004"/>
            <a:ext cx="388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  <a:cs typeface="+mn-ea"/>
                <a:sym typeface="+mn-lt"/>
              </a:rPr>
              <a:t>Pointer Analysis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297411-7430-454E-AB30-C682927B71F5}"/>
              </a:ext>
            </a:extLst>
          </p:cNvPr>
          <p:cNvSpPr txBox="1"/>
          <p:nvPr/>
        </p:nvSpPr>
        <p:spPr>
          <a:xfrm>
            <a:off x="6166782" y="373284"/>
            <a:ext cx="5846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omic Sans MS" panose="030F0702030302020204" pitchFamily="66" charset="0"/>
                <a:ea typeface="宋体" panose="02010600030101010101" pitchFamily="2" charset="-122"/>
              </a:rPr>
              <a:t>Andersen-style Pointer Analysis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011714-2B7E-4131-A11E-762131CDC33E}"/>
              </a:ext>
            </a:extLst>
          </p:cNvPr>
          <p:cNvSpPr txBox="1"/>
          <p:nvPr/>
        </p:nvSpPr>
        <p:spPr>
          <a:xfrm>
            <a:off x="770021" y="1457540"/>
            <a:ext cx="177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Rule:  Load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/>
              <p:nvPr/>
            </p:nvSpPr>
            <p:spPr>
              <a:xfrm>
                <a:off x="5493717" y="2184739"/>
                <a:ext cx="3476977" cy="9239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𝑝𝑡</m:t>
                          </m:r>
                          <m:d>
                            <m:d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F57E9E-D599-4524-9ADB-B0B67162E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717" y="2184739"/>
                <a:ext cx="3476977" cy="923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F29318-B270-42A5-9D18-CB760F0B3FEA}"/>
              </a:ext>
            </a:extLst>
          </p:cNvPr>
          <p:cNvCxnSpPr>
            <a:cxnSpLocks/>
          </p:cNvCxnSpPr>
          <p:nvPr/>
        </p:nvCxnSpPr>
        <p:spPr>
          <a:xfrm>
            <a:off x="1787548" y="4061275"/>
            <a:ext cx="928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7774090-CF20-4E24-9CE7-8AEDFEEA8812}"/>
              </a:ext>
            </a:extLst>
          </p:cNvPr>
          <p:cNvSpPr txBox="1"/>
          <p:nvPr/>
        </p:nvSpPr>
        <p:spPr>
          <a:xfrm>
            <a:off x="2934197" y="3830443"/>
            <a:ext cx="180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mic Sans MS" panose="030F0702030302020204" pitchFamily="66" charset="0"/>
              </a:rPr>
              <a:t>Conclusion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28A21C-6B31-4B25-B54B-FB6F075777F4}"/>
              </a:ext>
            </a:extLst>
          </p:cNvPr>
          <p:cNvCxnSpPr>
            <a:cxnSpLocks/>
          </p:cNvCxnSpPr>
          <p:nvPr/>
        </p:nvCxnSpPr>
        <p:spPr>
          <a:xfrm>
            <a:off x="1787548" y="3520912"/>
            <a:ext cx="928150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0D55BB9-5411-443F-BD3E-738C1ED32B54}"/>
              </a:ext>
            </a:extLst>
          </p:cNvPr>
          <p:cNvSpPr txBox="1"/>
          <p:nvPr/>
        </p:nvSpPr>
        <p:spPr>
          <a:xfrm>
            <a:off x="2934197" y="3290080"/>
            <a:ext cx="180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Premises</a:t>
            </a:r>
            <a:endParaRPr lang="zh-CN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D93143D-CD66-43AE-BC43-E33337ADB20E}"/>
              </a:ext>
            </a:extLst>
          </p:cNvPr>
          <p:cNvSpPr/>
          <p:nvPr/>
        </p:nvSpPr>
        <p:spPr>
          <a:xfrm>
            <a:off x="6540397" y="4800392"/>
            <a:ext cx="1029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latin typeface="Comic Sans MS" panose="030F0702030302020204" pitchFamily="66" charset="0"/>
              </a:rPr>
              <a:t>x = *y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A60DE0B-70B7-4E9A-933D-39982A856501}"/>
                  </a:ext>
                </a:extLst>
              </p:cNvPr>
              <p:cNvSpPr txBox="1"/>
              <p:nvPr/>
            </p:nvSpPr>
            <p:spPr>
              <a:xfrm>
                <a:off x="6135233" y="3830355"/>
                <a:ext cx="476340" cy="4914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A60DE0B-70B7-4E9A-933D-39982A856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233" y="3830355"/>
                <a:ext cx="476340" cy="491417"/>
              </a:xfrm>
              <a:prstGeom prst="rect">
                <a:avLst/>
              </a:prstGeom>
              <a:blipFill>
                <a:blip r:embed="rId4"/>
                <a:stretch>
                  <a:fillRect l="-9877" b="-8434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CD88470-D76C-4ADD-98A0-64910981782B}"/>
              </a:ext>
            </a:extLst>
          </p:cNvPr>
          <p:cNvCxnSpPr>
            <a:cxnSpLocks/>
          </p:cNvCxnSpPr>
          <p:nvPr/>
        </p:nvCxnSpPr>
        <p:spPr>
          <a:xfrm flipH="1" flipV="1">
            <a:off x="6325173" y="4364416"/>
            <a:ext cx="336885" cy="435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36BF6E0-C2D9-485D-B664-2164D69E2B2A}"/>
                  </a:ext>
                </a:extLst>
              </p:cNvPr>
              <p:cNvSpPr txBox="1"/>
              <p:nvPr/>
            </p:nvSpPr>
            <p:spPr>
              <a:xfrm>
                <a:off x="7474492" y="3830355"/>
                <a:ext cx="476340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36BF6E0-C2D9-485D-B664-2164D69E2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492" y="3830355"/>
                <a:ext cx="476340" cy="461665"/>
              </a:xfrm>
              <a:prstGeom prst="rect">
                <a:avLst/>
              </a:prstGeom>
              <a:blipFill>
                <a:blip r:embed="rId5"/>
                <a:stretch>
                  <a:fillRect l="-11250" b="-1282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87E7A06-848E-4709-AD60-88725F66FEB8}"/>
              </a:ext>
            </a:extLst>
          </p:cNvPr>
          <p:cNvCxnSpPr>
            <a:cxnSpLocks/>
          </p:cNvCxnSpPr>
          <p:nvPr/>
        </p:nvCxnSpPr>
        <p:spPr>
          <a:xfrm flipV="1">
            <a:off x="7414557" y="4364416"/>
            <a:ext cx="310578" cy="46075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5E590B9-84C2-438E-8ED8-47F69559E249}"/>
              </a:ext>
            </a:extLst>
          </p:cNvPr>
          <p:cNvCxnSpPr>
            <a:cxnSpLocks/>
          </p:cNvCxnSpPr>
          <p:nvPr/>
        </p:nvCxnSpPr>
        <p:spPr>
          <a:xfrm flipH="1">
            <a:off x="6750457" y="4061187"/>
            <a:ext cx="609328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58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1767</Words>
  <Application>Microsoft Office PowerPoint</Application>
  <PresentationFormat>宽屏</PresentationFormat>
  <Paragraphs>450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Times-Bold</vt:lpstr>
      <vt:lpstr>Times-Roman</vt:lpstr>
      <vt:lpstr>黑体</vt:lpstr>
      <vt:lpstr>苹方 常规</vt:lpstr>
      <vt:lpstr>宋体</vt:lpstr>
      <vt:lpstr>微软雅黑</vt:lpstr>
      <vt:lpstr>Arial</vt:lpstr>
      <vt:lpstr>Calibri</vt:lpstr>
      <vt:lpstr>Cambria Math</vt:lpstr>
      <vt:lpstr>Comic Sans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黄永恒</dc:creator>
  <cp:lastModifiedBy>黄永恒</cp:lastModifiedBy>
  <cp:revision>720</cp:revision>
  <dcterms:created xsi:type="dcterms:W3CDTF">2021-04-06T14:09:00Z</dcterms:created>
  <dcterms:modified xsi:type="dcterms:W3CDTF">2022-01-10T11:25:39Z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4EAF833DB32940E2950881BD73AF83B9</vt:lpwstr>
  </property>
  <property fmtid="{D5CDD505-2E9C-101B-9397-08002B2CF9AE}" pid="3" name="KSOProductBuildVer">
    <vt:lpwstr>2052-11.1.0.10463</vt:lpwstr>
  </property>
</Properties>
</file>