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5" r:id="rId12"/>
    <p:sldId id="282" r:id="rId13"/>
    <p:sldId id="283" r:id="rId14"/>
    <p:sldId id="284" r:id="rId15"/>
    <p:sldId id="277" r:id="rId16"/>
    <p:sldId id="278" r:id="rId17"/>
    <p:sldId id="279" r:id="rId18"/>
    <p:sldId id="280" r:id="rId19"/>
    <p:sldId id="281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5C889D-6F8C-417A-9C54-F42D85B29F6F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10F2C56-2A07-490A-93E3-FB05D30A4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9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89D-6F8C-417A-9C54-F42D85B29F6F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2C56-2A07-490A-93E3-FB05D30A4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8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89D-6F8C-417A-9C54-F42D85B29F6F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2C56-2A07-490A-93E3-FB05D30A4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2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89D-6F8C-417A-9C54-F42D85B29F6F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2C56-2A07-490A-93E3-FB05D30A4D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54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89D-6F8C-417A-9C54-F42D85B29F6F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2C56-2A07-490A-93E3-FB05D30A4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38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89D-6F8C-417A-9C54-F42D85B29F6F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2C56-2A07-490A-93E3-FB05D30A4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72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89D-6F8C-417A-9C54-F42D85B29F6F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2C56-2A07-490A-93E3-FB05D30A4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41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89D-6F8C-417A-9C54-F42D85B29F6F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2C56-2A07-490A-93E3-FB05D30A4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957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89D-6F8C-417A-9C54-F42D85B29F6F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2C56-2A07-490A-93E3-FB05D30A4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4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89D-6F8C-417A-9C54-F42D85B29F6F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2C56-2A07-490A-93E3-FB05D30A4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2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89D-6F8C-417A-9C54-F42D85B29F6F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2C56-2A07-490A-93E3-FB05D30A4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89D-6F8C-417A-9C54-F42D85B29F6F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2C56-2A07-490A-93E3-FB05D30A4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40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89D-6F8C-417A-9C54-F42D85B29F6F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2C56-2A07-490A-93E3-FB05D30A4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35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89D-6F8C-417A-9C54-F42D85B29F6F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2C56-2A07-490A-93E3-FB05D30A4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8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89D-6F8C-417A-9C54-F42D85B29F6F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2C56-2A07-490A-93E3-FB05D30A4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89D-6F8C-417A-9C54-F42D85B29F6F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2C56-2A07-490A-93E3-FB05D30A4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9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889D-6F8C-417A-9C54-F42D85B29F6F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2C56-2A07-490A-93E3-FB05D30A4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2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889D-6F8C-417A-9C54-F42D85B29F6F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2C56-2A07-490A-93E3-FB05D30A4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64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8B834-6B78-4FBD-9576-3437A0953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程序合成（</a:t>
            </a:r>
            <a:r>
              <a:rPr lang="en-US" altLang="zh-CN" dirty="0"/>
              <a:t>Program synthesis</a:t>
            </a:r>
            <a:r>
              <a:rPr lang="zh-CN" altLang="en-US" dirty="0"/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F9DFD7-26AC-4AC7-ADA0-901CC36E7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比较实证和模型驱动的优化效果</a:t>
            </a:r>
            <a:endParaRPr lang="en-US" altLang="zh-CN" dirty="0"/>
          </a:p>
          <a:p>
            <a:r>
              <a:rPr lang="zh-CN" altLang="en-US" dirty="0"/>
              <a:t>常开颜</a:t>
            </a:r>
          </a:p>
        </p:txBody>
      </p:sp>
    </p:spTree>
    <p:extLst>
      <p:ext uri="{BB962C8B-B14F-4D97-AF65-F5344CB8AC3E}">
        <p14:creationId xmlns:p14="http://schemas.microsoft.com/office/powerpoint/2010/main" val="286679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376AC-3326-43BA-85FA-ADEC836E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软流水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E8911-F8C3-45FC-AE41-CCE8FF255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ATLAS</a:t>
            </a:r>
            <a:r>
              <a:rPr lang="zh-CN" altLang="en-US" dirty="0"/>
              <a:t>用前一次迭代中最终的计算覆盖后一次迭代的</a:t>
            </a:r>
            <a:r>
              <a:rPr lang="en-US" altLang="zh-CN" dirty="0"/>
              <a:t>load</a:t>
            </a:r>
            <a:r>
              <a:rPr lang="zh-CN" altLang="en-US" dirty="0"/>
              <a:t>达到隐藏延迟的目的。需要覆盖的</a:t>
            </a:r>
            <a:r>
              <a:rPr lang="en-US" altLang="zh-CN" dirty="0"/>
              <a:t>load</a:t>
            </a:r>
            <a:r>
              <a:rPr lang="zh-CN" altLang="en-US" dirty="0"/>
              <a:t>数用</a:t>
            </a:r>
            <a:r>
              <a:rPr lang="en-US" altLang="zh-CN" dirty="0"/>
              <a:t>IFETCH</a:t>
            </a:r>
            <a:r>
              <a:rPr lang="zh-CN" altLang="en-US" dirty="0"/>
              <a:t>控制。</a:t>
            </a:r>
          </a:p>
        </p:txBody>
      </p:sp>
    </p:spTree>
    <p:extLst>
      <p:ext uri="{BB962C8B-B14F-4D97-AF65-F5344CB8AC3E}">
        <p14:creationId xmlns:p14="http://schemas.microsoft.com/office/powerpoint/2010/main" val="248798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B7894-0D0F-4467-8B37-A0C5A3B6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Versioning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0D7D4-8297-4CD0-A351-2ECC0A6DB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Runtime</a:t>
            </a:r>
            <a:r>
              <a:rPr lang="zh-CN" altLang="en-US" dirty="0"/>
              <a:t>需要决策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、是否需要把</a:t>
            </a:r>
            <a:r>
              <a:rPr lang="en-US" altLang="zh-CN" dirty="0"/>
              <a:t>ABC</a:t>
            </a:r>
            <a:r>
              <a:rPr lang="zh-CN" altLang="en-US" dirty="0"/>
              <a:t>三个矩阵的地址拷贝到临近的地方。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、循环交换的顺序</a:t>
            </a:r>
            <a:r>
              <a:rPr lang="en-US" altLang="zh-CN" dirty="0"/>
              <a:t>IJK</a:t>
            </a:r>
            <a:r>
              <a:rPr lang="zh-CN" altLang="en-US" dirty="0"/>
              <a:t>和</a:t>
            </a:r>
            <a:r>
              <a:rPr lang="en-US" altLang="zh-CN" dirty="0"/>
              <a:t>KJI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、边缘的子矩阵如何相乘。</a:t>
            </a:r>
            <a:endParaRPr lang="en-US" altLang="zh-CN" dirty="0"/>
          </a:p>
          <a:p>
            <a:r>
              <a:rPr lang="zh-CN" altLang="en-US" dirty="0"/>
              <a:t>不同的决策产生了不同的版本。</a:t>
            </a:r>
          </a:p>
        </p:txBody>
      </p:sp>
    </p:spTree>
    <p:extLst>
      <p:ext uri="{BB962C8B-B14F-4D97-AF65-F5344CB8AC3E}">
        <p14:creationId xmlns:p14="http://schemas.microsoft.com/office/powerpoint/2010/main" val="198145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1BD27-9CA0-4895-A6A0-F81C3E8A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Model-driven optimization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EC780-B6E8-4F97-9E10-7E7D9B37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Cache model</a:t>
            </a:r>
          </a:p>
          <a:p>
            <a:r>
              <a:rPr lang="zh-CN" altLang="en-US" dirty="0"/>
              <a:t>大缓存模型（</a:t>
            </a:r>
            <a:r>
              <a:rPr lang="en-US" altLang="zh-CN" dirty="0"/>
              <a:t>LCM</a:t>
            </a:r>
            <a:r>
              <a:rPr lang="zh-CN" altLang="en-US" dirty="0"/>
              <a:t>）：矩阵小于缓存大小。在这种模型下，只会有冷失效。</a:t>
            </a:r>
            <a:endParaRPr lang="en-US" altLang="zh-CN" dirty="0"/>
          </a:p>
          <a:p>
            <a:r>
              <a:rPr lang="zh-CN" altLang="en-US" dirty="0"/>
              <a:t>小缓存模型（</a:t>
            </a:r>
            <a:r>
              <a:rPr lang="en-US" altLang="zh-CN" dirty="0"/>
              <a:t>SCM</a:t>
            </a:r>
            <a:r>
              <a:rPr lang="zh-CN" altLang="en-US" dirty="0"/>
              <a:t>）：缓存只能容纳矩阵的一行。</a:t>
            </a:r>
            <a:endParaRPr lang="en-US" altLang="zh-CN" dirty="0"/>
          </a:p>
          <a:p>
            <a:r>
              <a:rPr lang="zh-CN" altLang="en-US" dirty="0"/>
              <a:t>中缓存模型（</a:t>
            </a:r>
            <a:r>
              <a:rPr lang="en-US" altLang="zh-CN" dirty="0"/>
              <a:t>MCM</a:t>
            </a:r>
            <a:r>
              <a:rPr lang="zh-CN" altLang="en-US" dirty="0"/>
              <a:t>）：缓存容纳矩阵的若干行，但不能容纳所有。</a:t>
            </a:r>
          </a:p>
        </p:txBody>
      </p:sp>
    </p:spTree>
    <p:extLst>
      <p:ext uri="{BB962C8B-B14F-4D97-AF65-F5344CB8AC3E}">
        <p14:creationId xmlns:p14="http://schemas.microsoft.com/office/powerpoint/2010/main" val="144888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C6B96-0535-4198-976B-0E85B7C5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D8B00-0820-4889-BF9D-A3D5F780F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上述模型用于定量的计算。</a:t>
            </a:r>
            <a:endParaRPr lang="en-US" altLang="zh-CN" dirty="0"/>
          </a:p>
          <a:p>
            <a:r>
              <a:rPr lang="zh-CN" altLang="en-US" dirty="0"/>
              <a:t>目标是不仅能够选择最大的</a:t>
            </a:r>
            <a:r>
              <a:rPr lang="en-US" altLang="zh-CN" dirty="0"/>
              <a:t>NB</a:t>
            </a:r>
            <a:r>
              <a:rPr lang="zh-CN" altLang="en-US" dirty="0"/>
              <a:t>（生成的矩阵），使得在执行期间满足大缓存模型，只有冷失效。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77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53B61-69A8-40BA-A697-E3817E47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缓存容量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55BE9-7609-4D4D-BA62-382D5505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计算缓存容量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77BA99-C3CC-4761-AD0B-8576F593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93" y="2249487"/>
            <a:ext cx="5952518" cy="38105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DE17D4-753D-4929-97C0-6F3F36F6B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23" y="4154743"/>
            <a:ext cx="3692124" cy="60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60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E1CA3-1118-4D27-87EC-286FC57D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ATLAS</a:t>
            </a:r>
            <a:r>
              <a:rPr lang="zh-CN" altLang="en-US" dirty="0"/>
              <a:t>寻找参数的原理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D7B4F-D8B1-4230-B91C-3A9FDEAA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阶段一：</a:t>
            </a:r>
            <a:r>
              <a:rPr lang="en-US" altLang="zh-CN" dirty="0"/>
              <a:t>installation phase</a:t>
            </a:r>
            <a:r>
              <a:rPr lang="zh-CN" altLang="en-US" dirty="0"/>
              <a:t>。计算</a:t>
            </a:r>
            <a:r>
              <a:rPr lang="en-US" altLang="zh-CN" dirty="0"/>
              <a:t>L1</a:t>
            </a:r>
            <a:r>
              <a:rPr lang="zh-CN" altLang="en-US" dirty="0"/>
              <a:t>缓存和寄存器数目等机器参数。搜索可以优化的参数。用机器参数限制搜索空间。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阶段二：</a:t>
            </a:r>
            <a:r>
              <a:rPr lang="en-US" altLang="zh-CN" dirty="0"/>
              <a:t>run-time</a:t>
            </a:r>
            <a:r>
              <a:rPr lang="zh-CN" altLang="en-US" dirty="0"/>
              <a:t>。选择一系列合适的</a:t>
            </a:r>
            <a:r>
              <a:rPr lang="en-US" altLang="zh-CN" dirty="0"/>
              <a:t>mini-MMM</a:t>
            </a:r>
            <a:r>
              <a:rPr lang="zh-CN" altLang="en-US" dirty="0"/>
              <a:t>调用完成矩阵乘法。</a:t>
            </a:r>
          </a:p>
        </p:txBody>
      </p:sp>
    </p:spTree>
    <p:extLst>
      <p:ext uri="{BB962C8B-B14F-4D97-AF65-F5344CB8AC3E}">
        <p14:creationId xmlns:p14="http://schemas.microsoft.com/office/powerpoint/2010/main" val="76651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AF895-BCD3-4EC5-8198-C2780654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00CF-1E11-402E-99BA-C58096573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分析的对象：</a:t>
            </a:r>
            <a:r>
              <a:rPr lang="en-US" altLang="zh-CN" dirty="0"/>
              <a:t>ATLAS</a:t>
            </a:r>
            <a:r>
              <a:rPr lang="zh-CN" altLang="en-US" dirty="0"/>
              <a:t>、</a:t>
            </a:r>
            <a:r>
              <a:rPr lang="en-US" altLang="zh-CN" dirty="0"/>
              <a:t>model-driven</a:t>
            </a:r>
            <a:r>
              <a:rPr lang="zh-CN" altLang="en-US" dirty="0"/>
              <a:t>优化后的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B79D17-BEBF-4200-B73F-D087C403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12" y="2885347"/>
            <a:ext cx="5413340" cy="354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17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E94DB-AEFB-4E39-AC28-1F211897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两种方法的比较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5BD24-420B-4DDF-9A2D-1662DCE2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1F9BD5-4B85-4B5F-8847-A9A1EF0A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51" y="2578108"/>
            <a:ext cx="6870120" cy="250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4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453F1-1179-4970-B897-3C3747F7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不同的曲线比较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2F593-1E77-4D3A-B92E-6840F060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30230C-8B39-488D-8592-A0FD2429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376" y="546849"/>
            <a:ext cx="4023709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9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DE08E-FDD5-4B8D-BF31-753E219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敏感性分析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63AE9-B587-4FFD-83CF-63048E0F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的效果</a:t>
            </a:r>
            <a:r>
              <a:rPr lang="en-US" altLang="zh-CN" dirty="0"/>
              <a:t>15%</a:t>
            </a:r>
            <a:r>
              <a:rPr lang="zh-CN" altLang="en-US" dirty="0"/>
              <a:t>地好于</a:t>
            </a:r>
            <a:r>
              <a:rPr lang="en-US" altLang="zh-CN" dirty="0"/>
              <a:t>ATLAS</a:t>
            </a:r>
            <a:r>
              <a:rPr lang="zh-CN" altLang="en-US" dirty="0"/>
              <a:t>，因为</a:t>
            </a:r>
            <a:endParaRPr lang="en-US" altLang="zh-CN" dirty="0"/>
          </a:p>
          <a:p>
            <a:r>
              <a:rPr lang="en-US" altLang="zh-CN" dirty="0"/>
              <a:t>ATLAS</a:t>
            </a:r>
            <a:r>
              <a:rPr lang="zh-CN" altLang="en-US" dirty="0"/>
              <a:t>只探索了</a:t>
            </a:r>
            <a:r>
              <a:rPr lang="en-US" altLang="zh-CN" dirty="0"/>
              <a:t>L1</a:t>
            </a:r>
            <a:r>
              <a:rPr lang="zh-CN" altLang="en-US" dirty="0"/>
              <a:t>缓存的搜索空间，</a:t>
            </a:r>
            <a:r>
              <a:rPr lang="en-US" altLang="zh-CN" dirty="0"/>
              <a:t>Model</a:t>
            </a:r>
          </a:p>
          <a:p>
            <a:r>
              <a:rPr lang="zh-CN" altLang="en-US" dirty="0"/>
              <a:t>探索了</a:t>
            </a:r>
            <a:r>
              <a:rPr lang="en-US" altLang="zh-CN" dirty="0"/>
              <a:t>L2</a:t>
            </a:r>
            <a:r>
              <a:rPr lang="zh-CN" altLang="en-US" dirty="0"/>
              <a:t>的搜索空间。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AAFEFC-0BC3-4765-BDDB-3D51A515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702" y="1840092"/>
            <a:ext cx="4023709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3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FA081-3019-4A1A-8FF4-542EC9DA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ADAD8-772C-449A-8ED6-64FC03684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r>
              <a:rPr lang="zh-CN" altLang="en-US" dirty="0"/>
              <a:t>程序合成的概念</a:t>
            </a:r>
            <a:endParaRPr lang="en-US" altLang="zh-CN" dirty="0"/>
          </a:p>
          <a:p>
            <a:r>
              <a:rPr lang="zh-CN" altLang="en-US" dirty="0"/>
              <a:t>优化器的基本原理</a:t>
            </a:r>
            <a:endParaRPr lang="en-US" altLang="zh-CN" dirty="0"/>
          </a:p>
          <a:p>
            <a:r>
              <a:rPr lang="zh-CN" altLang="en-US" dirty="0"/>
              <a:t>高性能</a:t>
            </a:r>
            <a:r>
              <a:rPr lang="en-US" altLang="zh-CN" dirty="0"/>
              <a:t>BLAS</a:t>
            </a:r>
            <a:r>
              <a:rPr lang="zh-CN" altLang="en-US" dirty="0"/>
              <a:t>库基本原理</a:t>
            </a:r>
            <a:endParaRPr lang="en-US" altLang="zh-CN" dirty="0"/>
          </a:p>
          <a:p>
            <a:r>
              <a:rPr lang="zh-CN" altLang="en-US" dirty="0"/>
              <a:t>基于实证模型（</a:t>
            </a:r>
            <a:r>
              <a:rPr lang="en-US" altLang="zh-CN" dirty="0"/>
              <a:t>Empirical</a:t>
            </a:r>
            <a:r>
              <a:rPr lang="zh-CN" altLang="en-US" dirty="0"/>
              <a:t>）的优化</a:t>
            </a:r>
            <a:endParaRPr lang="en-US" altLang="zh-CN" dirty="0"/>
          </a:p>
          <a:p>
            <a:r>
              <a:rPr lang="zh-CN" altLang="en-US" dirty="0"/>
              <a:t>基于模型驱动（</a:t>
            </a:r>
            <a:r>
              <a:rPr lang="en-US" altLang="zh-CN" dirty="0"/>
              <a:t>Model-driven</a:t>
            </a:r>
            <a:r>
              <a:rPr lang="zh-CN" altLang="en-US" dirty="0"/>
              <a:t>）的优化</a:t>
            </a:r>
            <a:endParaRPr lang="en-US" altLang="zh-CN" dirty="0"/>
          </a:p>
          <a:p>
            <a:r>
              <a:rPr lang="zh-CN" altLang="en-US" dirty="0"/>
              <a:t>效果和实验分析</a:t>
            </a:r>
            <a:endParaRPr lang="en-US" altLang="zh-CN" dirty="0"/>
          </a:p>
          <a:p>
            <a:r>
              <a:rPr lang="zh-CN" altLang="en-US" dirty="0"/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123292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E3AFF-16F9-4548-92AC-6AD34674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前沿探索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E8D33-5470-4DAB-B981-6DAF5A865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4114"/>
            <a:ext cx="9905999" cy="4553339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、与程序修复的复合</a:t>
            </a:r>
            <a:endParaRPr lang="en-US" altLang="zh-CN" dirty="0"/>
          </a:p>
          <a:p>
            <a:pPr lvl="1"/>
            <a:r>
              <a:rPr lang="zh-CN" altLang="en-US" dirty="0"/>
              <a:t>把松弛的程序正确性约束应用在合成器中，在其后加入程序修复器，修复不能通过的用例。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、与人工智能技术结合</a:t>
            </a:r>
            <a:endParaRPr lang="en-US" altLang="zh-CN" dirty="0"/>
          </a:p>
          <a:p>
            <a:pPr lvl="1"/>
            <a:r>
              <a:rPr lang="zh-CN" altLang="en-US" dirty="0"/>
              <a:t>使用符号逻辑验证程序的正确性（程序验证）</a:t>
            </a:r>
            <a:endParaRPr lang="en-US" altLang="zh-CN" dirty="0"/>
          </a:p>
          <a:p>
            <a:pPr lvl="1"/>
            <a:r>
              <a:rPr lang="zh-CN" altLang="en-US" dirty="0"/>
              <a:t>使用机器学习方法缩小空间（循环调度）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 与芯片设计结合</a:t>
            </a:r>
            <a:endParaRPr lang="en-US" altLang="zh-CN" dirty="0"/>
          </a:p>
          <a:p>
            <a:pPr lvl="1"/>
            <a:r>
              <a:rPr lang="zh-CN" altLang="en-US" dirty="0"/>
              <a:t>平衡资源、性能与功耗，求解帕累托最优</a:t>
            </a:r>
            <a:endParaRPr lang="en-US" altLang="zh-CN" dirty="0"/>
          </a:p>
          <a:p>
            <a:pPr lvl="1"/>
            <a:r>
              <a:rPr lang="zh-CN" altLang="en-US" dirty="0"/>
              <a:t>可参数化硬件设计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53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9B27F-0339-4576-8E69-6AFD3913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8D19-29C3-4AF5-B58B-7C185A11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【</a:t>
            </a:r>
            <a:r>
              <a:rPr lang="zh-CN" altLang="en-US" dirty="0"/>
              <a:t>观测等价</a:t>
            </a:r>
            <a:r>
              <a:rPr lang="en-US" altLang="zh-CN" dirty="0"/>
              <a:t>】</a:t>
            </a:r>
            <a:r>
              <a:rPr lang="zh-CN" altLang="en-US" dirty="0"/>
              <a:t>下面的五个选项中有一部分是“观测等价”的，“观测等价”是指在给定的规范（</a:t>
            </a:r>
            <a:r>
              <a:rPr lang="en-US" altLang="zh-CN" dirty="0"/>
              <a:t>specification</a:t>
            </a:r>
            <a:r>
              <a:rPr lang="zh-CN" altLang="en-US" dirty="0"/>
              <a:t>）和输入下能够有相同的输出，请把他们标出来。</a:t>
            </a:r>
            <a:endParaRPr lang="en-US" altLang="zh-CN" dirty="0"/>
          </a:p>
          <a:p>
            <a:r>
              <a:rPr lang="zh-CN" altLang="en-US" dirty="0"/>
              <a:t>请注意，选项中仅提供合成的</a:t>
            </a:r>
            <a:r>
              <a:rPr lang="en-US" altLang="zh-CN" dirty="0"/>
              <a:t>AST</a:t>
            </a:r>
            <a:r>
              <a:rPr lang="zh-CN" altLang="en-US" dirty="0"/>
              <a:t>（分别用</a:t>
            </a:r>
            <a:r>
              <a:rPr lang="en-US" altLang="zh-CN" dirty="0"/>
              <a:t>SSA</a:t>
            </a:r>
            <a:r>
              <a:rPr lang="zh-CN" altLang="en-US" dirty="0"/>
              <a:t>、函数式给出），不直接提供输出，且有一部分的输出是不能由文法和给定输入生成的，请不要选择与文法不相符的</a:t>
            </a:r>
            <a:r>
              <a:rPr lang="en-US" altLang="zh-CN" dirty="0"/>
              <a:t>AST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83443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2F71D-91D0-44C1-B490-23446096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46EA8-F4A1-487F-9708-248F7A5C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Spec:</a:t>
            </a:r>
          </a:p>
          <a:p>
            <a:pPr marL="0" indent="0">
              <a:buNone/>
            </a:pPr>
            <a:r>
              <a:rPr lang="en-US" altLang="zh-CN" dirty="0"/>
              <a:t>expr:=term </a:t>
            </a:r>
          </a:p>
          <a:p>
            <a:pPr marL="0" indent="0">
              <a:buNone/>
            </a:pPr>
            <a:r>
              <a:rPr lang="en-US" altLang="zh-CN" dirty="0"/>
              <a:t>	| </a:t>
            </a:r>
            <a:r>
              <a:rPr lang="en-US" altLang="zh-CN" dirty="0" err="1"/>
              <a:t>term+expr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| term-expr</a:t>
            </a:r>
          </a:p>
          <a:p>
            <a:pPr marL="0" indent="0">
              <a:buNone/>
            </a:pPr>
            <a:r>
              <a:rPr lang="en-US" altLang="zh-CN" dirty="0"/>
              <a:t>term:=(expr) </a:t>
            </a:r>
          </a:p>
          <a:p>
            <a:pPr marL="0" indent="0">
              <a:buNone/>
            </a:pPr>
            <a:r>
              <a:rPr lang="en-US" altLang="zh-CN" dirty="0"/>
              <a:t>	| </a:t>
            </a:r>
            <a:r>
              <a:rPr lang="en-US" altLang="zh-CN" dirty="0" err="1"/>
              <a:t>term∗term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| term/term</a:t>
            </a:r>
          </a:p>
          <a:p>
            <a:pPr marL="0" indent="0">
              <a:buNone/>
            </a:pPr>
            <a:r>
              <a:rPr lang="en-US" altLang="zh-CN" dirty="0"/>
              <a:t>	| 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11F173-E906-428B-933F-0F7FFCB1BA62}"/>
              </a:ext>
            </a:extLst>
          </p:cNvPr>
          <p:cNvSpPr/>
          <p:nvPr/>
        </p:nvSpPr>
        <p:spPr>
          <a:xfrm>
            <a:off x="5668109" y="2507216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Input1: </a:t>
            </a:r>
            <a:r>
              <a:rPr lang="zh-CN" altLang="en-US" dirty="0"/>
              <a:t>5,10,20,6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D9F9E7-D42E-47DC-A2AC-9F04D1144A10}"/>
              </a:ext>
            </a:extLst>
          </p:cNvPr>
          <p:cNvSpPr/>
          <p:nvPr/>
        </p:nvSpPr>
        <p:spPr>
          <a:xfrm>
            <a:off x="5668109" y="3429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AST1 (SSA form):</a:t>
            </a:r>
          </a:p>
          <a:p>
            <a:endParaRPr lang="en-US" altLang="zh-CN" dirty="0"/>
          </a:p>
          <a:p>
            <a:r>
              <a:rPr lang="zh-CN" altLang="en-US" dirty="0"/>
              <a:t>term1 = 6</a:t>
            </a:r>
          </a:p>
          <a:p>
            <a:r>
              <a:rPr lang="zh-CN" altLang="en-US" dirty="0"/>
              <a:t>term2 = 5</a:t>
            </a:r>
          </a:p>
          <a:p>
            <a:r>
              <a:rPr lang="zh-CN" altLang="en-US" dirty="0"/>
              <a:t>term3 = 10</a:t>
            </a:r>
          </a:p>
          <a:p>
            <a:r>
              <a:rPr lang="zh-CN" altLang="en-US" dirty="0"/>
              <a:t>expr1 = term1</a:t>
            </a:r>
          </a:p>
          <a:p>
            <a:r>
              <a:rPr lang="zh-CN" altLang="en-US" dirty="0"/>
              <a:t>expr2 = term2</a:t>
            </a:r>
          </a:p>
          <a:p>
            <a:r>
              <a:rPr lang="zh-CN" altLang="en-US" dirty="0"/>
              <a:t>expr3 = expr1 - expr2</a:t>
            </a:r>
          </a:p>
          <a:p>
            <a:r>
              <a:rPr lang="zh-CN" altLang="en-US" dirty="0"/>
              <a:t>expr4 = term3 - expr3</a:t>
            </a:r>
          </a:p>
          <a:p>
            <a:r>
              <a:rPr lang="zh-CN" altLang="en-US" dirty="0"/>
              <a:t>output = expr4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D916B6-B92B-4CBD-897B-BBF72500AE80}"/>
              </a:ext>
            </a:extLst>
          </p:cNvPr>
          <p:cNvSpPr/>
          <p:nvPr/>
        </p:nvSpPr>
        <p:spPr>
          <a:xfrm>
            <a:off x="8859178" y="2507216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Input2: </a:t>
            </a:r>
            <a:r>
              <a:rPr lang="zh-CN" altLang="en-US" dirty="0"/>
              <a:t>5,10,20,6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35FD64-1911-4CC0-A507-AE48D8D91B48}"/>
              </a:ext>
            </a:extLst>
          </p:cNvPr>
          <p:cNvSpPr/>
          <p:nvPr/>
        </p:nvSpPr>
        <p:spPr>
          <a:xfrm>
            <a:off x="8859178" y="3233054"/>
            <a:ext cx="25773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AST2 (SSA form)</a:t>
            </a:r>
          </a:p>
          <a:p>
            <a:endParaRPr lang="en-US" altLang="zh-CN" dirty="0"/>
          </a:p>
          <a:p>
            <a:r>
              <a:rPr lang="zh-CN" altLang="en-US" dirty="0"/>
              <a:t>term1 = 6</a:t>
            </a:r>
          </a:p>
          <a:p>
            <a:r>
              <a:rPr lang="zh-CN" altLang="en-US" dirty="0"/>
              <a:t>term2 = 5</a:t>
            </a:r>
          </a:p>
          <a:p>
            <a:r>
              <a:rPr lang="zh-CN" altLang="en-US" dirty="0"/>
              <a:t>term3 = 10</a:t>
            </a:r>
          </a:p>
          <a:p>
            <a:r>
              <a:rPr lang="zh-CN" altLang="en-US" dirty="0"/>
              <a:t>term4 = 20</a:t>
            </a:r>
          </a:p>
          <a:p>
            <a:r>
              <a:rPr lang="zh-CN" altLang="en-US" dirty="0"/>
              <a:t>expr1 = term1</a:t>
            </a:r>
          </a:p>
          <a:p>
            <a:r>
              <a:rPr lang="zh-CN" altLang="en-US" dirty="0"/>
              <a:t>expr2 = term2</a:t>
            </a:r>
          </a:p>
          <a:p>
            <a:r>
              <a:rPr lang="zh-CN" altLang="en-US" dirty="0"/>
              <a:t>expr3 = expr1 - expr2</a:t>
            </a:r>
          </a:p>
          <a:p>
            <a:r>
              <a:rPr lang="zh-CN" altLang="en-US" dirty="0"/>
              <a:t>expr4 = term4 - term3</a:t>
            </a:r>
          </a:p>
          <a:p>
            <a:r>
              <a:rPr lang="zh-CN" altLang="en-US" dirty="0"/>
              <a:t>expr5 = expr4 - expr3</a:t>
            </a:r>
          </a:p>
          <a:p>
            <a:r>
              <a:rPr lang="zh-CN" altLang="en-US" dirty="0"/>
              <a:t>output = expr4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42069C-BAC7-4FDC-B5DD-622DC0DB4BD7}"/>
              </a:ext>
            </a:extLst>
          </p:cNvPr>
          <p:cNvSpPr txBox="1"/>
          <p:nvPr/>
        </p:nvSpPr>
        <p:spPr>
          <a:xfrm>
            <a:off x="2332652" y="1173137"/>
            <a:ext cx="704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AST1</a:t>
            </a:r>
            <a:r>
              <a:rPr lang="zh-CN" altLang="en-US" dirty="0"/>
              <a:t>输出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AST2</a:t>
            </a:r>
            <a:r>
              <a:rPr lang="zh-CN" altLang="en-US" dirty="0"/>
              <a:t>输出</a:t>
            </a:r>
            <a:r>
              <a:rPr lang="en-US" altLang="zh-CN" dirty="0"/>
              <a:t>9</a:t>
            </a:r>
            <a:r>
              <a:rPr lang="zh-CN" altLang="en-US" dirty="0"/>
              <a:t>，因此两棵</a:t>
            </a:r>
            <a:r>
              <a:rPr lang="en-US" altLang="zh-CN" dirty="0"/>
              <a:t>AST</a:t>
            </a:r>
            <a:r>
              <a:rPr lang="zh-CN" altLang="en-US" dirty="0"/>
              <a:t>观测等价。</a:t>
            </a:r>
          </a:p>
        </p:txBody>
      </p:sp>
    </p:spTree>
    <p:extLst>
      <p:ext uri="{BB962C8B-B14F-4D97-AF65-F5344CB8AC3E}">
        <p14:creationId xmlns:p14="http://schemas.microsoft.com/office/powerpoint/2010/main" val="211175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48FF3-A9C6-4E4B-9EAF-385D64D0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6A54B7-8227-4EF5-B469-D5717145EF47}"/>
              </a:ext>
            </a:extLst>
          </p:cNvPr>
          <p:cNvSpPr/>
          <p:nvPr/>
        </p:nvSpPr>
        <p:spPr>
          <a:xfrm>
            <a:off x="1442936" y="2452589"/>
            <a:ext cx="2341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Spec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expr:=term </a:t>
            </a:r>
          </a:p>
          <a:p>
            <a:r>
              <a:rPr lang="zh-CN" altLang="en-US" dirty="0"/>
              <a:t>	| term+expr</a:t>
            </a:r>
          </a:p>
          <a:p>
            <a:r>
              <a:rPr lang="zh-CN" altLang="en-US" dirty="0"/>
              <a:t>	| term-expr</a:t>
            </a:r>
          </a:p>
          <a:p>
            <a:r>
              <a:rPr lang="zh-CN" altLang="en-US" dirty="0"/>
              <a:t>term:=(expr) </a:t>
            </a:r>
          </a:p>
          <a:p>
            <a:r>
              <a:rPr lang="zh-CN" altLang="en-US" dirty="0"/>
              <a:t>	| term∗term</a:t>
            </a:r>
          </a:p>
          <a:p>
            <a:r>
              <a:rPr lang="zh-CN" altLang="en-US" dirty="0"/>
              <a:t>	| term/term</a:t>
            </a:r>
          </a:p>
          <a:p>
            <a:r>
              <a:rPr lang="zh-CN" altLang="en-US" dirty="0"/>
              <a:t>	| 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32DF0D-4FFE-4819-A167-38C481C6B2CC}"/>
              </a:ext>
            </a:extLst>
          </p:cNvPr>
          <p:cNvSpPr/>
          <p:nvPr/>
        </p:nvSpPr>
        <p:spPr>
          <a:xfrm>
            <a:off x="5459262" y="2267923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Input1:</a:t>
            </a:r>
            <a:r>
              <a:rPr lang="zh-CN" altLang="en-US" dirty="0"/>
              <a:t> 5,10,20,6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373DE9-E1B5-4ED7-B445-F60C969C8568}"/>
              </a:ext>
            </a:extLst>
          </p:cNvPr>
          <p:cNvSpPr/>
          <p:nvPr/>
        </p:nvSpPr>
        <p:spPr>
          <a:xfrm>
            <a:off x="5459262" y="3154597"/>
            <a:ext cx="4385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AST1 (Functional form)</a:t>
            </a:r>
          </a:p>
          <a:p>
            <a:r>
              <a:rPr lang="zh-CN" altLang="en-US" dirty="0"/>
              <a:t>PlusExpr(MinusExpr(Expr(5),Expr(6)),Term(10))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5FEABE-CCAC-4EC3-A865-B583003FAF3F}"/>
              </a:ext>
            </a:extLst>
          </p:cNvPr>
          <p:cNvSpPr/>
          <p:nvPr/>
        </p:nvSpPr>
        <p:spPr>
          <a:xfrm>
            <a:off x="5459262" y="4133604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Input2:</a:t>
            </a:r>
            <a:r>
              <a:rPr lang="zh-CN" altLang="en-US" dirty="0"/>
              <a:t> 5,10,20,6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DA4889-FE2A-45DC-AD20-F10441F77FE1}"/>
              </a:ext>
            </a:extLst>
          </p:cNvPr>
          <p:cNvSpPr/>
          <p:nvPr/>
        </p:nvSpPr>
        <p:spPr>
          <a:xfrm>
            <a:off x="5459262" y="4835612"/>
            <a:ext cx="3635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AST1 (Functional form)</a:t>
            </a:r>
          </a:p>
          <a:p>
            <a:r>
              <a:rPr lang="zh-CN" altLang="en-US" dirty="0"/>
              <a:t>PlusExpr(MinusExpr(Expr(5),Expr(6)))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2C7FEF-0979-4929-9DDB-5F6A18A7D576}"/>
              </a:ext>
            </a:extLst>
          </p:cNvPr>
          <p:cNvSpPr txBox="1"/>
          <p:nvPr/>
        </p:nvSpPr>
        <p:spPr>
          <a:xfrm>
            <a:off x="2360645" y="988063"/>
            <a:ext cx="385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观测不等价</a:t>
            </a:r>
          </a:p>
        </p:txBody>
      </p:sp>
    </p:spTree>
    <p:extLst>
      <p:ext uri="{BB962C8B-B14F-4D97-AF65-F5344CB8AC3E}">
        <p14:creationId xmlns:p14="http://schemas.microsoft.com/office/powerpoint/2010/main" val="216266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D75A1-6C39-459E-B6CB-01DD844D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1F6A9-7B08-445C-AC5B-4E301D5F0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【Installation </a:t>
            </a:r>
            <a:r>
              <a:rPr lang="en-US" altLang="zh-CN" dirty="0" err="1"/>
              <a:t>time】ATLAS</a:t>
            </a:r>
            <a:r>
              <a:rPr lang="zh-CN" altLang="en-US" dirty="0"/>
              <a:t>的搜索是在</a:t>
            </a:r>
            <a:r>
              <a:rPr lang="en-US" altLang="zh-CN" dirty="0"/>
              <a:t>installation</a:t>
            </a:r>
            <a:r>
              <a:rPr lang="zh-CN" altLang="en-US" dirty="0"/>
              <a:t>时完成的，判断下面各个选项所述动作是否在</a:t>
            </a:r>
            <a:r>
              <a:rPr lang="en-US" altLang="zh-CN" dirty="0"/>
              <a:t>installation</a:t>
            </a:r>
            <a:r>
              <a:rPr lang="zh-CN" altLang="en-US" dirty="0"/>
              <a:t>时完成。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ATLAS</a:t>
            </a:r>
            <a:r>
              <a:rPr lang="zh-CN" altLang="en-US" dirty="0"/>
              <a:t>中计算</a:t>
            </a:r>
            <a:r>
              <a:rPr lang="en-US" altLang="zh-CN" dirty="0"/>
              <a:t>L1</a:t>
            </a:r>
            <a:r>
              <a:rPr lang="zh-CN" altLang="en-US" dirty="0"/>
              <a:t>缓存大小。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ATLAS</a:t>
            </a:r>
            <a:r>
              <a:rPr lang="zh-CN" altLang="en-US" dirty="0"/>
              <a:t>中计算矩阵乘法。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ATLAS</a:t>
            </a:r>
            <a:r>
              <a:rPr lang="zh-CN" altLang="en-US" dirty="0"/>
              <a:t>中浮点寄存器数目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ATLAS</a:t>
            </a:r>
            <a:r>
              <a:rPr lang="zh-CN" altLang="en-US" dirty="0"/>
              <a:t>中浮点乘法的延迟</a:t>
            </a:r>
          </a:p>
        </p:txBody>
      </p:sp>
    </p:spTree>
    <p:extLst>
      <p:ext uri="{BB962C8B-B14F-4D97-AF65-F5344CB8AC3E}">
        <p14:creationId xmlns:p14="http://schemas.microsoft.com/office/powerpoint/2010/main" val="1076850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22D40-BCBF-45C5-89F7-A10CA345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04ED6-9D0C-4F1B-B716-5F3831E7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【Parameters】</a:t>
            </a:r>
            <a:r>
              <a:rPr lang="zh-CN" altLang="en-US" dirty="0"/>
              <a:t>矩阵乘法中需要优化的参数一般分为优化参数（</a:t>
            </a:r>
            <a:r>
              <a:rPr lang="en-US" altLang="zh-CN" dirty="0"/>
              <a:t>Optimization parameters</a:t>
            </a:r>
            <a:r>
              <a:rPr lang="zh-CN" altLang="en-US" dirty="0"/>
              <a:t>）和机器参数（</a:t>
            </a:r>
            <a:r>
              <a:rPr lang="en-US" altLang="zh-CN" dirty="0"/>
              <a:t>Machine parameters</a:t>
            </a:r>
            <a:r>
              <a:rPr lang="zh-CN" altLang="en-US" dirty="0"/>
              <a:t>）两种。指出下列参数属于优化参数、机器参数。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NB</a:t>
            </a:r>
            <a:r>
              <a:rPr lang="zh-CN" altLang="en-US" dirty="0"/>
              <a:t>（矩阵大小）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MU</a:t>
            </a:r>
            <a:r>
              <a:rPr lang="zh-CN" altLang="en-US" dirty="0"/>
              <a:t>（矩阵分块大小）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L1</a:t>
            </a:r>
            <a:r>
              <a:rPr lang="zh-CN" altLang="en-US" dirty="0"/>
              <a:t>缓存大小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、浮点寄存器数目</a:t>
            </a:r>
            <a:r>
              <a:rPr lang="en-US" altLang="zh-CN" dirty="0"/>
              <a:t>NR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74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BE545-DF18-4936-8FC2-9FF6D05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25D96-4546-4426-96A1-EE44E3D5F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【versioning】</a:t>
            </a:r>
            <a:r>
              <a:rPr lang="zh-CN" altLang="en-US" dirty="0"/>
              <a:t>完全可交换循环的顺序会影响到循环的执行效率，现在</a:t>
            </a:r>
            <a:r>
              <a:rPr lang="en-US" altLang="zh-CN" dirty="0"/>
              <a:t>Pluto</a:t>
            </a:r>
            <a:r>
              <a:rPr lang="zh-CN" altLang="en-US" dirty="0"/>
              <a:t>源码中采用了特定的计算公式，计算不同顺序影响的局部性分数，打分高的局部性就好。解释其中的</a:t>
            </a:r>
            <a:r>
              <a:rPr lang="en-US" altLang="zh-CN" dirty="0"/>
              <a:t>versioning</a:t>
            </a:r>
            <a:r>
              <a:rPr lang="zh-CN" altLang="en-US" dirty="0"/>
              <a:t>和</a:t>
            </a:r>
            <a:r>
              <a:rPr lang="en-US" altLang="zh-CN" dirty="0"/>
              <a:t>eliminate</a:t>
            </a:r>
            <a:r>
              <a:rPr lang="zh-CN" altLang="en-US" dirty="0"/>
              <a:t>操作。</a:t>
            </a:r>
          </a:p>
        </p:txBody>
      </p:sp>
    </p:spTree>
    <p:extLst>
      <p:ext uri="{BB962C8B-B14F-4D97-AF65-F5344CB8AC3E}">
        <p14:creationId xmlns:p14="http://schemas.microsoft.com/office/powerpoint/2010/main" val="308466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824F3-E982-41DA-AC94-C21C06E6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A1C56-5125-4781-BAD2-37F1EFD5D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【cache missing】</a:t>
            </a:r>
            <a:r>
              <a:rPr lang="zh-CN" altLang="en-US" dirty="0"/>
              <a:t>在矩阵乘法中，有三层循环，循环顺序为</a:t>
            </a:r>
            <a:r>
              <a:rPr lang="en-US" altLang="zh-CN" dirty="0" err="1"/>
              <a:t>jik</a:t>
            </a:r>
            <a:r>
              <a:rPr lang="zh-CN" altLang="en-US" dirty="0"/>
              <a:t>的循环体中需要访问</a:t>
            </a:r>
            <a:r>
              <a:rPr lang="en-US" altLang="zh-CN" dirty="0"/>
              <a:t>B[k][j]</a:t>
            </a:r>
            <a:r>
              <a:rPr lang="zh-CN" altLang="en-US" dirty="0"/>
              <a:t>、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][k]</a:t>
            </a:r>
            <a:r>
              <a:rPr lang="zh-CN" altLang="en-US" dirty="0"/>
              <a:t>、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。请问哪个数组最有可能每次访问都从</a:t>
            </a:r>
            <a:r>
              <a:rPr lang="en-US" altLang="zh-CN" dirty="0"/>
              <a:t>cache</a:t>
            </a:r>
            <a:r>
              <a:rPr lang="zh-CN" altLang="en-US" dirty="0"/>
              <a:t>中缺失？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答：</a:t>
            </a:r>
            <a:r>
              <a:rPr lang="en-US" altLang="zh-CN" dirty="0"/>
              <a:t>B[k][j]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4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FBCE9-7538-4DC5-97E0-A7CD2099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1FF2E-F889-4DAF-B4E0-613ACDEE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【</a:t>
            </a:r>
            <a:r>
              <a:rPr lang="zh-CN" altLang="en-US" dirty="0"/>
              <a:t>循环优化</a:t>
            </a:r>
            <a:r>
              <a:rPr lang="en-US" altLang="zh-CN" dirty="0"/>
              <a:t>】Pluto</a:t>
            </a:r>
            <a:r>
              <a:rPr lang="zh-CN" altLang="en-US" dirty="0"/>
              <a:t>是一个基于多面体模型编译器。在其中有一段有关</a:t>
            </a:r>
            <a:r>
              <a:rPr lang="en-US" altLang="zh-CN" dirty="0"/>
              <a:t>intra-tile</a:t>
            </a:r>
            <a:r>
              <a:rPr lang="zh-CN" altLang="en-US" dirty="0"/>
              <a:t>优化的代码，用于对嵌套的循环打分。</a:t>
            </a:r>
            <a:r>
              <a:rPr lang="en-US" altLang="zh-CN" dirty="0"/>
              <a:t>a</a:t>
            </a:r>
            <a:r>
              <a:rPr lang="zh-CN" altLang="en-US" dirty="0"/>
              <a:t>表示循环中语句访存数，</a:t>
            </a:r>
            <a:r>
              <a:rPr lang="en-US" altLang="zh-CN" dirty="0"/>
              <a:t>s</a:t>
            </a:r>
            <a:r>
              <a:rPr lang="zh-CN" altLang="en-US" dirty="0"/>
              <a:t>表示语句中空间局部性（临近单元访问数目），</a:t>
            </a:r>
            <a:r>
              <a:rPr lang="en-US" altLang="zh-CN" dirty="0"/>
              <a:t>t</a:t>
            </a:r>
            <a:r>
              <a:rPr lang="zh-CN" altLang="en-US" dirty="0"/>
              <a:t>表示不变量的访问个数（时间局部性），</a:t>
            </a:r>
            <a:r>
              <a:rPr lang="en-US" altLang="zh-CN" dirty="0"/>
              <a:t>v</a:t>
            </a:r>
            <a:r>
              <a:rPr lang="zh-CN" altLang="en-US" dirty="0"/>
              <a:t>表示可向量化程度（既有空间重用又有时间重用）。请解释</a:t>
            </a:r>
            <a:r>
              <a:rPr lang="en-US" altLang="zh-CN" dirty="0"/>
              <a:t>16</a:t>
            </a:r>
            <a:r>
              <a:rPr lang="en-US" altLang="zh-CN" b="1" dirty="0"/>
              <a:t>*</a:t>
            </a:r>
            <a:r>
              <a:rPr lang="en-US" altLang="zh-CN" dirty="0"/>
              <a:t>(a</a:t>
            </a:r>
            <a:r>
              <a:rPr lang="en-US" altLang="zh-CN" b="1" dirty="0"/>
              <a:t>-</a:t>
            </a:r>
            <a:r>
              <a:rPr lang="en-US" altLang="zh-CN" dirty="0"/>
              <a:t>s</a:t>
            </a:r>
            <a:r>
              <a:rPr lang="en-US" altLang="zh-CN" b="1" dirty="0"/>
              <a:t>-</a:t>
            </a:r>
            <a:r>
              <a:rPr lang="en-US" altLang="zh-CN" dirty="0"/>
              <a:t>t)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score </a:t>
            </a:r>
            <a:r>
              <a:rPr lang="en-US" altLang="zh-CN" b="1" dirty="0"/>
              <a:t>=</a:t>
            </a:r>
            <a:r>
              <a:rPr lang="en-US" altLang="zh-CN" dirty="0"/>
              <a:t> (2</a:t>
            </a:r>
            <a:r>
              <a:rPr lang="en-US" altLang="zh-CN" b="1" dirty="0"/>
              <a:t>*</a:t>
            </a:r>
            <a:r>
              <a:rPr lang="en-US" altLang="zh-CN" dirty="0"/>
              <a:t>s </a:t>
            </a:r>
            <a:r>
              <a:rPr lang="en-US" altLang="zh-CN" b="1" dirty="0"/>
              <a:t>+</a:t>
            </a:r>
            <a:r>
              <a:rPr lang="en-US" altLang="zh-CN" dirty="0"/>
              <a:t> 4</a:t>
            </a:r>
            <a:r>
              <a:rPr lang="en-US" altLang="zh-CN" b="1" dirty="0"/>
              <a:t>*</a:t>
            </a:r>
            <a:r>
              <a:rPr lang="en-US" altLang="zh-CN" dirty="0"/>
              <a:t>t </a:t>
            </a:r>
            <a:r>
              <a:rPr lang="en-US" altLang="zh-CN" b="1" dirty="0"/>
              <a:t>+</a:t>
            </a:r>
            <a:r>
              <a:rPr lang="en-US" altLang="zh-CN" dirty="0"/>
              <a:t> 8</a:t>
            </a:r>
            <a:r>
              <a:rPr lang="en-US" altLang="zh-CN" b="1" dirty="0"/>
              <a:t>*</a:t>
            </a:r>
            <a:r>
              <a:rPr lang="en-US" altLang="zh-CN" dirty="0"/>
              <a:t>v </a:t>
            </a:r>
            <a:r>
              <a:rPr lang="en-US" altLang="zh-CN" b="1" dirty="0"/>
              <a:t>-</a:t>
            </a:r>
            <a:r>
              <a:rPr lang="en-US" altLang="zh-CN" dirty="0"/>
              <a:t> 16</a:t>
            </a:r>
            <a:r>
              <a:rPr lang="en-US" altLang="zh-CN" b="1" dirty="0"/>
              <a:t>*</a:t>
            </a:r>
            <a:r>
              <a:rPr lang="en-US" altLang="zh-CN" dirty="0"/>
              <a:t>(a</a:t>
            </a:r>
            <a:r>
              <a:rPr lang="en-US" altLang="zh-CN" b="1" dirty="0"/>
              <a:t>-</a:t>
            </a:r>
            <a:r>
              <a:rPr lang="en-US" altLang="zh-CN" dirty="0"/>
              <a:t>s</a:t>
            </a:r>
            <a:r>
              <a:rPr lang="en-US" altLang="zh-CN" b="1" dirty="0"/>
              <a:t>-</a:t>
            </a:r>
            <a:r>
              <a:rPr lang="en-US" altLang="zh-CN" dirty="0"/>
              <a:t>t))</a:t>
            </a:r>
            <a:r>
              <a:rPr lang="en-US" altLang="zh-CN" b="1" dirty="0"/>
              <a:t>*</a:t>
            </a:r>
            <a:r>
              <a:rPr lang="zh-CN" altLang="en-US" dirty="0"/>
              <a:t>语句个数</a:t>
            </a:r>
            <a:endParaRPr lang="en-US" altLang="zh-CN" dirty="0"/>
          </a:p>
          <a:p>
            <a:r>
              <a:rPr lang="zh-CN" altLang="en-US" dirty="0"/>
              <a:t>答：既没有空间局部性又没有时间局部性的部分。</a:t>
            </a:r>
          </a:p>
        </p:txBody>
      </p:sp>
    </p:spTree>
    <p:extLst>
      <p:ext uri="{BB962C8B-B14F-4D97-AF65-F5344CB8AC3E}">
        <p14:creationId xmlns:p14="http://schemas.microsoft.com/office/powerpoint/2010/main" val="375373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E1E82-FC18-4CBD-9138-C7A8400B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F0BEC-A8CF-4ECA-806A-90F5BF36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【BLAS】BLAS</a:t>
            </a:r>
            <a:r>
              <a:rPr lang="zh-CN" altLang="en-US" dirty="0"/>
              <a:t>和</a:t>
            </a:r>
            <a:r>
              <a:rPr lang="en-US" altLang="zh-CN" dirty="0"/>
              <a:t>ATLAS</a:t>
            </a:r>
            <a:r>
              <a:rPr lang="zh-CN" altLang="en-US" dirty="0"/>
              <a:t>是什么关系？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答：</a:t>
            </a:r>
            <a:r>
              <a:rPr lang="en-US" altLang="zh-CN" dirty="0"/>
              <a:t>BLAS</a:t>
            </a:r>
            <a:r>
              <a:rPr lang="zh-CN" altLang="en-US" dirty="0"/>
              <a:t>是接口，</a:t>
            </a:r>
            <a:r>
              <a:rPr lang="en-US" altLang="zh-CN" dirty="0"/>
              <a:t>ATLAS</a:t>
            </a:r>
            <a:r>
              <a:rPr lang="zh-CN" altLang="en-US" dirty="0"/>
              <a:t>是一种实现。</a:t>
            </a:r>
          </a:p>
        </p:txBody>
      </p:sp>
    </p:spTree>
    <p:extLst>
      <p:ext uri="{BB962C8B-B14F-4D97-AF65-F5344CB8AC3E}">
        <p14:creationId xmlns:p14="http://schemas.microsoft.com/office/powerpoint/2010/main" val="167446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75EF7-C9C5-4AFE-B35A-50D3F6B0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9601"/>
            <a:ext cx="9905998" cy="1478570"/>
          </a:xfrm>
        </p:spPr>
        <p:txBody>
          <a:bodyPr/>
          <a:lstStyle/>
          <a:p>
            <a:r>
              <a:rPr lang="zh-CN" altLang="en-US" dirty="0"/>
              <a:t>背景简介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5BB01-5D62-4B0A-8491-3E45B680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1559"/>
            <a:ext cx="9905999" cy="496388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程序合成的形式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、基于模板的合成（比如：</a:t>
            </a:r>
            <a:r>
              <a:rPr lang="en-US" altLang="zh-CN" dirty="0"/>
              <a:t>TVM</a:t>
            </a:r>
            <a:r>
              <a:rPr lang="zh-CN" altLang="en-US" dirty="0"/>
              <a:t>调度器、</a:t>
            </a:r>
            <a:r>
              <a:rPr lang="en-US" altLang="zh-CN" dirty="0" err="1"/>
              <a:t>BooM</a:t>
            </a:r>
            <a:r>
              <a:rPr lang="zh-CN" altLang="en-US" dirty="0"/>
              <a:t>中的芯片设计空间探索）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、基于例子的合成（比如：</a:t>
            </a:r>
            <a:r>
              <a:rPr lang="en-US" altLang="zh-CN" dirty="0" err="1"/>
              <a:t>Flashfill</a:t>
            </a:r>
            <a:r>
              <a:rPr lang="zh-CN" altLang="en-US" dirty="0"/>
              <a:t>合成器）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面向性能的合成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、实证模型合成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、机器学习模型合成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面向图像的合成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、交互式合成网页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7518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917A4-3748-4842-B26D-D9397832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9F204-F0C1-45A4-BAE3-AE229378D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9905998" cy="4229135"/>
          </a:xfrm>
        </p:spPr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【</a:t>
            </a:r>
            <a:r>
              <a:rPr lang="zh-CN" altLang="en-US" dirty="0"/>
              <a:t>程序合成基本概念</a:t>
            </a:r>
            <a:r>
              <a:rPr lang="en-US" altLang="zh-CN" dirty="0"/>
              <a:t>】</a:t>
            </a:r>
            <a:r>
              <a:rPr lang="zh-CN" altLang="en-US" dirty="0"/>
              <a:t>程序合成的基本形式可以表示为以下公式。</a:t>
            </a:r>
            <a:r>
              <a:rPr lang="en-US" altLang="zh-CN" dirty="0"/>
              <a:t>P</a:t>
            </a:r>
            <a:r>
              <a:rPr lang="zh-CN" altLang="en-US" dirty="0"/>
              <a:t>表示程序，</a:t>
            </a:r>
            <a:r>
              <a:rPr lang="en-US" altLang="zh-CN" dirty="0"/>
              <a:t>x</a:t>
            </a:r>
            <a:r>
              <a:rPr lang="zh-CN" altLang="en-US" dirty="0"/>
              <a:t>表示输入，</a:t>
            </a:r>
            <a:r>
              <a:rPr lang="en-US" altLang="zh-CN" dirty="0"/>
              <a:t>sigma</a:t>
            </a:r>
            <a:r>
              <a:rPr lang="zh-CN" altLang="en-US" dirty="0"/>
              <a:t>表示合成器。根据此公式，说明</a:t>
            </a:r>
            <a:r>
              <a:rPr lang="en-US" altLang="zh-CN" dirty="0"/>
              <a:t>completeness</a:t>
            </a:r>
            <a:r>
              <a:rPr lang="zh-CN" altLang="en-US" dirty="0"/>
              <a:t>、</a:t>
            </a:r>
            <a:r>
              <a:rPr lang="en-US" altLang="zh-CN" dirty="0"/>
              <a:t>soundness</a:t>
            </a:r>
            <a:r>
              <a:rPr lang="zh-CN" altLang="en-US" dirty="0"/>
              <a:t>在程序合成中指的是什么？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显示公式">
            <a:extLst>
              <a:ext uri="{FF2B5EF4-FFF2-40B4-BE49-F238E27FC236}">
                <a16:creationId xmlns:a16="http://schemas.microsoft.com/office/drawing/2014/main" id="{6699DC71-1BBF-4800-93F3-26D17F611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113" y="3773104"/>
            <a:ext cx="2290621" cy="29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040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C6187-5738-4650-9594-FE5FAEFF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9B02D-C376-41B4-806F-C9A7583C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【</a:t>
            </a:r>
            <a:r>
              <a:rPr lang="zh-CN" altLang="en-US" dirty="0"/>
              <a:t>通用方法</a:t>
            </a:r>
            <a:r>
              <a:rPr lang="en-US" altLang="zh-CN" dirty="0"/>
              <a:t>】</a:t>
            </a:r>
            <a:r>
              <a:rPr lang="zh-CN" altLang="en-US" dirty="0"/>
              <a:t>根据上一题的公式，</a:t>
            </a:r>
            <a:r>
              <a:rPr lang="en-US" altLang="zh-CN" dirty="0"/>
              <a:t>P</a:t>
            </a:r>
            <a:r>
              <a:rPr lang="zh-CN" altLang="en-US" dirty="0"/>
              <a:t>找到后，会被输入到验证模型中，找到一个输入使得</a:t>
            </a:r>
            <a:r>
              <a:rPr lang="en-US" altLang="zh-CN" dirty="0"/>
              <a:t>P</a:t>
            </a:r>
            <a:r>
              <a:rPr lang="zh-CN" altLang="en-US" dirty="0"/>
              <a:t>不满足</a:t>
            </a:r>
            <a:r>
              <a:rPr lang="en-US" altLang="zh-CN" dirty="0"/>
              <a:t>specification</a:t>
            </a:r>
            <a:r>
              <a:rPr lang="zh-CN" altLang="en-US" dirty="0"/>
              <a:t>的然后放入新的输入集合中，这叫做</a:t>
            </a:r>
            <a:r>
              <a:rPr lang="en-US" altLang="zh-CN" dirty="0"/>
              <a:t>Counter-example-guided inductive synthesis architecture (CEGIS)</a:t>
            </a:r>
            <a:r>
              <a:rPr lang="zh-CN" altLang="en-US" dirty="0"/>
              <a:t>。说明这种方法中的哪些程序候选集合反映算法的</a:t>
            </a:r>
            <a:r>
              <a:rPr lang="en-US" altLang="zh-CN" dirty="0"/>
              <a:t>soundness</a:t>
            </a:r>
            <a:r>
              <a:rPr lang="zh-CN" altLang="en-US" dirty="0"/>
              <a:t>。</a:t>
            </a:r>
          </a:p>
        </p:txBody>
      </p:sp>
      <p:pic>
        <p:nvPicPr>
          <p:cNvPr id="2050" name="Picture 2" descr="Figure 3.">
            <a:extLst>
              <a:ext uri="{FF2B5EF4-FFF2-40B4-BE49-F238E27FC236}">
                <a16:creationId xmlns:a16="http://schemas.microsoft.com/office/drawing/2014/main" id="{D338EF83-FF81-424B-828F-7E33B90D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443" y="4224003"/>
            <a:ext cx="6841936" cy="233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51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3CDAF-925F-408C-8EDD-87206372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D4EAA-DB51-454F-820A-E8A4B4CE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【</a:t>
            </a:r>
            <a:r>
              <a:rPr lang="zh-CN" altLang="en-US" dirty="0"/>
              <a:t>加强程序合成</a:t>
            </a:r>
            <a:r>
              <a:rPr lang="en-US" altLang="zh-CN" dirty="0"/>
              <a:t>】</a:t>
            </a:r>
            <a:r>
              <a:rPr lang="zh-CN" altLang="en-US" dirty="0"/>
              <a:t>程序合成往往会面临两个问题。一是搜索空间爆炸，二是会搜索出大量接近正确的程序。解释为什么会出现第二个情况？应该如何借助程序修复（</a:t>
            </a:r>
            <a:r>
              <a:rPr lang="en-US" altLang="zh-CN" dirty="0"/>
              <a:t>APR</a:t>
            </a:r>
            <a:r>
              <a:rPr lang="zh-CN" altLang="en-US"/>
              <a:t>）技术避免呢？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答：这些程序只满足给定的输入输出对，不满足逻辑要求。</a:t>
            </a:r>
          </a:p>
        </p:txBody>
      </p:sp>
    </p:spTree>
    <p:extLst>
      <p:ext uri="{BB962C8B-B14F-4D97-AF65-F5344CB8AC3E}">
        <p14:creationId xmlns:p14="http://schemas.microsoft.com/office/powerpoint/2010/main" val="205139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FA028-4531-4837-98B3-C2E08A5C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B5B87-FDCE-4334-9FF4-87F22954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经验程序优化器通过生成不同的程序版本，并在实际硬件上运行它们来确定哪些值提供最佳性能，进而来估计关键优化参数的值。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1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E1029-B490-4823-B76E-56284B6B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优化器的基本原理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C9694-BA92-4D14-9F9C-B95ECA55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MMSearch</a:t>
            </a:r>
            <a:r>
              <a:rPr lang="zh-CN" altLang="en-US" dirty="0"/>
              <a:t>：搜索确定特定参数值</a:t>
            </a:r>
            <a:endParaRPr lang="en-US" altLang="zh-CN" dirty="0"/>
          </a:p>
          <a:p>
            <a:r>
              <a:rPr lang="en-US" altLang="zh-CN" dirty="0" err="1"/>
              <a:t>MMCase</a:t>
            </a:r>
            <a:r>
              <a:rPr lang="zh-CN" altLang="en-US" dirty="0"/>
              <a:t>：根据搜索的结果生成目标代码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18F15D-E95F-4B1B-B6C3-E3B81E2B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697" y="3429000"/>
            <a:ext cx="6857860" cy="296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0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52E46-F0E8-48BF-9DF7-6D0C1A4D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3523F-E22A-4173-942E-5157FF1E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15CBA2-E181-4EC6-B255-32FA9159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140" y="2419800"/>
            <a:ext cx="1371719" cy="2819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CBB086-B3D9-4723-AD61-BB3438517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140" y="3067018"/>
            <a:ext cx="3391194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6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1AEAF-4966-4D92-9A5C-00F22331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Cache-level tiling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589AC-56B9-4223-BAF0-11225170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矩阵乘法被转换为一系列的小的矩阵乘法，它们的工作集合适配</a:t>
            </a:r>
            <a:r>
              <a:rPr lang="en-US" altLang="zh-CN" dirty="0"/>
              <a:t>cache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D536BA-8CE8-41D6-909A-1637EA73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782" y="2939736"/>
            <a:ext cx="3711262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0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08BE6-FB6E-4E11-802F-1E394592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Regieter</a:t>
            </a:r>
            <a:r>
              <a:rPr lang="en-US" altLang="zh-CN" dirty="0"/>
              <a:t>-level tiling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16389B5-60CA-4668-8127-E4FAD963B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267662"/>
            <a:ext cx="3048264" cy="7849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406840-402F-463E-B3EB-D76353E459BA}"/>
              </a:ext>
            </a:extLst>
          </p:cNvPr>
          <p:cNvSpPr txBox="1"/>
          <p:nvPr/>
        </p:nvSpPr>
        <p:spPr>
          <a:xfrm>
            <a:off x="1551709" y="4184073"/>
            <a:ext cx="24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Cache-tiling</a:t>
            </a:r>
            <a:r>
              <a:rPr lang="zh-CN" altLang="en-US" dirty="0"/>
              <a:t>后的一部分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68E3B3-3F2B-4688-A0A8-B7EB6424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14" y="2792675"/>
            <a:ext cx="4046571" cy="12726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00EEA1-CBC9-4498-9529-952324803DBF}"/>
              </a:ext>
            </a:extLst>
          </p:cNvPr>
          <p:cNvSpPr txBox="1"/>
          <p:nvPr/>
        </p:nvSpPr>
        <p:spPr>
          <a:xfrm>
            <a:off x="6446982" y="4184073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Register-tiling</a:t>
            </a:r>
            <a:r>
              <a:rPr lang="zh-CN" altLang="en-US" dirty="0"/>
              <a:t>后的一部分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B7B7EA-A995-4F15-9739-31AF161F8636}"/>
              </a:ext>
            </a:extLst>
          </p:cNvPr>
          <p:cNvSpPr txBox="1"/>
          <p:nvPr/>
        </p:nvSpPr>
        <p:spPr>
          <a:xfrm>
            <a:off x="1293091" y="4978400"/>
            <a:ext cx="5292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如果</a:t>
            </a:r>
            <a:r>
              <a:rPr lang="en-US" altLang="zh-CN" dirty="0"/>
              <a:t>NB</a:t>
            </a:r>
            <a:r>
              <a:rPr lang="zh-CN" altLang="en-US" dirty="0"/>
              <a:t>足够小，则</a:t>
            </a:r>
            <a:r>
              <a:rPr lang="en-US" altLang="zh-CN" dirty="0"/>
              <a:t>k</a:t>
            </a:r>
            <a:r>
              <a:rPr lang="zh-CN" altLang="en-US" dirty="0"/>
              <a:t>循环可以完全展开，否则循环需要被</a:t>
            </a:r>
            <a:r>
              <a:rPr lang="en-US" altLang="zh-CN" dirty="0"/>
              <a:t>KU</a:t>
            </a:r>
            <a:r>
              <a:rPr lang="zh-CN" altLang="en-US" dirty="0"/>
              <a:t>因子展开。</a:t>
            </a:r>
          </a:p>
        </p:txBody>
      </p:sp>
    </p:spTree>
    <p:extLst>
      <p:ext uri="{BB962C8B-B14F-4D97-AF65-F5344CB8AC3E}">
        <p14:creationId xmlns:p14="http://schemas.microsoft.com/office/powerpoint/2010/main" val="388966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7C8B1-9B09-4509-A02A-587121B9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FCD5B-0885-49D5-BB2D-FBD3BE94D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指令分类：访存和计算指令</a:t>
            </a:r>
            <a:endParaRPr lang="en-US" altLang="zh-CN" dirty="0"/>
          </a:p>
          <a:p>
            <a:r>
              <a:rPr lang="zh-CN" altLang="en-US" dirty="0"/>
              <a:t>如果有乘加混合指令则综合它们</a:t>
            </a:r>
            <a:endParaRPr lang="en-US" altLang="zh-CN" dirty="0"/>
          </a:p>
          <a:p>
            <a:r>
              <a:rPr lang="zh-CN" altLang="en-US" dirty="0"/>
              <a:t>考虑有</a:t>
            </a:r>
            <a:r>
              <a:rPr lang="en-US" altLang="zh-CN" dirty="0"/>
              <a:t>MU*NU</a:t>
            </a:r>
            <a:r>
              <a:rPr lang="zh-CN" altLang="en-US" dirty="0"/>
              <a:t>个加法和乘法指令记为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</a:p>
          <a:p>
            <a:r>
              <a:rPr lang="zh-CN" altLang="en-US" dirty="0"/>
              <a:t>从矩阵</a:t>
            </a:r>
            <a:r>
              <a:rPr lang="en-US" altLang="zh-CN" dirty="0"/>
              <a:t>A</a:t>
            </a:r>
            <a:r>
              <a:rPr lang="zh-CN" altLang="en-US" dirty="0"/>
              <a:t>中有</a:t>
            </a:r>
            <a:r>
              <a:rPr lang="en-US" altLang="zh-CN" dirty="0"/>
              <a:t>MU</a:t>
            </a:r>
            <a:r>
              <a:rPr lang="zh-CN" altLang="en-US" dirty="0"/>
              <a:t>次</a:t>
            </a:r>
            <a:r>
              <a:rPr lang="en-US" altLang="zh-CN" dirty="0"/>
              <a:t>load</a:t>
            </a:r>
            <a:r>
              <a:rPr lang="zh-CN" altLang="en-US" dirty="0"/>
              <a:t>，从矩阵</a:t>
            </a:r>
            <a:r>
              <a:rPr lang="en-US" altLang="zh-CN" dirty="0"/>
              <a:t>B</a:t>
            </a:r>
            <a:r>
              <a:rPr lang="zh-CN" altLang="en-US" dirty="0"/>
              <a:t>中有</a:t>
            </a:r>
            <a:r>
              <a:rPr lang="en-US" altLang="zh-CN" dirty="0"/>
              <a:t>NU</a:t>
            </a:r>
            <a:r>
              <a:rPr lang="zh-CN" altLang="en-US" dirty="0"/>
              <a:t>次</a:t>
            </a:r>
            <a:r>
              <a:rPr lang="en-US" altLang="zh-CN" dirty="0"/>
              <a:t>load</a:t>
            </a:r>
          </a:p>
          <a:p>
            <a:r>
              <a:rPr lang="en-US" altLang="zh-CN" dirty="0"/>
              <a:t>NR</a:t>
            </a:r>
            <a:r>
              <a:rPr lang="zh-CN" altLang="en-US" dirty="0"/>
              <a:t>代表寄存器数量，</a:t>
            </a:r>
            <a:r>
              <a:rPr lang="en-US" altLang="zh-CN" dirty="0"/>
              <a:t>Latency</a:t>
            </a:r>
            <a:r>
              <a:rPr lang="zh-CN" altLang="en-US" dirty="0"/>
              <a:t>与</a:t>
            </a:r>
            <a:r>
              <a:rPr lang="en-US" altLang="zh-CN" dirty="0"/>
              <a:t>FP</a:t>
            </a:r>
            <a:r>
              <a:rPr lang="zh-CN" altLang="en-US" dirty="0"/>
              <a:t>乘法延迟相关。</a:t>
            </a:r>
            <a:endParaRPr lang="en-US" altLang="zh-CN" dirty="0"/>
          </a:p>
          <a:p>
            <a:r>
              <a:rPr lang="zh-CN" altLang="en-US" dirty="0"/>
              <a:t>寄存器数目必须要加上</a:t>
            </a:r>
            <a:r>
              <a:rPr lang="en-US" altLang="zh-CN" dirty="0" err="1"/>
              <a:t>Letency</a:t>
            </a:r>
            <a:r>
              <a:rPr lang="zh-CN" altLang="en-US" dirty="0"/>
              <a:t>，因为要存储中间结果。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535634-C0BB-4574-885A-B38558598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836" y="826168"/>
            <a:ext cx="1477586" cy="41689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0473AC-C43B-4216-A0C7-2B4438749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090" y="5755106"/>
            <a:ext cx="2712955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02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1449</TotalTime>
  <Words>1531</Words>
  <Application>Microsoft Office PowerPoint</Application>
  <PresentationFormat>宽屏</PresentationFormat>
  <Paragraphs>157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宋体</vt:lpstr>
      <vt:lpstr>Arial</vt:lpstr>
      <vt:lpstr>Trebuchet MS</vt:lpstr>
      <vt:lpstr>Tw Cen MT</vt:lpstr>
      <vt:lpstr>电路</vt:lpstr>
      <vt:lpstr>程序合成（Program synthesis）</vt:lpstr>
      <vt:lpstr>目录</vt:lpstr>
      <vt:lpstr>背景简介</vt:lpstr>
      <vt:lpstr>PowerPoint 演示文稿</vt:lpstr>
      <vt:lpstr>优化器的基本原理</vt:lpstr>
      <vt:lpstr>矩阵乘法</vt:lpstr>
      <vt:lpstr>Cache-level tiling</vt:lpstr>
      <vt:lpstr>Regieter-level tiling</vt:lpstr>
      <vt:lpstr>指令调度</vt:lpstr>
      <vt:lpstr>软流水</vt:lpstr>
      <vt:lpstr>Versioning</vt:lpstr>
      <vt:lpstr>Model-driven optimization</vt:lpstr>
      <vt:lpstr>目标</vt:lpstr>
      <vt:lpstr>缓存容量</vt:lpstr>
      <vt:lpstr>ATLAS寻找参数的原理</vt:lpstr>
      <vt:lpstr>性能分析</vt:lpstr>
      <vt:lpstr>两种方法的比较</vt:lpstr>
      <vt:lpstr>不同的曲线比较</vt:lpstr>
      <vt:lpstr>敏感性分析</vt:lpstr>
      <vt:lpstr>前沿探索</vt:lpstr>
      <vt:lpstr>习题</vt:lpstr>
      <vt:lpstr>A、</vt:lpstr>
      <vt:lpstr>B、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程序合成（Program synthesis）</dc:title>
  <dc:creator>Kaiyan Chang</dc:creator>
  <cp:lastModifiedBy>Kaiyan Chang</cp:lastModifiedBy>
  <cp:revision>141</cp:revision>
  <dcterms:created xsi:type="dcterms:W3CDTF">2021-12-01T07:57:31Z</dcterms:created>
  <dcterms:modified xsi:type="dcterms:W3CDTF">2021-12-05T09:21:40Z</dcterms:modified>
</cp:coreProperties>
</file>