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8" r:id="rId14"/>
    <p:sldId id="269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524000" y="2900053"/>
            <a:ext cx="9144000" cy="979953"/>
          </a:xfrm>
        </p:spPr>
        <p:txBody>
          <a:bodyPr anchor="b">
            <a:noAutofit/>
          </a:bodyPr>
          <a:lstStyle>
            <a:lvl1pPr algn="ctr">
              <a:defRPr sz="64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524000" y="3982720"/>
            <a:ext cx="9144000" cy="41656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5" y="365126"/>
            <a:ext cx="1529316" cy="5811839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8879959" cy="5811839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7"/>
          <p:cNvSpPr/>
          <p:nvPr/>
        </p:nvSpPr>
        <p:spPr>
          <a:xfrm>
            <a:off x="119063" y="620713"/>
            <a:ext cx="698500" cy="601662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3200" noProof="1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4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96AB1-0E46-4C84-8EC2-FBFBFFDCFA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2" cy="601662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3200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7565" y="6356350"/>
            <a:ext cx="9768205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823575" y="6356350"/>
            <a:ext cx="530225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" t="4927" r="2299" b="5486"/>
          <a:stretch>
            <a:fillRect/>
          </a:stretch>
        </p:blipFill>
        <p:spPr bwMode="auto">
          <a:xfrm>
            <a:off x="1588" y="-6350"/>
            <a:ext cx="418465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六边形 7"/>
          <p:cNvSpPr/>
          <p:nvPr/>
        </p:nvSpPr>
        <p:spPr>
          <a:xfrm>
            <a:off x="3614738" y="2924175"/>
            <a:ext cx="1173162" cy="1009650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3200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1904" y="2856792"/>
            <a:ext cx="4477001" cy="64211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1904" y="3571479"/>
            <a:ext cx="4477001" cy="43358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2" cy="601662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3200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98A9A-ECE4-4E22-BC98-31F0070C8C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2" cy="601662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3200" noProof="1"/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5618163" y="3517900"/>
            <a:ext cx="860425" cy="8604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r>
              <a:rPr lang="en-US" altLang="zh-CN" sz="2000" b="1" noProof="1">
                <a:solidFill>
                  <a:schemeClr val="bg1"/>
                </a:solidFill>
                <a:sym typeface="Arial" panose="020B0604020202020204" pitchFamily="34" charset="0"/>
              </a:rPr>
              <a:t>VS</a:t>
            </a:r>
            <a:endParaRPr lang="zh-CN" altLang="en-US" sz="1600" b="1" noProof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744961"/>
            <a:ext cx="40878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615610"/>
            <a:ext cx="4087811" cy="357405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168515" y="1744961"/>
            <a:ext cx="41868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168515" y="2615610"/>
            <a:ext cx="4186874" cy="357405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F57CB-B6BB-41FE-8832-991BB56214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流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六边形 11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2" cy="601662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3200" noProof="1"/>
          </a:p>
        </p:txBody>
      </p:sp>
      <p:sp>
        <p:nvSpPr>
          <p:cNvPr id="13" name="Freeform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36688" y="2400300"/>
            <a:ext cx="2468562" cy="565150"/>
          </a:xfrm>
          <a:custGeom>
            <a:avLst/>
            <a:gdLst>
              <a:gd name="T0" fmla="*/ 674 w 758"/>
              <a:gd name="T1" fmla="*/ 173 h 173"/>
              <a:gd name="T2" fmla="*/ 8 w 758"/>
              <a:gd name="T3" fmla="*/ 173 h 173"/>
              <a:gd name="T4" fmla="*/ 0 w 758"/>
              <a:gd name="T5" fmla="*/ 167 h 173"/>
              <a:gd name="T6" fmla="*/ 0 w 758"/>
              <a:gd name="T7" fmla="*/ 5 h 173"/>
              <a:gd name="T8" fmla="*/ 8 w 758"/>
              <a:gd name="T9" fmla="*/ 0 h 173"/>
              <a:gd name="T10" fmla="*/ 674 w 758"/>
              <a:gd name="T11" fmla="*/ 0 h 173"/>
              <a:gd name="T12" fmla="*/ 680 w 758"/>
              <a:gd name="T13" fmla="*/ 2 h 173"/>
              <a:gd name="T14" fmla="*/ 756 w 758"/>
              <a:gd name="T15" fmla="*/ 83 h 173"/>
              <a:gd name="T16" fmla="*/ 756 w 758"/>
              <a:gd name="T17" fmla="*/ 89 h 173"/>
              <a:gd name="T18" fmla="*/ 680 w 758"/>
              <a:gd name="T19" fmla="*/ 170 h 173"/>
              <a:gd name="T20" fmla="*/ 674 w 758"/>
              <a:gd name="T21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8" h="173">
                <a:moveTo>
                  <a:pt x="674" y="173"/>
                </a:moveTo>
                <a:cubicBezTo>
                  <a:pt x="8" y="173"/>
                  <a:pt x="8" y="173"/>
                  <a:pt x="8" y="173"/>
                </a:cubicBezTo>
                <a:cubicBezTo>
                  <a:pt x="4" y="173"/>
                  <a:pt x="0" y="170"/>
                  <a:pt x="0" y="16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4" y="0"/>
                  <a:pt x="8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677" y="0"/>
                  <a:pt x="679" y="1"/>
                  <a:pt x="680" y="2"/>
                </a:cubicBezTo>
                <a:cubicBezTo>
                  <a:pt x="756" y="83"/>
                  <a:pt x="756" y="83"/>
                  <a:pt x="756" y="83"/>
                </a:cubicBezTo>
                <a:cubicBezTo>
                  <a:pt x="758" y="85"/>
                  <a:pt x="758" y="87"/>
                  <a:pt x="756" y="89"/>
                </a:cubicBezTo>
                <a:cubicBezTo>
                  <a:pt x="680" y="170"/>
                  <a:pt x="680" y="170"/>
                  <a:pt x="680" y="170"/>
                </a:cubicBezTo>
                <a:cubicBezTo>
                  <a:pt x="679" y="172"/>
                  <a:pt x="677" y="173"/>
                  <a:pt x="674" y="1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Freeform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78250" y="2400300"/>
            <a:ext cx="2451100" cy="565150"/>
          </a:xfrm>
          <a:custGeom>
            <a:avLst/>
            <a:gdLst>
              <a:gd name="T0" fmla="*/ 669 w 753"/>
              <a:gd name="T1" fmla="*/ 173 h 173"/>
              <a:gd name="T2" fmla="*/ 10 w 753"/>
              <a:gd name="T3" fmla="*/ 173 h 173"/>
              <a:gd name="T4" fmla="*/ 3 w 753"/>
              <a:gd name="T5" fmla="*/ 164 h 173"/>
              <a:gd name="T6" fmla="*/ 73 w 753"/>
              <a:gd name="T7" fmla="*/ 89 h 173"/>
              <a:gd name="T8" fmla="*/ 73 w 753"/>
              <a:gd name="T9" fmla="*/ 83 h 173"/>
              <a:gd name="T10" fmla="*/ 3 w 753"/>
              <a:gd name="T11" fmla="*/ 8 h 173"/>
              <a:gd name="T12" fmla="*/ 10 w 753"/>
              <a:gd name="T13" fmla="*/ 0 h 173"/>
              <a:gd name="T14" fmla="*/ 669 w 753"/>
              <a:gd name="T15" fmla="*/ 0 h 173"/>
              <a:gd name="T16" fmla="*/ 675 w 753"/>
              <a:gd name="T17" fmla="*/ 2 h 173"/>
              <a:gd name="T18" fmla="*/ 751 w 753"/>
              <a:gd name="T19" fmla="*/ 83 h 173"/>
              <a:gd name="T20" fmla="*/ 751 w 753"/>
              <a:gd name="T21" fmla="*/ 89 h 173"/>
              <a:gd name="T22" fmla="*/ 675 w 753"/>
              <a:gd name="T23" fmla="*/ 170 h 173"/>
              <a:gd name="T24" fmla="*/ 669 w 753"/>
              <a:gd name="T25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3" h="173">
                <a:moveTo>
                  <a:pt x="669" y="173"/>
                </a:moveTo>
                <a:cubicBezTo>
                  <a:pt x="10" y="173"/>
                  <a:pt x="10" y="173"/>
                  <a:pt x="10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10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444A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Freeform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02350" y="2400300"/>
            <a:ext cx="2452688" cy="565150"/>
          </a:xfrm>
          <a:custGeom>
            <a:avLst/>
            <a:gdLst>
              <a:gd name="T0" fmla="*/ 669 w 753"/>
              <a:gd name="T1" fmla="*/ 173 h 173"/>
              <a:gd name="T2" fmla="*/ 9 w 753"/>
              <a:gd name="T3" fmla="*/ 173 h 173"/>
              <a:gd name="T4" fmla="*/ 3 w 753"/>
              <a:gd name="T5" fmla="*/ 164 h 173"/>
              <a:gd name="T6" fmla="*/ 73 w 753"/>
              <a:gd name="T7" fmla="*/ 89 h 173"/>
              <a:gd name="T8" fmla="*/ 73 w 753"/>
              <a:gd name="T9" fmla="*/ 83 h 173"/>
              <a:gd name="T10" fmla="*/ 3 w 753"/>
              <a:gd name="T11" fmla="*/ 8 h 173"/>
              <a:gd name="T12" fmla="*/ 9 w 753"/>
              <a:gd name="T13" fmla="*/ 0 h 173"/>
              <a:gd name="T14" fmla="*/ 669 w 753"/>
              <a:gd name="T15" fmla="*/ 0 h 173"/>
              <a:gd name="T16" fmla="*/ 675 w 753"/>
              <a:gd name="T17" fmla="*/ 2 h 173"/>
              <a:gd name="T18" fmla="*/ 751 w 753"/>
              <a:gd name="T19" fmla="*/ 83 h 173"/>
              <a:gd name="T20" fmla="*/ 751 w 753"/>
              <a:gd name="T21" fmla="*/ 89 h 173"/>
              <a:gd name="T22" fmla="*/ 675 w 753"/>
              <a:gd name="T23" fmla="*/ 170 h 173"/>
              <a:gd name="T24" fmla="*/ 669 w 753"/>
              <a:gd name="T25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3" h="173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5D6C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7" name="Freeform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428038" y="2400300"/>
            <a:ext cx="2451100" cy="565150"/>
          </a:xfrm>
          <a:custGeom>
            <a:avLst/>
            <a:gdLst>
              <a:gd name="T0" fmla="*/ 669 w 753"/>
              <a:gd name="T1" fmla="*/ 173 h 173"/>
              <a:gd name="T2" fmla="*/ 9 w 753"/>
              <a:gd name="T3" fmla="*/ 173 h 173"/>
              <a:gd name="T4" fmla="*/ 3 w 753"/>
              <a:gd name="T5" fmla="*/ 164 h 173"/>
              <a:gd name="T6" fmla="*/ 73 w 753"/>
              <a:gd name="T7" fmla="*/ 89 h 173"/>
              <a:gd name="T8" fmla="*/ 73 w 753"/>
              <a:gd name="T9" fmla="*/ 83 h 173"/>
              <a:gd name="T10" fmla="*/ 3 w 753"/>
              <a:gd name="T11" fmla="*/ 8 h 173"/>
              <a:gd name="T12" fmla="*/ 9 w 753"/>
              <a:gd name="T13" fmla="*/ 0 h 173"/>
              <a:gd name="T14" fmla="*/ 669 w 753"/>
              <a:gd name="T15" fmla="*/ 0 h 173"/>
              <a:gd name="T16" fmla="*/ 675 w 753"/>
              <a:gd name="T17" fmla="*/ 2 h 173"/>
              <a:gd name="T18" fmla="*/ 751 w 753"/>
              <a:gd name="T19" fmla="*/ 83 h 173"/>
              <a:gd name="T20" fmla="*/ 751 w 753"/>
              <a:gd name="T21" fmla="*/ 89 h 173"/>
              <a:gd name="T22" fmla="*/ 675 w 753"/>
              <a:gd name="T23" fmla="*/ 170 h 173"/>
              <a:gd name="T24" fmla="*/ 669 w 753"/>
              <a:gd name="T25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3" h="173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6B94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3"/>
          </p:nvPr>
        </p:nvSpPr>
        <p:spPr>
          <a:xfrm>
            <a:off x="1371600" y="1354138"/>
            <a:ext cx="9507538" cy="517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4"/>
          </p:nvPr>
        </p:nvSpPr>
        <p:spPr>
          <a:xfrm>
            <a:off x="1579245" y="2528888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5"/>
          </p:nvPr>
        </p:nvSpPr>
        <p:spPr>
          <a:xfrm>
            <a:off x="4046855" y="2520315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6"/>
          </p:nvPr>
        </p:nvSpPr>
        <p:spPr>
          <a:xfrm>
            <a:off x="6372225" y="2517459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7"/>
          </p:nvPr>
        </p:nvSpPr>
        <p:spPr>
          <a:xfrm>
            <a:off x="8697595" y="2526242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5" name="内容占位符 44"/>
          <p:cNvSpPr>
            <a:spLocks noGrp="1"/>
          </p:cNvSpPr>
          <p:nvPr>
            <p:ph sz="quarter" idx="18"/>
          </p:nvPr>
        </p:nvSpPr>
        <p:spPr>
          <a:xfrm>
            <a:off x="1437004" y="3082925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6" name="内容占位符 44"/>
          <p:cNvSpPr>
            <a:spLocks noGrp="1"/>
          </p:cNvSpPr>
          <p:nvPr>
            <p:ph sz="quarter" idx="19"/>
          </p:nvPr>
        </p:nvSpPr>
        <p:spPr>
          <a:xfrm>
            <a:off x="3784758" y="3082925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7" name="内容占位符 44"/>
          <p:cNvSpPr>
            <a:spLocks noGrp="1"/>
          </p:cNvSpPr>
          <p:nvPr>
            <p:ph sz="quarter" idx="20"/>
          </p:nvPr>
        </p:nvSpPr>
        <p:spPr>
          <a:xfrm>
            <a:off x="6132512" y="3090122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8" name="内容占位符 44"/>
          <p:cNvSpPr>
            <a:spLocks noGrp="1"/>
          </p:cNvSpPr>
          <p:nvPr>
            <p:ph sz="quarter" idx="21"/>
          </p:nvPr>
        </p:nvSpPr>
        <p:spPr>
          <a:xfrm>
            <a:off x="8480266" y="3090122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19446-F00A-461D-9ED4-CAAD1C5557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73127"/>
            <a:ext cx="10515600" cy="1911747"/>
          </a:xfrm>
        </p:spPr>
        <p:txBody>
          <a:bodyPr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字与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2" cy="601662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3200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3357" y="506730"/>
            <a:ext cx="6096000" cy="601345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1820332"/>
            <a:ext cx="6170400" cy="40404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1820332"/>
            <a:ext cx="4165200" cy="404865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778625"/>
            <a:ext cx="12192000" cy="95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3200" noProof="1"/>
          </a:p>
        </p:txBody>
      </p:sp>
      <p:sp>
        <p:nvSpPr>
          <p:cNvPr id="1027" name="标题占位符 1"/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9"/>
            <p:custDataLst>
              <p:tags r:id="rId14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Automatic Generation of Peephole Superoptimizers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李权熹</a:t>
            </a:r>
            <a:r>
              <a:rPr lang="en-US" altLang="zh-CN"/>
              <a:t> 2022.02.27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Flowchart of the superoptimizer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4405" y="1837055"/>
            <a:ext cx="9589135" cy="41827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窥孔大小设为</a:t>
            </a:r>
            <a:r>
              <a:rPr lang="en-US" altLang="zh-CN"/>
              <a:t> 3</a:t>
            </a:r>
            <a:endParaRPr lang="zh-CN" altLang="en-US"/>
          </a:p>
          <a:p>
            <a:r>
              <a:rPr lang="zh-CN" altLang="en-US"/>
              <a:t>比较对象：</a:t>
            </a:r>
            <a:r>
              <a:rPr lang="en-US" altLang="zh-CN"/>
              <a:t>gcc </a:t>
            </a:r>
            <a:r>
              <a:rPr lang="zh-CN" altLang="en-US"/>
              <a:t>和</a:t>
            </a:r>
            <a:r>
              <a:rPr lang="en-US" altLang="zh-CN"/>
              <a:t> icc</a:t>
            </a:r>
            <a:r>
              <a:rPr lang="zh-CN" altLang="en-US"/>
              <a:t>，开</a:t>
            </a:r>
            <a:r>
              <a:rPr lang="en-US" altLang="zh-CN"/>
              <a:t> -O2 -march=pentium4 -mmmx -msse</a:t>
            </a:r>
            <a:endParaRPr lang="en-US" altLang="zh-CN"/>
          </a:p>
          <a:p>
            <a:r>
              <a:rPr lang="zh-CN" altLang="en-US"/>
              <a:t>在计算密集的核心代码上，比</a:t>
            </a:r>
            <a:r>
              <a:rPr lang="en-US" altLang="zh-CN"/>
              <a:t>gcc</a:t>
            </a:r>
            <a:r>
              <a:rPr lang="zh-CN" altLang="en-US"/>
              <a:t>快</a:t>
            </a:r>
            <a:r>
              <a:rPr lang="en-US" altLang="zh-CN"/>
              <a:t> 1.7 - 10 </a:t>
            </a:r>
            <a:r>
              <a:rPr lang="zh-CN" altLang="en-US"/>
              <a:t>倍</a:t>
            </a:r>
            <a:endParaRPr lang="zh-CN" altLang="en-US"/>
          </a:p>
          <a:p>
            <a:pPr lvl="1"/>
            <a:r>
              <a:rPr lang="zh-CN" altLang="en-US"/>
              <a:t>关键在于发现了大量</a:t>
            </a:r>
            <a:r>
              <a:rPr lang="en-US" altLang="zh-CN"/>
              <a:t> SIMD </a:t>
            </a:r>
            <a:r>
              <a:rPr lang="zh-CN" altLang="en-US"/>
              <a:t>优化，（当年的）</a:t>
            </a:r>
            <a:r>
              <a:rPr lang="en-US" altLang="zh-CN"/>
              <a:t>gcc </a:t>
            </a:r>
            <a:r>
              <a:rPr lang="zh-CN" altLang="en-US"/>
              <a:t>没怎么考虑</a:t>
            </a:r>
            <a:r>
              <a:rPr lang="en-US" altLang="zh-CN"/>
              <a:t> SIMD</a:t>
            </a:r>
            <a:endParaRPr lang="en-US" altLang="zh-CN"/>
          </a:p>
          <a:p>
            <a:pPr lvl="0"/>
            <a:r>
              <a:rPr lang="en-US" altLang="zh-CN"/>
              <a:t>SPEC CINT2000 </a:t>
            </a:r>
            <a:r>
              <a:rPr lang="zh-CN" altLang="en-US"/>
              <a:t>上的通用程序：速度改进</a:t>
            </a:r>
            <a:r>
              <a:rPr lang="en-US" altLang="zh-CN"/>
              <a:t> 1-5%</a:t>
            </a:r>
            <a:r>
              <a:rPr lang="zh-CN" altLang="en-US"/>
              <a:t>，大小改进</a:t>
            </a:r>
            <a:r>
              <a:rPr lang="en-US" altLang="zh-CN"/>
              <a:t> 1-6%</a:t>
            </a:r>
            <a:endParaRPr lang="en-US" altLang="zh-CN"/>
          </a:p>
          <a:p>
            <a:pPr lvl="0"/>
            <a:r>
              <a:rPr lang="zh-CN" altLang="en-US"/>
              <a:t>相对</a:t>
            </a:r>
            <a:r>
              <a:rPr lang="en-US" altLang="zh-CN"/>
              <a:t> icc</a:t>
            </a:r>
            <a:r>
              <a:rPr lang="zh-CN" altLang="en-US"/>
              <a:t>：在</a:t>
            </a:r>
            <a:r>
              <a:rPr lang="en-US" altLang="zh-CN"/>
              <a:t> SPEC </a:t>
            </a:r>
            <a:r>
              <a:rPr lang="zh-CN" altLang="en-US"/>
              <a:t>上加速不到</a:t>
            </a:r>
            <a:r>
              <a:rPr lang="en-US" altLang="zh-CN"/>
              <a:t> 1%</a:t>
            </a:r>
            <a:r>
              <a:rPr lang="zh-CN" altLang="en-US"/>
              <a:t>，但是大小改进</a:t>
            </a:r>
            <a:r>
              <a:rPr lang="en-US" altLang="zh-CN"/>
              <a:t> 2.5%-4%</a:t>
            </a:r>
            <a:endParaRPr lang="en-US" altLang="zh-CN"/>
          </a:p>
          <a:p>
            <a:pPr lvl="0"/>
            <a:r>
              <a:rPr lang="zh-CN" altLang="en-US"/>
              <a:t>优化的可重用性：</a:t>
            </a:r>
            <a:endParaRPr lang="zh-CN" altLang="en-US"/>
          </a:p>
          <a:p>
            <a:pPr lvl="1"/>
            <a:r>
              <a:rPr lang="zh-CN" altLang="en-US" sz="2000"/>
              <a:t>在</a:t>
            </a:r>
            <a:r>
              <a:rPr lang="en-US" altLang="zh-CN" sz="2000"/>
              <a:t> SPEC </a:t>
            </a:r>
            <a:r>
              <a:rPr lang="zh-CN" altLang="en-US" sz="2000"/>
              <a:t>上训练后在</a:t>
            </a:r>
            <a:r>
              <a:rPr lang="en-US" altLang="zh-CN" sz="2000"/>
              <a:t> Firefox </a:t>
            </a:r>
            <a:r>
              <a:rPr lang="zh-CN" altLang="en-US" sz="2000"/>
              <a:t>上执行优化，发现捕获了</a:t>
            </a:r>
            <a:r>
              <a:rPr lang="en-US" altLang="zh-CN" sz="2000"/>
              <a:t> 97% </a:t>
            </a:r>
            <a:r>
              <a:rPr lang="zh-CN" altLang="en-US" sz="2000"/>
              <a:t>的优化</a:t>
            </a:r>
            <a:endParaRPr lang="zh-CN" altLang="en-US" sz="2000"/>
          </a:p>
          <a:p>
            <a:pPr lvl="0"/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Experimental</a:t>
            </a:r>
            <a:r>
              <a:rPr lang="en-US" altLang="zh-CN"/>
              <a:t> Result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2205" y="68580"/>
            <a:ext cx="4578985" cy="161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-6868"/>
          <a:stretch>
            <a:fillRect/>
          </a:stretch>
        </p:blipFill>
        <p:spPr>
          <a:xfrm>
            <a:off x="8631555" y="5170805"/>
            <a:ext cx="3560445" cy="16871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Example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6420" y="1533525"/>
            <a:ext cx="3524885" cy="2907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" y="4440555"/>
            <a:ext cx="4773295" cy="2202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965" y="1965960"/>
            <a:ext cx="4744085" cy="10166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965" y="4440555"/>
            <a:ext cx="4911725" cy="6851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63665" y="269240"/>
            <a:ext cx="34340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窥孔优化器首先将</a:t>
            </a:r>
            <a:r>
              <a:rPr lang="en-US" altLang="zh-CN"/>
              <a:t> 2 </a:t>
            </a:r>
            <a:r>
              <a:rPr lang="zh-CN" altLang="en-US"/>
              <a:t>和</a:t>
            </a:r>
            <a:r>
              <a:rPr lang="en-US" altLang="zh-CN"/>
              <a:t> 9 </a:t>
            </a:r>
            <a:r>
              <a:rPr lang="zh-CN" altLang="en-US"/>
              <a:t>优化为</a:t>
            </a:r>
            <a:endParaRPr lang="zh-CN" altLang="en-US"/>
          </a:p>
          <a:p>
            <a:pPr algn="l"/>
            <a:r>
              <a:rPr lang="en-US" altLang="zh-CN"/>
              <a:t>2’</a:t>
            </a:r>
            <a:r>
              <a:rPr lang="zh-CN" altLang="en-US"/>
              <a:t>:</a:t>
            </a:r>
            <a:r>
              <a:rPr lang="en-US" altLang="zh-CN"/>
              <a:t> </a:t>
            </a:r>
            <a:r>
              <a:rPr lang="zh-CN" altLang="en-US"/>
              <a:t>movl %edx, %eax</a:t>
            </a:r>
            <a:endParaRPr lang="zh-CN" altLang="en-US"/>
          </a:p>
          <a:p>
            <a:pPr algn="l"/>
            <a:r>
              <a:rPr lang="zh-CN" altLang="en-US"/>
              <a:t>9</a:t>
            </a:r>
            <a:r>
              <a:rPr lang="en-US" altLang="zh-CN"/>
              <a:t>’</a:t>
            </a:r>
            <a:r>
              <a:rPr lang="zh-CN" altLang="en-US"/>
              <a:t>:</a:t>
            </a:r>
            <a:r>
              <a:rPr lang="en-US" altLang="zh-CN"/>
              <a:t> </a:t>
            </a:r>
            <a:r>
              <a:rPr lang="zh-CN" altLang="en-US"/>
              <a:t>cmpl $0, %eax</a:t>
            </a:r>
            <a:endParaRPr lang="zh-CN" altLang="en-US"/>
          </a:p>
          <a:p>
            <a:pPr algn="l"/>
            <a:r>
              <a:rPr lang="zh-CN" altLang="en-US"/>
              <a:t>然后将</a:t>
            </a:r>
            <a:r>
              <a:rPr lang="en-US" altLang="zh-CN"/>
              <a:t> 2’ 3, 4, 5 </a:t>
            </a:r>
            <a:r>
              <a:rPr lang="zh-CN" altLang="en-US"/>
              <a:t>优化为</a:t>
            </a:r>
            <a:endParaRPr lang="zh-CN" altLang="en-US"/>
          </a:p>
          <a:p>
            <a:pPr algn="l"/>
            <a:r>
              <a:rPr lang="en-US" altLang="zh-CN"/>
              <a:t>3’: sall (%edx)</a:t>
            </a:r>
            <a:endParaRPr lang="en-US" altLang="zh-CN"/>
          </a:p>
          <a:p>
            <a:pPr algn="l"/>
            <a:r>
              <a:rPr lang="zh-CN" altLang="en-US"/>
              <a:t>得到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63665" y="3202940"/>
            <a:ext cx="46043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标准的优化编译器会得到下面的代码，错过的优化涉及到对循环依赖关系的识别，超出了窥孔优化的范围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谢谢大家！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Peephole Optimization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用一个等效（但是更优）的指令序列替换原有指令序列</a:t>
            </a:r>
            <a:endParaRPr lang="zh-CN" altLang="en-US"/>
          </a:p>
          <a:p>
            <a:pPr lvl="0"/>
            <a:r>
              <a:rPr lang="zh-CN" altLang="en-US"/>
              <a:t>mov r1, r2; mov r2, r1 =&gt; mov r1, r2</a:t>
            </a:r>
            <a:endParaRPr lang="zh-CN" altLang="en-US"/>
          </a:p>
          <a:p>
            <a:pPr lvl="0"/>
            <a:r>
              <a:rPr lang="zh-CN" altLang="en-US"/>
              <a:t>实现：模式匹配</a:t>
            </a:r>
            <a:endParaRPr lang="zh-CN" altLang="en-US"/>
          </a:p>
          <a:p>
            <a:pPr lvl="0"/>
            <a:r>
              <a:rPr lang="zh-CN" altLang="en-US"/>
              <a:t>问题：手写规则需要专家经验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找到一段无循环指令序列的最优代码序列</a:t>
            </a:r>
            <a:endParaRPr lang="zh-CN" altLang="en-US"/>
          </a:p>
          <a:p>
            <a:r>
              <a:rPr lang="zh-CN" altLang="en-US"/>
              <a:t>最早由</a:t>
            </a:r>
            <a:r>
              <a:rPr lang="en-US" altLang="zh-CN"/>
              <a:t> Massalin1987 </a:t>
            </a:r>
            <a:r>
              <a:rPr lang="zh-CN" altLang="en-US"/>
              <a:t>提出</a:t>
            </a:r>
            <a:endParaRPr lang="zh-CN" altLang="en-US"/>
          </a:p>
          <a:p>
            <a:pPr lvl="1"/>
            <a:r>
              <a:rPr lang="zh-CN" altLang="en-US"/>
              <a:t>采用枚举搜索的方法，从长度为</a:t>
            </a:r>
            <a:r>
              <a:rPr lang="en-US" altLang="zh-CN"/>
              <a:t>1</a:t>
            </a:r>
            <a:r>
              <a:rPr lang="zh-CN" altLang="en-US"/>
              <a:t>的序列开始查找</a:t>
            </a:r>
            <a:endParaRPr lang="zh-CN" altLang="en-US"/>
          </a:p>
          <a:p>
            <a:pPr lvl="1"/>
            <a:r>
              <a:rPr lang="zh-CN" altLang="en-US"/>
              <a:t>等价性测试：</a:t>
            </a:r>
            <a:r>
              <a:rPr lang="en-US" altLang="zh-CN"/>
              <a:t>Boolean Test </a:t>
            </a:r>
            <a:r>
              <a:rPr lang="zh-CN" altLang="en-US"/>
              <a:t>和</a:t>
            </a:r>
            <a:r>
              <a:rPr lang="en-US" altLang="zh-CN"/>
              <a:t> Probabilistict Test</a:t>
            </a:r>
            <a:endParaRPr lang="en-US" altLang="zh-CN"/>
          </a:p>
          <a:p>
            <a:pPr lvl="1"/>
            <a:r>
              <a:rPr lang="zh-CN" altLang="en-US"/>
              <a:t>简单剪枝：去掉明显不是最优的序列，文中给出了几个例子（似乎是手写规则）</a:t>
            </a:r>
            <a:endParaRPr lang="zh-CN" altLang="en-US"/>
          </a:p>
          <a:p>
            <a:pPr lvl="0"/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sym typeface="+mn-ea"/>
              </a:rPr>
              <a:t>Joshi2002</a:t>
            </a:r>
            <a:r>
              <a:rPr lang="zh-CN" altLang="en-US" sz="2400"/>
              <a:t> 使用一组一阶逻辑表达的公理进行优化搜索</a:t>
            </a:r>
            <a:endParaRPr lang="zh-CN" altLang="en-US" sz="2400"/>
          </a:p>
          <a:p>
            <a:pPr lvl="1"/>
            <a:r>
              <a:rPr lang="zh-CN" altLang="en-US"/>
              <a:t>对程序建立</a:t>
            </a:r>
            <a:r>
              <a:rPr lang="en-US" altLang="zh-CN"/>
              <a:t> E-graph </a:t>
            </a:r>
            <a:r>
              <a:rPr lang="zh-CN" altLang="en-US"/>
              <a:t>然后在其上匹配公理进行变换（左上图）</a:t>
            </a:r>
            <a:endParaRPr lang="zh-CN" altLang="en-US"/>
          </a:p>
          <a:p>
            <a:pPr lvl="0"/>
            <a:r>
              <a:rPr lang="en-US" altLang="zh-CN"/>
              <a:t>Brain2006 </a:t>
            </a:r>
            <a:r>
              <a:rPr lang="zh-CN" altLang="en-US"/>
              <a:t>讨论了将超优化问题转换为</a:t>
            </a:r>
            <a:r>
              <a:rPr lang="en-US" altLang="zh-CN"/>
              <a:t> Answer Set Programming </a:t>
            </a:r>
            <a:r>
              <a:rPr lang="zh-CN" altLang="en-US"/>
              <a:t>的方法</a:t>
            </a:r>
            <a:endParaRPr lang="zh-CN" altLang="en-US"/>
          </a:p>
          <a:p>
            <a:pPr lvl="1"/>
            <a:r>
              <a:rPr lang="en-US" altLang="zh-CN" sz="2000"/>
              <a:t>A</a:t>
            </a:r>
            <a:r>
              <a:rPr lang="en-US" sz="2000"/>
              <a:t>SP </a:t>
            </a:r>
            <a:r>
              <a:rPr lang="zh-CN" altLang="en-US" sz="2000"/>
              <a:t>是一种类似传统逻辑编程的声明式编程，将程序表达为一组规则的集合</a:t>
            </a:r>
            <a:endParaRPr lang="zh-CN" altLang="en-US" sz="2000"/>
          </a:p>
          <a:p>
            <a:pPr lvl="1"/>
            <a:r>
              <a:rPr lang="zh-CN" altLang="en-US" sz="2000"/>
              <a:t>其中区分了两种否定，negation as failure（记为</a:t>
            </a:r>
            <a:r>
              <a:rPr lang="en-US" altLang="zh-CN" sz="2000"/>
              <a:t> not</a:t>
            </a:r>
            <a:r>
              <a:rPr lang="zh-CN" altLang="en-US" sz="2000"/>
              <a:t>）和</a:t>
            </a:r>
            <a:r>
              <a:rPr lang="en-US" altLang="zh-CN" sz="2000"/>
              <a:t> classical negation</a:t>
            </a:r>
            <a:r>
              <a:rPr lang="zh-CN" altLang="en-US" sz="2000"/>
              <a:t>（记为</a:t>
            </a:r>
            <a:r>
              <a:rPr lang="en-US" altLang="zh-CN" sz="2000"/>
              <a:t> </a:t>
            </a:r>
            <a:r>
              <a:rPr lang="zh-CN" altLang="en-US" sz="2000"/>
              <a:t>¬）</a:t>
            </a:r>
            <a:endParaRPr lang="zh-CN" altLang="en-US" sz="2000"/>
          </a:p>
          <a:p>
            <a:pPr lvl="0"/>
            <a:endParaRPr lang="zh-CN" altLang="en-US" sz="2400"/>
          </a:p>
          <a:p>
            <a:pPr lvl="1"/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Superoptimizer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7565" y="6258560"/>
            <a:ext cx="9768205" cy="599440"/>
          </a:xfrm>
        </p:spPr>
        <p:txBody>
          <a:bodyPr>
            <a:normAutofit fontScale="90000" lnSpcReduction="20000"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Massalin1987: Superoptimizer: a look at the smallest program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Joshi2002: Denali: A goal-directed superoptimizer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>
                <a:sym typeface="+mn-ea"/>
              </a:rPr>
              <a:t>Brain2006: 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  <a:sym typeface="+mn-ea"/>
              </a:rPr>
              <a:t>TOAST: Applying answer set programming to superoptimisation</a:t>
            </a: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  <a:sym typeface="+mn-ea"/>
            </a:endParaRPr>
          </a:p>
        </p:txBody>
      </p:sp>
      <p:pic>
        <p:nvPicPr>
          <p:cNvPr id="5" name="图片 4" descr="2022-02-27 14-29-37屏幕截图"/>
          <p:cNvPicPr>
            <a:picLocks noChangeAspect="1"/>
          </p:cNvPicPr>
          <p:nvPr/>
        </p:nvPicPr>
        <p:blipFill>
          <a:blip r:embed="rId1"/>
          <a:srcRect t="-841" b="1869"/>
          <a:stretch>
            <a:fillRect/>
          </a:stretch>
        </p:blipFill>
        <p:spPr>
          <a:xfrm>
            <a:off x="8877935" y="0"/>
            <a:ext cx="331406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Peephole Superoptimizer</a:t>
            </a:r>
            <a:endParaRPr lang="en-US" altLang="zh-CN"/>
          </a:p>
          <a:p>
            <a:pPr lvl="1"/>
            <a:r>
              <a:rPr lang="zh-CN" altLang="en-US"/>
              <a:t>自动生成窥孔优化规则</a:t>
            </a:r>
            <a:endParaRPr lang="zh-CN" altLang="en-US"/>
          </a:p>
          <a:p>
            <a:pPr lvl="0"/>
            <a:r>
              <a:rPr lang="zh-CN" altLang="en-US" sz="2400"/>
              <a:t>挑战：</a:t>
            </a:r>
            <a:endParaRPr lang="zh-CN" altLang="en-US" sz="2400"/>
          </a:p>
          <a:p>
            <a:pPr lvl="1"/>
            <a:r>
              <a:rPr lang="zh-CN" altLang="en-US" sz="2000"/>
              <a:t>怎样发现规则</a:t>
            </a:r>
            <a:endParaRPr lang="zh-CN" altLang="en-US" sz="2000"/>
          </a:p>
          <a:p>
            <a:pPr lvl="1"/>
            <a:r>
              <a:rPr lang="zh-CN" altLang="en-US">
                <a:sym typeface="+mn-ea"/>
              </a:rPr>
              <a:t>怎样缩小搜索空间</a:t>
            </a:r>
            <a:endParaRPr lang="zh-CN" altLang="en-US"/>
          </a:p>
          <a:p>
            <a:pPr lvl="1"/>
            <a:r>
              <a:rPr lang="zh-CN" altLang="en-US"/>
              <a:t>怎样保证优化是正确的（高效的等价性测试）</a:t>
            </a:r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Goal &amp; Challenges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从现有程序中摘选指令序列</a:t>
            </a:r>
            <a:endParaRPr lang="zh-CN" altLang="en-US"/>
          </a:p>
          <a:p>
            <a:r>
              <a:rPr lang="zh-CN" altLang="en-US"/>
              <a:t>什么指令序列是可以摘选的？</a:t>
            </a:r>
            <a:endParaRPr lang="zh-CN" altLang="en-US"/>
          </a:p>
          <a:p>
            <a:pPr lvl="1"/>
            <a:r>
              <a:rPr lang="zh-CN" altLang="en-US"/>
              <a:t>序列</a:t>
            </a:r>
            <a:r>
              <a:rPr lang="en-US" altLang="zh-CN"/>
              <a:t> I </a:t>
            </a:r>
            <a:r>
              <a:rPr lang="zh-CN" altLang="en-US"/>
              <a:t>有唯一入口（第一条指令）</a:t>
            </a:r>
            <a:endParaRPr lang="zh-CN" altLang="en-US"/>
          </a:p>
          <a:p>
            <a:pPr lvl="0"/>
            <a:r>
              <a:rPr lang="zh-CN" altLang="en-US" sz="2400"/>
              <a:t>摘选出的指令序列同时会被进行</a:t>
            </a:r>
            <a:r>
              <a:rPr lang="zh-CN" altLang="en-US">
                <a:sym typeface="+mn-ea"/>
              </a:rPr>
              <a:t>寄存器</a:t>
            </a:r>
            <a:r>
              <a:rPr lang="zh-CN" altLang="en-US" sz="2400"/>
              <a:t>生命期分析</a:t>
            </a:r>
            <a:endParaRPr lang="zh-CN" altLang="en-US" sz="2400"/>
          </a:p>
          <a:p>
            <a:pPr lvl="1"/>
            <a:r>
              <a:rPr lang="zh-CN" altLang="en-US"/>
              <a:t>用于等价性检测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Harvesting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寄存器重命名后的很多指令序列是完全等价的</a:t>
            </a:r>
            <a:endParaRPr lang="zh-CN" altLang="en-US"/>
          </a:p>
          <a:p>
            <a:pPr lvl="1"/>
            <a:r>
              <a:rPr lang="zh-CN" altLang="en-US"/>
              <a:t>假设系统有</a:t>
            </a:r>
            <a:r>
              <a:rPr lang="en-US" altLang="zh-CN"/>
              <a:t>8</a:t>
            </a:r>
            <a:r>
              <a:rPr lang="zh-CN" altLang="en-US"/>
              <a:t>个寄存器，</a:t>
            </a:r>
            <a:r>
              <a:rPr lang="en-US" altLang="zh-CN"/>
              <a:t>mov r1, r0</a:t>
            </a:r>
            <a:r>
              <a:rPr lang="zh-CN" altLang="en-US"/>
              <a:t>可能有</a:t>
            </a:r>
            <a:r>
              <a:rPr lang="en-US" altLang="zh-CN"/>
              <a:t>56</a:t>
            </a:r>
            <a:r>
              <a:rPr lang="zh-CN" altLang="en-US"/>
              <a:t>个等价（但是寄存器被重命名）的形式</a:t>
            </a:r>
            <a:endParaRPr lang="zh-CN" altLang="en-US"/>
          </a:p>
          <a:p>
            <a:pPr lvl="1"/>
            <a:r>
              <a:rPr lang="zh-CN" altLang="en-US"/>
              <a:t>这会导致搜索空间爆炸</a:t>
            </a:r>
            <a:endParaRPr lang="zh-CN" altLang="en-US"/>
          </a:p>
          <a:p>
            <a:pPr lvl="0"/>
            <a:r>
              <a:rPr lang="zh-CN" altLang="en-US"/>
              <a:t>规范化：对寄存器进行统一重命名</a:t>
            </a:r>
            <a:endParaRPr lang="zh-CN" altLang="en-US"/>
          </a:p>
          <a:p>
            <a:pPr lvl="1"/>
            <a:r>
              <a:rPr lang="zh-CN" altLang="en-US"/>
              <a:t>第一个出现的寄存器命名为</a:t>
            </a:r>
            <a:r>
              <a:rPr lang="en-US" altLang="zh-CN"/>
              <a:t>r0</a:t>
            </a:r>
            <a:r>
              <a:rPr lang="zh-CN" altLang="en-US"/>
              <a:t>，下一个为</a:t>
            </a:r>
            <a:r>
              <a:rPr lang="en-US" altLang="zh-CN"/>
              <a:t>r1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依次类推</a:t>
            </a:r>
            <a:endParaRPr lang="zh-CN" altLang="en-US"/>
          </a:p>
          <a:p>
            <a:pPr lvl="1"/>
            <a:r>
              <a:rPr lang="zh-CN" altLang="en-US"/>
              <a:t>第一个常数命名为</a:t>
            </a:r>
            <a:r>
              <a:rPr lang="en-US" altLang="zh-CN"/>
              <a:t>c0</a:t>
            </a:r>
            <a:r>
              <a:rPr lang="zh-CN" altLang="en-US"/>
              <a:t>，下一个为</a:t>
            </a:r>
            <a:r>
              <a:rPr lang="en-US" altLang="zh-CN"/>
              <a:t>c1</a:t>
            </a:r>
            <a:r>
              <a:rPr lang="zh-CN" altLang="en-US"/>
              <a:t>，依次类推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Canonicalization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为了方便查找匹配，对每个指令序列建立指纹</a:t>
            </a:r>
            <a:endParaRPr lang="en-US" altLang="zh-CN"/>
          </a:p>
          <a:p>
            <a:pPr lvl="1"/>
            <a:r>
              <a:rPr lang="zh-CN" altLang="en-US"/>
              <a:t>指纹实际上就是哈希表索引，指令序列存储在对应的桶里</a:t>
            </a:r>
            <a:endParaRPr lang="zh-CN" altLang="en-US"/>
          </a:p>
          <a:p>
            <a:pPr lvl="0"/>
            <a:r>
              <a:rPr lang="zh-CN" altLang="en-US"/>
              <a:t>如何确定指纹</a:t>
            </a:r>
            <a:endParaRPr lang="zh-CN" altLang="en-US"/>
          </a:p>
          <a:p>
            <a:pPr lvl="1"/>
            <a:r>
              <a:rPr lang="zh-CN" altLang="en-US"/>
              <a:t>生成伪随机的测试向量（作为初始机器状态）</a:t>
            </a:r>
            <a:endParaRPr lang="zh-CN" altLang="en-US"/>
          </a:p>
          <a:p>
            <a:pPr lvl="1"/>
            <a:r>
              <a:rPr lang="zh-CN" altLang="en-US"/>
              <a:t>在沙盒中执行指令序列</a:t>
            </a:r>
            <a:endParaRPr lang="zh-CN" altLang="en-US"/>
          </a:p>
          <a:p>
            <a:pPr lvl="1"/>
            <a:r>
              <a:rPr lang="zh-CN" altLang="en-US"/>
              <a:t>去掉不活跃的寄存器，对机器状态（包括内存）进行哈希</a:t>
            </a:r>
            <a:endParaRPr lang="zh-CN" altLang="en-US"/>
          </a:p>
          <a:p>
            <a:pPr lvl="1"/>
            <a:r>
              <a:rPr lang="zh-CN" altLang="en-US"/>
              <a:t>哈希函数要保证对不同寄存器或内存位置的非对称性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指纹和寄存器重命名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与规范指令序列等价（但更优）的指令序列可能不是规范的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例如</a:t>
            </a:r>
            <a:r>
              <a:rPr lang="en-US" altLang="zh-CN">
                <a:sym typeface="+mn-ea"/>
              </a:rPr>
              <a:t> {mov r0, r1; mov r1, r2} 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 {mov r0, r2} </a:t>
            </a:r>
            <a:r>
              <a:rPr lang="zh-CN" altLang="en-US">
                <a:sym typeface="+mn-ea"/>
              </a:rPr>
              <a:t>等价，但后者不是规范的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因此，每个指令序列都要记录其各种寄存器重命名后的指纹</a:t>
            </a:r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Fingerprinting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0375" y="1825625"/>
            <a:ext cx="3900805" cy="21278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枚举满足条件的指令序列：</a:t>
            </a:r>
            <a:endParaRPr lang="zh-CN" altLang="en-US"/>
          </a:p>
          <a:p>
            <a:pPr lvl="1"/>
            <a:r>
              <a:rPr lang="zh-CN" altLang="en-US"/>
              <a:t>最多只有一个分支指令（所以最多有两个出口点）</a:t>
            </a:r>
            <a:endParaRPr lang="zh-CN" altLang="en-US"/>
          </a:p>
          <a:p>
            <a:pPr lvl="1"/>
            <a:r>
              <a:rPr lang="zh-CN" altLang="en-US"/>
              <a:t>允许使用常量</a:t>
            </a:r>
            <a:r>
              <a:rPr lang="en-US" altLang="zh-CN"/>
              <a:t> 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c0</a:t>
            </a:r>
            <a:r>
              <a:rPr lang="zh-CN" altLang="en-US"/>
              <a:t>、</a:t>
            </a:r>
            <a:r>
              <a:rPr lang="en-US" altLang="zh-CN"/>
              <a:t>c1</a:t>
            </a:r>
            <a:r>
              <a:rPr lang="zh-CN" altLang="en-US"/>
              <a:t>，以及下面两个参数的和：</a:t>
            </a:r>
            <a:endParaRPr lang="zh-CN" altLang="en-US"/>
          </a:p>
          <a:p>
            <a:pPr lvl="2"/>
            <a:r>
              <a:rPr lang="zh-CN" altLang="en-US"/>
              <a:t>第一个参数是符号常量，第二个参数是符号常量或者</a:t>
            </a:r>
            <a:r>
              <a:rPr lang="en-US" altLang="zh-CN"/>
              <a:t>1</a:t>
            </a:r>
            <a:endParaRPr lang="en-US" altLang="zh-CN"/>
          </a:p>
          <a:p>
            <a:pPr lvl="1"/>
            <a:r>
              <a:rPr lang="zh-CN" altLang="en-US"/>
              <a:t>最多允许使用</a:t>
            </a:r>
            <a:r>
              <a:rPr lang="en-US" altLang="zh-CN"/>
              <a:t> 4 </a:t>
            </a:r>
            <a:r>
              <a:rPr lang="zh-CN" altLang="en-US"/>
              <a:t>个不同的寄存器</a:t>
            </a:r>
            <a:endParaRPr lang="zh-CN" altLang="en-US"/>
          </a:p>
          <a:p>
            <a:pPr lvl="2"/>
            <a:r>
              <a:rPr lang="zh-CN" altLang="en-US"/>
              <a:t>因为作者观察了一些</a:t>
            </a:r>
            <a:r>
              <a:rPr lang="en-US" altLang="zh-CN"/>
              <a:t> CPU </a:t>
            </a:r>
            <a:r>
              <a:rPr lang="zh-CN" altLang="en-US"/>
              <a:t>密集的程序，发现超过</a:t>
            </a:r>
            <a:r>
              <a:rPr lang="en-US" altLang="zh-CN"/>
              <a:t> 50% </a:t>
            </a:r>
            <a:r>
              <a:rPr lang="zh-CN" altLang="en-US"/>
              <a:t>的长度为</a:t>
            </a:r>
            <a:r>
              <a:rPr lang="en-US" altLang="zh-CN"/>
              <a:t> 8 </a:t>
            </a:r>
            <a:r>
              <a:rPr lang="zh-CN" altLang="en-US"/>
              <a:t>的指令序列所用的寄存器个数都小于</a:t>
            </a:r>
            <a:r>
              <a:rPr lang="en-US" altLang="zh-CN"/>
              <a:t> 4</a:t>
            </a:r>
            <a:endParaRPr lang="en-US" altLang="zh-CN"/>
          </a:p>
          <a:p>
            <a:pPr lvl="0"/>
            <a:r>
              <a:rPr lang="zh-CN" altLang="en-US"/>
              <a:t>为了减小搜索空间，进一步剪枝</a:t>
            </a:r>
            <a:endParaRPr lang="zh-CN" altLang="en-US"/>
          </a:p>
          <a:p>
            <a:pPr lvl="1"/>
            <a:r>
              <a:rPr lang="zh-CN" altLang="en-US" sz="2000"/>
              <a:t>仅枚举</a:t>
            </a:r>
            <a:r>
              <a:rPr lang="zh-CN" altLang="en-US">
                <a:sym typeface="+mn-ea"/>
              </a:rPr>
              <a:t>规范的指令序列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识别和消除明显非最优的指令序列</a:t>
            </a:r>
            <a:endParaRPr lang="zh-CN" altLang="en-US"/>
          </a:p>
          <a:p>
            <a:pPr lvl="0"/>
            <a:r>
              <a:rPr lang="zh-CN" altLang="en-US"/>
              <a:t>通过指纹查找等价指令序列</a:t>
            </a:r>
            <a:endParaRPr lang="zh-CN" altLang="en-US"/>
          </a:p>
          <a:p>
            <a:pPr lvl="1"/>
            <a:r>
              <a:rPr lang="zh-CN" altLang="en-US" sz="2000"/>
              <a:t>如果匹配并更优，则对指令序列进行规范化并替代原有指令序列</a:t>
            </a:r>
            <a:endParaRPr lang="en-US" altLang="zh-CN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Enumerator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8180" y="0"/>
            <a:ext cx="5113020" cy="2037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180" y="4158615"/>
            <a:ext cx="5029835" cy="1386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Execution Test</a:t>
            </a:r>
            <a:endParaRPr lang="en-US" altLang="zh-CN"/>
          </a:p>
          <a:p>
            <a:pPr lvl="1"/>
            <a:r>
              <a:rPr lang="zh-CN" altLang="en-US"/>
              <a:t>类似构建指纹的过程，重复</a:t>
            </a:r>
            <a:r>
              <a:rPr lang="en-US" altLang="zh-CN"/>
              <a:t>18</a:t>
            </a:r>
            <a:r>
              <a:rPr lang="zh-CN" altLang="en-US"/>
              <a:t>组额外的为测试向量，其中</a:t>
            </a:r>
            <a:r>
              <a:rPr lang="en-US" altLang="zh-CN"/>
              <a:t>2</a:t>
            </a:r>
            <a:r>
              <a:rPr lang="zh-CN" altLang="en-US"/>
              <a:t>个为全</a:t>
            </a:r>
            <a:r>
              <a:rPr lang="en-US" altLang="zh-CN"/>
              <a:t>0</a:t>
            </a:r>
            <a:r>
              <a:rPr lang="zh-CN" altLang="en-US"/>
              <a:t>全</a:t>
            </a:r>
            <a:r>
              <a:rPr lang="en-US" altLang="zh-CN"/>
              <a:t>1</a:t>
            </a:r>
            <a:r>
              <a:rPr lang="zh-CN" altLang="en-US"/>
              <a:t>，其余为随机</a:t>
            </a:r>
            <a:endParaRPr lang="zh-CN" altLang="en-US"/>
          </a:p>
          <a:p>
            <a:pPr lvl="1"/>
            <a:r>
              <a:rPr lang="zh-CN" altLang="en-US"/>
              <a:t>作者观察到许多</a:t>
            </a:r>
            <a:r>
              <a:rPr lang="en-US" altLang="zh-CN"/>
              <a:t>Execution Test</a:t>
            </a:r>
            <a:r>
              <a:rPr lang="zh-CN" altLang="en-US"/>
              <a:t>误判的情况，例如相等判断几乎总得到假</a:t>
            </a:r>
            <a:endParaRPr lang="zh-CN" altLang="en-US"/>
          </a:p>
          <a:p>
            <a:pPr lvl="0"/>
            <a:r>
              <a:rPr lang="en-US" altLang="zh-CN"/>
              <a:t>Boolean Test</a:t>
            </a:r>
            <a:endParaRPr lang="en-US" altLang="zh-CN"/>
          </a:p>
          <a:p>
            <a:pPr lvl="1"/>
            <a:r>
              <a:rPr lang="zh-CN" altLang="en-US"/>
              <a:t>对寄存器和内存堆栈建模，将等价关系表示为可满足性约束并用</a:t>
            </a:r>
            <a:r>
              <a:rPr lang="en-US" altLang="zh-CN"/>
              <a:t>SAT</a:t>
            </a:r>
            <a:r>
              <a:rPr lang="zh-CN" altLang="en-US"/>
              <a:t>求解器求解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Equivalence</a:t>
            </a:r>
            <a:r>
              <a:rPr lang="en-US" altLang="zh-CN"/>
              <a:t> Test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.xml><?xml version="1.0" encoding="utf-8"?>
<p:tagLst xmlns:p="http://schemas.openxmlformats.org/presentationml/2006/main">
  <p:tag name="KSO_WM_TAG_VERSION" val="1.0"/>
  <p:tag name="KSO_WM_TEMPLATE_CATEGORY" val="custom"/>
  <p:tag name="KSO_WM_TEMPLATE_INDEX" val="2"/>
</p:tagLst>
</file>

<file path=ppt/tags/tag12.xml><?xml version="1.0" encoding="utf-8"?>
<p:tagLst xmlns:p="http://schemas.openxmlformats.org/presentationml/2006/main">
  <p:tag name="KSO_WM_TAG_VERSION" val="1.0"/>
  <p:tag name="KSO_WM_TEMPLATE_CATEGORY" val="custom"/>
  <p:tag name="KSO_WM_TEMPLATE_INDEX" val="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44_1"/>
  <p:tag name="KSO_WM_TEMPLATE_CATEGORY" val="custom"/>
  <p:tag name="KSO_WM_TEMPLATE_INDEX" val="2"/>
  <p:tag name="KSO_WM_TEMPLATE_SUBCATEGORY" val="combine"/>
  <p:tag name="KSO_WM_TEMPLATE_THUMBS_INDEX" val="1、4、5、6、12、13、17、22、28、29、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r_i"/>
  <p:tag name="KSO_WM_UNIT_ID" val="custom2_11*r_i*1_1"/>
  <p:tag name="KSO_WM_TEMPLATE_CATEGORY" val="custom"/>
  <p:tag name="KSO_WM_TEMPLATE_INDEX" val="2"/>
  <p:tag name="KSO_WM_UNIT_INDEX" val="1_1"/>
  <p:tag name="KSO_WM_UNIT_HIGHLIGHT" val="0"/>
  <p:tag name="KSO_WM_UNIT_COMPATIBLE" val="0"/>
  <p:tag name="KSO_WM_DIAGRAM_GROUP_CODE" val="r1-1"/>
  <p:tag name="KSO_WM_UNIT_LAYERLEVEL" val="1_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ID" val="custom2_10*m_h_i*1_1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ID" val="custom2_10*m_h_i*1_2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2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ID" val="custom2_10*m_h_i*1_3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3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ID" val="custom2_10*m_h_i*1_4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4_1"/>
</p:tagLst>
</file>

<file path=ppt/theme/theme1.xml><?xml version="1.0" encoding="utf-8"?>
<a:theme xmlns:a="http://schemas.openxmlformats.org/drawingml/2006/main" name="black and white">
  <a:themeElements>
    <a:clrScheme name="112701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FFFFFF"/>
      </a:accent1>
      <a:accent2>
        <a:srgbClr val="1B1E1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2120</Words>
  <Application>WPS 演示</Application>
  <PresentationFormat>宽屏</PresentationFormat>
  <Paragraphs>128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黑体</vt:lpstr>
      <vt:lpstr>Droid Sans Fallback</vt:lpstr>
      <vt:lpstr>方正书宋_GBK</vt:lpstr>
      <vt:lpstr>微软雅黑</vt:lpstr>
      <vt:lpstr>宋体</vt:lpstr>
      <vt:lpstr>Arial Unicode MS</vt:lpstr>
      <vt:lpstr>黑体</vt:lpstr>
      <vt:lpstr>black and white</vt:lpstr>
      <vt:lpstr>Automatic Generation of Peephole Superoptimizers</vt:lpstr>
      <vt:lpstr>Peephole Optimization</vt:lpstr>
      <vt:lpstr>Superoptimizer</vt:lpstr>
      <vt:lpstr>Goal &amp; Challenges</vt:lpstr>
      <vt:lpstr>Harvesting</vt:lpstr>
      <vt:lpstr>Canonicalization</vt:lpstr>
      <vt:lpstr>Fingerprinting</vt:lpstr>
      <vt:lpstr>Enumerator</vt:lpstr>
      <vt:lpstr>Equivalence Test</vt:lpstr>
      <vt:lpstr>Flowchart of the superoptimizer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crazylqx</cp:lastModifiedBy>
  <cp:revision>31</cp:revision>
  <dcterms:created xsi:type="dcterms:W3CDTF">2022-02-27T10:51:41Z</dcterms:created>
  <dcterms:modified xsi:type="dcterms:W3CDTF">2022-02-27T10:51:41Z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