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7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5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B32911-4C31-490C-8342-5A4FCFE8ADA6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F782C5-DAAD-4263-99F4-57AFA3494A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161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48AAF0-B2EE-4659-BE01-858BED39F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47F70A-6D19-4BDB-A123-7565115FB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BA98EF-DB55-40E7-91E5-EE0B6E29B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8F01A-0319-4998-B00F-63328318B376}" type="datetime1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8A7FCB-E681-4D23-846F-7CF33CBBA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B811B1-B099-49FD-8ACA-543066820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41183-4FA2-4087-A3FA-A0D2D6745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317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F21E47-6F78-4CD8-8B6F-332A21287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6A2266-6F86-4230-86FB-FE10BB269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3957CD-A104-453D-BB12-2C8401F7A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8C5D-F05C-4346-819F-D1B35C25D191}" type="datetime1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B1C9E4-EFDF-4DC4-8586-8E8C942B0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613B0D-65F1-4805-BADD-AB6EB28C8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41183-4FA2-4087-A3FA-A0D2D6745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584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F703011-77AA-4CC2-99CC-403D32EAE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FF7D66-E1B8-42BA-AAB1-0E0700964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83F81A-CAF1-4786-B0BD-5714BAE72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4F1F-A374-4DA1-9435-5061AEADA07D}" type="datetime1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D4420A-F9D0-4479-B77D-4352A8AD3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7BA077-9F6C-418D-B893-F1218C955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41183-4FA2-4087-A3FA-A0D2D6745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922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24F4C-7B43-4140-9E3E-20A3B01EC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B1C2E3-8158-4E3E-8336-53B154A18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E837E8-1A94-4202-9B77-E523EA668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1F696-5544-4937-8515-C2580AD01799}" type="datetime1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C8A1C1-42E7-460B-B636-72F43000C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285D0F-086B-4D56-8816-F1DC21C71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41183-4FA2-4087-A3FA-A0D2D6745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801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0ADD3-A3C5-4E29-80EE-C43DE6CF2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621436-224A-4AE3-BA32-3037B0EE8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C700A1-8565-41CC-897A-2188D6699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5454D-75CD-42E6-99CD-92CC3ABBF711}" type="datetime1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C506DC-FF9C-46F2-93BA-105F2C8CB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C6E481-8ADA-4D0E-8487-A74A862CE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41183-4FA2-4087-A3FA-A0D2D6745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657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AD03B0-F417-416B-A4E2-9457823E6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9AA13E-A786-4A0E-92FC-14DD3B99B3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D44804-B751-4BA0-9F0E-8508DA63F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15D80B-BAF6-47C3-BA09-1540FC933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751F5-DEA5-4DB7-866A-EB80D0FFD361}" type="datetime1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8E2B57-350B-4FAF-9571-DF9484A69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015E52-C14C-470C-9C8C-09D78FBEA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41183-4FA2-4087-A3FA-A0D2D6745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432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8E6183-44FD-4C83-9031-79F33CDFD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BABDA4-CDB3-462E-AE06-31B49387A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EB608C-CEAA-44CE-BAF7-D94E78462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B67D53-6E71-4181-888B-89FBA8A80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03073E-31A0-41B5-ABDC-4C37466FE6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924C4EC-7D86-4572-922C-FD28838AA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6CDD-7ED6-4493-A846-40EAC47E6D13}" type="datetime1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B82956-E826-4D52-8D26-20CB4CB47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B57F3A-CEC4-46F6-BBD2-77D59E7A4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41183-4FA2-4087-A3FA-A0D2D6745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862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A6073-6B18-4AC8-AB6B-CA72B1793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C9CF7C-6B8C-4956-BA41-5AFF81A11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44A36-567E-4639-936F-B2DC9B8BC94A}" type="datetime1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33AACD-845B-4E6B-A7EE-D7F91C0C5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465531-7FCB-44EF-B1A6-78C15233D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41183-4FA2-4087-A3FA-A0D2D6745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812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653B77-3C7E-47F6-83F6-E8FFAD8C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5490-A1CB-4F9D-AF99-09C8B7103E87}" type="datetime1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117B527-6DA9-486A-86AA-6A0A81162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0D32EB-A9C8-428E-B834-1BEBCB5E8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41183-4FA2-4087-A3FA-A0D2D6745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374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1FC52C-3937-4EA5-8B0F-650648973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BC1F3D-2E63-4747-9A83-AF697C647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C0FE66-7DDA-4CAC-B1E9-2BED8015F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90A644-F4C0-4EEF-8782-BDF74DB3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86715-56F1-46DD-A059-0766758D82F7}" type="datetime1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131E41-D950-414D-9E8E-85BC233BD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04E1C6-8677-47FE-AE89-77BD50213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41183-4FA2-4087-A3FA-A0D2D6745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169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C5375-CAE4-4F00-98C9-BC03FDAB6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A0EA560-5F1C-41C6-91C4-A22C597C2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DAB338-BEE6-491C-93DD-DB86D72CB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BB3166-A815-4A30-84C4-18FFD0EEA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FC2F-7FFD-4CA7-BE28-E2D13DC15588}" type="datetime1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037A8C-16B7-466E-A01A-4ECEB9EB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33A963-E8E2-4647-BF55-712A7506F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41183-4FA2-4087-A3FA-A0D2D6745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002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6741B04-DDCF-4BB3-9175-69C48FF67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3D766F-0508-4954-B0D0-AB2D0095C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76DEB0-58BC-454F-9DA7-893C521C8B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D08AD-B44A-4A25-967F-B3CFA5206790}" type="datetime1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DC4FF2-02CB-4F60-A152-52025D7E19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8AA9F3-E74B-4167-9D3D-B93F4BDFD0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41183-4FA2-4087-A3FA-A0D2D6745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661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ascal-group.bitbucket.io/lectures/PTA.pdf" TargetMode="External"/><Relationship Id="rId2" Type="http://schemas.openxmlformats.org/officeDocument/2006/relationships/hyperlink" Target="http://www.cs.cornell.edu/courses/cs711/2005fa/papers/andersen-thesis94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BAB93-BB70-4376-AEA4-D1FFDD2B3B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25DF52-9712-45BC-AF37-8ABD9A8353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593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PLDI’ 07</a:t>
            </a:r>
            <a:endParaRPr lang="zh-CN" altLang="en-US" sz="28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A47A85-4C42-4AD9-BA2F-E429CB8E1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114" y="6356350"/>
            <a:ext cx="11923486" cy="365125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951B4A8-B5CF-4ABB-93CF-14C84B6F4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1212988"/>
            <a:ext cx="11715750" cy="278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066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96C11-F634-48C7-9D56-22B00142A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Cycle Detection: a Naïve Way</a:t>
            </a:r>
            <a:endParaRPr lang="en-US" altLang="zh-CN" sz="4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17256E-6C8E-414A-B1DA-F50E679B4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Detect cycle whenever a new edge is inserted</a:t>
            </a:r>
          </a:p>
          <a:p>
            <a:pPr lvl="1"/>
            <a:r>
              <a:rPr lang="en-US" altLang="zh-CN" sz="3200" dirty="0"/>
              <a:t>All cycles will be found</a:t>
            </a:r>
          </a:p>
          <a:p>
            <a:pPr lvl="1"/>
            <a:r>
              <a:rPr lang="en-US" altLang="zh-CN" sz="3200" dirty="0"/>
              <a:t>Too much overhead</a:t>
            </a:r>
          </a:p>
          <a:p>
            <a:r>
              <a:rPr lang="en-US" altLang="zh-CN" sz="3600" dirty="0"/>
              <a:t>Incomplete Cycle Detection?</a:t>
            </a:r>
          </a:p>
          <a:p>
            <a:pPr lvl="1"/>
            <a:r>
              <a:rPr lang="en-US" altLang="zh-CN" sz="3200" dirty="0"/>
              <a:t>No need to detect all cycles</a:t>
            </a:r>
          </a:p>
          <a:p>
            <a:pPr lvl="1"/>
            <a:r>
              <a:rPr lang="en-US" altLang="zh-CN" sz="3200" dirty="0"/>
              <a:t>A tradeoff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E3FB49-909B-4A65-A30C-C67A1E6D2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770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96C11-F634-48C7-9D56-22B00142A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Lazy Cycle Detection(LCD)</a:t>
            </a:r>
            <a:endParaRPr lang="en-US" altLang="zh-CN" sz="4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17256E-6C8E-414A-B1DA-F50E679B4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500" y="1939509"/>
            <a:ext cx="60007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/>
              <a:t>Detect cycle </a:t>
            </a:r>
            <a:r>
              <a:rPr lang="en-US" altLang="zh-CN" sz="3200" b="1" dirty="0"/>
              <a:t>only</a:t>
            </a:r>
            <a:r>
              <a:rPr lang="en-US" altLang="zh-CN" sz="3200" dirty="0"/>
              <a:t> when there is </a:t>
            </a:r>
            <a:r>
              <a:rPr lang="en-US" altLang="zh-CN" sz="3200" b="1" dirty="0"/>
              <a:t>likely</a:t>
            </a:r>
            <a:r>
              <a:rPr lang="en-US" altLang="zh-CN" sz="3200" dirty="0"/>
              <a:t> a cycle</a:t>
            </a:r>
          </a:p>
          <a:p>
            <a:r>
              <a:rPr lang="en-US" altLang="zh-CN" sz="3200" dirty="0"/>
              <a:t>Phase 2: before propagation, do these 2 nodes already have identical points-to set?</a:t>
            </a:r>
          </a:p>
          <a:p>
            <a:r>
              <a:rPr lang="en-US" altLang="zh-CN" sz="3200" dirty="0"/>
              <a:t>e.g. we have “a-&gt;b” before, and now “b-&gt;a”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E3FB49-909B-4A65-A30C-C67A1E6D2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BC2C55F-A820-4C6B-BCB2-99F469CE3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1372358"/>
            <a:ext cx="5928032" cy="548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919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96C11-F634-48C7-9D56-22B00142A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Hybrid Cycle Detection(HCD)</a:t>
            </a:r>
            <a:endParaRPr lang="en-US" altLang="zh-CN" sz="4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17256E-6C8E-414A-B1DA-F50E679B4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500" y="1939509"/>
            <a:ext cx="60007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/>
              <a:t>Split some work to offline analysis</a:t>
            </a:r>
          </a:p>
          <a:p>
            <a:r>
              <a:rPr lang="en-US" altLang="zh-CN" sz="3200" dirty="0"/>
              <a:t>Before pointer analysis: build offline constraint graph(identify SCC)</a:t>
            </a:r>
          </a:p>
          <a:p>
            <a:r>
              <a:rPr lang="en-US" altLang="zh-CN" sz="3200" dirty="0"/>
              <a:t>Collapse cycle when doing pointer analysis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E3FB49-909B-4A65-A30C-C67A1E6D2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3F9C138-0DF7-4476-B1CC-C51B071B2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861" y="1625978"/>
            <a:ext cx="5842139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176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96C11-F634-48C7-9D56-22B00142A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Related Work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17256E-6C8E-414A-B1DA-F50E679B4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750" y="1485900"/>
            <a:ext cx="10560050" cy="4691063"/>
          </a:xfrm>
        </p:spPr>
        <p:txBody>
          <a:bodyPr>
            <a:normAutofit lnSpcReduction="10000"/>
          </a:bodyPr>
          <a:lstStyle/>
          <a:p>
            <a:r>
              <a:rPr lang="en-US" altLang="zh-CN" sz="3600" dirty="0"/>
              <a:t>Partial online CD[4]</a:t>
            </a:r>
          </a:p>
          <a:p>
            <a:pPr lvl="1"/>
            <a:r>
              <a:rPr lang="en-US" altLang="zh-CN" sz="3200" dirty="0"/>
              <a:t>Restricted DFS(at every edge insertion)</a:t>
            </a:r>
          </a:p>
          <a:p>
            <a:r>
              <a:rPr lang="en-US" altLang="zh-CN" sz="3600" dirty="0"/>
              <a:t>HT[5]</a:t>
            </a:r>
          </a:p>
          <a:p>
            <a:pPr lvl="1"/>
            <a:r>
              <a:rPr lang="en-US" altLang="zh-CN" sz="3200" dirty="0"/>
              <a:t>Pre-transitive constraint graph</a:t>
            </a:r>
          </a:p>
          <a:p>
            <a:pPr lvl="1"/>
            <a:r>
              <a:rPr lang="en-US" altLang="zh-CN" sz="3200" dirty="0"/>
              <a:t>CD as a side-effect of graph traversal when requested</a:t>
            </a:r>
          </a:p>
          <a:p>
            <a:r>
              <a:rPr lang="en-US" altLang="zh-CN" sz="3600" dirty="0"/>
              <a:t>PKH[6]</a:t>
            </a:r>
          </a:p>
          <a:p>
            <a:pPr lvl="1"/>
            <a:r>
              <a:rPr lang="en-US" altLang="zh-CN" sz="3200" dirty="0"/>
              <a:t>Periodically CD</a:t>
            </a:r>
          </a:p>
          <a:p>
            <a:r>
              <a:rPr lang="en-US" altLang="zh-CN" sz="3600" dirty="0"/>
              <a:t>BLQ[7]</a:t>
            </a:r>
          </a:p>
          <a:p>
            <a:pPr lvl="1"/>
            <a:r>
              <a:rPr lang="en-US" altLang="zh-CN" sz="3200" dirty="0"/>
              <a:t>BDD as points-to set representation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E3FB49-909B-4A65-A30C-C67A1E6D2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450" y="6083300"/>
            <a:ext cx="12052300" cy="638175"/>
          </a:xfrm>
        </p:spPr>
        <p:txBody>
          <a:bodyPr/>
          <a:lstStyle/>
          <a:p>
            <a:r>
              <a:rPr lang="en-US" altLang="zh-CN" dirty="0"/>
              <a:t>[4] PLDI ’98 Partial online cycle elimination in inclusion constraint graphs</a:t>
            </a:r>
          </a:p>
          <a:p>
            <a:r>
              <a:rPr lang="en-US" altLang="zh-CN" dirty="0"/>
              <a:t>[5] PLDI ’01 Ultra-fast aliasing analysis </a:t>
            </a:r>
            <a:r>
              <a:rPr lang="en-US" altLang="zh-CN" dirty="0" err="1"/>
              <a:t>usingcla</a:t>
            </a:r>
            <a:r>
              <a:rPr lang="en-US" altLang="zh-CN" dirty="0"/>
              <a:t>: A million lines of c code in a second</a:t>
            </a:r>
          </a:p>
          <a:p>
            <a:r>
              <a:rPr lang="en-US" altLang="zh-CN" dirty="0"/>
              <a:t>[6] PASTE ’04 Efficient Field-Sensitive Pointer Analysis for C</a:t>
            </a:r>
          </a:p>
          <a:p>
            <a:r>
              <a:rPr lang="en-US" altLang="zh-CN" dirty="0"/>
              <a:t>[7] PLDI ‘03Points-to analysis using </a:t>
            </a:r>
            <a:r>
              <a:rPr lang="en-US" altLang="zh-CN" dirty="0" err="1"/>
              <a:t>bdds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5565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96C11-F634-48C7-9D56-22B00142A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Results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E3FB49-909B-4A65-A30C-C67A1E6D2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450" y="6553200"/>
            <a:ext cx="12052300" cy="16827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75083A-22C2-4A20-A5C0-80D5895F8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LCD: 1.05× HT, 2.1× PKH, and 6.8× BLQ</a:t>
            </a:r>
          </a:p>
          <a:p>
            <a:r>
              <a:rPr lang="en-US" altLang="zh-CN" dirty="0"/>
              <a:t>HCD: 3.2×HT, 5× PKH, 1.1× BLQ, and 3.2× LCD </a:t>
            </a:r>
          </a:p>
          <a:p>
            <a:r>
              <a:rPr lang="en-US" altLang="zh-CN" dirty="0"/>
              <a:t>LCD+HCD: 3.2× HT, 6.4× PKH, and 20.6× BLQ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8087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96C11-F634-48C7-9D56-22B00142A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Results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E3FB49-909B-4A65-A30C-C67A1E6D2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450" y="6553200"/>
            <a:ext cx="12052300" cy="16827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75083A-22C2-4A20-A5C0-80D5895F8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685543F-2E6A-4851-A65F-AD9D6DF13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35705"/>
            <a:ext cx="11693273" cy="511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50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96C11-F634-48C7-9D56-22B00142A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Results: </a:t>
            </a:r>
            <a:r>
              <a:rPr lang="en-US" altLang="zh-CN" dirty="0"/>
              <a:t>Integrating HCD </a:t>
            </a:r>
            <a:endParaRPr lang="en-US" altLang="zh-CN" sz="4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E3FB49-909B-4A65-A30C-C67A1E6D2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450" y="6553200"/>
            <a:ext cx="12052300" cy="16827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75083A-22C2-4A20-A5C0-80D5895F8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251" y="1790701"/>
            <a:ext cx="3613150" cy="2838449"/>
          </a:xfrm>
        </p:spPr>
        <p:txBody>
          <a:bodyPr>
            <a:normAutofit/>
          </a:bodyPr>
          <a:lstStyle/>
          <a:p>
            <a:r>
              <a:rPr lang="en-US" altLang="zh-CN" dirty="0"/>
              <a:t>HT 3.2×</a:t>
            </a:r>
          </a:p>
          <a:p>
            <a:r>
              <a:rPr lang="en-US" altLang="zh-CN" dirty="0"/>
              <a:t>PKH 5×</a:t>
            </a:r>
          </a:p>
          <a:p>
            <a:r>
              <a:rPr lang="en-US" altLang="zh-CN" dirty="0"/>
              <a:t>BLQ 1.1× </a:t>
            </a:r>
          </a:p>
          <a:p>
            <a:r>
              <a:rPr lang="en-US" altLang="zh-CN" dirty="0"/>
              <a:t>LCD 3.2×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1E7663-3FD6-4FB1-85BB-1053F7061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470" y="1347787"/>
            <a:ext cx="6074279" cy="537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72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96C11-F634-48C7-9D56-22B00142A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Constraint Solving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E3FB49-909B-4A65-A30C-C67A1E6D2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450" y="6553200"/>
            <a:ext cx="12052300" cy="16827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75083A-22C2-4A20-A5C0-80D5895F8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Anderson pointer analysis is some kind of constraint solving, Use a off-the-shelf solver?</a:t>
            </a:r>
          </a:p>
          <a:p>
            <a:pPr lvl="1"/>
            <a:r>
              <a:rPr lang="en-US" altLang="zh-CN" dirty="0"/>
              <a:t>Optimization left to the solver</a:t>
            </a:r>
          </a:p>
          <a:p>
            <a:pPr lvl="1"/>
            <a:r>
              <a:rPr lang="en-US" altLang="zh-CN" dirty="0"/>
              <a:t>“cycle” </a:t>
            </a:r>
            <a:r>
              <a:rPr lang="en-US" altLang="zh-CN"/>
              <a:t>is some kind </a:t>
            </a:r>
            <a:r>
              <a:rPr lang="en-US" altLang="zh-CN" dirty="0"/>
              <a:t>of domain knowledge</a:t>
            </a:r>
          </a:p>
          <a:p>
            <a:r>
              <a:rPr lang="en-US" altLang="zh-CN" dirty="0"/>
              <a:t>Constraints of pointer analysis?</a:t>
            </a:r>
          </a:p>
          <a:p>
            <a:pPr lvl="1"/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flows_to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(X, Y) :- assign(Y, X).</a:t>
            </a:r>
          </a:p>
          <a:p>
            <a:pPr lvl="1"/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flows_to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(X, Y) :-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points_to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(P, X), load(Y, P).</a:t>
            </a:r>
          </a:p>
          <a:p>
            <a:pPr lvl="1"/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flows_to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(X, Y) :-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points_to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(P, Y), store(P, X).</a:t>
            </a:r>
          </a:p>
          <a:p>
            <a:pPr lvl="1"/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points_to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(X, Y) :-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points_to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(SRC, Y),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flows_to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(X, SRC).</a:t>
            </a:r>
          </a:p>
        </p:txBody>
      </p:sp>
    </p:spTree>
    <p:extLst>
      <p:ext uri="{BB962C8B-B14F-4D97-AF65-F5344CB8AC3E}">
        <p14:creationId xmlns:p14="http://schemas.microsoft.com/office/powerpoint/2010/main" val="4029212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BAB93-BB70-4376-AEA4-D1FFDD2B3B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Q&amp;A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A47A85-4C42-4AD9-BA2F-E429CB8E1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114" y="6356350"/>
            <a:ext cx="11923486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DC025B0D-46F1-484E-93CC-26EBBF213D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534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96C11-F634-48C7-9D56-22B00142A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17256E-6C8E-414A-B1DA-F50E679B4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Background</a:t>
            </a:r>
          </a:p>
          <a:p>
            <a:r>
              <a:rPr lang="en-US" altLang="zh-CN" sz="3600" dirty="0"/>
              <a:t>LCD &amp; HCD</a:t>
            </a:r>
          </a:p>
          <a:p>
            <a:r>
              <a:rPr lang="en-US" altLang="zh-CN" sz="3600" dirty="0"/>
              <a:t>Related Work</a:t>
            </a:r>
          </a:p>
          <a:p>
            <a:r>
              <a:rPr lang="en-US" altLang="zh-CN" sz="3600" dirty="0"/>
              <a:t>Results</a:t>
            </a:r>
          </a:p>
          <a:p>
            <a:r>
              <a:rPr lang="en-US" altLang="zh-CN" sz="3600" dirty="0"/>
              <a:t>Demo: Constraint Solving via Racket!</a:t>
            </a:r>
            <a:endParaRPr lang="zh-CN" altLang="en-US" sz="32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627A65-6190-46A2-9A6C-1015587BC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034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96C11-F634-48C7-9D56-22B00142A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Background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17256E-6C8E-414A-B1DA-F50E679B4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Anderson Pointer analysis</a:t>
            </a:r>
          </a:p>
          <a:p>
            <a:r>
              <a:rPr lang="en-US" altLang="zh-CN" sz="3600" dirty="0"/>
              <a:t>Constraint Graph</a:t>
            </a:r>
          </a:p>
          <a:p>
            <a:r>
              <a:rPr lang="en-US" altLang="zh-CN" sz="3600" dirty="0"/>
              <a:t>Cycle detection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E3FB49-909B-4A65-A30C-C67A1E6D2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426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C737B-0251-41E3-A5A4-439C8E758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Recap: Anderson pointer analysis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3806F5-57E8-44A1-87B2-99C09380A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50"/>
            <a:ext cx="10515599" cy="365125"/>
          </a:xfrm>
        </p:spPr>
        <p:txBody>
          <a:bodyPr/>
          <a:lstStyle/>
          <a:p>
            <a:r>
              <a:rPr lang="en-US" altLang="zh-CN" dirty="0"/>
              <a:t>[1] </a:t>
            </a:r>
            <a:r>
              <a:rPr lang="en-US" altLang="zh-CN" b="0" i="0" u="none" strike="noStrike" dirty="0">
                <a:effectLst/>
                <a:latin typeface="-apple-system"/>
                <a:hlinkClick r:id="rId2"/>
              </a:rPr>
              <a:t>Program Analysis and Specialization for the C Programming Language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. Ph.D. thesis</a:t>
            </a:r>
          </a:p>
          <a:p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[2] 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  <a:hlinkClick r:id="rId3"/>
              </a:rPr>
              <a:t>https://pascal-group.bitbucket.io/lectures/PTA.pdf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 NJU Software Analysis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4A241A5-DAE7-4AEB-9E4A-C27198A10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3898" y="1370806"/>
            <a:ext cx="6648451" cy="481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911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C737B-0251-41E3-A5A4-439C8E758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Semantics &amp; constraints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FFEDE1-AC40-4EB2-A092-A722939D0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Constraints = Statement Semantics</a:t>
            </a:r>
          </a:p>
          <a:p>
            <a:r>
              <a:rPr lang="en-US" altLang="zh-CN" dirty="0"/>
              <a:t>Solution satisfying all constraints = Desired points-to relation</a:t>
            </a:r>
          </a:p>
          <a:p>
            <a:pPr lvl="1"/>
            <a:r>
              <a:rPr lang="en-US" altLang="zh-CN" dirty="0"/>
              <a:t>“Less is better” under constraints</a:t>
            </a:r>
          </a:p>
          <a:p>
            <a:r>
              <a:rPr lang="en-US" altLang="zh-CN" b="1" dirty="0"/>
              <a:t>Propagate points-to facts in constraint graph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586E949-1509-423C-8A3B-BF66CD7FC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02" y="3681218"/>
            <a:ext cx="9628798" cy="2495745"/>
          </a:xfrm>
          <a:prstGeom prst="rect">
            <a:avLst/>
          </a:prstGeom>
        </p:spPr>
      </p:pic>
      <p:sp>
        <p:nvSpPr>
          <p:cNvPr id="8" name="页脚占位符 3">
            <a:extLst>
              <a:ext uri="{FF2B5EF4-FFF2-40B4-BE49-F238E27FC236}">
                <a16:creationId xmlns:a16="http://schemas.microsoft.com/office/drawing/2014/main" id="{AC3D5A9E-0563-46A3-B5D8-F00AAE106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34850" cy="365125"/>
          </a:xfrm>
        </p:spPr>
        <p:txBody>
          <a:bodyPr/>
          <a:lstStyle/>
          <a:p>
            <a:r>
              <a:rPr lang="en-US" altLang="zh-CN" dirty="0"/>
              <a:t>[3]The Ant and the Grasshopper: Fast and Accurate Pointer Analysis for Millions of Lines of Code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3558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C737B-0251-41E3-A5A4-439C8E758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Algorithm of Constraints Solving</a:t>
            </a:r>
            <a:endParaRPr lang="zh-CN" altLang="en-US" dirty="0"/>
          </a:p>
        </p:txBody>
      </p:sp>
      <p:sp>
        <p:nvSpPr>
          <p:cNvPr id="8" name="页脚占位符 3">
            <a:extLst>
              <a:ext uri="{FF2B5EF4-FFF2-40B4-BE49-F238E27FC236}">
                <a16:creationId xmlns:a16="http://schemas.microsoft.com/office/drawing/2014/main" id="{AC3D5A9E-0563-46A3-B5D8-F00AAE106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34850" cy="365125"/>
          </a:xfrm>
        </p:spPr>
        <p:txBody>
          <a:bodyPr/>
          <a:lstStyle/>
          <a:p>
            <a:r>
              <a:rPr lang="en-US" altLang="zh-CN" dirty="0"/>
              <a:t>[3]The Ant and the Grasshopper: Fast and Accurate Pointer Analysis for Millions of Lines of Code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F6DC2F1-F5AD-48DE-9D85-C396D14F3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200" y="1614101"/>
            <a:ext cx="5380037" cy="4818837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CD731C5-3FF7-46D7-9618-1434E1372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Hint: static edges are added before the worklist algorithm</a:t>
            </a:r>
          </a:p>
          <a:p>
            <a:r>
              <a:rPr lang="en-US" altLang="zh-CN" dirty="0"/>
              <a:t>Phase 1: add dynamic edges</a:t>
            </a:r>
          </a:p>
          <a:p>
            <a:endParaRPr lang="en-US" altLang="zh-CN" dirty="0"/>
          </a:p>
          <a:p>
            <a:r>
              <a:rPr lang="en-US" altLang="zh-CN" dirty="0"/>
              <a:t>Phase 2: propagate points-to set to successors</a:t>
            </a:r>
          </a:p>
        </p:txBody>
      </p:sp>
    </p:spTree>
    <p:extLst>
      <p:ext uri="{BB962C8B-B14F-4D97-AF65-F5344CB8AC3E}">
        <p14:creationId xmlns:p14="http://schemas.microsoft.com/office/powerpoint/2010/main" val="1326739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5013A-D4BD-4400-833F-0C14865CB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Snapshot of Constraint Graph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AC0F3A-2F87-40E6-9E61-6B84D68289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4CAEFE-0DFA-41D7-A762-B1C8B78BED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“static” edges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CC0661-B9EF-4AFB-90AC-E53D11156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E8270FF-3465-43CE-A38A-3C549E46E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4" y="2755900"/>
            <a:ext cx="3527709" cy="31305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5BC6FE8-0BF2-4625-A714-B5DB89353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0626" y="2439591"/>
            <a:ext cx="3963987" cy="428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080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5013A-D4BD-4400-833F-0C14865CB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Snapshot of Constraint Graph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AC0F3A-2F87-40E6-9E61-6B84D68289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4CAEFE-0DFA-41D7-A762-B1C8B78BED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“dynamic” edges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CC0661-B9EF-4AFB-90AC-E53D11156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E8270FF-3465-43CE-A38A-3C549E46E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4" y="2755900"/>
            <a:ext cx="3527709" cy="31305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47A792D-2675-4B47-9BC9-23E0A6219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6637" y="2372065"/>
            <a:ext cx="4176713" cy="434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379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5013A-D4BD-4400-833F-0C14865CB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Cycle detection?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CC0661-B9EF-4AFB-90AC-E53D11156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6A418E5B-CB7B-44C9-A89D-C64ADE4AD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/>
              <a:t>Assume that, “a-&gt;b” and “b-&gt;a”, According to constraints, we have</a:t>
            </a:r>
          </a:p>
          <a:p>
            <a:r>
              <a:rPr lang="en-US" altLang="zh-CN" sz="3600" dirty="0"/>
              <a:t>Pts(a) ⊆ Pts(b)</a:t>
            </a:r>
          </a:p>
          <a:p>
            <a:r>
              <a:rPr lang="en-US" altLang="zh-CN" sz="3600" dirty="0"/>
              <a:t>Pts(b) ⊆ Pts(a)</a:t>
            </a:r>
          </a:p>
          <a:p>
            <a:pPr marL="0" indent="0">
              <a:buNone/>
            </a:pPr>
            <a:r>
              <a:rPr lang="en-US" altLang="zh-CN" sz="3600" dirty="0"/>
              <a:t>Which means Pts(a) = Pts(b).</a:t>
            </a:r>
            <a:r>
              <a:rPr lang="zh-CN" altLang="en-US" sz="3600" dirty="0"/>
              <a:t> </a:t>
            </a:r>
            <a:r>
              <a:rPr lang="en-US" altLang="zh-CN" sz="3600" dirty="0"/>
              <a:t>So</a:t>
            </a:r>
            <a:r>
              <a:rPr lang="zh-CN" altLang="en-US" sz="3600" dirty="0"/>
              <a:t> </a:t>
            </a:r>
            <a:r>
              <a:rPr lang="en-US" altLang="zh-CN" sz="3600" dirty="0"/>
              <a:t>we</a:t>
            </a:r>
            <a:r>
              <a:rPr lang="zh-CN" altLang="en-US" sz="3600" dirty="0"/>
              <a:t> </a:t>
            </a:r>
            <a:r>
              <a:rPr lang="en-US" altLang="zh-CN" sz="3600" dirty="0"/>
              <a:t>can</a:t>
            </a:r>
            <a:r>
              <a:rPr lang="zh-CN" altLang="en-US" sz="3600" dirty="0"/>
              <a:t> </a:t>
            </a:r>
            <a:r>
              <a:rPr lang="en-US" altLang="zh-CN" sz="3600" b="1" dirty="0"/>
              <a:t>merge</a:t>
            </a:r>
            <a:r>
              <a:rPr lang="zh-CN" altLang="en-US" sz="3600" dirty="0"/>
              <a:t> </a:t>
            </a:r>
            <a:r>
              <a:rPr lang="en-US" altLang="zh-CN" sz="3600" dirty="0"/>
              <a:t>them</a:t>
            </a:r>
            <a:r>
              <a:rPr lang="zh-CN" altLang="en-US" sz="3600" dirty="0"/>
              <a:t> </a:t>
            </a:r>
            <a:r>
              <a:rPr lang="en-US" altLang="zh-CN" sz="3600" dirty="0"/>
              <a:t>at first and </a:t>
            </a:r>
            <a:r>
              <a:rPr lang="en-US" altLang="zh-CN" sz="3600" b="1" dirty="0"/>
              <a:t>avoid the propagation</a:t>
            </a:r>
            <a:r>
              <a:rPr lang="en-US" altLang="zh-CN" sz="3600" dirty="0"/>
              <a:t>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202B689-DEF6-462A-BD4C-CC3D82543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243" y="-19050"/>
            <a:ext cx="440275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56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651</Words>
  <Application>Microsoft Office PowerPoint</Application>
  <PresentationFormat>宽屏</PresentationFormat>
  <Paragraphs>84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-apple-system</vt:lpstr>
      <vt:lpstr>等线</vt:lpstr>
      <vt:lpstr>等线 Light</vt:lpstr>
      <vt:lpstr>Arial</vt:lpstr>
      <vt:lpstr>Consolas</vt:lpstr>
      <vt:lpstr>Office 主题​​</vt:lpstr>
      <vt:lpstr>PowerPoint 演示文稿</vt:lpstr>
      <vt:lpstr>Outline</vt:lpstr>
      <vt:lpstr>Background</vt:lpstr>
      <vt:lpstr>Recap: Anderson pointer analysis</vt:lpstr>
      <vt:lpstr>Semantics &amp; constraints</vt:lpstr>
      <vt:lpstr>Basic Algorithm of Constraints Solving</vt:lpstr>
      <vt:lpstr>Snapshot of Constraint Graph</vt:lpstr>
      <vt:lpstr>Snapshot of Constraint Graph</vt:lpstr>
      <vt:lpstr>Why Cycle detection?</vt:lpstr>
      <vt:lpstr>Cycle Detection: a Naïve Way</vt:lpstr>
      <vt:lpstr>Lazy Cycle Detection(LCD)</vt:lpstr>
      <vt:lpstr>Hybrid Cycle Detection(HCD)</vt:lpstr>
      <vt:lpstr>Related Work</vt:lpstr>
      <vt:lpstr>Results</vt:lpstr>
      <vt:lpstr>Results</vt:lpstr>
      <vt:lpstr>Results: Integrating HCD </vt:lpstr>
      <vt:lpstr>Constraint Solving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“Graph” in Program Analysis</dc:title>
  <dc:creator>chenghang shi</dc:creator>
  <cp:lastModifiedBy>chenghang shi</cp:lastModifiedBy>
  <cp:revision>101</cp:revision>
  <dcterms:created xsi:type="dcterms:W3CDTF">2022-02-27T03:33:07Z</dcterms:created>
  <dcterms:modified xsi:type="dcterms:W3CDTF">2022-03-13T06:07:26Z</dcterms:modified>
</cp:coreProperties>
</file>