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45" r:id="rId2"/>
    <p:sldId id="383" r:id="rId3"/>
    <p:sldId id="358" r:id="rId4"/>
    <p:sldId id="382" r:id="rId5"/>
    <p:sldId id="359" r:id="rId6"/>
    <p:sldId id="346" r:id="rId7"/>
    <p:sldId id="349" r:id="rId8"/>
    <p:sldId id="361" r:id="rId9"/>
    <p:sldId id="369" r:id="rId10"/>
    <p:sldId id="374" r:id="rId11"/>
    <p:sldId id="379" r:id="rId12"/>
    <p:sldId id="362" r:id="rId13"/>
    <p:sldId id="380" r:id="rId14"/>
    <p:sldId id="370" r:id="rId15"/>
    <p:sldId id="373" r:id="rId16"/>
    <p:sldId id="351" r:id="rId17"/>
    <p:sldId id="356" r:id="rId18"/>
    <p:sldId id="357" r:id="rId19"/>
    <p:sldId id="350" r:id="rId20"/>
  </p:sldIdLst>
  <p:sldSz cx="9144000" cy="6858000" type="screen4x3"/>
  <p:notesSz cx="6950075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01"/>
    <a:srgbClr val="0066FF"/>
    <a:srgbClr val="FF0000"/>
    <a:srgbClr val="7030A0"/>
    <a:srgbClr val="53D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>
      <p:cViewPr varScale="1">
        <p:scale>
          <a:sx n="128" d="100"/>
          <a:sy n="128" d="100"/>
        </p:scale>
        <p:origin x="17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139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8D0AA50E-00EB-4BB2-8BF0-E795525C3EED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47FFA0FA-E33D-4C58-A07D-461DDF0B2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4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699" cy="4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6768" y="0"/>
            <a:ext cx="3011699" cy="4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668"/>
            <a:ext cx="3011699" cy="4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0516FB-9B26-4D40-AE20-605281B0D2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would like to thank the organizers for this opportunity, it is an honor to be here.  And very relaxation to see and listen to the sea.  This is a great location.  I am the first show before you get to see main show, which is the concert/  I am looking forward to hear it.  My wife and I are Opera fans.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0516FB-9B26-4D40-AE20-605281B0D2C5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1156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would like to thank the organizers for this opportunity, it is an honor to be here.  And very relaxation to see and listen to the sea.  This is a great location.  I am the first show before you get to see main show, which is the concert/  I am looking forward to hear it.  My wife and I are Opera fans.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0516FB-9B26-4D40-AE20-605281B0D2C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73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MIT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A908E-4414-4D06-9D77-5C1CCA8D41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97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MIT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EBD95-856C-4042-BD50-03523170F8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93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MIT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9D9C3-40DE-427B-B49C-FD25414F4D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757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  <a:ln/>
        </p:spPr>
        <p:txBody>
          <a:bodyPr/>
          <a:lstStyle>
            <a:lvl1pPr>
              <a:defRPr sz="1000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MIT </a:t>
            </a: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553200"/>
            <a:ext cx="2133600" cy="304800"/>
          </a:xfrm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745D7675-E1C9-417B-9F20-FC06F630C8E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640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MIT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2DF74-D184-4268-84DC-40535ECB21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699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MIT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DC5AD-29D3-48FC-A371-5528AA068E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37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MIT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A08D6-D992-4D65-B13C-FAF62F3C69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594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MIT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F9EA3-7EA8-4DBD-B839-3C21642FC4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150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MIT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B5605-4683-428A-B481-8300B02488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306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MIT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11E13-0C61-4DEC-935D-29CC8DFF64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638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MIT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41244-F960-47E9-A71E-87E75D34F7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7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MIT 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A9017D46-EDF6-4AF9-83F2-6031BBCCC4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008" y="369332"/>
            <a:ext cx="8275983" cy="1143000"/>
          </a:xfrm>
        </p:spPr>
        <p:txBody>
          <a:bodyPr/>
          <a:lstStyle/>
          <a:p>
            <a:br>
              <a:rPr lang="en-US" sz="2800" dirty="0">
                <a:effectLst/>
                <a:latin typeface="+mn-lt"/>
              </a:rPr>
            </a:br>
            <a:r>
              <a:rPr lang="en-US" sz="2800" b="1" dirty="0">
                <a:effectLst/>
                <a:latin typeface="+mn-lt"/>
              </a:rPr>
              <a:t>Comparison of Predictions of Neutrino MC Generators to a Global Extraction of the </a:t>
            </a:r>
            <a:r>
              <a:rPr lang="en-US" sz="2800" b="1" baseline="30000" dirty="0">
                <a:effectLst/>
                <a:latin typeface="+mn-lt"/>
              </a:rPr>
              <a:t>12</a:t>
            </a:r>
            <a:r>
              <a:rPr lang="en-US" sz="2800" b="1" dirty="0">
                <a:effectLst/>
                <a:latin typeface="+mn-lt"/>
              </a:rPr>
              <a:t>C and </a:t>
            </a:r>
            <a:r>
              <a:rPr lang="en-US" sz="2800" b="1" baseline="30000" dirty="0">
                <a:effectLst/>
                <a:latin typeface="+mn-lt"/>
              </a:rPr>
              <a:t>40</a:t>
            </a:r>
            <a:r>
              <a:rPr lang="en-US" sz="2800" b="1" dirty="0">
                <a:effectLst/>
                <a:latin typeface="+mn-lt"/>
              </a:rPr>
              <a:t>Ca R</a:t>
            </a:r>
            <a:r>
              <a:rPr lang="en-US" sz="2800" b="1" baseline="-25000" dirty="0">
                <a:effectLst/>
                <a:latin typeface="+mn-lt"/>
              </a:rPr>
              <a:t>L</a:t>
            </a:r>
            <a:r>
              <a:rPr lang="en-US" sz="2800" b="1" dirty="0">
                <a:effectLst/>
                <a:latin typeface="+mn-lt"/>
              </a:rPr>
              <a:t> and R</a:t>
            </a:r>
            <a:r>
              <a:rPr lang="en-US" sz="2800" b="1" baseline="-25000" dirty="0">
                <a:effectLst/>
                <a:latin typeface="+mn-lt"/>
              </a:rPr>
              <a:t>T</a:t>
            </a:r>
            <a:r>
              <a:rPr lang="en-US" sz="2800" b="1" dirty="0">
                <a:effectLst/>
                <a:latin typeface="+mn-lt"/>
              </a:rPr>
              <a:t> Nuclear Electromagnetic Response Functions</a:t>
            </a:r>
            <a:endParaRPr lang="en-US" sz="2000" b="1" dirty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106" y="2721593"/>
            <a:ext cx="7559786" cy="3886200"/>
          </a:xfrm>
        </p:spPr>
        <p:txBody>
          <a:bodyPr/>
          <a:lstStyle/>
          <a:p>
            <a:r>
              <a:rPr lang="en-US" sz="2000" b="1" dirty="0"/>
              <a:t>A. Bodek</a:t>
            </a:r>
            <a:r>
              <a:rPr lang="en-US" sz="2000" b="1" baseline="30000" dirty="0"/>
              <a:t>1</a:t>
            </a:r>
            <a:r>
              <a:rPr lang="en-US" sz="2000" b="1" dirty="0"/>
              <a:t>, M. E. Christy</a:t>
            </a:r>
            <a:r>
              <a:rPr lang="en-US" sz="2000" b="1" baseline="30000" dirty="0"/>
              <a:t>2</a:t>
            </a:r>
            <a:r>
              <a:rPr lang="en-US" sz="2000" b="1" dirty="0"/>
              <a:t>, </a:t>
            </a:r>
            <a:r>
              <a:rPr lang="en-US" sz="2000" b="1" u="sng" dirty="0"/>
              <a:t>Zihao Lin</a:t>
            </a:r>
            <a:r>
              <a:rPr lang="en-US" sz="2000" b="1" baseline="30000" dirty="0"/>
              <a:t>1</a:t>
            </a:r>
            <a:r>
              <a:rPr lang="en-US" sz="2000" b="1" dirty="0"/>
              <a:t>, G.-M. Bulugean</a:t>
            </a:r>
            <a:r>
              <a:rPr lang="en-US" sz="2000" b="1" baseline="30000" dirty="0"/>
              <a:t>1</a:t>
            </a:r>
            <a:r>
              <a:rPr lang="en-US" sz="2000" b="1" dirty="0"/>
              <a:t>, A. M. Delgado</a:t>
            </a:r>
            <a:r>
              <a:rPr lang="en-US" sz="2000" b="1" baseline="30000" dirty="0"/>
              <a:t>1</a:t>
            </a:r>
            <a:r>
              <a:rPr lang="en-US" sz="2000" b="1" dirty="0"/>
              <a:t>, </a:t>
            </a:r>
            <a:r>
              <a:rPr lang="en-US" sz="2000" b="1" dirty="0">
                <a:effectLst/>
              </a:rPr>
              <a:t>A. Ankowski</a:t>
            </a:r>
            <a:r>
              <a:rPr lang="en-US" sz="2000" b="1" baseline="30000" dirty="0">
                <a:effectLst/>
              </a:rPr>
              <a:t>3</a:t>
            </a:r>
            <a:r>
              <a:rPr lang="en-US" sz="2000" b="1" dirty="0">
                <a:effectLst/>
              </a:rPr>
              <a:t> , J. T. Vidal</a:t>
            </a:r>
            <a:r>
              <a:rPr lang="en-US" sz="2000" b="1" baseline="30000" dirty="0">
                <a:effectLst/>
              </a:rPr>
              <a:t>4</a:t>
            </a:r>
            <a:endParaRPr lang="en-US" sz="2000" b="1" u="sng" baseline="30000" dirty="0"/>
          </a:p>
          <a:p>
            <a:r>
              <a:rPr lang="en-US" sz="1100" baseline="30000" dirty="0"/>
              <a:t>1</a:t>
            </a:r>
            <a:r>
              <a:rPr lang="en-US" sz="1100" dirty="0"/>
              <a:t>The University of Rochester, Rochester, NY, USA</a:t>
            </a:r>
          </a:p>
          <a:p>
            <a:r>
              <a:rPr lang="en-US" sz="1100" baseline="30000" dirty="0"/>
              <a:t>2</a:t>
            </a:r>
            <a:r>
              <a:rPr lang="en-US" sz="1100" dirty="0"/>
              <a:t>Thomas Jefferson National Accelerator Facility, Newport, VA, USA</a:t>
            </a:r>
          </a:p>
          <a:p>
            <a:r>
              <a:rPr lang="en-US" sz="1100" baseline="30000" dirty="0">
                <a:effectLst/>
                <a:latin typeface="CMTI7"/>
              </a:rPr>
              <a:t>3</a:t>
            </a:r>
            <a:r>
              <a:rPr lang="en-US" sz="1100" dirty="0">
                <a:effectLst/>
                <a:latin typeface="CMTI9"/>
              </a:rPr>
              <a:t>University of Wroclaw, Wroclaw, Poland</a:t>
            </a:r>
          </a:p>
          <a:p>
            <a:r>
              <a:rPr lang="en-US" sz="1100" baseline="30000" dirty="0">
                <a:latin typeface="CMTI9"/>
              </a:rPr>
              <a:t>4</a:t>
            </a:r>
            <a:r>
              <a:rPr lang="en-US" sz="1100" dirty="0">
                <a:latin typeface="CMTI9"/>
              </a:rPr>
              <a:t>Tel Aviv university, Israel</a:t>
            </a:r>
            <a:endParaRPr lang="en-US" sz="1100" dirty="0">
              <a:effectLst/>
              <a:latin typeface="CMTI9"/>
            </a:endParaRPr>
          </a:p>
          <a:p>
            <a:r>
              <a:rPr lang="en-US" sz="2000" dirty="0"/>
              <a:t>Presented by </a:t>
            </a:r>
            <a:r>
              <a:rPr lang="en-US" sz="2000" b="1" u="sng" dirty="0" err="1"/>
              <a:t>Zihao</a:t>
            </a:r>
            <a:r>
              <a:rPr lang="en-US" sz="2000" b="1" u="sng" dirty="0"/>
              <a:t> Lin</a:t>
            </a:r>
          </a:p>
          <a:p>
            <a:endParaRPr lang="en-US" sz="1800" b="1" dirty="0"/>
          </a:p>
          <a:p>
            <a:r>
              <a:rPr lang="en-US" dirty="0" err="1"/>
              <a:t>NuFact</a:t>
            </a:r>
            <a:r>
              <a:rPr lang="en-US" dirty="0"/>
              <a:t> 2024 </a:t>
            </a:r>
          </a:p>
          <a:p>
            <a:pPr rtl="0"/>
            <a:r>
              <a:rPr lang="en-US" dirty="0"/>
              <a:t>In-Person &amp; Virtual  Sept 16, 2024</a:t>
            </a:r>
          </a:p>
          <a:p>
            <a:pPr rtl="0"/>
            <a:r>
              <a:rPr lang="en-US" dirty="0"/>
              <a:t>Argonne National Laboratory, Illinois</a:t>
            </a:r>
          </a:p>
          <a:p>
            <a:pPr rtl="0"/>
            <a:r>
              <a:rPr lang="en-US" sz="1200" dirty="0"/>
              <a:t>20 min talk + 4 min questions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ABCF9-9C24-D619-E688-25799340A716}"/>
              </a:ext>
            </a:extLst>
          </p:cNvPr>
          <p:cNvSpPr txBox="1"/>
          <p:nvPr/>
        </p:nvSpPr>
        <p:spPr>
          <a:xfrm>
            <a:off x="914400" y="1752600"/>
            <a:ext cx="7772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66FF"/>
                </a:solidFill>
                <a:latin typeface="+mn-lt"/>
              </a:rPr>
              <a:t>Testing first principle nuclear theory predictions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66FF"/>
                </a:solidFill>
                <a:latin typeface="+mn-lt"/>
              </a:rPr>
              <a:t>Provide a platform for verification of  electron and neutrino MC generators over the entire kinematic range of interest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80863-1AE4-3FAE-7586-75A9EF94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2133600" cy="304800"/>
          </a:xfrm>
        </p:spPr>
        <p:txBody>
          <a:bodyPr/>
          <a:lstStyle/>
          <a:p>
            <a:pPr>
              <a:defRPr/>
            </a:pPr>
            <a:fld id="{745D7675-E1C9-417B-9F20-FC06F630C8E6}" type="slidenum">
              <a:rPr lang="en-US" altLang="en-US" sz="1200" smtClean="0"/>
              <a:pPr>
                <a:defRPr/>
              </a:pPr>
              <a:t>1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24465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A50B59-B9C1-44B2-6C97-B2C366D01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34" y="2101494"/>
            <a:ext cx="2522540" cy="19519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55426A-F61D-3A08-7B22-28DDA237B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94" y="2117431"/>
            <a:ext cx="2818781" cy="18538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BA1C6-CEB4-3757-D18C-7F0BDD8A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D7675-E1C9-417B-9F20-FC06F630C8E6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E579E4-67F8-51E3-9279-611281707DF3}"/>
              </a:ext>
            </a:extLst>
          </p:cNvPr>
          <p:cNvSpPr txBox="1"/>
          <p:nvPr/>
        </p:nvSpPr>
        <p:spPr>
          <a:xfrm>
            <a:off x="196456" y="1494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+mn-lt"/>
              </a:rPr>
              <a:t>Fixed q </a:t>
            </a:r>
            <a:r>
              <a:rPr lang="en-US" sz="2000" b="1" dirty="0">
                <a:latin typeface="+mn-lt"/>
              </a:rPr>
              <a:t>: </a:t>
            </a:r>
            <a:r>
              <a:rPr lang="en-US" sz="2000" b="1" dirty="0" err="1">
                <a:latin typeface="+mn-lt"/>
              </a:rPr>
              <a:t>Chirsty</a:t>
            </a:r>
            <a:r>
              <a:rPr lang="en-US" sz="2000" b="1" dirty="0">
                <a:latin typeface="+mn-lt"/>
              </a:rPr>
              <a:t>- </a:t>
            </a:r>
            <a:r>
              <a:rPr lang="en-US" sz="2000" b="1" dirty="0" err="1">
                <a:latin typeface="+mn-lt"/>
              </a:rPr>
              <a:t>Bodek</a:t>
            </a:r>
            <a:r>
              <a:rPr lang="en-US" sz="2000" b="1" dirty="0">
                <a:latin typeface="+mn-lt"/>
              </a:rPr>
              <a:t> Fit describes RL and RT</a:t>
            </a:r>
          </a:p>
          <a:p>
            <a:pPr algn="ctr"/>
            <a:r>
              <a:rPr lang="en-US" sz="1400" dirty="0">
                <a:latin typeface="+mn-lt"/>
              </a:rPr>
              <a:t>Code, as well as tables of  numbers for RL and RT for all q values will be </a:t>
            </a:r>
            <a:r>
              <a:rPr lang="en-US" sz="1400" dirty="0" err="1">
                <a:latin typeface="+mn-lt"/>
              </a:rPr>
              <a:t>provid</a:t>
            </a:r>
            <a:endParaRPr lang="en-US" sz="1400" dirty="0">
              <a:latin typeface="+mn-lt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+mn-lt"/>
              </a:rPr>
              <a:t>for easy validation of MC generators</a:t>
            </a:r>
            <a:r>
              <a:rPr lang="en-US" sz="1400" dirty="0">
                <a:latin typeface="+mn-lt"/>
              </a:rPr>
              <a:t> – </a:t>
            </a:r>
            <a:r>
              <a:rPr lang="en-US" sz="1400" b="1" dirty="0">
                <a:solidFill>
                  <a:srgbClr val="00A701"/>
                </a:solidFill>
                <a:latin typeface="+mn-lt"/>
              </a:rPr>
              <a:t>Example:  Compare to </a:t>
            </a:r>
            <a:r>
              <a:rPr lang="en-US" sz="1400" b="1" dirty="0" err="1">
                <a:solidFill>
                  <a:srgbClr val="00A701"/>
                </a:solidFill>
                <a:latin typeface="+mn-lt"/>
              </a:rPr>
              <a:t>NuWRo</a:t>
            </a:r>
            <a:r>
              <a:rPr lang="en-US" sz="1400" b="1" dirty="0">
                <a:solidFill>
                  <a:srgbClr val="00A701"/>
                </a:solidFill>
                <a:latin typeface="+mn-lt"/>
              </a:rPr>
              <a:t> which only predicts QE response </a:t>
            </a:r>
            <a:endParaRPr lang="en-US" sz="3600" b="1" baseline="30000" dirty="0">
              <a:solidFill>
                <a:srgbClr val="00A701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20517-6960-E79B-7717-4739D2205804}"/>
              </a:ext>
            </a:extLst>
          </p:cNvPr>
          <p:cNvSpPr txBox="1"/>
          <p:nvPr/>
        </p:nvSpPr>
        <p:spPr>
          <a:xfrm>
            <a:off x="97639" y="754665"/>
            <a:ext cx="8763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lain" startAt="18"/>
            </a:pPr>
            <a:r>
              <a:rPr lang="en-US" sz="1400" b="1" dirty="0">
                <a:solidFill>
                  <a:srgbClr val="0066FF"/>
                </a:solidFill>
                <a:latin typeface="+mn-lt"/>
              </a:rPr>
              <a:t>q values: 0.100, 0.148, 0.167, 0.205, 0.240, 0.300,  0.380, 0.475, 0.570,  0.649, 0.756, 0.991, 1.659, 1.921, 2.213, 2.500, 2.783, 3.500  GeV. </a:t>
            </a:r>
            <a:r>
              <a:rPr lang="en-US" sz="1400" b="1" u="sng" dirty="0">
                <a:solidFill>
                  <a:srgbClr val="C00000"/>
                </a:solidFill>
                <a:latin typeface="+mn-lt"/>
              </a:rPr>
              <a:t>are shown in Backup Slides</a:t>
            </a:r>
            <a:r>
              <a:rPr lang="en-US" sz="1400" b="1" u="sng" baseline="30000" dirty="0">
                <a:solidFill>
                  <a:srgbClr val="C00000"/>
                </a:solidFill>
                <a:latin typeface="+mn-lt"/>
              </a:rPr>
              <a:t>.  </a:t>
            </a:r>
            <a:r>
              <a:rPr lang="en-US" sz="1400" u="sng" dirty="0">
                <a:latin typeface="+mn-lt"/>
              </a:rPr>
              <a:t>Here we show a 3  examples: </a:t>
            </a:r>
            <a:r>
              <a:rPr lang="en-US" sz="1400" b="1" i="1" u="sng" dirty="0">
                <a:solidFill>
                  <a:srgbClr val="FF0000"/>
                </a:solidFill>
                <a:latin typeface="+mn-lt"/>
              </a:rPr>
              <a:t>Start with fixed q (GeV).  </a:t>
            </a:r>
            <a:r>
              <a:rPr lang="en-US" sz="1400" u="sng" dirty="0">
                <a:latin typeface="+mn-lt"/>
              </a:rPr>
              <a:t>The  maximum value of </a:t>
            </a:r>
            <a:r>
              <a:rPr lang="en-US" sz="1400" i="1" u="sng" dirty="0">
                <a:latin typeface="Symbol" pitchFamily="2" charset="2"/>
              </a:rPr>
              <a:t>n</a:t>
            </a:r>
            <a:r>
              <a:rPr lang="en-US" sz="1400" u="sng" dirty="0">
                <a:latin typeface="+mn-lt"/>
              </a:rPr>
              <a:t>  is   </a:t>
            </a:r>
            <a:r>
              <a:rPr lang="en-US" sz="1400" u="sng" dirty="0">
                <a:latin typeface="Symbol" pitchFamily="2" charset="2"/>
              </a:rPr>
              <a:t>n</a:t>
            </a:r>
            <a:r>
              <a:rPr lang="en-US" sz="1400" u="sng" dirty="0">
                <a:latin typeface="+mn-lt"/>
              </a:rPr>
              <a:t>=q (where it should match photoproduction for RT)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F3003B-0719-E145-129A-E1877FD44EE2}"/>
              </a:ext>
            </a:extLst>
          </p:cNvPr>
          <p:cNvSpPr txBox="1"/>
          <p:nvPr/>
        </p:nvSpPr>
        <p:spPr>
          <a:xfrm>
            <a:off x="151097" y="1491864"/>
            <a:ext cx="7787278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+mn-lt"/>
              </a:rPr>
              <a:t>Low q – Large contribution from nuclear excitation. Not included in any MC generators. </a:t>
            </a:r>
            <a:r>
              <a:rPr lang="en-US" sz="1200" b="1" dirty="0" err="1">
                <a:latin typeface="+mn-lt"/>
              </a:rPr>
              <a:t>NuWRo</a:t>
            </a:r>
            <a:r>
              <a:rPr lang="en-US" sz="1200" b="1" dirty="0">
                <a:latin typeface="+mn-lt"/>
              </a:rPr>
              <a:t> breaks down at low  q.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E8FF17-796F-5C9A-B966-ED0901DF04D2}"/>
              </a:ext>
            </a:extLst>
          </p:cNvPr>
          <p:cNvSpPr txBox="1"/>
          <p:nvPr/>
        </p:nvSpPr>
        <p:spPr>
          <a:xfrm>
            <a:off x="1295400" y="2366302"/>
            <a:ext cx="144671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RL: q=0.148 GeV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2698A-BDC7-AB0A-BC82-D4CD7F9BA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981" y="2105156"/>
            <a:ext cx="2837130" cy="201295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D64E49B-411B-A273-F0E3-9B51B7DBCDD1}"/>
              </a:ext>
            </a:extLst>
          </p:cNvPr>
          <p:cNvSpPr txBox="1"/>
          <p:nvPr/>
        </p:nvSpPr>
        <p:spPr>
          <a:xfrm>
            <a:off x="3755784" y="2334756"/>
            <a:ext cx="144671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RL: q=0.475 GeV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07012E-7AFD-895F-05E0-CC9A6C220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544" y="3971292"/>
            <a:ext cx="2987437" cy="225221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789C444-7D21-AE4C-9424-758BFD9D8247}"/>
              </a:ext>
            </a:extLst>
          </p:cNvPr>
          <p:cNvSpPr txBox="1"/>
          <p:nvPr/>
        </p:nvSpPr>
        <p:spPr>
          <a:xfrm>
            <a:off x="6705600" y="2286000"/>
            <a:ext cx="16002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RL: q=0.649 GeV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976558-B58D-8E33-9F95-C68C7BE661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1544" y="4118112"/>
            <a:ext cx="2744044" cy="21053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954C9D-5911-A981-E79D-76159F3906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4678" y="4118111"/>
            <a:ext cx="2727881" cy="19379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914C71-1420-33AD-8722-784C136A20EF}"/>
              </a:ext>
            </a:extLst>
          </p:cNvPr>
          <p:cNvSpPr txBox="1"/>
          <p:nvPr/>
        </p:nvSpPr>
        <p:spPr>
          <a:xfrm>
            <a:off x="7924800" y="286823"/>
            <a:ext cx="851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A701"/>
                </a:solidFill>
                <a:latin typeface="+mn-lt"/>
              </a:rPr>
              <a:t>. . .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F767B9-58D9-DC8F-A80D-E3DCAAF28181}"/>
              </a:ext>
            </a:extLst>
          </p:cNvPr>
          <p:cNvSpPr txBox="1"/>
          <p:nvPr/>
        </p:nvSpPr>
        <p:spPr>
          <a:xfrm>
            <a:off x="1524000" y="4451239"/>
            <a:ext cx="144671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RT: q=0.148 GeV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F69BAC-EAA3-C03B-C46C-11E7358C15D9}"/>
              </a:ext>
            </a:extLst>
          </p:cNvPr>
          <p:cNvSpPr txBox="1"/>
          <p:nvPr/>
        </p:nvSpPr>
        <p:spPr>
          <a:xfrm>
            <a:off x="3984384" y="4419693"/>
            <a:ext cx="144671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RT: q=0.475 GeV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4EB47C-6A56-916C-2F39-8D2CB955DF67}"/>
              </a:ext>
            </a:extLst>
          </p:cNvPr>
          <p:cNvSpPr txBox="1"/>
          <p:nvPr/>
        </p:nvSpPr>
        <p:spPr>
          <a:xfrm>
            <a:off x="6934200" y="4370937"/>
            <a:ext cx="16002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RT: q=0.649 GeV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88FEFA1-07F9-7AF0-C1D2-2BF414AB60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203" y="6345488"/>
            <a:ext cx="6858000" cy="381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9C987EB-5ED5-108A-E05B-C78BCD4DE6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936" y="1799178"/>
            <a:ext cx="67056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90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BA1C6-CEB4-3757-D18C-7F0BDD8A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D7675-E1C9-417B-9F20-FC06F630C8E6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E579E4-67F8-51E3-9279-611281707DF3}"/>
              </a:ext>
            </a:extLst>
          </p:cNvPr>
          <p:cNvSpPr txBox="1"/>
          <p:nvPr/>
        </p:nvSpPr>
        <p:spPr>
          <a:xfrm>
            <a:off x="186479" y="123092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n-lt"/>
              </a:rPr>
              <a:t>Fixed Q</a:t>
            </a:r>
            <a:r>
              <a:rPr lang="en-US" sz="1600" b="1" baseline="30000" dirty="0">
                <a:latin typeface="+mn-lt"/>
              </a:rPr>
              <a:t>2</a:t>
            </a:r>
            <a:r>
              <a:rPr lang="en-US" sz="1600" b="1" dirty="0">
                <a:latin typeface="+mn-lt"/>
              </a:rPr>
              <a:t> : </a:t>
            </a:r>
            <a:r>
              <a:rPr lang="en-US" sz="1600" b="1" dirty="0" err="1">
                <a:latin typeface="+mn-lt"/>
              </a:rPr>
              <a:t>Chirsty</a:t>
            </a:r>
            <a:r>
              <a:rPr lang="en-US" sz="1600" b="1" dirty="0">
                <a:latin typeface="+mn-lt"/>
              </a:rPr>
              <a:t>- </a:t>
            </a:r>
            <a:r>
              <a:rPr lang="en-US" sz="1600" b="1" dirty="0" err="1">
                <a:latin typeface="+mn-lt"/>
              </a:rPr>
              <a:t>Bodek</a:t>
            </a:r>
            <a:r>
              <a:rPr lang="en-US" sz="1600" b="1" dirty="0">
                <a:latin typeface="+mn-lt"/>
              </a:rPr>
              <a:t> Fit describes RL and RT</a:t>
            </a:r>
          </a:p>
          <a:p>
            <a:pPr algn="ctr"/>
            <a:r>
              <a:rPr lang="en-US" sz="1600" dirty="0">
                <a:latin typeface="+mn-lt"/>
              </a:rPr>
              <a:t>Code, as well as tables of  numbers for RL and RT for all q values will be provided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+mn-lt"/>
              </a:rPr>
              <a:t> for easy validation of MC generators</a:t>
            </a:r>
            <a:r>
              <a:rPr lang="en-US" sz="1600" dirty="0">
                <a:latin typeface="+mn-lt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20517-6960-E79B-7717-4739D2205804}"/>
              </a:ext>
            </a:extLst>
          </p:cNvPr>
          <p:cNvSpPr txBox="1"/>
          <p:nvPr/>
        </p:nvSpPr>
        <p:spPr>
          <a:xfrm>
            <a:off x="186479" y="986993"/>
            <a:ext cx="8763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66FF"/>
                </a:solidFill>
                <a:latin typeface="+mn-lt"/>
              </a:rPr>
              <a:t>18 Q</a:t>
            </a:r>
            <a:r>
              <a:rPr lang="en-US" sz="1400" b="1" baseline="30000" dirty="0">
                <a:solidFill>
                  <a:srgbClr val="0066FF"/>
                </a:solidFill>
                <a:latin typeface="+mn-lt"/>
              </a:rPr>
              <a:t>2. </a:t>
            </a:r>
            <a:r>
              <a:rPr lang="en-US" sz="1400" b="1" dirty="0">
                <a:solidFill>
                  <a:srgbClr val="0066FF"/>
                </a:solidFill>
                <a:latin typeface="+mn-lt"/>
              </a:rPr>
              <a:t>values: 0.00 (photoproduction), 0.010, 0.020, 0.026, 0.040, 0.056, 0.093, 0.120, 0.160, 0.265, 0.38, 0.50, 0.80, 1.25, 1.75, 2.25, 2.75, 3.25, 3.75 GeV</a:t>
            </a:r>
            <a:r>
              <a:rPr lang="en-US" sz="1400" b="1" baseline="30000" dirty="0">
                <a:solidFill>
                  <a:srgbClr val="0066FF"/>
                </a:solidFill>
                <a:latin typeface="+mn-lt"/>
              </a:rPr>
              <a:t>2</a:t>
            </a:r>
            <a:r>
              <a:rPr lang="en-US" sz="1400" b="1" baseline="30000" dirty="0">
                <a:solidFill>
                  <a:srgbClr val="C00000"/>
                </a:solidFill>
                <a:latin typeface="+mn-lt"/>
              </a:rPr>
              <a:t>. </a:t>
            </a:r>
            <a:r>
              <a:rPr lang="en-US" sz="14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1400" b="1" u="sng" dirty="0">
                <a:solidFill>
                  <a:srgbClr val="C00000"/>
                </a:solidFill>
                <a:latin typeface="+mn-lt"/>
              </a:rPr>
              <a:t>are shown in Backup Slides</a:t>
            </a:r>
            <a:r>
              <a:rPr lang="en-US" sz="1400" b="1" u="sng" baseline="30000" dirty="0">
                <a:solidFill>
                  <a:srgbClr val="C00000"/>
                </a:solidFill>
                <a:latin typeface="+mn-lt"/>
              </a:rPr>
              <a:t>. </a:t>
            </a:r>
            <a:r>
              <a:rPr lang="en-US" sz="1400" u="sng" dirty="0">
                <a:latin typeface="+mn-lt"/>
              </a:rPr>
              <a:t>Here we show a 3  fixed Q</a:t>
            </a:r>
            <a:r>
              <a:rPr lang="en-US" sz="1400" u="sng" baseline="30000" dirty="0">
                <a:latin typeface="+mn-lt"/>
              </a:rPr>
              <a:t>2</a:t>
            </a:r>
            <a:r>
              <a:rPr lang="en-US" sz="1400" u="sng" dirty="0">
                <a:latin typeface="+mn-lt"/>
              </a:rPr>
              <a:t> (GeV</a:t>
            </a:r>
            <a:r>
              <a:rPr lang="en-US" sz="1400" u="sng" baseline="30000" dirty="0">
                <a:latin typeface="+mn-lt"/>
              </a:rPr>
              <a:t>2</a:t>
            </a:r>
            <a:r>
              <a:rPr lang="en-US" sz="1400" u="sng" dirty="0">
                <a:latin typeface="+mn-lt"/>
              </a:rPr>
              <a:t>) examples. (there is no maximum value of </a:t>
            </a:r>
            <a:r>
              <a:rPr lang="en-US" sz="1400" i="1" u="sng" dirty="0">
                <a:latin typeface="Symbol" pitchFamily="2" charset="2"/>
              </a:rPr>
              <a:t>n</a:t>
            </a:r>
            <a:r>
              <a:rPr lang="en-US" sz="1400" u="sng" dirty="0">
                <a:latin typeface="+mn-lt"/>
              </a:rPr>
              <a:t> 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2A3377-E51D-B49F-144C-504B41591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3" y="3049260"/>
            <a:ext cx="2965507" cy="3503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832346-F09E-2A05-5F25-D55BB65628F2}"/>
              </a:ext>
            </a:extLst>
          </p:cNvPr>
          <p:cNvSpPr txBox="1"/>
          <p:nvPr/>
        </p:nvSpPr>
        <p:spPr>
          <a:xfrm>
            <a:off x="1273336" y="3118062"/>
            <a:ext cx="179639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RL Q</a:t>
            </a:r>
            <a:r>
              <a:rPr lang="en-US" sz="1400" b="1" baseline="30000" dirty="0"/>
              <a:t>2</a:t>
            </a:r>
            <a:r>
              <a:rPr lang="en-US" sz="1400" b="1" dirty="0"/>
              <a:t>=0.04 GeV</a:t>
            </a:r>
            <a:r>
              <a:rPr lang="en-US" sz="1400" b="1" baseline="30000" dirty="0"/>
              <a:t>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0A89A4-AF6D-3B24-32A0-CBB8EC6C7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567" y="3049260"/>
            <a:ext cx="2755900" cy="35039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CB1550-49F1-A7B6-3AFE-8FB04CCA9F49}"/>
              </a:ext>
            </a:extLst>
          </p:cNvPr>
          <p:cNvSpPr txBox="1"/>
          <p:nvPr/>
        </p:nvSpPr>
        <p:spPr>
          <a:xfrm>
            <a:off x="4183775" y="3139386"/>
            <a:ext cx="176173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RL Q</a:t>
            </a:r>
            <a:r>
              <a:rPr lang="en-US" sz="1400" b="1" baseline="30000" dirty="0"/>
              <a:t>2</a:t>
            </a:r>
            <a:r>
              <a:rPr lang="en-US" sz="1400" b="1" dirty="0"/>
              <a:t>=0.093 GeV</a:t>
            </a:r>
            <a:r>
              <a:rPr lang="en-US" sz="1400" b="1" baseline="30000" dirty="0"/>
              <a:t>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608453-3F87-1D50-ECE6-DEEBEB382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509" y="3118062"/>
            <a:ext cx="2794000" cy="3282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77BE55-2591-0EC5-585A-103946AC5D2A}"/>
              </a:ext>
            </a:extLst>
          </p:cNvPr>
          <p:cNvSpPr txBox="1"/>
          <p:nvPr/>
        </p:nvSpPr>
        <p:spPr>
          <a:xfrm>
            <a:off x="6629400" y="3175898"/>
            <a:ext cx="197429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RL Q</a:t>
            </a:r>
            <a:r>
              <a:rPr lang="en-US" sz="1400" b="1" baseline="30000" dirty="0"/>
              <a:t>2</a:t>
            </a:r>
            <a:r>
              <a:rPr lang="en-US" sz="1400" b="1" dirty="0"/>
              <a:t>=0.265 GeV</a:t>
            </a:r>
            <a:r>
              <a:rPr lang="en-US" sz="1400" b="1" baseline="30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C6C3D-D734-EC91-9268-1DE4754B3C43}"/>
              </a:ext>
            </a:extLst>
          </p:cNvPr>
          <p:cNvSpPr txBox="1"/>
          <p:nvPr/>
        </p:nvSpPr>
        <p:spPr>
          <a:xfrm>
            <a:off x="104223" y="1794459"/>
            <a:ext cx="7787278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+mn-lt"/>
              </a:rPr>
              <a:t>Low q – Large contribution from nuclear excitation. Not included in any MC generators. </a:t>
            </a:r>
            <a:r>
              <a:rPr lang="en-US" sz="1200" b="1" dirty="0" err="1">
                <a:latin typeface="+mn-lt"/>
              </a:rPr>
              <a:t>NuWRo</a:t>
            </a:r>
            <a:r>
              <a:rPr lang="en-US" sz="1200" b="1" dirty="0">
                <a:latin typeface="+mn-lt"/>
              </a:rPr>
              <a:t> breaks down at low  q.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3C4EB-7CC1-E8AD-FFB3-36AEDFD9E4E2}"/>
              </a:ext>
            </a:extLst>
          </p:cNvPr>
          <p:cNvSpPr txBox="1"/>
          <p:nvPr/>
        </p:nvSpPr>
        <p:spPr>
          <a:xfrm>
            <a:off x="975761" y="5007876"/>
            <a:ext cx="179639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RT Q</a:t>
            </a:r>
            <a:r>
              <a:rPr lang="en-US" sz="1400" b="1" baseline="30000" dirty="0"/>
              <a:t>2</a:t>
            </a:r>
            <a:r>
              <a:rPr lang="en-US" sz="1400" b="1" dirty="0"/>
              <a:t>=0.04 GeV</a:t>
            </a:r>
            <a:r>
              <a:rPr lang="en-US" sz="1400" b="1" baseline="300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E1317-A46D-8594-9D02-72D202A2E8E0}"/>
              </a:ext>
            </a:extLst>
          </p:cNvPr>
          <p:cNvSpPr txBox="1"/>
          <p:nvPr/>
        </p:nvSpPr>
        <p:spPr>
          <a:xfrm>
            <a:off x="3886200" y="5029200"/>
            <a:ext cx="176173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RT Q</a:t>
            </a:r>
            <a:r>
              <a:rPr lang="en-US" sz="1400" b="1" baseline="30000" dirty="0"/>
              <a:t>2</a:t>
            </a:r>
            <a:r>
              <a:rPr lang="en-US" sz="1400" b="1" dirty="0"/>
              <a:t>=0.093 GeV</a:t>
            </a:r>
            <a:r>
              <a:rPr lang="en-US" sz="1400" b="1" baseline="30000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F31CCF-8442-B566-1F38-6E1A6FADD682}"/>
              </a:ext>
            </a:extLst>
          </p:cNvPr>
          <p:cNvSpPr txBox="1"/>
          <p:nvPr/>
        </p:nvSpPr>
        <p:spPr>
          <a:xfrm>
            <a:off x="6331825" y="5065712"/>
            <a:ext cx="197429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RT Q</a:t>
            </a:r>
            <a:r>
              <a:rPr lang="en-US" sz="1400" b="1" baseline="30000" dirty="0"/>
              <a:t>2</a:t>
            </a:r>
            <a:r>
              <a:rPr lang="en-US" sz="1400" b="1" dirty="0"/>
              <a:t>=0.265 GeV</a:t>
            </a:r>
            <a:r>
              <a:rPr lang="en-US" sz="1400" b="1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4192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471D0-D0B2-93E8-19CA-A83DD9AA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D7675-E1C9-417B-9F20-FC06F630C8E6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79F7BA-B68A-8CE3-DB18-D5DA55180A1D}"/>
              </a:ext>
            </a:extLst>
          </p:cNvPr>
          <p:cNvSpPr txBox="1"/>
          <p:nvPr/>
        </p:nvSpPr>
        <p:spPr>
          <a:xfrm>
            <a:off x="1981200" y="23446"/>
            <a:ext cx="54102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   Comparison to previous analyses </a:t>
            </a:r>
          </a:p>
          <a:p>
            <a:r>
              <a:rPr lang="en-US" dirty="0">
                <a:latin typeface="+mn-lt"/>
              </a:rPr>
              <a:t>(which  were only done at 3 values of q)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DA602-6323-59C7-00A2-3B0E369C50F8}"/>
              </a:ext>
            </a:extLst>
          </p:cNvPr>
          <p:cNvSpPr txBox="1"/>
          <p:nvPr/>
        </p:nvSpPr>
        <p:spPr>
          <a:xfrm>
            <a:off x="80596" y="890972"/>
            <a:ext cx="8911004" cy="33855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With all world’s data we have 18 values of q (and Q2) with smaller error bars and larger kinematic range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D86206-04CC-4D06-AEDD-568D886CC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550" y="3429000"/>
            <a:ext cx="88900" cy="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3B39F8-76CD-7548-2D53-93FCEDD06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92" y="1670742"/>
            <a:ext cx="3200400" cy="2400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4E853C-CD24-9CB4-E23E-15274AA66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773" y="1782213"/>
            <a:ext cx="2819400" cy="21773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37F241-6295-96C5-FE93-30F8AF854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977" y="1229526"/>
            <a:ext cx="6591300" cy="368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8FDEB3-078F-EAFE-57B5-D1EB3A0678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2173" y="1676400"/>
            <a:ext cx="2590800" cy="19391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51D3C4-20FB-BC73-2EC1-5299E31D64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000" y="3581400"/>
            <a:ext cx="2306515" cy="406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68EB99-8BC4-AEF2-AD53-DED1C23952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857" y="6134100"/>
            <a:ext cx="6883400" cy="571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9AB6CC-00E4-B2CE-0FE5-DB9A02854F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0960" y="3936538"/>
            <a:ext cx="2819400" cy="21463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BF0FAD-E82F-BE8F-0E1C-F9B557E0AF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5621" y="3987800"/>
            <a:ext cx="2819400" cy="20439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E4857D-EA92-C4C2-00FB-8B88FA59EA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75021" y="4029372"/>
            <a:ext cx="2660695" cy="19523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50C80B-521E-A2C9-BFC1-5251142E3ECE}"/>
              </a:ext>
            </a:extLst>
          </p:cNvPr>
          <p:cNvSpPr txBox="1"/>
          <p:nvPr/>
        </p:nvSpPr>
        <p:spPr>
          <a:xfrm>
            <a:off x="1310054" y="2142491"/>
            <a:ext cx="144671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RL: q=0.30 GeV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E89150-481C-6364-EACB-A1DA9FD1601B}"/>
              </a:ext>
            </a:extLst>
          </p:cNvPr>
          <p:cNvSpPr txBox="1"/>
          <p:nvPr/>
        </p:nvSpPr>
        <p:spPr>
          <a:xfrm>
            <a:off x="3770438" y="2110945"/>
            <a:ext cx="144671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RL: q=0.38 GeV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32AF31-1405-92BD-B5F2-4A65AE4ED156}"/>
              </a:ext>
            </a:extLst>
          </p:cNvPr>
          <p:cNvSpPr txBox="1"/>
          <p:nvPr/>
        </p:nvSpPr>
        <p:spPr>
          <a:xfrm>
            <a:off x="6720254" y="2062189"/>
            <a:ext cx="16002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RL: q=0.57 GeV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3C761E-2FD8-E999-6154-1551D452D8E7}"/>
              </a:ext>
            </a:extLst>
          </p:cNvPr>
          <p:cNvSpPr txBox="1"/>
          <p:nvPr/>
        </p:nvSpPr>
        <p:spPr>
          <a:xfrm>
            <a:off x="1538654" y="4227428"/>
            <a:ext cx="144671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RT: q=0.30 GeV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B4FFAA-A9E5-2C62-A313-646F07A9BC94}"/>
              </a:ext>
            </a:extLst>
          </p:cNvPr>
          <p:cNvSpPr txBox="1"/>
          <p:nvPr/>
        </p:nvSpPr>
        <p:spPr>
          <a:xfrm>
            <a:off x="3999038" y="4195882"/>
            <a:ext cx="144671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RT: q=0.38 GeV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7FC801-BF24-9EE5-E513-920B5969526D}"/>
              </a:ext>
            </a:extLst>
          </p:cNvPr>
          <p:cNvSpPr txBox="1"/>
          <p:nvPr/>
        </p:nvSpPr>
        <p:spPr>
          <a:xfrm>
            <a:off x="6948854" y="4147126"/>
            <a:ext cx="16002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RT: q=0.57 GeV</a:t>
            </a:r>
          </a:p>
        </p:txBody>
      </p:sp>
    </p:spTree>
    <p:extLst>
      <p:ext uri="{BB962C8B-B14F-4D97-AF65-F5344CB8AC3E}">
        <p14:creationId xmlns:p14="http://schemas.microsoft.com/office/powerpoint/2010/main" val="33381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D7EC-3059-DC80-59D5-3C3B945C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FC649-3581-1BAD-B0B8-B51861426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615" y="1166018"/>
            <a:ext cx="8229600" cy="5234782"/>
          </a:xfrm>
        </p:spPr>
        <p:txBody>
          <a:bodyPr/>
          <a:lstStyle/>
          <a:p>
            <a:r>
              <a:rPr lang="en-US" sz="1800" dirty="0"/>
              <a:t>The 18  R</a:t>
            </a:r>
            <a:r>
              <a:rPr lang="en-US" sz="1800" baseline="-25000" dirty="0"/>
              <a:t>L</a:t>
            </a:r>
            <a:r>
              <a:rPr lang="en-US" sz="1800" dirty="0"/>
              <a:t> and R</a:t>
            </a:r>
            <a:r>
              <a:rPr lang="en-US" sz="1800" baseline="-25000" dirty="0"/>
              <a:t>T</a:t>
            </a:r>
            <a:r>
              <a:rPr lang="en-US" sz="1800" dirty="0"/>
              <a:t> extractions cover a very large kinematic range. The values are in excellent agreement with the  Christy-</a:t>
            </a:r>
            <a:r>
              <a:rPr lang="en-US" sz="1800" dirty="0" err="1"/>
              <a:t>Bodek</a:t>
            </a:r>
            <a:r>
              <a:rPr lang="en-US" sz="1800" dirty="0"/>
              <a:t> Universal fit to all cross section values. Therefore, where there is no data the  values form the universal fit can be used.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Good agreement with nuclear theory for 3 values of q.  Predictions for all other values of q not yet available.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The R</a:t>
            </a:r>
            <a:r>
              <a:rPr lang="en-US" sz="1800" baseline="-25000" dirty="0"/>
              <a:t>L</a:t>
            </a:r>
            <a:r>
              <a:rPr lang="en-US" sz="1800" dirty="0"/>
              <a:t> and R</a:t>
            </a:r>
            <a:r>
              <a:rPr lang="en-US" sz="1800" baseline="-25000" dirty="0"/>
              <a:t>T</a:t>
            </a:r>
            <a:r>
              <a:rPr lang="en-US" sz="1800" dirty="0"/>
              <a:t> measurements as well as the universal fit provide a simple way to validate electron and neutrino MC generators over the entire kinematic range of interest.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Tables of the fit values for R</a:t>
            </a:r>
            <a:r>
              <a:rPr lang="en-US" sz="1800" baseline="-25000" dirty="0"/>
              <a:t>L</a:t>
            </a:r>
            <a:r>
              <a:rPr lang="en-US" sz="1800" dirty="0"/>
              <a:t> and R</a:t>
            </a:r>
            <a:r>
              <a:rPr lang="en-US" sz="1800" baseline="-25000" dirty="0"/>
              <a:t>T</a:t>
            </a:r>
            <a:r>
              <a:rPr lang="en-US" sz="1800" dirty="0"/>
              <a:t> for the 18 q and Q</a:t>
            </a:r>
            <a:r>
              <a:rPr lang="en-US" sz="1800" baseline="30000" dirty="0"/>
              <a:t>2</a:t>
            </a:r>
            <a:r>
              <a:rPr lang="en-US" sz="1800" dirty="0"/>
              <a:t> values will be provided.  The contributions of nuclear excitations, QE, transverse enhancement and inelastic scattering will also  be listed separately.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Code for the universal fit will be provided.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3F1B5-6DDD-05A0-85B4-5AB8330B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D7675-E1C9-417B-9F20-FC06F630C8E6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8154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808A-0E53-9952-2823-87C6C43DD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1CFC0-F12C-09CD-B5DA-52AD89BD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D7675-E1C9-417B-9F20-FC06F630C8E6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3F96A-3755-F44F-87BC-1A25420C83A4}"/>
              </a:ext>
            </a:extLst>
          </p:cNvPr>
          <p:cNvSpPr txBox="1"/>
          <p:nvPr/>
        </p:nvSpPr>
        <p:spPr>
          <a:xfrm>
            <a:off x="1219200" y="1417638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Plots of RL and RT at all 18  values of q, and 18 values of  Q</a:t>
            </a:r>
            <a:r>
              <a:rPr lang="en-US" sz="1800" baseline="30000" dirty="0"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20464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063C-D1DE-ADC0-E550-B6B743556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1"/>
            <a:ext cx="8229600" cy="761999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Comparison to options in  </a:t>
            </a:r>
            <a:r>
              <a:rPr lang="en-US" sz="2400" dirty="0" err="1">
                <a:latin typeface="+mn-lt"/>
              </a:rPr>
              <a:t>NuWRo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38B89-1409-1018-C1D2-8807EF73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D7675-E1C9-417B-9F20-FC06F630C8E6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BF5F3-A002-98AA-3A8C-51FC4332BC0B}"/>
              </a:ext>
            </a:extLst>
          </p:cNvPr>
          <p:cNvSpPr txBox="1"/>
          <p:nvPr/>
        </p:nvSpPr>
        <p:spPr>
          <a:xfrm>
            <a:off x="762000" y="6858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+mn-lt"/>
              </a:rPr>
              <a:t>(1)  Relativistic Fermi Gas (RFG).           (2) Spectral Function (SF) </a:t>
            </a:r>
          </a:p>
          <a:p>
            <a:pPr algn="ctr"/>
            <a:r>
              <a:rPr lang="en-US" sz="1800" b="1" dirty="0">
                <a:latin typeface="+mn-lt"/>
              </a:rPr>
              <a:t>(3) Spectral Function plus  final state interaction (SF-FSI).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105FA-FEF6-2291-25C1-445170700245}"/>
              </a:ext>
            </a:extLst>
          </p:cNvPr>
          <p:cNvSpPr txBox="1"/>
          <p:nvPr/>
        </p:nvSpPr>
        <p:spPr>
          <a:xfrm>
            <a:off x="838200" y="1332131"/>
            <a:ext cx="7315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FSI is needs to be included. However, at large Q2  the effect of FSI is smaller</a:t>
            </a:r>
          </a:p>
        </p:txBody>
      </p:sp>
    </p:spTree>
    <p:extLst>
      <p:ext uri="{BB962C8B-B14F-4D97-AF65-F5344CB8AC3E}">
        <p14:creationId xmlns:p14="http://schemas.microsoft.com/office/powerpoint/2010/main" val="4129337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5E0DE-2AC7-E041-B52C-50F4B349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D7675-E1C9-417B-9F20-FC06F630C8E6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1FEC1-83A7-0B4A-B25A-B423F88BC6AB}"/>
              </a:ext>
            </a:extLst>
          </p:cNvPr>
          <p:cNvSpPr txBox="1"/>
          <p:nvPr/>
        </p:nvSpPr>
        <p:spPr>
          <a:xfrm>
            <a:off x="304800" y="328268"/>
            <a:ext cx="33528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n-lt"/>
              </a:rPr>
              <a:t> </a:t>
            </a:r>
            <a:endParaRPr lang="en-US" sz="2000" b="1" u="sng" dirty="0">
              <a:highlight>
                <a:srgbClr val="FFFF00"/>
              </a:highlight>
              <a:latin typeface="+mn-lt"/>
            </a:endParaRPr>
          </a:p>
          <a:p>
            <a:r>
              <a:rPr lang="en-US" sz="2000" b="1" u="sng" dirty="0" err="1">
                <a:highlight>
                  <a:srgbClr val="FFFF00"/>
                </a:highlight>
                <a:latin typeface="+mn-lt"/>
              </a:rPr>
              <a:t>Quasielastic</a:t>
            </a:r>
            <a:r>
              <a:rPr lang="en-US" sz="2000" b="1" u="sng" dirty="0">
                <a:highlight>
                  <a:srgbClr val="FFFF00"/>
                </a:highlight>
                <a:latin typeface="+mn-lt"/>
              </a:rPr>
              <a:t> (QE) Region-I</a:t>
            </a:r>
          </a:p>
          <a:p>
            <a:br>
              <a:rPr lang="en-US" sz="2000" b="1" dirty="0">
                <a:latin typeface="+mn-lt"/>
              </a:rPr>
            </a:br>
            <a:r>
              <a:rPr lang="en-US" sz="2000" b="1" dirty="0">
                <a:latin typeface="+mn-lt"/>
              </a:rPr>
              <a:t>Comparison of our fit </a:t>
            </a:r>
            <a:r>
              <a:rPr lang="en-US" sz="2000" dirty="0">
                <a:latin typeface="+mn-lt"/>
              </a:rPr>
              <a:t>to representative  e-C12 data </a:t>
            </a:r>
          </a:p>
          <a:p>
            <a:r>
              <a:rPr lang="en-US" sz="2000" b="1" dirty="0">
                <a:highlight>
                  <a:srgbClr val="FFFF00"/>
                </a:highlight>
                <a:latin typeface="Times" pitchFamily="2" charset="0"/>
              </a:rPr>
              <a:t>For</a:t>
            </a:r>
            <a:r>
              <a:rPr lang="en-US" sz="2000" b="1" dirty="0">
                <a:highlight>
                  <a:srgbClr val="FFFF00"/>
                </a:highlight>
                <a:latin typeface="+mn-lt"/>
              </a:rPr>
              <a:t> </a:t>
            </a:r>
            <a:r>
              <a:rPr lang="en-US" sz="2000" b="1" dirty="0">
                <a:highlight>
                  <a:srgbClr val="FFFF00"/>
                </a:highlight>
                <a:latin typeface="Symbol" pitchFamily="2" charset="2"/>
              </a:rPr>
              <a:t>n</a:t>
            </a:r>
            <a:r>
              <a:rPr lang="en-US" sz="2000" b="1" dirty="0">
                <a:highlight>
                  <a:srgbClr val="FFFF00"/>
                </a:highlight>
              </a:rPr>
              <a:t> &lt; </a:t>
            </a:r>
            <a:r>
              <a:rPr lang="en-US" sz="2000" b="1" dirty="0">
                <a:highlight>
                  <a:srgbClr val="FFFF00"/>
                </a:highlight>
                <a:latin typeface="Times" pitchFamily="2" charset="0"/>
              </a:rPr>
              <a:t>0.2 GeV </a:t>
            </a:r>
            <a:r>
              <a:rPr lang="en-US" sz="2000" b="1" dirty="0">
                <a:highlight>
                  <a:srgbClr val="FFFF00"/>
                </a:highlight>
                <a:latin typeface="+mn-lt"/>
              </a:rPr>
              <a:t>and</a:t>
            </a:r>
          </a:p>
          <a:p>
            <a:r>
              <a:rPr lang="en-US" sz="2000" b="1" dirty="0">
                <a:highlight>
                  <a:srgbClr val="FFFF00"/>
                </a:highlight>
                <a:latin typeface="+mn-lt"/>
              </a:rPr>
              <a:t>0.01 &lt;q</a:t>
            </a:r>
            <a:r>
              <a:rPr lang="en-US" sz="2000" b="1" baseline="30000" dirty="0">
                <a:highlight>
                  <a:srgbClr val="FFFF00"/>
                </a:highlight>
                <a:latin typeface="+mn-lt"/>
              </a:rPr>
              <a:t>2</a:t>
            </a:r>
            <a:r>
              <a:rPr lang="en-US" sz="2000" b="1" dirty="0">
                <a:highlight>
                  <a:srgbClr val="FFFF00"/>
                </a:highlight>
                <a:latin typeface="+mn-lt"/>
              </a:rPr>
              <a:t>&lt; 0.068 GeV</a:t>
            </a:r>
            <a:r>
              <a:rPr lang="en-US" sz="2000" b="1" baseline="30000" dirty="0">
                <a:highlight>
                  <a:srgbClr val="FFFF00"/>
                </a:highlight>
                <a:latin typeface="+mn-lt"/>
              </a:rPr>
              <a:t>2</a:t>
            </a:r>
            <a:r>
              <a:rPr lang="en-US" sz="2000" b="1" dirty="0">
                <a:highlight>
                  <a:srgbClr val="FFFF00"/>
                </a:highlight>
                <a:latin typeface="+mn-lt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+mn-lt"/>
              </a:rPr>
              <a:t>.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b="1" dirty="0">
                <a:latin typeface="+mn-lt"/>
              </a:rPr>
              <a:t>Shown: </a:t>
            </a:r>
            <a:r>
              <a:rPr lang="en-US" sz="2000" b="1" dirty="0">
                <a:solidFill>
                  <a:srgbClr val="7030A0"/>
                </a:solidFill>
                <a:highlight>
                  <a:srgbClr val="FFFF00"/>
                </a:highlight>
                <a:latin typeface="+mn-lt"/>
              </a:rPr>
              <a:t>Total including excitations   </a:t>
            </a:r>
            <a:r>
              <a:rPr lang="en-US" sz="2000" b="1" dirty="0">
                <a:solidFill>
                  <a:srgbClr val="7030A0"/>
                </a:solidFill>
                <a:latin typeface="+mn-lt"/>
              </a:rPr>
              <a:t>   solid -------</a:t>
            </a:r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r>
              <a:rPr lang="en-US" sz="2000" b="1" dirty="0" err="1">
                <a:solidFill>
                  <a:srgbClr val="0066FF"/>
                </a:solidFill>
                <a:highlight>
                  <a:srgbClr val="FFFF00"/>
                </a:highlight>
                <a:latin typeface="+mn-lt"/>
              </a:rPr>
              <a:t>Quasielastic</a:t>
            </a:r>
            <a:r>
              <a:rPr lang="en-US" sz="2000" b="1" dirty="0">
                <a:solidFill>
                  <a:srgbClr val="0066FF"/>
                </a:solidFill>
                <a:highlight>
                  <a:srgbClr val="FFFF00"/>
                </a:highlight>
                <a:latin typeface="+mn-lt"/>
              </a:rPr>
              <a:t> (QE) </a:t>
            </a:r>
          </a:p>
          <a:p>
            <a:r>
              <a:rPr lang="en-US" sz="2000" b="1" dirty="0">
                <a:solidFill>
                  <a:srgbClr val="0066FF"/>
                </a:solidFill>
                <a:highlight>
                  <a:srgbClr val="FFFF00"/>
                </a:highlight>
                <a:latin typeface="+mn-lt"/>
              </a:rPr>
              <a:t> contribution     dashed </a:t>
            </a:r>
            <a:r>
              <a:rPr lang="en-US" sz="2000" b="1" dirty="0">
                <a:solidFill>
                  <a:srgbClr val="0066FF"/>
                </a:solidFill>
                <a:latin typeface="+mn-lt"/>
              </a:rPr>
              <a:t>------</a:t>
            </a:r>
          </a:p>
          <a:p>
            <a:endParaRPr lang="en-US" sz="2000" b="1" dirty="0">
              <a:solidFill>
                <a:srgbClr val="0066FF"/>
              </a:solidFill>
              <a:latin typeface="+mn-lt"/>
            </a:endParaRPr>
          </a:p>
          <a:p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+mn-lt"/>
              </a:rPr>
              <a:t>Transverse Enhancement at large angles accounts for Meson Exchange Currents and Enhancement of Transverse QE response    dashed</a:t>
            </a:r>
            <a:r>
              <a:rPr lang="en-US" sz="2000" b="1" dirty="0">
                <a:solidFill>
                  <a:srgbClr val="FF0000"/>
                </a:solidFill>
                <a:latin typeface="+mn-lt"/>
              </a:rPr>
              <a:t>------</a:t>
            </a:r>
            <a:endParaRPr lang="en-US" sz="2000" b="1" dirty="0"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E40511-EBC5-DD89-B0CC-BD1CCC030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95942"/>
            <a:ext cx="5638800" cy="62567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2E778B-3D09-85C3-1ED0-86152401444E}"/>
              </a:ext>
            </a:extLst>
          </p:cNvPr>
          <p:cNvSpPr txBox="1"/>
          <p:nvPr/>
        </p:nvSpPr>
        <p:spPr>
          <a:xfrm>
            <a:off x="533400" y="236030"/>
            <a:ext cx="56387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 err="1">
                <a:solidFill>
                  <a:srgbClr val="0066FF"/>
                </a:solidFill>
                <a:latin typeface="+mn-lt"/>
              </a:rPr>
              <a:t>Bakcup</a:t>
            </a:r>
            <a:r>
              <a:rPr lang="en-US" sz="1600" b="1" u="sng" dirty="0">
                <a:solidFill>
                  <a:srgbClr val="0066FF"/>
                </a:solidFill>
                <a:latin typeface="+mn-lt"/>
              </a:rPr>
              <a:t>:  2 Christy- </a:t>
            </a:r>
            <a:r>
              <a:rPr lang="en-US" sz="1600" b="1" u="sng" dirty="0" err="1">
                <a:solidFill>
                  <a:srgbClr val="0066FF"/>
                </a:solidFill>
                <a:latin typeface="+mn-lt"/>
              </a:rPr>
              <a:t>Bodek</a:t>
            </a:r>
            <a:r>
              <a:rPr lang="en-US" sz="1600" b="1" u="sng" dirty="0">
                <a:solidFill>
                  <a:srgbClr val="0066FF"/>
                </a:solidFill>
                <a:latin typeface="+mn-lt"/>
              </a:rPr>
              <a:t> Universal Fit</a:t>
            </a:r>
          </a:p>
        </p:txBody>
      </p:sp>
    </p:spTree>
    <p:extLst>
      <p:ext uri="{BB962C8B-B14F-4D97-AF65-F5344CB8AC3E}">
        <p14:creationId xmlns:p14="http://schemas.microsoft.com/office/powerpoint/2010/main" val="3138095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254D7-8E8C-C248-A87F-EA6510EC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D7675-E1C9-417B-9F20-FC06F630C8E6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E0B135-760B-A941-A21F-FF155F6A659C}"/>
              </a:ext>
            </a:extLst>
          </p:cNvPr>
          <p:cNvSpPr txBox="1"/>
          <p:nvPr/>
        </p:nvSpPr>
        <p:spPr>
          <a:xfrm>
            <a:off x="5822" y="533936"/>
            <a:ext cx="3200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latin typeface="+mn-lt"/>
            </a:endParaRPr>
          </a:p>
          <a:p>
            <a:r>
              <a:rPr lang="en-US" sz="2000" b="1" dirty="0">
                <a:latin typeface="+mn-lt"/>
              </a:rPr>
              <a:t> </a:t>
            </a:r>
            <a:r>
              <a:rPr lang="en-US" sz="2000" b="1" u="sng" dirty="0" err="1">
                <a:highlight>
                  <a:srgbClr val="00FFFF"/>
                </a:highlight>
                <a:latin typeface="+mn-lt"/>
              </a:rPr>
              <a:t>Quasielastic</a:t>
            </a:r>
            <a:r>
              <a:rPr lang="en-US" sz="2000" b="1" u="sng" dirty="0">
                <a:highlight>
                  <a:srgbClr val="00FFFF"/>
                </a:highlight>
                <a:latin typeface="+mn-lt"/>
              </a:rPr>
              <a:t> (QE) Region II</a:t>
            </a:r>
          </a:p>
          <a:p>
            <a:r>
              <a:rPr lang="en-US" sz="2000" b="1" u="sng" dirty="0">
                <a:highlight>
                  <a:srgbClr val="00FFFF"/>
                </a:highlight>
                <a:latin typeface="+mn-lt"/>
              </a:rPr>
              <a:t> </a:t>
            </a:r>
            <a:r>
              <a:rPr lang="en-US" sz="2000" b="1" u="sng" dirty="0">
                <a:highlight>
                  <a:srgbClr val="00FFFF"/>
                </a:highlight>
                <a:latin typeface="Symbol" pitchFamily="2" charset="2"/>
              </a:rPr>
              <a:t> </a:t>
            </a:r>
            <a:br>
              <a:rPr lang="en-US" sz="2000" b="1" dirty="0">
                <a:latin typeface="+mn-lt"/>
              </a:rPr>
            </a:br>
            <a:r>
              <a:rPr lang="en-US" sz="2000" b="1" dirty="0">
                <a:latin typeface="+mn-lt"/>
              </a:rPr>
              <a:t>Comparison of our fit </a:t>
            </a:r>
            <a:r>
              <a:rPr lang="en-US" sz="2000" dirty="0">
                <a:latin typeface="+mn-lt"/>
              </a:rPr>
              <a:t>to representative  e-C12 data for  </a:t>
            </a:r>
            <a:r>
              <a:rPr lang="en-US" sz="2000" b="1" dirty="0">
                <a:latin typeface="+mn-lt"/>
              </a:rPr>
              <a:t>  </a:t>
            </a:r>
            <a:r>
              <a:rPr lang="en-US" sz="2000" b="1" dirty="0">
                <a:highlight>
                  <a:srgbClr val="00FFFF"/>
                </a:highlight>
                <a:latin typeface="+mn-lt"/>
              </a:rPr>
              <a:t>&lt; 0.2 GeV  </a:t>
            </a:r>
            <a:r>
              <a:rPr lang="en-US" sz="2000" b="1" dirty="0">
                <a:latin typeface="+mn-lt"/>
              </a:rPr>
              <a:t>and</a:t>
            </a:r>
          </a:p>
          <a:p>
            <a:r>
              <a:rPr lang="en-US" sz="2000" b="1" dirty="0">
                <a:latin typeface="+mn-lt"/>
              </a:rPr>
              <a:t> </a:t>
            </a:r>
            <a:r>
              <a:rPr lang="en-US" sz="2000" b="1" dirty="0">
                <a:highlight>
                  <a:srgbClr val="00FFFF"/>
                </a:highlight>
                <a:latin typeface="+mn-lt"/>
              </a:rPr>
              <a:t>0.071 &lt;q</a:t>
            </a:r>
            <a:r>
              <a:rPr lang="en-US" sz="2000" b="1" baseline="30000" dirty="0">
                <a:highlight>
                  <a:srgbClr val="00FFFF"/>
                </a:highlight>
                <a:latin typeface="+mn-lt"/>
              </a:rPr>
              <a:t>2</a:t>
            </a:r>
            <a:r>
              <a:rPr lang="en-US" sz="2000" b="1" dirty="0">
                <a:highlight>
                  <a:srgbClr val="00FFFF"/>
                </a:highlight>
                <a:latin typeface="+mn-lt"/>
              </a:rPr>
              <a:t>&lt; 0.121 GeV</a:t>
            </a:r>
            <a:r>
              <a:rPr lang="en-US" sz="2000" b="1" baseline="30000" dirty="0">
                <a:highlight>
                  <a:srgbClr val="00FFFF"/>
                </a:highlight>
                <a:latin typeface="+mn-lt"/>
              </a:rPr>
              <a:t>2</a:t>
            </a:r>
            <a:r>
              <a:rPr lang="en-US" sz="2000" b="1" dirty="0">
                <a:highlight>
                  <a:srgbClr val="00FFFF"/>
                </a:highlight>
                <a:latin typeface="+mn-lt"/>
              </a:rPr>
              <a:t> </a:t>
            </a:r>
            <a:r>
              <a:rPr lang="en-US" sz="2000" dirty="0">
                <a:highlight>
                  <a:srgbClr val="00FFFF"/>
                </a:highlight>
                <a:latin typeface="+mn-lt"/>
              </a:rPr>
              <a:t>.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b="1" dirty="0">
                <a:latin typeface="+mn-lt"/>
              </a:rPr>
              <a:t>Shown: </a:t>
            </a:r>
            <a:r>
              <a:rPr lang="en-US" sz="2000" b="1" dirty="0">
                <a:solidFill>
                  <a:srgbClr val="7030A0"/>
                </a:solidFill>
                <a:highlight>
                  <a:srgbClr val="00FFFF"/>
                </a:highlight>
                <a:latin typeface="+mn-lt"/>
              </a:rPr>
              <a:t>Total including excitations      </a:t>
            </a:r>
            <a:r>
              <a:rPr lang="en-US" sz="2000" b="1" dirty="0">
                <a:solidFill>
                  <a:srgbClr val="7030A0"/>
                </a:solidFill>
                <a:latin typeface="+mn-lt"/>
              </a:rPr>
              <a:t>solid -------</a:t>
            </a:r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r>
              <a:rPr lang="en-US" sz="2000" b="1" dirty="0" err="1">
                <a:solidFill>
                  <a:srgbClr val="0066FF"/>
                </a:solidFill>
                <a:highlight>
                  <a:srgbClr val="00FFFF"/>
                </a:highlight>
                <a:latin typeface="+mn-lt"/>
              </a:rPr>
              <a:t>Quasielastic</a:t>
            </a:r>
            <a:r>
              <a:rPr lang="en-US" sz="2000" b="1" dirty="0">
                <a:solidFill>
                  <a:srgbClr val="0066FF"/>
                </a:solidFill>
                <a:highlight>
                  <a:srgbClr val="00FFFF"/>
                </a:highlight>
                <a:latin typeface="+mn-lt"/>
              </a:rPr>
              <a:t> (QE) </a:t>
            </a:r>
          </a:p>
          <a:p>
            <a:r>
              <a:rPr lang="en-US" sz="2000" b="1" dirty="0">
                <a:solidFill>
                  <a:srgbClr val="0066FF"/>
                </a:solidFill>
                <a:highlight>
                  <a:srgbClr val="00FFFF"/>
                </a:highlight>
                <a:latin typeface="+mn-lt"/>
              </a:rPr>
              <a:t> contribution     </a:t>
            </a:r>
            <a:r>
              <a:rPr lang="en-US" sz="2000" b="1" dirty="0">
                <a:solidFill>
                  <a:srgbClr val="0066FF"/>
                </a:solidFill>
                <a:latin typeface="+mn-lt"/>
              </a:rPr>
              <a:t>dashed ------</a:t>
            </a:r>
          </a:p>
          <a:p>
            <a:endParaRPr lang="en-US" sz="2000" b="1" dirty="0">
              <a:solidFill>
                <a:srgbClr val="0066FF"/>
              </a:solidFill>
              <a:latin typeface="+mn-lt"/>
            </a:endParaRPr>
          </a:p>
          <a:p>
            <a:r>
              <a:rPr lang="en-US" sz="2000" b="1" dirty="0">
                <a:solidFill>
                  <a:srgbClr val="FF0000"/>
                </a:solidFill>
                <a:highlight>
                  <a:srgbClr val="00FFFF"/>
                </a:highlight>
                <a:latin typeface="+mn-lt"/>
              </a:rPr>
              <a:t>Transverse Enhancement at large angles accounts for Meson Exchange Currents and Enhancement of Transverse QE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00FFFF"/>
                </a:highlight>
                <a:latin typeface="+mn-lt"/>
              </a:rPr>
              <a:t>reponse</a:t>
            </a:r>
            <a:r>
              <a:rPr lang="en-US" sz="2000" b="1" dirty="0">
                <a:solidFill>
                  <a:srgbClr val="FF0000"/>
                </a:solidFill>
                <a:highlight>
                  <a:srgbClr val="00FFFF"/>
                </a:highlight>
                <a:latin typeface="+mn-lt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+mn-lt"/>
              </a:rPr>
              <a:t>dashed------</a:t>
            </a:r>
            <a:endParaRPr lang="en-US" sz="2000" b="1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BB6E08-BA5D-09DB-2182-438D7F06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222" y="228600"/>
            <a:ext cx="5931956" cy="647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7F0662-61CA-16FE-D57D-DC8C95DF1082}"/>
              </a:ext>
            </a:extLst>
          </p:cNvPr>
          <p:cNvSpPr txBox="1"/>
          <p:nvPr/>
        </p:nvSpPr>
        <p:spPr>
          <a:xfrm>
            <a:off x="152400" y="141213"/>
            <a:ext cx="460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 err="1">
                <a:solidFill>
                  <a:srgbClr val="0066FF"/>
                </a:solidFill>
                <a:latin typeface="+mn-lt"/>
              </a:rPr>
              <a:t>Bakcup</a:t>
            </a:r>
            <a:r>
              <a:rPr lang="en-US" sz="1800" b="1" u="sng" dirty="0">
                <a:solidFill>
                  <a:srgbClr val="0066FF"/>
                </a:solidFill>
                <a:latin typeface="+mn-lt"/>
              </a:rPr>
              <a:t>:  3 Christy- </a:t>
            </a:r>
            <a:r>
              <a:rPr lang="en-US" sz="1800" b="1" u="sng" dirty="0" err="1">
                <a:solidFill>
                  <a:srgbClr val="0066FF"/>
                </a:solidFill>
                <a:latin typeface="+mn-lt"/>
              </a:rPr>
              <a:t>Bodek</a:t>
            </a:r>
            <a:r>
              <a:rPr lang="en-US" sz="1800" b="1" u="sng" dirty="0">
                <a:solidFill>
                  <a:srgbClr val="0066FF"/>
                </a:solidFill>
                <a:latin typeface="+mn-lt"/>
              </a:rPr>
              <a:t> Universal Fit</a:t>
            </a:r>
          </a:p>
        </p:txBody>
      </p:sp>
    </p:spTree>
    <p:extLst>
      <p:ext uri="{BB962C8B-B14F-4D97-AF65-F5344CB8AC3E}">
        <p14:creationId xmlns:p14="http://schemas.microsoft.com/office/powerpoint/2010/main" val="408842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BE966C-A868-9E4B-AA5A-D6DFEF3C6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54149"/>
            <a:ext cx="8776416" cy="488534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C673F-F63B-0448-8B7B-A66787C9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863498"/>
            <a:ext cx="2133600" cy="304800"/>
          </a:xfrm>
        </p:spPr>
        <p:txBody>
          <a:bodyPr/>
          <a:lstStyle/>
          <a:p>
            <a:pPr>
              <a:defRPr/>
            </a:pPr>
            <a:fld id="{745D7675-E1C9-417B-9F20-FC06F630C8E6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089F1-C162-5943-9AA7-61256C35BA78}"/>
              </a:ext>
            </a:extLst>
          </p:cNvPr>
          <p:cNvSpPr txBox="1"/>
          <p:nvPr/>
        </p:nvSpPr>
        <p:spPr>
          <a:xfrm>
            <a:off x="457200" y="5370448"/>
            <a:ext cx="8991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  <a:latin typeface="+mn-lt"/>
              </a:rPr>
              <a:t>The overall fit provides R</a:t>
            </a:r>
            <a:r>
              <a:rPr lang="en-US" sz="2000" baseline="-25000" dirty="0">
                <a:highlight>
                  <a:srgbClr val="FFFF00"/>
                </a:highlight>
                <a:latin typeface="+mn-lt"/>
              </a:rPr>
              <a:t>L</a:t>
            </a:r>
            <a:r>
              <a:rPr lang="en-US" sz="2000" dirty="0">
                <a:highlight>
                  <a:srgbClr val="FFFF00"/>
                </a:highlight>
                <a:latin typeface="+mn-lt"/>
              </a:rPr>
              <a:t> and R</a:t>
            </a:r>
            <a:r>
              <a:rPr lang="en-US" sz="2000" baseline="-25000" dirty="0">
                <a:highlight>
                  <a:srgbClr val="FFFF00"/>
                </a:highlight>
                <a:latin typeface="+mn-lt"/>
              </a:rPr>
              <a:t>T </a:t>
            </a:r>
            <a:r>
              <a:rPr lang="en-US" sz="2000" dirty="0">
                <a:highlight>
                  <a:srgbClr val="FFFF00"/>
                </a:highlight>
                <a:latin typeface="+mn-lt"/>
              </a:rPr>
              <a:t>at all values of q</a:t>
            </a:r>
          </a:p>
          <a:p>
            <a:r>
              <a:rPr lang="en-US" sz="2000" dirty="0">
                <a:latin typeface="+mn-lt"/>
              </a:rPr>
              <a:t>Shown are  </a:t>
            </a:r>
            <a:r>
              <a:rPr lang="en-US" sz="2000" b="1" dirty="0">
                <a:latin typeface="+mn-lt"/>
              </a:rPr>
              <a:t>large and small angle cross sections at the same q </a:t>
            </a:r>
            <a:r>
              <a:rPr lang="en-US" sz="2000" dirty="0">
                <a:latin typeface="+mn-lt"/>
              </a:rPr>
              <a:t>that provide the major contribution to the extraction of R</a:t>
            </a:r>
            <a:r>
              <a:rPr lang="en-US" sz="2000" baseline="-25000" dirty="0">
                <a:latin typeface="+mn-lt"/>
              </a:rPr>
              <a:t>L</a:t>
            </a:r>
            <a:r>
              <a:rPr lang="en-US" sz="2000" dirty="0">
                <a:latin typeface="+mn-lt"/>
              </a:rPr>
              <a:t> and R</a:t>
            </a:r>
            <a:r>
              <a:rPr lang="en-US" sz="2000" baseline="-25000" dirty="0">
                <a:latin typeface="+mn-lt"/>
              </a:rPr>
              <a:t>T </a:t>
            </a:r>
            <a:r>
              <a:rPr lang="en-US" sz="2000" dirty="0">
                <a:latin typeface="+mn-lt"/>
              </a:rPr>
              <a:t>at </a:t>
            </a:r>
          </a:p>
          <a:p>
            <a:r>
              <a:rPr lang="en-US" sz="2000" dirty="0">
                <a:highlight>
                  <a:srgbClr val="FFFF00"/>
                </a:highlight>
                <a:latin typeface="+mn-lt"/>
              </a:rPr>
              <a:t>        </a:t>
            </a:r>
            <a:r>
              <a:rPr lang="en-US" sz="2000" b="1" dirty="0">
                <a:highlight>
                  <a:srgbClr val="FFFF00"/>
                </a:highlight>
                <a:latin typeface="+mn-lt"/>
              </a:rPr>
              <a:t>q</a:t>
            </a:r>
            <a:r>
              <a:rPr lang="en-US" sz="2000" b="1" baseline="30000" dirty="0">
                <a:highlight>
                  <a:srgbClr val="FFFF00"/>
                </a:highlight>
                <a:latin typeface="+mn-lt"/>
              </a:rPr>
              <a:t>2</a:t>
            </a:r>
            <a:r>
              <a:rPr lang="en-US" sz="2000" b="1" dirty="0">
                <a:highlight>
                  <a:srgbClr val="FFFF00"/>
                </a:highlight>
                <a:latin typeface="+mn-lt"/>
              </a:rPr>
              <a:t>=0.09, 0.15 and 0.35 GeV</a:t>
            </a:r>
            <a:r>
              <a:rPr lang="en-US" sz="2000" b="1" baseline="30000" dirty="0">
                <a:highlight>
                  <a:srgbClr val="FFFF00"/>
                </a:highlight>
                <a:latin typeface="+mn-lt"/>
              </a:rPr>
              <a:t>2</a:t>
            </a:r>
            <a:r>
              <a:rPr lang="en-US" sz="2000" b="1" dirty="0">
                <a:highlight>
                  <a:srgbClr val="FFFF00"/>
                </a:highlight>
                <a:latin typeface="+mn-lt"/>
              </a:rPr>
              <a:t>   (q=0.3, 0.38 and 0.57 GeV)</a:t>
            </a:r>
            <a:r>
              <a:rPr lang="en-US" sz="2000" b="1" baseline="30000" dirty="0">
                <a:highlight>
                  <a:srgbClr val="FFFF00"/>
                </a:highlight>
                <a:latin typeface="+mn-lt"/>
              </a:rPr>
              <a:t> </a:t>
            </a:r>
            <a:endParaRPr lang="en-US" sz="2000" b="1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1B0BD6-17BE-8748-8D9B-A5C4E3746396}"/>
              </a:ext>
            </a:extLst>
          </p:cNvPr>
          <p:cNvSpPr txBox="1"/>
          <p:nvPr/>
        </p:nvSpPr>
        <p:spPr>
          <a:xfrm>
            <a:off x="1371600" y="3967898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145</a:t>
            </a:r>
            <a:r>
              <a:rPr lang="en-US" baseline="30000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50802-2EF2-3C4F-8911-90E4BBB67B24}"/>
              </a:ext>
            </a:extLst>
          </p:cNvPr>
          <p:cNvSpPr txBox="1"/>
          <p:nvPr/>
        </p:nvSpPr>
        <p:spPr>
          <a:xfrm>
            <a:off x="6705600" y="3967898"/>
            <a:ext cx="979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15.5</a:t>
            </a:r>
            <a:r>
              <a:rPr lang="en-US" baseline="300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A3C7F9-3226-5A45-8B0F-812449AB6E35}"/>
              </a:ext>
            </a:extLst>
          </p:cNvPr>
          <p:cNvSpPr txBox="1"/>
          <p:nvPr/>
        </p:nvSpPr>
        <p:spPr>
          <a:xfrm>
            <a:off x="4800600" y="1300898"/>
            <a:ext cx="979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60</a:t>
            </a:r>
            <a:r>
              <a:rPr lang="en-US" baseline="300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ACE1A6-7FFE-2E4C-8584-20C701680D6A}"/>
              </a:ext>
            </a:extLst>
          </p:cNvPr>
          <p:cNvSpPr txBox="1"/>
          <p:nvPr/>
        </p:nvSpPr>
        <p:spPr>
          <a:xfrm>
            <a:off x="2438400" y="2896824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145</a:t>
            </a:r>
            <a:r>
              <a:rPr lang="en-US" baseline="30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F81B23-7ED4-8C47-95BD-00AB044E3646}"/>
              </a:ext>
            </a:extLst>
          </p:cNvPr>
          <p:cNvSpPr txBox="1"/>
          <p:nvPr/>
        </p:nvSpPr>
        <p:spPr>
          <a:xfrm>
            <a:off x="4203495" y="4120297"/>
            <a:ext cx="979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60</a:t>
            </a:r>
            <a:r>
              <a:rPr lang="en-US" baseline="30000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8449F-26B4-124D-A171-01028A6ECD7A}"/>
              </a:ext>
            </a:extLst>
          </p:cNvPr>
          <p:cNvSpPr txBox="1"/>
          <p:nvPr/>
        </p:nvSpPr>
        <p:spPr>
          <a:xfrm>
            <a:off x="4953000" y="2710597"/>
            <a:ext cx="979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60</a:t>
            </a:r>
            <a:r>
              <a:rPr lang="en-US" baseline="300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6C6DA-8D0C-CC4E-A953-269749EB0DC9}"/>
              </a:ext>
            </a:extLst>
          </p:cNvPr>
          <p:cNvSpPr txBox="1"/>
          <p:nvPr/>
        </p:nvSpPr>
        <p:spPr>
          <a:xfrm>
            <a:off x="2367987" y="1372824"/>
            <a:ext cx="979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90</a:t>
            </a:r>
            <a:r>
              <a:rPr lang="en-US" baseline="300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BAE697-FFB4-A541-93E4-9AA6C0954830}"/>
              </a:ext>
            </a:extLst>
          </p:cNvPr>
          <p:cNvSpPr txBox="1"/>
          <p:nvPr/>
        </p:nvSpPr>
        <p:spPr>
          <a:xfrm>
            <a:off x="7772400" y="2665991"/>
            <a:ext cx="979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13.5</a:t>
            </a:r>
            <a:r>
              <a:rPr lang="en-US" baseline="300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1ED863-8D57-614C-AA7A-EC2E8A979D7C}"/>
              </a:ext>
            </a:extLst>
          </p:cNvPr>
          <p:cNvSpPr txBox="1"/>
          <p:nvPr/>
        </p:nvSpPr>
        <p:spPr>
          <a:xfrm>
            <a:off x="7644071" y="1414785"/>
            <a:ext cx="979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13.5</a:t>
            </a:r>
            <a:r>
              <a:rPr lang="en-US" baseline="300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585BC7-DD1F-63EA-51BE-A25AC2F29616}"/>
              </a:ext>
            </a:extLst>
          </p:cNvPr>
          <p:cNvSpPr txBox="1"/>
          <p:nvPr/>
        </p:nvSpPr>
        <p:spPr>
          <a:xfrm>
            <a:off x="338470" y="485101"/>
            <a:ext cx="53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b="1" baseline="30000" dirty="0">
                <a:latin typeface="+mn-lt"/>
              </a:rPr>
              <a:t>12</a:t>
            </a:r>
            <a:r>
              <a:rPr lang="en-US" sz="1800" b="1" dirty="0">
                <a:latin typeface="+mn-lt"/>
              </a:rPr>
              <a:t>C</a:t>
            </a:r>
            <a:endParaRPr lang="en-US" sz="18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BDC83-F7BB-39A1-89E4-12B1E42D821A}"/>
              </a:ext>
            </a:extLst>
          </p:cNvPr>
          <p:cNvSpPr txBox="1"/>
          <p:nvPr/>
        </p:nvSpPr>
        <p:spPr>
          <a:xfrm>
            <a:off x="1282904" y="17182"/>
            <a:ext cx="7099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solidFill>
                  <a:srgbClr val="0066FF"/>
                </a:solidFill>
                <a:latin typeface="+mn-lt"/>
              </a:rPr>
              <a:t>Backup 4: Christy- </a:t>
            </a:r>
            <a:r>
              <a:rPr lang="en-US" sz="1800" b="1" u="sng" dirty="0" err="1">
                <a:solidFill>
                  <a:srgbClr val="0066FF"/>
                </a:solidFill>
                <a:latin typeface="+mn-lt"/>
              </a:rPr>
              <a:t>Bodek</a:t>
            </a:r>
            <a:r>
              <a:rPr lang="en-US" sz="1800" b="1" u="sng" dirty="0">
                <a:solidFill>
                  <a:srgbClr val="0066FF"/>
                </a:solidFill>
                <a:latin typeface="+mn-lt"/>
              </a:rPr>
              <a:t> Universal Fit  - Fit functional forms for RL RT</a:t>
            </a:r>
            <a:endParaRPr lang="en-US" sz="1800" u="sng" dirty="0"/>
          </a:p>
        </p:txBody>
      </p:sp>
    </p:spTree>
    <p:extLst>
      <p:ext uri="{BB962C8B-B14F-4D97-AF65-F5344CB8AC3E}">
        <p14:creationId xmlns:p14="http://schemas.microsoft.com/office/powerpoint/2010/main" val="2884450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ACB7C-D509-BC4F-A256-548F7B32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D7675-E1C9-417B-9F20-FC06F630C8E6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DEF80-2881-E844-A446-5EB6EDB49788}"/>
              </a:ext>
            </a:extLst>
          </p:cNvPr>
          <p:cNvSpPr txBox="1"/>
          <p:nvPr/>
        </p:nvSpPr>
        <p:spPr>
          <a:xfrm>
            <a:off x="152400" y="4800600"/>
            <a:ext cx="937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  <a:latin typeface="+mn-lt"/>
              </a:rPr>
              <a:t>Comparison of our R</a:t>
            </a:r>
            <a:r>
              <a:rPr lang="en-US" sz="2000" b="1" baseline="-25000" dirty="0">
                <a:highlight>
                  <a:srgbClr val="FFFF00"/>
                </a:highlight>
                <a:latin typeface="+mn-lt"/>
              </a:rPr>
              <a:t>L</a:t>
            </a:r>
            <a:r>
              <a:rPr lang="en-US" sz="2000" b="1" dirty="0">
                <a:highlight>
                  <a:srgbClr val="FFFF00"/>
                </a:highlight>
                <a:latin typeface="+mn-lt"/>
              </a:rPr>
              <a:t> and R</a:t>
            </a:r>
            <a:r>
              <a:rPr lang="en-US" sz="2000" b="1" baseline="-25000" dirty="0">
                <a:highlight>
                  <a:srgbClr val="FFFF00"/>
                </a:highlight>
                <a:latin typeface="+mn-lt"/>
              </a:rPr>
              <a:t>T</a:t>
            </a:r>
            <a:r>
              <a:rPr lang="en-US" sz="2000" b="1" dirty="0">
                <a:highlight>
                  <a:srgbClr val="FFFF00"/>
                </a:highlight>
                <a:latin typeface="+mn-lt"/>
              </a:rPr>
              <a:t>  </a:t>
            </a:r>
            <a:r>
              <a:rPr lang="en-US" sz="2000" dirty="0">
                <a:latin typeface="+mn-lt"/>
              </a:rPr>
              <a:t>from our universal fit to (~8000 cross sections) to previous extraction by Jourdan at </a:t>
            </a:r>
            <a:r>
              <a:rPr lang="en-US" sz="2000" b="1" dirty="0">
                <a:highlight>
                  <a:srgbClr val="FFFF00"/>
                </a:highlight>
                <a:latin typeface="+mn-lt"/>
              </a:rPr>
              <a:t>q</a:t>
            </a:r>
            <a:r>
              <a:rPr lang="en-US" sz="2000" b="1" baseline="30000" dirty="0">
                <a:highlight>
                  <a:srgbClr val="FFFF00"/>
                </a:highlight>
                <a:latin typeface="+mn-lt"/>
              </a:rPr>
              <a:t>2</a:t>
            </a:r>
            <a:r>
              <a:rPr lang="en-US" sz="2000" b="1" dirty="0">
                <a:highlight>
                  <a:srgbClr val="FFFF00"/>
                </a:highlight>
                <a:latin typeface="+mn-lt"/>
              </a:rPr>
              <a:t>=0.09, 0.15 and 0.35 GeV</a:t>
            </a:r>
            <a:r>
              <a:rPr lang="en-US" sz="2000" b="1" baseline="30000" dirty="0">
                <a:highlight>
                  <a:srgbClr val="FFFF00"/>
                </a:highlight>
                <a:latin typeface="+mn-lt"/>
              </a:rPr>
              <a:t>2</a:t>
            </a:r>
            <a:r>
              <a:rPr lang="en-US" sz="2000" b="1" dirty="0">
                <a:highlight>
                  <a:srgbClr val="FFFF00"/>
                </a:highlight>
                <a:latin typeface="+mn-lt"/>
              </a:rPr>
              <a:t>.</a:t>
            </a:r>
            <a:r>
              <a:rPr lang="en-US" sz="2000" b="1" dirty="0">
                <a:highlight>
                  <a:srgbClr val="FFFF00"/>
                </a:highlight>
              </a:rPr>
              <a:t> (</a:t>
            </a:r>
            <a:r>
              <a:rPr lang="en-US" sz="1600" b="1" dirty="0">
                <a:highlight>
                  <a:srgbClr val="FFFF00"/>
                </a:highlight>
                <a:latin typeface="+mn-lt"/>
              </a:rPr>
              <a:t>q=0.3, 0.38 and 0.57 GeV)</a:t>
            </a:r>
            <a:r>
              <a:rPr lang="en-US" sz="1600" b="1" baseline="30000" dirty="0">
                <a:highlight>
                  <a:srgbClr val="FFFF00"/>
                </a:highlight>
                <a:latin typeface="+mn-lt"/>
              </a:rPr>
              <a:t> </a:t>
            </a:r>
            <a:endParaRPr lang="en-US" sz="1600" b="1" dirty="0">
              <a:highlight>
                <a:srgbClr val="FFFF00"/>
              </a:highlight>
              <a:latin typeface="+mn-lt"/>
            </a:endParaRPr>
          </a:p>
          <a:p>
            <a:r>
              <a:rPr lang="en-US" sz="2000" dirty="0">
                <a:latin typeface="+mn-lt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+mn-lt"/>
              </a:rPr>
              <a:t>Our extraction is more reliable since we include all of the world’s data in the fit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</a:rPr>
              <a:t>At low q  </a:t>
            </a:r>
            <a:r>
              <a:rPr lang="en-US" sz="2000" dirty="0">
                <a:latin typeface="+mn-lt"/>
              </a:rPr>
              <a:t>the contribution of the  </a:t>
            </a:r>
            <a:r>
              <a:rPr lang="en-US" sz="2000" b="1" dirty="0">
                <a:latin typeface="+mn-lt"/>
              </a:rPr>
              <a:t>nuclear excitations </a:t>
            </a:r>
            <a:r>
              <a:rPr lang="en-US" sz="2000" dirty="0">
                <a:latin typeface="+mn-lt"/>
              </a:rPr>
              <a:t>important.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The </a:t>
            </a:r>
            <a:r>
              <a:rPr lang="en-US" sz="2000" b="1" dirty="0" err="1">
                <a:latin typeface="+mn-lt"/>
              </a:rPr>
              <a:t>superscaling</a:t>
            </a:r>
            <a:r>
              <a:rPr lang="en-US" sz="2000" b="1" dirty="0">
                <a:latin typeface="+mn-lt"/>
              </a:rPr>
              <a:t> fit function </a:t>
            </a:r>
            <a:r>
              <a:rPr lang="en-US" sz="2000" dirty="0">
                <a:latin typeface="+mn-lt"/>
              </a:rPr>
              <a:t>describes the QE distribution at higher </a:t>
            </a:r>
            <a:r>
              <a:rPr lang="en-US" sz="2000" dirty="0">
                <a:latin typeface="Symbol" pitchFamily="2" charset="2"/>
              </a:rPr>
              <a:t>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</a:rPr>
              <a:t>Resonance region </a:t>
            </a:r>
            <a:r>
              <a:rPr lang="en-US" sz="2000" dirty="0">
                <a:latin typeface="+mn-lt"/>
              </a:rPr>
              <a:t>is modeled with </a:t>
            </a:r>
            <a:r>
              <a:rPr lang="en-US" sz="2000" b="1" dirty="0">
                <a:latin typeface="+mn-lt"/>
              </a:rPr>
              <a:t>Fermi Smeared  H and D data</a:t>
            </a:r>
            <a:r>
              <a:rPr lang="en-US" sz="2000" dirty="0">
                <a:latin typeface="+mn-lt"/>
              </a:rPr>
              <a:t>.</a:t>
            </a:r>
            <a:endParaRPr lang="en-US" sz="2000" dirty="0">
              <a:latin typeface="Symbol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347A51-053B-4A3E-4F29-AE3C28B67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44393"/>
            <a:ext cx="7924800" cy="42377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B79CAB-1CDE-7097-0829-6365D617EB1E}"/>
              </a:ext>
            </a:extLst>
          </p:cNvPr>
          <p:cNvSpPr txBox="1"/>
          <p:nvPr/>
        </p:nvSpPr>
        <p:spPr>
          <a:xfrm>
            <a:off x="914400" y="0"/>
            <a:ext cx="5867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 err="1">
                <a:solidFill>
                  <a:srgbClr val="0066FF"/>
                </a:solidFill>
                <a:latin typeface="+mn-lt"/>
              </a:rPr>
              <a:t>Bakcup</a:t>
            </a:r>
            <a:r>
              <a:rPr lang="en-US" sz="2400" b="1" u="sng" dirty="0">
                <a:solidFill>
                  <a:srgbClr val="0066FF"/>
                </a:solidFill>
                <a:latin typeface="+mn-lt"/>
              </a:rPr>
              <a:t>:  5 Christy- </a:t>
            </a:r>
            <a:r>
              <a:rPr lang="en-US" sz="2400" b="1" u="sng" dirty="0" err="1">
                <a:solidFill>
                  <a:srgbClr val="0066FF"/>
                </a:solidFill>
                <a:latin typeface="+mn-lt"/>
              </a:rPr>
              <a:t>Bodek</a:t>
            </a:r>
            <a:r>
              <a:rPr lang="en-US" sz="2400" b="1" u="sng" dirty="0">
                <a:solidFill>
                  <a:srgbClr val="0066FF"/>
                </a:solidFill>
                <a:latin typeface="+mn-lt"/>
              </a:rPr>
              <a:t> Universal Fit</a:t>
            </a:r>
          </a:p>
        </p:txBody>
      </p:sp>
    </p:spTree>
    <p:extLst>
      <p:ext uri="{BB962C8B-B14F-4D97-AF65-F5344CB8AC3E}">
        <p14:creationId xmlns:p14="http://schemas.microsoft.com/office/powerpoint/2010/main" val="32462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315200" cy="2286000"/>
          </a:xfrm>
        </p:spPr>
        <p:txBody>
          <a:bodyPr/>
          <a:lstStyle/>
          <a:p>
            <a:pPr algn="l"/>
            <a:br>
              <a:rPr lang="en-US" sz="1600" dirty="0">
                <a:effectLst/>
                <a:latin typeface="+mn-lt"/>
              </a:rPr>
            </a:br>
            <a:br>
              <a:rPr lang="en-US" sz="1600" dirty="0">
                <a:effectLst/>
                <a:latin typeface="+mn-lt"/>
              </a:rPr>
            </a:br>
            <a:r>
              <a:rPr lang="en-US" sz="1600" dirty="0">
                <a:effectLst/>
                <a:latin typeface="+mn-lt"/>
              </a:rPr>
              <a:t>We extract  </a:t>
            </a:r>
            <a:r>
              <a:rPr lang="en-US" sz="1600" baseline="30000" dirty="0">
                <a:effectLst/>
                <a:latin typeface="+mn-lt"/>
              </a:rPr>
              <a:t>1</a:t>
            </a:r>
            <a:r>
              <a:rPr lang="en-US" sz="1600" b="1" baseline="30000" dirty="0">
                <a:effectLst/>
                <a:latin typeface="+mn-lt"/>
              </a:rPr>
              <a:t>2</a:t>
            </a:r>
            <a:r>
              <a:rPr lang="en-US" sz="1600" b="1" dirty="0">
                <a:effectLst/>
                <a:latin typeface="+mn-lt"/>
              </a:rPr>
              <a:t>C</a:t>
            </a:r>
            <a:r>
              <a:rPr lang="en-US" sz="1600" dirty="0">
                <a:effectLst/>
                <a:latin typeface="+mn-lt"/>
              </a:rPr>
              <a:t>  Longitudinal (</a:t>
            </a:r>
            <a:r>
              <a:rPr lang="en-US" sz="1600" b="1" dirty="0">
                <a:effectLst/>
                <a:latin typeface="+mn-lt"/>
              </a:rPr>
              <a:t>R</a:t>
            </a:r>
            <a:r>
              <a:rPr lang="en-US" sz="1600" b="1" baseline="-25000" dirty="0">
                <a:effectLst/>
                <a:latin typeface="+mn-lt"/>
              </a:rPr>
              <a:t>L</a:t>
            </a:r>
            <a:r>
              <a:rPr lang="en-US" sz="1600" dirty="0">
                <a:effectLst/>
                <a:latin typeface="+mn-lt"/>
              </a:rPr>
              <a:t>)  and </a:t>
            </a:r>
            <a:r>
              <a:rPr lang="en-US" sz="1600" b="1" dirty="0">
                <a:effectLst/>
                <a:latin typeface="+mn-lt"/>
              </a:rPr>
              <a:t>(R</a:t>
            </a:r>
            <a:r>
              <a:rPr lang="en-US" sz="1600" b="1" baseline="-25000" dirty="0">
                <a:effectLst/>
                <a:latin typeface="+mn-lt"/>
              </a:rPr>
              <a:t>T</a:t>
            </a:r>
            <a:r>
              <a:rPr lang="en-US" sz="1600" dirty="0">
                <a:effectLst/>
                <a:latin typeface="+mn-lt"/>
              </a:rPr>
              <a:t>) Nuclear Electromagnetic Response Functions from </a:t>
            </a:r>
            <a:r>
              <a:rPr lang="en-US" sz="1600" i="1" dirty="0">
                <a:effectLst/>
                <a:latin typeface="+mn-lt"/>
              </a:rPr>
              <a:t>all </a:t>
            </a:r>
            <a:r>
              <a:rPr lang="en-US" sz="1600" dirty="0">
                <a:effectLst/>
                <a:latin typeface="+mn-lt"/>
              </a:rPr>
              <a:t>Electron Scattering Measurements on Carbon for:</a:t>
            </a:r>
            <a:br>
              <a:rPr lang="en-US" sz="1600" dirty="0">
                <a:effectLst/>
                <a:latin typeface="+mn-lt"/>
              </a:rPr>
            </a:br>
            <a:br>
              <a:rPr lang="en-US" sz="1600" dirty="0">
                <a:effectLst/>
                <a:latin typeface="+mn-lt"/>
              </a:rPr>
            </a:br>
            <a:r>
              <a:rPr lang="en-US" sz="1600" dirty="0">
                <a:effectLst/>
                <a:latin typeface="+mn-lt"/>
              </a:rPr>
              <a:t>1. </a:t>
            </a:r>
            <a:r>
              <a:rPr lang="en-US" sz="1600" dirty="0">
                <a:solidFill>
                  <a:srgbClr val="0066FF"/>
                </a:solidFill>
                <a:latin typeface="+mn-lt"/>
              </a:rPr>
              <a:t>Testing first principle nuclear theory predictions </a:t>
            </a:r>
            <a:br>
              <a:rPr lang="en-US" sz="1600" dirty="0">
                <a:solidFill>
                  <a:srgbClr val="0066FF"/>
                </a:solidFill>
                <a:latin typeface="+mn-lt"/>
              </a:rPr>
            </a:br>
            <a:r>
              <a:rPr lang="en-US" sz="1600" dirty="0">
                <a:solidFill>
                  <a:srgbClr val="0066FF"/>
                </a:solidFill>
                <a:latin typeface="+mn-lt"/>
              </a:rPr>
              <a:t>2. Provide a platform for verification of  electron and neutrino MC generators over the entire kinematic range of interest</a:t>
            </a:r>
            <a:br>
              <a:rPr lang="en-US" sz="800" dirty="0"/>
            </a:br>
            <a:br>
              <a:rPr lang="en-US" sz="1600" dirty="0">
                <a:effectLst/>
                <a:latin typeface="+mn-lt"/>
              </a:rPr>
            </a:br>
            <a:r>
              <a:rPr lang="en-US" sz="1600" dirty="0">
                <a:effectLst/>
                <a:latin typeface="+mn-lt"/>
              </a:rPr>
              <a:t> </a:t>
            </a:r>
            <a:endParaRPr lang="en-US" sz="1600" b="1" dirty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814" y="3487926"/>
            <a:ext cx="8855186" cy="2870794"/>
          </a:xfrm>
        </p:spPr>
        <p:txBody>
          <a:bodyPr/>
          <a:lstStyle/>
          <a:p>
            <a:r>
              <a:rPr lang="en-US" sz="1800" b="1" dirty="0"/>
              <a:t>A. Bodek</a:t>
            </a:r>
            <a:r>
              <a:rPr lang="en-US" sz="1800" b="1" baseline="30000" dirty="0"/>
              <a:t>1</a:t>
            </a:r>
            <a:r>
              <a:rPr lang="en-US" sz="1800" b="1" dirty="0"/>
              <a:t>, M. E. Christy</a:t>
            </a:r>
            <a:r>
              <a:rPr lang="en-US" sz="1800" b="1" baseline="30000" dirty="0"/>
              <a:t>2</a:t>
            </a:r>
            <a:r>
              <a:rPr lang="en-US" sz="1800" b="1" dirty="0"/>
              <a:t>, </a:t>
            </a:r>
            <a:r>
              <a:rPr lang="en-US" sz="1800" b="1" dirty="0" err="1"/>
              <a:t>Zihao</a:t>
            </a:r>
            <a:r>
              <a:rPr lang="en-US" sz="1800" b="1" dirty="0"/>
              <a:t> Lin</a:t>
            </a:r>
            <a:r>
              <a:rPr lang="en-US" sz="1800" b="1" baseline="30000" dirty="0"/>
              <a:t>1</a:t>
            </a:r>
            <a:r>
              <a:rPr lang="en-US" sz="1800" dirty="0"/>
              <a:t>, </a:t>
            </a:r>
            <a:r>
              <a:rPr lang="en-US" sz="1800" b="1" dirty="0"/>
              <a:t>and </a:t>
            </a:r>
            <a:r>
              <a:rPr lang="en-US" sz="1800" b="1" dirty="0">
                <a:effectLst/>
              </a:rPr>
              <a:t>A. Ankowski</a:t>
            </a:r>
            <a:r>
              <a:rPr lang="en-US" sz="1800" b="1" baseline="30000" dirty="0">
                <a:effectLst/>
              </a:rPr>
              <a:t>3</a:t>
            </a:r>
            <a:r>
              <a:rPr lang="en-US" sz="1800" b="1" dirty="0">
                <a:effectLst/>
              </a:rPr>
              <a:t> </a:t>
            </a:r>
            <a:endParaRPr lang="en-US" sz="1800" b="1" u="sng" dirty="0"/>
          </a:p>
          <a:p>
            <a:r>
              <a:rPr lang="en-US" sz="1800" baseline="30000" dirty="0"/>
              <a:t>1</a:t>
            </a:r>
            <a:r>
              <a:rPr lang="en-US" sz="1800" dirty="0"/>
              <a:t>The University of Rochester, Rochester, NY, USA</a:t>
            </a:r>
          </a:p>
          <a:p>
            <a:r>
              <a:rPr lang="en-US" sz="1800" baseline="30000" dirty="0"/>
              <a:t>2</a:t>
            </a:r>
            <a:r>
              <a:rPr lang="en-US" sz="1800" dirty="0"/>
              <a:t>Thomas Jefferson National Accelerator Facility, Newport News VA, USA</a:t>
            </a:r>
          </a:p>
          <a:p>
            <a:r>
              <a:rPr lang="en-US" sz="1800" baseline="30000" dirty="0">
                <a:effectLst/>
                <a:latin typeface="CMTI7"/>
              </a:rPr>
              <a:t>3</a:t>
            </a:r>
            <a:r>
              <a:rPr lang="en-US" sz="1800" dirty="0">
                <a:effectLst/>
                <a:latin typeface="CMTI9"/>
              </a:rPr>
              <a:t>University of Wroclaw, Wroclaw, Poland </a:t>
            </a:r>
          </a:p>
          <a:p>
            <a:endParaRPr lang="en-US" sz="1800" dirty="0">
              <a:effectLst/>
              <a:latin typeface="CMTI9"/>
            </a:endParaRPr>
          </a:p>
          <a:p>
            <a:r>
              <a:rPr lang="en-US" sz="1800" b="1" u="sng" dirty="0"/>
              <a:t>Presented by A. </a:t>
            </a:r>
            <a:r>
              <a:rPr lang="en-US" sz="1800" b="1" u="sng" dirty="0" err="1"/>
              <a:t>Bodek</a:t>
            </a:r>
            <a:endParaRPr lang="en-US" sz="1800" b="1" u="sng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2nd Short-Baseline Experiment-Theory Workshop 2024, April 2-5, Santa Fe</a:t>
            </a:r>
          </a:p>
          <a:p>
            <a:endParaRPr lang="en-US" sz="12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Helvetica Neue" panose="02000503000000020004" pitchFamily="2" charset="0"/>
              </a:rPr>
              <a:t>25 min + min questions</a:t>
            </a:r>
            <a:endParaRPr lang="en-US" sz="120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87411-5E0A-7557-73D6-35E37BC51F48}"/>
              </a:ext>
            </a:extLst>
          </p:cNvPr>
          <p:cNvSpPr txBox="1"/>
          <p:nvPr/>
        </p:nvSpPr>
        <p:spPr>
          <a:xfrm>
            <a:off x="0" y="49928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Validation of MC generators using new extractions of </a:t>
            </a:r>
            <a:r>
              <a:rPr lang="en-US" sz="2000" b="1" i="0" u="none" strike="noStrike" baseline="30000" dirty="0">
                <a:solidFill>
                  <a:srgbClr val="000000"/>
                </a:solidFill>
                <a:effectLst/>
                <a:latin typeface="Helvetica" pitchFamily="2" charset="0"/>
              </a:rPr>
              <a:t>12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C electromagnetic  longitudinal and transverse response functions</a:t>
            </a:r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E4641-593E-717E-4164-C34A347E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2133600" cy="304800"/>
          </a:xfrm>
        </p:spPr>
        <p:txBody>
          <a:bodyPr/>
          <a:lstStyle/>
          <a:p>
            <a:pPr>
              <a:defRPr/>
            </a:pPr>
            <a:fld id="{745D7675-E1C9-417B-9F20-FC06F630C8E6}" type="slidenum">
              <a:rPr lang="en-US" altLang="en-US" sz="1200" smtClean="0"/>
              <a:pPr>
                <a:defRPr/>
              </a:pPr>
              <a:t>2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5906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386F4-C502-94CB-5824-7C01125F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D7675-E1C9-417B-9F20-FC06F630C8E6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3B0C3-89FE-6AAF-C992-46012403E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34"/>
          <a:stretch/>
        </p:blipFill>
        <p:spPr>
          <a:xfrm>
            <a:off x="0" y="429477"/>
            <a:ext cx="5791200" cy="2827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775E9E-661B-AF41-63D8-216DA5C93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461" y="268865"/>
            <a:ext cx="2286000" cy="590550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CF8339-C4A0-BB3A-1F97-9B0F7D596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539" y="1578755"/>
            <a:ext cx="2286000" cy="40244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D1C349-AB8B-8F3A-2716-995BDABAA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6820" y="929207"/>
            <a:ext cx="1275780" cy="366193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36B224-1B7D-41DF-270A-1E5FA98C5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4508" y="2319248"/>
            <a:ext cx="1426462" cy="45073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D7EF55-AA71-8500-C9A0-C1C4BA625A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963170"/>
            <a:ext cx="5791200" cy="25603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CE6EF5-C8DB-FCBA-4017-2AE4C83362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9255" y="3693958"/>
            <a:ext cx="2099463" cy="3840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F0E091-A143-7542-F4CD-4A9895D56D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00674" y="3745793"/>
            <a:ext cx="401320" cy="274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CBFE26-7508-96AF-36D5-7646E654C6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37482" y="3505200"/>
            <a:ext cx="702129" cy="228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1F52673-EEE7-1AC6-3775-481BE7E238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65705" y="3477768"/>
            <a:ext cx="1024128" cy="2560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44A6A5F-EEE2-953D-BA27-88DAC7C7D4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15280" y="4158139"/>
            <a:ext cx="2982685" cy="56813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80A8BFB-7772-2D32-890C-F652E7537860}"/>
              </a:ext>
            </a:extLst>
          </p:cNvPr>
          <p:cNvSpPr/>
          <p:nvPr/>
        </p:nvSpPr>
        <p:spPr>
          <a:xfrm>
            <a:off x="5798" y="379647"/>
            <a:ext cx="5791200" cy="2927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1FD37B-05E6-237F-9BD9-2C87CEE49B17}"/>
              </a:ext>
            </a:extLst>
          </p:cNvPr>
          <p:cNvSpPr/>
          <p:nvPr/>
        </p:nvSpPr>
        <p:spPr>
          <a:xfrm>
            <a:off x="35978" y="3776526"/>
            <a:ext cx="5791200" cy="2927445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6244E8-5BBC-6D4A-E71A-D7AC7E303A5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35959" y="4963219"/>
            <a:ext cx="2142307" cy="548640"/>
          </a:xfrm>
          <a:prstGeom prst="rect">
            <a:avLst/>
          </a:prstGeom>
          <a:ln w="38100">
            <a:solidFill>
              <a:srgbClr val="0066FF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63D7E3B-0689-CEAD-48A1-E99D21FC8B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30097" y="5719214"/>
            <a:ext cx="2325190" cy="548640"/>
          </a:xfrm>
          <a:prstGeom prst="rect">
            <a:avLst/>
          </a:prstGeom>
          <a:ln w="38100">
            <a:solidFill>
              <a:srgbClr val="0066FF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10E3D71-D90A-4B04-AE4E-047472176BA8}"/>
              </a:ext>
            </a:extLst>
          </p:cNvPr>
          <p:cNvSpPr txBox="1"/>
          <p:nvPr/>
        </p:nvSpPr>
        <p:spPr>
          <a:xfrm>
            <a:off x="5944588" y="0"/>
            <a:ext cx="28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  <a:latin typeface="+mn-lt"/>
              </a:rPr>
              <a:t>Q</a:t>
            </a:r>
            <a:r>
              <a:rPr lang="en-US" sz="1400" baseline="30000" dirty="0">
                <a:highlight>
                  <a:srgbClr val="FFFF00"/>
                </a:highlight>
                <a:latin typeface="+mn-lt"/>
              </a:rPr>
              <a:t>2  </a:t>
            </a:r>
            <a:r>
              <a:rPr lang="en-US" sz="1400" dirty="0">
                <a:highlight>
                  <a:srgbClr val="FFFF00"/>
                </a:highlight>
                <a:latin typeface="+mn-lt"/>
              </a:rPr>
              <a:t>= 4-momentum transfer squared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040552-C5BF-9BBE-BF00-62B43BD01704}"/>
              </a:ext>
            </a:extLst>
          </p:cNvPr>
          <p:cNvSpPr txBox="1"/>
          <p:nvPr/>
        </p:nvSpPr>
        <p:spPr>
          <a:xfrm>
            <a:off x="5932865" y="2004163"/>
            <a:ext cx="28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highlight>
                  <a:srgbClr val="FFFF00"/>
                </a:highlight>
                <a:latin typeface="+mn-lt"/>
              </a:rPr>
              <a:t>q</a:t>
            </a:r>
            <a:r>
              <a:rPr lang="en-US" sz="1400" baseline="30000" dirty="0">
                <a:highlight>
                  <a:srgbClr val="FFFF00"/>
                </a:highlight>
                <a:latin typeface="+mn-lt"/>
              </a:rPr>
              <a:t>2  </a:t>
            </a:r>
            <a:r>
              <a:rPr lang="en-US" sz="1400" dirty="0">
                <a:highlight>
                  <a:srgbClr val="FFFF00"/>
                </a:highlight>
                <a:latin typeface="+mn-lt"/>
              </a:rPr>
              <a:t>= 3-momentum transfer squared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405FC7-F718-1360-EDE2-5DF83BFA0B80}"/>
              </a:ext>
            </a:extLst>
          </p:cNvPr>
          <p:cNvSpPr txBox="1"/>
          <p:nvPr/>
        </p:nvSpPr>
        <p:spPr>
          <a:xfrm>
            <a:off x="5856665" y="1292423"/>
            <a:ext cx="2967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highlight>
                  <a:srgbClr val="FFFF00"/>
                </a:highlight>
                <a:latin typeface="+mn-lt"/>
              </a:rPr>
              <a:t>W</a:t>
            </a:r>
            <a:r>
              <a:rPr lang="en-US" sz="1400" baseline="30000" dirty="0">
                <a:highlight>
                  <a:srgbClr val="FFFF00"/>
                </a:highlight>
                <a:latin typeface="+mn-lt"/>
              </a:rPr>
              <a:t>2 </a:t>
            </a:r>
            <a:r>
              <a:rPr lang="en-US" sz="1400" dirty="0">
                <a:highlight>
                  <a:srgbClr val="FFFF00"/>
                </a:highlight>
                <a:latin typeface="+mn-lt"/>
              </a:rPr>
              <a:t>=final state invariant mass squared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724B512-2AED-BA64-5E2F-3E0D1ECC420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53715" y="3051554"/>
            <a:ext cx="1650541" cy="34769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EF148B0-DB37-1C7E-7BF8-96219798F4C5}"/>
              </a:ext>
            </a:extLst>
          </p:cNvPr>
          <p:cNvSpPr txBox="1"/>
          <p:nvPr/>
        </p:nvSpPr>
        <p:spPr>
          <a:xfrm>
            <a:off x="1981200" y="3341754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  <a:latin typeface="+mn-lt"/>
              </a:rPr>
              <a:t>Particle Physics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9079C3-B854-66F7-A1AC-7661678D5B0C}"/>
              </a:ext>
            </a:extLst>
          </p:cNvPr>
          <p:cNvSpPr txBox="1"/>
          <p:nvPr/>
        </p:nvSpPr>
        <p:spPr>
          <a:xfrm>
            <a:off x="1910686" y="-49221"/>
            <a:ext cx="45778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  <a:latin typeface="+mn-lt"/>
              </a:rPr>
              <a:t>Nuclear</a:t>
            </a:r>
            <a:r>
              <a:rPr lang="en-US" sz="2400" b="1" dirty="0">
                <a:highlight>
                  <a:srgbClr val="FFFF00"/>
                </a:highlight>
                <a:latin typeface="+mn-lt"/>
              </a:rPr>
              <a:t> Physics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EEBFE2-D7FD-B387-A913-BA2F99F627C4}"/>
              </a:ext>
            </a:extLst>
          </p:cNvPr>
          <p:cNvSpPr txBox="1"/>
          <p:nvPr/>
        </p:nvSpPr>
        <p:spPr>
          <a:xfrm>
            <a:off x="5932865" y="2777294"/>
            <a:ext cx="28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highlight>
                  <a:srgbClr val="FFFF00"/>
                </a:highlight>
                <a:latin typeface="+mn-lt"/>
              </a:rPr>
              <a:t>E</a:t>
            </a:r>
            <a:r>
              <a:rPr lang="en-US" sz="1400" b="1" baseline="-25000" dirty="0">
                <a:highlight>
                  <a:srgbClr val="FFFF00"/>
                </a:highlight>
                <a:latin typeface="+mn-lt"/>
              </a:rPr>
              <a:t>x</a:t>
            </a:r>
            <a:r>
              <a:rPr lang="en-US" sz="1400" baseline="30000" dirty="0">
                <a:highlight>
                  <a:srgbClr val="FFFF00"/>
                </a:highlight>
                <a:latin typeface="+mn-lt"/>
              </a:rPr>
              <a:t>  </a:t>
            </a:r>
            <a:r>
              <a:rPr lang="en-US" sz="1400" dirty="0">
                <a:highlight>
                  <a:srgbClr val="FFFF00"/>
                </a:highlight>
                <a:latin typeface="+mn-lt"/>
              </a:rPr>
              <a:t>= Excitation energy</a:t>
            </a:r>
          </a:p>
        </p:txBody>
      </p:sp>
    </p:spTree>
    <p:extLst>
      <p:ext uri="{BB962C8B-B14F-4D97-AF65-F5344CB8AC3E}">
        <p14:creationId xmlns:p14="http://schemas.microsoft.com/office/powerpoint/2010/main" val="125189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CCB-36AD-E352-2114-83023D52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D7675-E1C9-417B-9F20-FC06F630C8E6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EAFAEB-B502-D288-F29A-2DB906E9E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01" y="119792"/>
            <a:ext cx="4196862" cy="1142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02D89-8614-4AFC-4523-EE3E16F4A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38" y="1291701"/>
            <a:ext cx="4364589" cy="42745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E17E84-7B60-5CE6-A8C6-D9BF61DED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312" y="199292"/>
            <a:ext cx="3927687" cy="106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5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5BF21-1436-7D19-5F65-A9896D91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D7675-E1C9-417B-9F20-FC06F630C8E6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B9405-419F-BA63-2D84-0DB467B45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0" y="3403600"/>
            <a:ext cx="12700" cy="5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970959-113E-9FB9-4DF0-854B47EA1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-32731"/>
            <a:ext cx="7620000" cy="35432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A9B28A-4C74-C3D9-8064-45E47622D3C1}"/>
              </a:ext>
            </a:extLst>
          </p:cNvPr>
          <p:cNvSpPr txBox="1"/>
          <p:nvPr/>
        </p:nvSpPr>
        <p:spPr>
          <a:xfrm>
            <a:off x="1371600" y="1940267"/>
            <a:ext cx="90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baseline="30000" dirty="0">
                <a:highlight>
                  <a:srgbClr val="FFFF00"/>
                </a:highlight>
                <a:latin typeface="+mn-lt"/>
              </a:rPr>
              <a:t>12</a:t>
            </a:r>
            <a:r>
              <a:rPr lang="en-US" b="1" dirty="0">
                <a:highlight>
                  <a:srgbClr val="FFFF00"/>
                </a:highlight>
                <a:latin typeface="+mn-lt"/>
              </a:rPr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6654C9-6DC4-CB82-EEF0-DF4C9AAB0F82}"/>
              </a:ext>
            </a:extLst>
          </p:cNvPr>
          <p:cNvSpPr txBox="1"/>
          <p:nvPr/>
        </p:nvSpPr>
        <p:spPr>
          <a:xfrm>
            <a:off x="1295400" y="237578"/>
            <a:ext cx="90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baseline="30000" dirty="0">
                <a:highlight>
                  <a:srgbClr val="FFFF00"/>
                </a:highlight>
                <a:latin typeface="+mn-lt"/>
              </a:rPr>
              <a:t>P, N</a:t>
            </a:r>
            <a:endParaRPr lang="en-US" sz="2800" b="1" dirty="0">
              <a:highlight>
                <a:srgbClr val="FFFF00"/>
              </a:highlight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A1772-5472-B3B6-3274-ABCEC386EB46}"/>
              </a:ext>
            </a:extLst>
          </p:cNvPr>
          <p:cNvSpPr txBox="1"/>
          <p:nvPr/>
        </p:nvSpPr>
        <p:spPr>
          <a:xfrm>
            <a:off x="0" y="3506212"/>
            <a:ext cx="92075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</a:rPr>
              <a:t>We have initiated a program to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extract RL and RT values  </a:t>
            </a:r>
            <a:r>
              <a:rPr lang="en-US" sz="1600" dirty="0">
                <a:latin typeface="+mn-lt"/>
              </a:rPr>
              <a:t>on various nuclei using all available data. Here we report on our extraction for Carbon.  We extract extract RL and RT in all regions, 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nuclear elastic,  nuclear excitations, </a:t>
            </a:r>
            <a:r>
              <a:rPr lang="en-US" sz="1600" dirty="0" err="1">
                <a:highlight>
                  <a:srgbClr val="FFFF00"/>
                </a:highlight>
                <a:latin typeface="+mn-lt"/>
              </a:rPr>
              <a:t>quasielastic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, resonance region and inelastic scattering</a:t>
            </a:r>
            <a:r>
              <a:rPr lang="en-US" sz="1600" dirty="0">
                <a:latin typeface="+mn-lt"/>
              </a:rPr>
              <a:t>.     We cover the kinematic range 0 &lt; Q</a:t>
            </a:r>
            <a:r>
              <a:rPr lang="en-US" sz="1600" baseline="30000" dirty="0">
                <a:latin typeface="+mn-lt"/>
              </a:rPr>
              <a:t>2</a:t>
            </a:r>
            <a:r>
              <a:rPr lang="en-US" sz="1600" dirty="0">
                <a:latin typeface="+mn-lt"/>
              </a:rPr>
              <a:t> &lt; 3.45 GeV</a:t>
            </a:r>
            <a:r>
              <a:rPr lang="en-US" sz="1600" baseline="30000" dirty="0">
                <a:latin typeface="+mn-lt"/>
              </a:rPr>
              <a:t>2</a:t>
            </a:r>
            <a:r>
              <a:rPr lang="en-US" sz="1600" dirty="0">
                <a:latin typeface="+mn-lt"/>
              </a:rPr>
              <a:t>, and energy transfer </a:t>
            </a:r>
            <a:r>
              <a:rPr lang="en-US" sz="1600" dirty="0">
                <a:latin typeface="Symbol" pitchFamily="2" charset="2"/>
              </a:rPr>
              <a:t>n, </a:t>
            </a:r>
            <a:r>
              <a:rPr lang="en-US" sz="1600" dirty="0">
                <a:latin typeface="+mn-lt"/>
              </a:rPr>
              <a:t>from</a:t>
            </a:r>
            <a:r>
              <a:rPr lang="en-US" sz="1600" dirty="0">
                <a:latin typeface="Symbol" pitchFamily="2" charset="2"/>
              </a:rPr>
              <a:t> n</a:t>
            </a:r>
            <a:r>
              <a:rPr lang="en-US" sz="1600" dirty="0">
                <a:latin typeface="+mn-lt"/>
              </a:rPr>
              <a:t>=0 to  the end of the resonance region  W=2.0 GeV.  We extract at fixed Q</a:t>
            </a:r>
            <a:r>
              <a:rPr lang="en-US" sz="1600" baseline="30000" dirty="0">
                <a:latin typeface="+mn-lt"/>
              </a:rPr>
              <a:t>2</a:t>
            </a:r>
            <a:r>
              <a:rPr lang="en-US" sz="1600" dirty="0">
                <a:latin typeface="+mn-lt"/>
              </a:rPr>
              <a:t> values as a function of </a:t>
            </a:r>
            <a:r>
              <a:rPr lang="en-US" sz="1600" dirty="0">
                <a:latin typeface="Symbol" pitchFamily="2" charset="2"/>
              </a:rPr>
              <a:t>n </a:t>
            </a:r>
            <a:r>
              <a:rPr lang="en-US" sz="1600" dirty="0">
                <a:latin typeface="+mn-lt"/>
              </a:rPr>
              <a:t>and also  at fixed values of   0.1 &lt; </a:t>
            </a:r>
            <a:r>
              <a:rPr lang="en-US" sz="1600" b="1" dirty="0">
                <a:latin typeface="+mn-lt"/>
              </a:rPr>
              <a:t>q </a:t>
            </a:r>
            <a:r>
              <a:rPr lang="en-US" sz="1600" dirty="0">
                <a:latin typeface="+mn-lt"/>
              </a:rPr>
              <a:t>&lt; 2.78 GeV and  0 &lt;   </a:t>
            </a:r>
            <a:r>
              <a:rPr lang="en-US" sz="1600" dirty="0">
                <a:latin typeface="Symbol" pitchFamily="2" charset="2"/>
              </a:rPr>
              <a:t>n</a:t>
            </a:r>
            <a:r>
              <a:rPr lang="en-US" sz="1600" dirty="0">
                <a:latin typeface="+mn-lt"/>
              </a:rPr>
              <a:t>  &lt; (</a:t>
            </a:r>
            <a:r>
              <a:rPr lang="en-US" sz="1600" dirty="0">
                <a:latin typeface="Symbol" pitchFamily="2" charset="2"/>
              </a:rPr>
              <a:t>n</a:t>
            </a:r>
            <a:r>
              <a:rPr lang="en-US" sz="1600" dirty="0">
                <a:latin typeface="+mn-lt"/>
              </a:rPr>
              <a:t>= </a:t>
            </a:r>
            <a:r>
              <a:rPr lang="en-US" sz="1600" b="1" dirty="0">
                <a:latin typeface="+mn-lt"/>
              </a:rPr>
              <a:t>q</a:t>
            </a:r>
            <a:r>
              <a:rPr lang="en-US" sz="1600" dirty="0">
                <a:latin typeface="+mn-lt"/>
              </a:rPr>
              <a:t>, i.e. Q</a:t>
            </a:r>
            <a:r>
              <a:rPr lang="en-US" sz="1600" baseline="30000" dirty="0">
                <a:latin typeface="+mn-lt"/>
              </a:rPr>
              <a:t>2</a:t>
            </a:r>
            <a:r>
              <a:rPr lang="en-US" sz="1600" dirty="0">
                <a:latin typeface="+mn-lt"/>
              </a:rPr>
              <a:t>=0). 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For Carbon we use 16,000 electron scattering  and </a:t>
            </a:r>
            <a:r>
              <a:rPr lang="en-US" sz="1600" dirty="0" err="1">
                <a:highlight>
                  <a:srgbClr val="FFFF00"/>
                </a:highlight>
                <a:latin typeface="+mn-lt"/>
              </a:rPr>
              <a:t>photproduction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 cross sections</a:t>
            </a:r>
          </a:p>
          <a:p>
            <a:r>
              <a:rPr lang="en-US" sz="1600" b="1" dirty="0">
                <a:latin typeface="+mn-lt"/>
              </a:rPr>
              <a:t>Goals: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+mn-lt"/>
              </a:rPr>
              <a:t> Test first-principle nuclear theories at fixed values of Q</a:t>
            </a:r>
            <a:r>
              <a:rPr lang="en-US" sz="1600" baseline="30000" dirty="0">
                <a:latin typeface="+mn-lt"/>
              </a:rPr>
              <a:t>2 </a:t>
            </a:r>
            <a:r>
              <a:rPr lang="en-US" sz="1600" dirty="0">
                <a:latin typeface="+mn-lt"/>
              </a:rPr>
              <a:t>and </a:t>
            </a:r>
            <a:r>
              <a:rPr lang="en-US" sz="1600" b="1" dirty="0">
                <a:latin typeface="+mn-lt"/>
              </a:rPr>
              <a:t>q</a:t>
            </a:r>
            <a:r>
              <a:rPr lang="en-US" sz="1600" dirty="0">
                <a:latin typeface="+mn-lt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highlight>
                  <a:srgbClr val="FFFF00"/>
                </a:highlight>
                <a:latin typeface="+mn-lt"/>
              </a:rPr>
              <a:t>Comparing to extracted  RL and RT values to MC generators covers all kinematic regions is 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much preferable to validating with cross section data in limited sets of kinematic regions.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1600" b="1" dirty="0">
                <a:solidFill>
                  <a:srgbClr val="FF0000"/>
                </a:solidFill>
                <a:latin typeface="+mn-lt"/>
              </a:rPr>
              <a:t>Where there is no data, we provide the values from our universal fit to all electron scattering data.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1600" dirty="0">
                <a:latin typeface="+mn-lt"/>
              </a:rPr>
              <a:t>This fit will  be made available for validation of electron and neutrino MC generators </a:t>
            </a:r>
          </a:p>
        </p:txBody>
      </p:sp>
    </p:spTree>
    <p:extLst>
      <p:ext uri="{BB962C8B-B14F-4D97-AF65-F5344CB8AC3E}">
        <p14:creationId xmlns:p14="http://schemas.microsoft.com/office/powerpoint/2010/main" val="288485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6C28-0781-384F-AA80-A16AF7EA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52400"/>
            <a:ext cx="8229600" cy="609600"/>
          </a:xfrm>
        </p:spPr>
        <p:txBody>
          <a:bodyPr/>
          <a:lstStyle/>
          <a:p>
            <a:r>
              <a:rPr lang="en-US" sz="2000" dirty="0">
                <a:solidFill>
                  <a:srgbClr val="0066FF"/>
                </a:solidFill>
              </a:rPr>
              <a:t> </a:t>
            </a:r>
            <a:r>
              <a:rPr lang="en-US" sz="2000" b="1" dirty="0">
                <a:solidFill>
                  <a:srgbClr val="0066FF"/>
                </a:solidFill>
                <a:latin typeface="+mn-lt"/>
              </a:rPr>
              <a:t>First Step: Christy- </a:t>
            </a:r>
            <a:r>
              <a:rPr lang="en-US" sz="2000" b="1" dirty="0" err="1">
                <a:solidFill>
                  <a:srgbClr val="0066FF"/>
                </a:solidFill>
                <a:latin typeface="+mn-lt"/>
              </a:rPr>
              <a:t>Bodek</a:t>
            </a:r>
            <a:r>
              <a:rPr lang="en-US" sz="2000" b="1" dirty="0">
                <a:solidFill>
                  <a:srgbClr val="0066FF"/>
                </a:solidFill>
                <a:latin typeface="+mn-lt"/>
              </a:rPr>
              <a:t> Universal Fit (needed for this analysis)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FF1D-5A6C-CA4D-A474-45D66B7D7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2000"/>
            <a:ext cx="9220200" cy="592183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/>
              <a:t>Fit to </a:t>
            </a:r>
            <a:r>
              <a:rPr lang="en-US" sz="2000" dirty="0">
                <a:solidFill>
                  <a:srgbClr val="FF0000"/>
                </a:solidFill>
              </a:rPr>
              <a:t>all of  the world’s electron scattering data  </a:t>
            </a:r>
            <a:r>
              <a:rPr lang="en-US" sz="2000" dirty="0"/>
              <a:t>on H, D and nuclear targets to include the  lo</a:t>
            </a:r>
            <a:r>
              <a:rPr lang="en-US" sz="2000" dirty="0">
                <a:solidFill>
                  <a:srgbClr val="7030A0"/>
                </a:solidFill>
              </a:rPr>
              <a:t>west values of energy transfer </a:t>
            </a:r>
            <a:r>
              <a:rPr lang="en-US" sz="2000" dirty="0">
                <a:solidFill>
                  <a:srgbClr val="7030A0"/>
                </a:solidFill>
                <a:latin typeface="Symbol" pitchFamily="2" charset="2"/>
              </a:rPr>
              <a:t>n</a:t>
            </a:r>
            <a:r>
              <a:rPr lang="en-US" sz="2000" dirty="0">
                <a:solidFill>
                  <a:srgbClr val="7030A0"/>
                </a:solidFill>
              </a:rPr>
              <a:t> and q</a:t>
            </a:r>
            <a:r>
              <a:rPr lang="en-US" sz="2000" baseline="30000" dirty="0">
                <a:solidFill>
                  <a:srgbClr val="7030A0"/>
                </a:solidFill>
              </a:rPr>
              <a:t>2</a:t>
            </a:r>
            <a:r>
              <a:rPr lang="en-US" sz="2000" dirty="0">
                <a:solidFill>
                  <a:srgbClr val="7030A0"/>
                </a:solidFill>
              </a:rPr>
              <a:t>  </a:t>
            </a:r>
            <a:r>
              <a:rPr lang="en-US" sz="2000" dirty="0"/>
              <a:t>(for carbon we fit about 16,000 e-</a:t>
            </a:r>
            <a:r>
              <a:rPr lang="en-US" sz="2000" baseline="30000" dirty="0"/>
              <a:t>12</a:t>
            </a:r>
            <a:r>
              <a:rPr lang="en-US" sz="2000" dirty="0"/>
              <a:t>C  and </a:t>
            </a:r>
            <a:r>
              <a:rPr lang="en-US" sz="2000" dirty="0" err="1"/>
              <a:t>photoprodution</a:t>
            </a:r>
            <a:r>
              <a:rPr lang="en-US" sz="2000" dirty="0"/>
              <a:t> cross section We fit the </a:t>
            </a:r>
            <a:r>
              <a:rPr lang="en-US" sz="2000" dirty="0">
                <a:solidFill>
                  <a:srgbClr val="FF0000"/>
                </a:solidFill>
              </a:rPr>
              <a:t>QE cross section (including Transverse Enhancement/MEC, +longitudinal low q suppression) 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6FF"/>
                </a:solidFill>
              </a:rPr>
              <a:t>resonance and pion production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A701"/>
                </a:solidFill>
              </a:rPr>
              <a:t>DIS, </a:t>
            </a:r>
            <a:r>
              <a:rPr lang="en-US" sz="2000" dirty="0">
                <a:solidFill>
                  <a:srgbClr val="7030A0"/>
                </a:solidFill>
                <a:highlight>
                  <a:srgbClr val="FFFF00"/>
                </a:highlight>
              </a:rPr>
              <a:t>nuclear excitations</a:t>
            </a:r>
            <a:r>
              <a:rPr lang="en-US" sz="2000" dirty="0">
                <a:solidFill>
                  <a:srgbClr val="7030A0"/>
                </a:solidFill>
              </a:rPr>
              <a:t>, </a:t>
            </a:r>
            <a:r>
              <a:rPr lang="en-US" sz="2000" dirty="0"/>
              <a:t>elastic scattering data.  </a:t>
            </a:r>
            <a:r>
              <a:rPr lang="en-US" sz="1600" dirty="0"/>
              <a:t>Note: </a:t>
            </a:r>
            <a:r>
              <a:rPr lang="en-US" sz="1600" dirty="0">
                <a:solidFill>
                  <a:srgbClr val="FF0000"/>
                </a:solidFill>
              </a:rPr>
              <a:t>Nuclear excitations are significant at low  </a:t>
            </a:r>
            <a:r>
              <a:rPr lang="en-US" sz="1600" dirty="0">
                <a:solidFill>
                  <a:srgbClr val="FF0000"/>
                </a:solidFill>
                <a:latin typeface="Symbol" pitchFamily="2" charset="2"/>
              </a:rPr>
              <a:t>n </a:t>
            </a:r>
            <a:r>
              <a:rPr lang="en-US" sz="1600" dirty="0">
                <a:solidFill>
                  <a:srgbClr val="FF0000"/>
                </a:solidFill>
              </a:rPr>
              <a:t>and contribute up to  30% </a:t>
            </a:r>
            <a:r>
              <a:rPr lang="en-US" sz="1600" dirty="0"/>
              <a:t>to the longitudinal Inelastic  Coulomb Sum Rule (CSR)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Symbol" pitchFamily="2" charset="2"/>
            </a:endParaRPr>
          </a:p>
          <a:p>
            <a:r>
              <a:rPr lang="en-US" sz="2000" dirty="0"/>
              <a:t>Since the cross sections span a large range of energies and scattering angles, we </a:t>
            </a:r>
            <a:r>
              <a:rPr lang="en-US" sz="2000" dirty="0">
                <a:solidFill>
                  <a:srgbClr val="7030A0"/>
                </a:solidFill>
                <a:highlight>
                  <a:srgbClr val="FFFF00"/>
                </a:highlight>
              </a:rPr>
              <a:t>extract fits to both the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longitudinal R</a:t>
            </a:r>
            <a:r>
              <a:rPr lang="en-US" sz="2000" baseline="-25000" dirty="0">
                <a:solidFill>
                  <a:srgbClr val="FF0000"/>
                </a:solidFill>
                <a:highlight>
                  <a:srgbClr val="FFFF00"/>
                </a:highlight>
              </a:rPr>
              <a:t>L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  </a:t>
            </a:r>
            <a:r>
              <a:rPr lang="en-US" sz="2000" dirty="0">
                <a:solidFill>
                  <a:srgbClr val="7030A0"/>
                </a:solidFill>
                <a:highlight>
                  <a:srgbClr val="FFFF00"/>
                </a:highlight>
              </a:rPr>
              <a:t>and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transverse R</a:t>
            </a:r>
            <a:r>
              <a:rPr lang="en-US" sz="2000" baseline="-25000" dirty="0">
                <a:solidFill>
                  <a:srgbClr val="FF0000"/>
                </a:solidFill>
                <a:highlight>
                  <a:srgbClr val="FFFF00"/>
                </a:highlight>
              </a:rPr>
              <a:t>T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sz="2000" dirty="0">
                <a:highlight>
                  <a:srgbClr val="FFFF00"/>
                </a:highlight>
              </a:rPr>
              <a:t>contributions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We parameterize  both the </a:t>
            </a:r>
            <a:r>
              <a:rPr lang="en-US" sz="2000" u="sng" dirty="0">
                <a:solidFill>
                  <a:srgbClr val="FF0000"/>
                </a:solidFill>
              </a:rPr>
              <a:t>Enhancement of the Transverse QE cross section </a:t>
            </a:r>
            <a:r>
              <a:rPr lang="en-US" sz="2000" dirty="0"/>
              <a:t>and the </a:t>
            </a:r>
            <a:r>
              <a:rPr lang="en-US" sz="2000" u="sng" dirty="0">
                <a:solidFill>
                  <a:srgbClr val="0066FF"/>
                </a:solidFill>
              </a:rPr>
              <a:t>Suppression of the Longitudinal QE </a:t>
            </a:r>
            <a:r>
              <a:rPr lang="en-US" sz="2000" u="sng" dirty="0"/>
              <a:t>cross section. </a:t>
            </a:r>
            <a:r>
              <a:rPr lang="en-US" sz="1600" dirty="0"/>
              <a:t>We also  extracted the most precise  Coulomb Sum rule as a function of q and compare to theoretical calculations</a:t>
            </a:r>
            <a:r>
              <a:rPr lang="en-US" sz="1600" dirty="0">
                <a:solidFill>
                  <a:srgbClr val="FF0000"/>
                </a:solidFill>
              </a:rPr>
              <a:t>. 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highlight>
                  <a:srgbClr val="FFFF00"/>
                </a:highlight>
              </a:rPr>
              <a:t>The fit can be used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in lieu of data to benchmark Monte Carlo predictions </a:t>
            </a:r>
            <a:r>
              <a:rPr lang="en-US" sz="2000" dirty="0">
                <a:highlight>
                  <a:srgbClr val="FFFF00"/>
                </a:highlight>
              </a:rPr>
              <a:t>(e.g. for e-H, e-D  and e-</a:t>
            </a:r>
            <a:r>
              <a:rPr lang="en-US" sz="2000" baseline="30000" dirty="0">
                <a:highlight>
                  <a:srgbClr val="FFFF00"/>
                </a:highlight>
              </a:rPr>
              <a:t>12</a:t>
            </a:r>
            <a:r>
              <a:rPr lang="en-US" sz="2000" dirty="0">
                <a:highlight>
                  <a:srgbClr val="FFFF00"/>
                </a:highlight>
              </a:rPr>
              <a:t>C  and e-</a:t>
            </a:r>
            <a:r>
              <a:rPr lang="en-US" sz="2000" baseline="30000" dirty="0">
                <a:highlight>
                  <a:srgbClr val="FFFF00"/>
                </a:highlight>
              </a:rPr>
              <a:t>1</a:t>
            </a:r>
            <a:r>
              <a:rPr lang="en-US" sz="2000" dirty="0">
                <a:highlight>
                  <a:srgbClr val="FFFF00"/>
                </a:highlight>
              </a:rPr>
              <a:t>O cross sections, and to is being used </a:t>
            </a:r>
            <a:r>
              <a:rPr lang="en-US" sz="2000" dirty="0">
                <a:solidFill>
                  <a:srgbClr val="7030A0"/>
                </a:solidFill>
                <a:highlight>
                  <a:srgbClr val="FFFF00"/>
                </a:highlight>
              </a:rPr>
              <a:t>compute radiative corrections for  electron scattering</a:t>
            </a:r>
            <a:r>
              <a:rPr lang="en-US" sz="2000" dirty="0">
                <a:highlight>
                  <a:srgbClr val="FFFF00"/>
                </a:highlight>
              </a:rPr>
              <a:t> experiments</a:t>
            </a:r>
            <a:r>
              <a:rPr lang="en-US" sz="2000" u="sng" dirty="0"/>
              <a:t>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</a:t>
            </a:r>
            <a:endParaRPr lang="en-US" sz="2000" b="1" dirty="0">
              <a:solidFill>
                <a:srgbClr val="FF0000"/>
              </a:solidFill>
              <a:latin typeface="Symbol" pitchFamily="2" charset="2"/>
            </a:endParaRPr>
          </a:p>
          <a:p>
            <a:endParaRPr lang="en-US" baseline="30000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US" baseline="30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7FD16-F07D-C24C-A099-99CA7331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D7675-E1C9-417B-9F20-FC06F630C8E6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84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CA6AEE-9354-8F60-109E-E3E171282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09388"/>
            <a:ext cx="5063748" cy="63154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50562-5518-D846-9414-40B88D2A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D7675-E1C9-417B-9F20-FC06F630C8E6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F8AEBA-FC46-644C-B837-69D7ABEFBF0A}"/>
              </a:ext>
            </a:extLst>
          </p:cNvPr>
          <p:cNvSpPr txBox="1"/>
          <p:nvPr/>
        </p:nvSpPr>
        <p:spPr>
          <a:xfrm>
            <a:off x="0" y="1701509"/>
            <a:ext cx="33873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highlight>
                  <a:srgbClr val="FFFF00"/>
                </a:highlight>
                <a:latin typeface="+mn-lt"/>
              </a:rPr>
              <a:t>Nuclear excitation region </a:t>
            </a:r>
          </a:p>
          <a:p>
            <a:r>
              <a:rPr lang="en-US" sz="1800" b="1" u="sng" dirty="0">
                <a:highlight>
                  <a:srgbClr val="FFFF00"/>
                </a:highlight>
                <a:latin typeface="+mn-lt"/>
              </a:rPr>
              <a:t>  Ex &lt; 50 MeV</a:t>
            </a:r>
          </a:p>
          <a:p>
            <a:endParaRPr lang="en-US" sz="1800" b="1" dirty="0">
              <a:latin typeface="+mn-lt"/>
            </a:endParaRPr>
          </a:p>
          <a:p>
            <a:r>
              <a:rPr lang="en-US" sz="1800" b="1" dirty="0">
                <a:latin typeface="+mn-lt"/>
              </a:rPr>
              <a:t>Comparison of our fit </a:t>
            </a:r>
            <a:r>
              <a:rPr lang="en-US" sz="1800" dirty="0">
                <a:latin typeface="+mn-lt"/>
              </a:rPr>
              <a:t>to representative  e-C12 data for </a:t>
            </a:r>
            <a:r>
              <a:rPr lang="en-US" sz="1800" b="1" dirty="0">
                <a:highlight>
                  <a:srgbClr val="FFFF00"/>
                </a:highlight>
                <a:latin typeface="+mn-lt"/>
              </a:rPr>
              <a:t>0.01&lt;q</a:t>
            </a:r>
            <a:r>
              <a:rPr lang="en-US" sz="1800" b="1" baseline="30000" dirty="0">
                <a:highlight>
                  <a:srgbClr val="FFFF00"/>
                </a:highlight>
                <a:latin typeface="+mn-lt"/>
              </a:rPr>
              <a:t>2</a:t>
            </a:r>
            <a:r>
              <a:rPr lang="en-US" sz="1800" b="1" dirty="0">
                <a:highlight>
                  <a:srgbClr val="FFFF00"/>
                </a:highlight>
                <a:latin typeface="+mn-lt"/>
              </a:rPr>
              <a:t>&lt; 0.08 GeV</a:t>
            </a:r>
            <a:r>
              <a:rPr lang="en-US" sz="1800" b="1" baseline="30000" dirty="0">
                <a:highlight>
                  <a:srgbClr val="FFFF00"/>
                </a:highlight>
                <a:latin typeface="+mn-lt"/>
              </a:rPr>
              <a:t>2</a:t>
            </a:r>
            <a:r>
              <a:rPr lang="en-US" sz="1800" b="1" dirty="0">
                <a:highlight>
                  <a:srgbClr val="FFFF00"/>
                </a:highlight>
                <a:latin typeface="+mn-lt"/>
              </a:rPr>
              <a:t> </a:t>
            </a:r>
            <a:r>
              <a:rPr lang="en-US" sz="1800" dirty="0">
                <a:latin typeface="+mn-lt"/>
              </a:rPr>
              <a:t>.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b="1" dirty="0">
                <a:latin typeface="+mn-lt"/>
              </a:rPr>
              <a:t>Shown: </a:t>
            </a:r>
            <a:r>
              <a:rPr lang="en-US" sz="1800" b="1" dirty="0">
                <a:solidFill>
                  <a:srgbClr val="7030A0"/>
                </a:solidFill>
                <a:highlight>
                  <a:srgbClr val="FFFF00"/>
                </a:highlight>
                <a:latin typeface="+mn-lt"/>
              </a:rPr>
              <a:t>Total including excitations : </a:t>
            </a:r>
            <a:r>
              <a:rPr lang="en-US" sz="1800" b="1" dirty="0">
                <a:solidFill>
                  <a:srgbClr val="7030A0"/>
                </a:solidFill>
                <a:latin typeface="+mn-lt"/>
              </a:rPr>
              <a:t>solid -------</a:t>
            </a:r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r>
              <a:rPr lang="en-US" sz="1800" b="1" dirty="0" err="1">
                <a:solidFill>
                  <a:srgbClr val="0066FF"/>
                </a:solidFill>
                <a:highlight>
                  <a:srgbClr val="FFFF00"/>
                </a:highlight>
                <a:latin typeface="+mn-lt"/>
              </a:rPr>
              <a:t>Quasielastic</a:t>
            </a:r>
            <a:r>
              <a:rPr lang="en-US" sz="1800" b="1" dirty="0">
                <a:solidFill>
                  <a:srgbClr val="0066FF"/>
                </a:solidFill>
                <a:highlight>
                  <a:srgbClr val="FFFF00"/>
                </a:highlight>
                <a:latin typeface="+mn-lt"/>
              </a:rPr>
              <a:t> (QE) contribution:     </a:t>
            </a:r>
            <a:r>
              <a:rPr lang="en-US" sz="1800" b="1" dirty="0">
                <a:solidFill>
                  <a:srgbClr val="0066FF"/>
                </a:solidFill>
                <a:latin typeface="+mn-lt"/>
              </a:rPr>
              <a:t>dashed------</a:t>
            </a:r>
          </a:p>
          <a:p>
            <a:endParaRPr lang="en-US" sz="1800" b="1" dirty="0">
              <a:solidFill>
                <a:srgbClr val="0066FF"/>
              </a:solidFill>
              <a:latin typeface="+mn-lt"/>
            </a:endParaRP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  <a:latin typeface="+mn-lt"/>
              </a:rPr>
              <a:t>Transverse Enhancement at large angles accounts for Meson Exchange Currents and Enhancement of Transverse QE response   </a:t>
            </a:r>
            <a:r>
              <a:rPr lang="en-US" sz="1800" b="1" dirty="0">
                <a:solidFill>
                  <a:srgbClr val="FF0000"/>
                </a:solidFill>
                <a:latin typeface="+mn-lt"/>
              </a:rPr>
              <a:t>dashed------</a:t>
            </a:r>
            <a:endParaRPr lang="en-US" sz="1800" b="1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6F26D5-FE90-DC41-8FBB-9B52BDFC321E}"/>
              </a:ext>
            </a:extLst>
          </p:cNvPr>
          <p:cNvSpPr txBox="1"/>
          <p:nvPr/>
        </p:nvSpPr>
        <p:spPr>
          <a:xfrm>
            <a:off x="93473" y="805073"/>
            <a:ext cx="22860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FFFF00"/>
                </a:highlight>
                <a:latin typeface="+mn-lt"/>
              </a:rPr>
              <a:t>Cross sections for excitations less than 10 MeV multiplied by (1/6</a:t>
            </a:r>
            <a:r>
              <a:rPr lang="en-US" sz="2000" dirty="0">
                <a:highlight>
                  <a:srgbClr val="FFFF00"/>
                </a:highlight>
                <a:latin typeface="+mn-lt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0AA651-7570-A353-39BA-C0916BCC892D}"/>
              </a:ext>
            </a:extLst>
          </p:cNvPr>
          <p:cNvSpPr txBox="1"/>
          <p:nvPr/>
        </p:nvSpPr>
        <p:spPr>
          <a:xfrm>
            <a:off x="4648200" y="-89978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Electron scattering cross sections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09039F-DBEC-C65B-F0B1-BB0A4AFA97DE}"/>
              </a:ext>
            </a:extLst>
          </p:cNvPr>
          <p:cNvSpPr txBox="1"/>
          <p:nvPr/>
        </p:nvSpPr>
        <p:spPr>
          <a:xfrm>
            <a:off x="105196" y="95591"/>
            <a:ext cx="45954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 err="1">
                <a:solidFill>
                  <a:srgbClr val="0066FF"/>
                </a:solidFill>
                <a:latin typeface="+mn-lt"/>
              </a:rPr>
              <a:t>Bakcup</a:t>
            </a:r>
            <a:r>
              <a:rPr lang="en-US" sz="1800" b="1" u="sng" dirty="0">
                <a:solidFill>
                  <a:srgbClr val="0066FF"/>
                </a:solidFill>
                <a:latin typeface="+mn-lt"/>
              </a:rPr>
              <a:t>:  1 Christy- </a:t>
            </a:r>
            <a:r>
              <a:rPr lang="en-US" sz="1800" b="1" u="sng" dirty="0" err="1">
                <a:solidFill>
                  <a:srgbClr val="0066FF"/>
                </a:solidFill>
                <a:latin typeface="+mn-lt"/>
              </a:rPr>
              <a:t>Bodek</a:t>
            </a:r>
            <a:r>
              <a:rPr lang="en-US" sz="1800" b="1" u="sng" dirty="0">
                <a:solidFill>
                  <a:srgbClr val="0066FF"/>
                </a:solidFill>
                <a:latin typeface="+mn-lt"/>
              </a:rPr>
              <a:t> Universal Fit</a:t>
            </a:r>
          </a:p>
          <a:p>
            <a:r>
              <a:rPr lang="en-US" sz="1800" b="1" u="sng" dirty="0">
                <a:solidFill>
                  <a:srgbClr val="0066FF"/>
                </a:solidFill>
                <a:latin typeface="+mn-lt"/>
              </a:rPr>
              <a:t>Nuclear excitations as example </a:t>
            </a:r>
            <a:endParaRPr lang="en-US" sz="1800" u="sng" dirty="0"/>
          </a:p>
        </p:txBody>
      </p:sp>
    </p:spTree>
    <p:extLst>
      <p:ext uri="{BB962C8B-B14F-4D97-AF65-F5344CB8AC3E}">
        <p14:creationId xmlns:p14="http://schemas.microsoft.com/office/powerpoint/2010/main" val="4004969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60E6-D07E-1594-3CCC-05FFD65F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D7675-E1C9-417B-9F20-FC06F630C8E6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0F784-CC89-502E-4CCC-79C4C036DB26}"/>
              </a:ext>
            </a:extLst>
          </p:cNvPr>
          <p:cNvSpPr txBox="1"/>
          <p:nvPr/>
        </p:nvSpPr>
        <p:spPr>
          <a:xfrm>
            <a:off x="2362200" y="762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R</a:t>
            </a:r>
            <a:r>
              <a:rPr lang="en-US" b="1" baseline="-25000" dirty="0">
                <a:latin typeface="+mj-lt"/>
              </a:rPr>
              <a:t>L</a:t>
            </a:r>
            <a:r>
              <a:rPr lang="en-US" b="1" dirty="0">
                <a:latin typeface="+mj-lt"/>
              </a:rPr>
              <a:t> R</a:t>
            </a:r>
            <a:r>
              <a:rPr lang="en-US" b="1" baseline="-25000" dirty="0">
                <a:latin typeface="+mj-lt"/>
              </a:rPr>
              <a:t>T</a:t>
            </a:r>
            <a:r>
              <a:rPr lang="en-US" b="1" dirty="0">
                <a:latin typeface="+mj-lt"/>
              </a:rPr>
              <a:t> extractions. (</a:t>
            </a:r>
            <a:r>
              <a:rPr lang="en-US" b="1" dirty="0">
                <a:highlight>
                  <a:srgbClr val="FFFF00"/>
                </a:highlight>
                <a:latin typeface="+mj-lt"/>
              </a:rPr>
              <a:t>Rosenbluth plots</a:t>
            </a:r>
            <a:r>
              <a:rPr lang="en-US" dirty="0">
                <a:latin typeface="+mj-lt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E3FFC7-6F2F-4229-3C9E-53E3F7F17188}"/>
              </a:ext>
            </a:extLst>
          </p:cNvPr>
          <p:cNvSpPr txBox="1"/>
          <p:nvPr/>
        </p:nvSpPr>
        <p:spPr>
          <a:xfrm>
            <a:off x="638908" y="537865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highlight>
                  <a:srgbClr val="FFFF00"/>
                </a:highlight>
                <a:latin typeface="+mn-lt"/>
              </a:rPr>
              <a:t>We apply Coulomb corrections in the analysis</a:t>
            </a:r>
            <a:r>
              <a:rPr lang="en-US" sz="1600" dirty="0">
                <a:latin typeface="+mn-lt"/>
              </a:rPr>
              <a:t>.  We bin all cross sections in bins of </a:t>
            </a:r>
            <a:r>
              <a:rPr lang="en-US" sz="1600" b="1" dirty="0">
                <a:latin typeface="+mn-lt"/>
              </a:rPr>
              <a:t>q </a:t>
            </a:r>
            <a:r>
              <a:rPr lang="en-US" sz="1600" dirty="0">
                <a:latin typeface="+mn-lt"/>
              </a:rPr>
              <a:t>(we also do it for bins in Q</a:t>
            </a:r>
            <a:r>
              <a:rPr lang="en-US" sz="1600" baseline="30000" dirty="0">
                <a:latin typeface="+mn-lt"/>
              </a:rPr>
              <a:t>2</a:t>
            </a:r>
            <a:r>
              <a:rPr lang="en-US" sz="1600" dirty="0">
                <a:latin typeface="+mn-lt"/>
              </a:rPr>
              <a:t>), and apply bin centering corrections using the universal fit.  Bin centers are at:</a:t>
            </a:r>
          </a:p>
          <a:p>
            <a:endParaRPr lang="en-US" sz="1600" b="1" dirty="0">
              <a:solidFill>
                <a:srgbClr val="0066FF"/>
              </a:solidFill>
              <a:latin typeface="+mn-lt"/>
            </a:endParaRPr>
          </a:p>
          <a:p>
            <a:r>
              <a:rPr lang="en-US" sz="1600" b="1" dirty="0">
                <a:solidFill>
                  <a:srgbClr val="0066FF"/>
                </a:solidFill>
                <a:latin typeface="+mn-lt"/>
              </a:rPr>
              <a:t> 18   q values: 0.100, 0.148, 0.167, 0.205, 0.240, 0.300,  0.380, 0.475, 0.570, </a:t>
            </a:r>
          </a:p>
          <a:p>
            <a:r>
              <a:rPr lang="en-US" sz="1600" b="1" dirty="0">
                <a:solidFill>
                  <a:srgbClr val="0066FF"/>
                </a:solidFill>
                <a:latin typeface="+mn-lt"/>
              </a:rPr>
              <a:t>                          0.649, 0.756, 0.991, 1.659, 1.921, 2.213, 2.500, 2.783, 3.500  GeV.</a:t>
            </a:r>
          </a:p>
          <a:p>
            <a:r>
              <a:rPr lang="en-US" sz="1600" dirty="0">
                <a:latin typeface="+mn-lt"/>
              </a:rPr>
              <a:t> </a:t>
            </a:r>
          </a:p>
          <a:p>
            <a:r>
              <a:rPr lang="en-US" sz="1600" b="1" dirty="0">
                <a:latin typeface="+mn-lt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+mn-lt"/>
              </a:rPr>
              <a:t>18   Q</a:t>
            </a:r>
            <a:r>
              <a:rPr lang="en-US" sz="1600" b="1" baseline="30000" dirty="0">
                <a:solidFill>
                  <a:srgbClr val="C00000"/>
                </a:solidFill>
                <a:latin typeface="+mn-lt"/>
              </a:rPr>
              <a:t>2. </a:t>
            </a:r>
            <a:r>
              <a:rPr lang="en-US" sz="1600" b="1" dirty="0">
                <a:solidFill>
                  <a:srgbClr val="C00000"/>
                </a:solidFill>
                <a:latin typeface="+mn-lt"/>
              </a:rPr>
              <a:t>values: 0.00 (photoproduction), 0.010, 0.020, 0.026, 0.040, 0.056, 0.093, 0.120, 0.160, 0.265, 0.38, 0.50, 0.80, 1.25, 1.75, 2.25, 2.75, 3.25, 3.75 GeV</a:t>
            </a:r>
            <a:r>
              <a:rPr lang="en-US" sz="1600" b="1" baseline="30000" dirty="0">
                <a:solidFill>
                  <a:srgbClr val="C00000"/>
                </a:solidFill>
                <a:latin typeface="+mn-lt"/>
              </a:rPr>
              <a:t>2</a:t>
            </a:r>
            <a:r>
              <a:rPr lang="en-US" sz="1600" b="1" dirty="0">
                <a:solidFill>
                  <a:srgbClr val="C00000"/>
                </a:solidFill>
                <a:latin typeface="+mn-lt"/>
              </a:rPr>
              <a:t>.</a:t>
            </a:r>
          </a:p>
          <a:p>
            <a:endParaRPr lang="en-US" sz="1600" b="1" dirty="0">
              <a:solidFill>
                <a:srgbClr val="C00000"/>
              </a:solidFill>
              <a:highlight>
                <a:srgbClr val="FFFF00"/>
              </a:highlight>
              <a:latin typeface="+mn-lt"/>
            </a:endParaRPr>
          </a:p>
          <a:p>
            <a:r>
              <a:rPr lang="en-US" sz="1600" dirty="0">
                <a:highlight>
                  <a:srgbClr val="FFFF00"/>
                </a:highlight>
                <a:latin typeface="+mn-lt"/>
              </a:rPr>
              <a:t>2.  Bin centering correction in </a:t>
            </a:r>
            <a:r>
              <a:rPr lang="en-US" sz="1600" b="1" dirty="0">
                <a:highlight>
                  <a:srgbClr val="FFFF00"/>
                </a:highlight>
                <a:latin typeface="+mn-lt"/>
              </a:rPr>
              <a:t>q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(or Q</a:t>
            </a:r>
            <a:r>
              <a:rPr lang="en-US" sz="1600" baseline="30000" dirty="0">
                <a:highlight>
                  <a:srgbClr val="FFFF00"/>
                </a:highlight>
                <a:latin typeface="+mn-lt"/>
              </a:rPr>
              <a:t>2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). </a:t>
            </a:r>
            <a:r>
              <a:rPr lang="en-US" sz="1600" b="1" dirty="0">
                <a:latin typeface="+mn-lt"/>
              </a:rPr>
              <a:t>For </a:t>
            </a:r>
            <a:r>
              <a:rPr lang="en-US" sz="1600" b="1" dirty="0">
                <a:latin typeface="Symbol" pitchFamily="2" charset="2"/>
              </a:rPr>
              <a:t>n</a:t>
            </a:r>
            <a:r>
              <a:rPr lang="en-US" sz="1600" b="1" dirty="0">
                <a:latin typeface="+mn-lt"/>
              </a:rPr>
              <a:t>&lt; 50 MeV </a:t>
            </a:r>
            <a:r>
              <a:rPr lang="en-US" sz="1600" dirty="0">
                <a:latin typeface="+mn-lt"/>
              </a:rPr>
              <a:t>we bin center the data in bins of   Excitation energy </a:t>
            </a:r>
            <a:r>
              <a:rPr lang="en-US" sz="1600" b="1" dirty="0">
                <a:latin typeface="+mn-lt"/>
              </a:rPr>
              <a:t>E</a:t>
            </a:r>
            <a:r>
              <a:rPr lang="en-US" sz="1600" b="1" baseline="-25000" dirty="0">
                <a:latin typeface="+mn-lt"/>
              </a:rPr>
              <a:t>x</a:t>
            </a:r>
            <a:r>
              <a:rPr lang="en-US" sz="1600" dirty="0">
                <a:latin typeface="+mn-lt"/>
              </a:rPr>
              <a:t>,  and for </a:t>
            </a:r>
            <a:r>
              <a:rPr lang="en-US" sz="1600" dirty="0">
                <a:latin typeface="Symbol" pitchFamily="2" charset="2"/>
              </a:rPr>
              <a:t>n </a:t>
            </a:r>
            <a:r>
              <a:rPr lang="en-US" sz="1600" dirty="0">
                <a:latin typeface="+mn-lt"/>
              </a:rPr>
              <a:t>&gt;50 MeV we bin center the data in bins of </a:t>
            </a:r>
            <a:r>
              <a:rPr lang="en-US" sz="1600" b="1" dirty="0">
                <a:latin typeface="+mn-lt"/>
              </a:rPr>
              <a:t>W</a:t>
            </a:r>
            <a:r>
              <a:rPr lang="en-US" sz="1600" b="1" baseline="30000" dirty="0">
                <a:latin typeface="+mn-lt"/>
              </a:rPr>
              <a:t>2 </a:t>
            </a:r>
            <a:r>
              <a:rPr lang="en-US" sz="1600" b="1" dirty="0">
                <a:latin typeface="+mn-lt"/>
              </a:rPr>
              <a:t>. </a:t>
            </a:r>
            <a:r>
              <a:rPr lang="en-US" sz="1600" dirty="0">
                <a:latin typeface="+mn-lt"/>
              </a:rPr>
              <a:t>We then perform Rosenbluth  fits versus virtual photon polarization</a:t>
            </a:r>
            <a:r>
              <a:rPr lang="en-US" sz="1600" b="1" dirty="0">
                <a:latin typeface="Symbol" pitchFamily="2" charset="2"/>
              </a:rPr>
              <a:t> e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extract </a:t>
            </a:r>
            <a:r>
              <a:rPr lang="en-US" sz="1600" b="1" dirty="0">
                <a:latin typeface="+mn-lt"/>
              </a:rPr>
              <a:t>R</a:t>
            </a:r>
            <a:r>
              <a:rPr lang="en-US" sz="1600" b="1" baseline="-25000" dirty="0">
                <a:latin typeface="+mn-lt"/>
              </a:rPr>
              <a:t>L </a:t>
            </a:r>
            <a:r>
              <a:rPr lang="en-US" sz="1600" b="1" dirty="0">
                <a:latin typeface="+mn-lt"/>
              </a:rPr>
              <a:t>and R</a:t>
            </a:r>
            <a:r>
              <a:rPr lang="en-US" sz="1600" b="1" baseline="-25000" dirty="0">
                <a:latin typeface="+mn-lt"/>
              </a:rPr>
              <a:t>T</a:t>
            </a:r>
            <a:r>
              <a:rPr lang="en-US" sz="1600" b="1" dirty="0">
                <a:latin typeface="+mn-lt"/>
              </a:rPr>
              <a:t> .  </a:t>
            </a:r>
            <a:r>
              <a:rPr lang="en-US" sz="1600" dirty="0">
                <a:latin typeface="+mn-lt"/>
              </a:rPr>
              <a:t>Laster convert Ex and </a:t>
            </a:r>
            <a:r>
              <a:rPr lang="en-US" sz="1600" b="1" dirty="0">
                <a:latin typeface="+mn-lt"/>
              </a:rPr>
              <a:t>W</a:t>
            </a:r>
            <a:r>
              <a:rPr lang="en-US" sz="1600" b="1" baseline="30000" dirty="0">
                <a:latin typeface="+mn-lt"/>
              </a:rPr>
              <a:t>2</a:t>
            </a:r>
            <a:r>
              <a:rPr lang="en-US" sz="1600" dirty="0">
                <a:latin typeface="+mn-lt"/>
              </a:rPr>
              <a:t> to </a:t>
            </a:r>
            <a:r>
              <a:rPr lang="en-US" sz="1600" dirty="0">
                <a:latin typeface="Symbol" pitchFamily="2" charset="2"/>
              </a:rPr>
              <a:t>n.</a:t>
            </a:r>
            <a:endParaRPr lang="en-US" sz="16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91F8FF-86AC-20E6-AF37-BADFA5894B6E}"/>
              </a:ext>
            </a:extLst>
          </p:cNvPr>
          <p:cNvSpPr txBox="1"/>
          <p:nvPr/>
        </p:nvSpPr>
        <p:spPr>
          <a:xfrm>
            <a:off x="4419600" y="6355304"/>
            <a:ext cx="4572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739DD0-A900-13EA-E12C-D3E57C570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08" y="3734699"/>
            <a:ext cx="7438292" cy="30471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7A435D-6F77-6A5C-9D4F-1556ABB19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938" y="3962400"/>
            <a:ext cx="2007464" cy="10588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D3A134-2230-6921-1EB5-123CE3FD1620}"/>
              </a:ext>
            </a:extLst>
          </p:cNvPr>
          <p:cNvSpPr txBox="1"/>
          <p:nvPr/>
        </p:nvSpPr>
        <p:spPr>
          <a:xfrm>
            <a:off x="4459165" y="6089302"/>
            <a:ext cx="5832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Symbol" pitchFamily="2" charset="2"/>
              </a:rPr>
              <a:t>e</a:t>
            </a:r>
            <a:r>
              <a:rPr lang="en-US" sz="2400" b="1" dirty="0">
                <a:latin typeface="+mn-lt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9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ACB7C-D509-BC4F-A256-548F7B32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D7675-E1C9-417B-9F20-FC06F630C8E6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67E95-F58B-E056-FC47-002AB806F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30772"/>
            <a:ext cx="3666569" cy="37806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D31D15-E2DE-4AB9-DD19-096C9A5C2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68" y="940273"/>
            <a:ext cx="4199969" cy="41616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98C47C-D24C-23CF-F73E-D1F0D0F1DB9C}"/>
              </a:ext>
            </a:extLst>
          </p:cNvPr>
          <p:cNvSpPr txBox="1"/>
          <p:nvPr/>
        </p:nvSpPr>
        <p:spPr>
          <a:xfrm>
            <a:off x="357554" y="5120418"/>
            <a:ext cx="863404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Shown are theory predictions  for QE 1p1h process (including contribution from 1b and 2b currents).  There fore, for </a:t>
            </a:r>
            <a:r>
              <a:rPr lang="en-US" sz="1400" b="1" dirty="0">
                <a:solidFill>
                  <a:srgbClr val="FF0000"/>
                </a:solidFill>
                <a:latin typeface="+mn-lt"/>
              </a:rPr>
              <a:t>comparison we also  show our universal for QE 1p1ph</a:t>
            </a:r>
            <a:r>
              <a:rPr lang="en-US" sz="1400" b="1" dirty="0">
                <a:latin typeface="+mn-lt"/>
              </a:rPr>
              <a:t>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 ED-RMF (Energy Depending Relativistic mean field 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 And GFMC (Green’s Function Monte Carlo – first principle)</a:t>
            </a:r>
          </a:p>
          <a:p>
            <a:r>
              <a:rPr lang="en-US" sz="1400" b="1" dirty="0">
                <a:solidFill>
                  <a:srgbClr val="FF0000"/>
                </a:solidFill>
                <a:latin typeface="+mn-lt"/>
              </a:rPr>
              <a:t>We extract  18 fixed q values -   However, at this time predictions are only available for 3 fixed q values.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D567E5-F6DC-498D-2C27-274B5BBC0811}"/>
              </a:ext>
            </a:extLst>
          </p:cNvPr>
          <p:cNvSpPr txBox="1"/>
          <p:nvPr/>
        </p:nvSpPr>
        <p:spPr>
          <a:xfrm>
            <a:off x="533400" y="74165"/>
            <a:ext cx="7315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+mn-lt"/>
              </a:rPr>
              <a:t>Fixed q </a:t>
            </a:r>
            <a:r>
              <a:rPr lang="en-US" sz="1800" b="1" dirty="0">
                <a:latin typeface="+mn-lt"/>
              </a:rPr>
              <a:t>: </a:t>
            </a:r>
            <a:r>
              <a:rPr lang="en-US" sz="1800" b="1" dirty="0" err="1">
                <a:latin typeface="+mn-lt"/>
              </a:rPr>
              <a:t>Chirsty</a:t>
            </a:r>
            <a:r>
              <a:rPr lang="en-US" sz="1800" b="1" dirty="0">
                <a:latin typeface="+mn-lt"/>
              </a:rPr>
              <a:t>- </a:t>
            </a:r>
            <a:r>
              <a:rPr lang="en-US" sz="1800" b="1" dirty="0" err="1">
                <a:latin typeface="+mn-lt"/>
              </a:rPr>
              <a:t>Bodek</a:t>
            </a:r>
            <a:r>
              <a:rPr lang="en-US" sz="1800" b="1" dirty="0">
                <a:latin typeface="+mn-lt"/>
              </a:rPr>
              <a:t> Fit describes RL and RT</a:t>
            </a:r>
            <a:endParaRPr lang="en-US" sz="1800" dirty="0"/>
          </a:p>
          <a:p>
            <a:pPr algn="ctr"/>
            <a:r>
              <a:rPr lang="en-US" sz="1800" dirty="0"/>
              <a:t>Comparison to nuclear theory for QE 1p1h process</a:t>
            </a:r>
          </a:p>
          <a:p>
            <a:pPr algn="ctr"/>
            <a:r>
              <a:rPr lang="en-US" sz="1800" dirty="0"/>
              <a:t>(available only for 3 q values)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7D3581-FECE-6E5E-3A8C-57456DC55DD7}"/>
              </a:ext>
            </a:extLst>
          </p:cNvPr>
          <p:cNvSpPr txBox="1"/>
          <p:nvPr/>
        </p:nvSpPr>
        <p:spPr>
          <a:xfrm>
            <a:off x="5943600" y="7620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USE OUR PLOTS</a:t>
            </a:r>
          </a:p>
        </p:txBody>
      </p:sp>
    </p:spTree>
    <p:extLst>
      <p:ext uri="{BB962C8B-B14F-4D97-AF65-F5344CB8AC3E}">
        <p14:creationId xmlns:p14="http://schemas.microsoft.com/office/powerpoint/2010/main" val="352275522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IS.pptx" id="{B321BB49-DB3E-4872-B615-B455F91A9D92}" vid="{2EBD4508-D6D7-4B2E-87A5-97952C00DD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153065</TotalTime>
  <Words>2250</Words>
  <Application>Microsoft Macintosh PowerPoint</Application>
  <PresentationFormat>On-screen Show (4:3)</PresentationFormat>
  <Paragraphs>200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CMTI7</vt:lpstr>
      <vt:lpstr>CMTI9</vt:lpstr>
      <vt:lpstr>Times</vt:lpstr>
      <vt:lpstr>Arial</vt:lpstr>
      <vt:lpstr>Calibri</vt:lpstr>
      <vt:lpstr>Calibri Light</vt:lpstr>
      <vt:lpstr>Comic Sans MS</vt:lpstr>
      <vt:lpstr>Helvetica</vt:lpstr>
      <vt:lpstr>Helvetica Neue</vt:lpstr>
      <vt:lpstr>Symbol</vt:lpstr>
      <vt:lpstr>Default Design</vt:lpstr>
      <vt:lpstr> Comparison of Predictions of Neutrino MC Generators to a Global Extraction of the 12C and 40Ca RL and RT Nuclear Electromagnetic Response Functions</vt:lpstr>
      <vt:lpstr>  We extract  12C  Longitudinal (RL)  and (RT) Nuclear Electromagnetic Response Functions from all Electron Scattering Measurements on Carbon for:  1. Testing first principle nuclear theory predictions  2. Provide a platform for verification of  electron and neutrino MC generators over the entire kinematic range of interest   </vt:lpstr>
      <vt:lpstr>PowerPoint Presentation</vt:lpstr>
      <vt:lpstr>PowerPoint Presentation</vt:lpstr>
      <vt:lpstr>PowerPoint Presentation</vt:lpstr>
      <vt:lpstr> First Step: Christy- Bodek Universal Fit (needed for this analysis)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Backup</vt:lpstr>
      <vt:lpstr>Comparison to options in  NuWRo</vt:lpstr>
      <vt:lpstr>PowerPoint Presentation</vt:lpstr>
      <vt:lpstr>PowerPoint Presentation</vt:lpstr>
      <vt:lpstr>PowerPoint Presentation</vt:lpstr>
      <vt:lpstr>PowerPoint Presentation</vt:lpstr>
    </vt:vector>
  </TitlesOfParts>
  <Company>Stanford Linear Accelerator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 Breidenbch</dc:creator>
  <cp:lastModifiedBy>Lin, Zihao</cp:lastModifiedBy>
  <cp:revision>603</cp:revision>
  <cp:lastPrinted>2024-03-03T15:30:10Z</cp:lastPrinted>
  <dcterms:created xsi:type="dcterms:W3CDTF">2005-09-23T22:46:06Z</dcterms:created>
  <dcterms:modified xsi:type="dcterms:W3CDTF">2024-09-03T23:54:16Z</dcterms:modified>
</cp:coreProperties>
</file>