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Lora"/>
      <p:regular r:id="rId38"/>
      <p:bold r:id="rId39"/>
      <p:italic r:id="rId40"/>
      <p:boldItalic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slide" Target="slides/slide16.xml"/><Relationship Id="rId42" Type="http://schemas.openxmlformats.org/officeDocument/2006/relationships/font" Target="fonts/Merriweather-regular.fntdata"/><Relationship Id="rId41" Type="http://schemas.openxmlformats.org/officeDocument/2006/relationships/font" Target="fonts/Lora-boldItalic.fntdata"/><Relationship Id="rId22" Type="http://schemas.openxmlformats.org/officeDocument/2006/relationships/slide" Target="slides/slide18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7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Lora-bold.fntdata"/><Relationship Id="rId16" Type="http://schemas.openxmlformats.org/officeDocument/2006/relationships/slide" Target="slides/slide12.xml"/><Relationship Id="rId38" Type="http://schemas.openxmlformats.org/officeDocument/2006/relationships/font" Target="fonts/Lor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Correspond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below/above median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Polarity: (p-n)/(p+n) [-1,1]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Avg number of tags per review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Review with similar percentile of coolness/usefulness: higher rating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useful/not so cool: lower rating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 user</a:t>
            </a:r>
          </a:p>
          <a:p>
            <a:pPr indent="-298450" lvl="0" marL="457200">
              <a:spcBef>
                <a:spcPts val="0"/>
              </a:spcBef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Requiring fast machines, huge amount of data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Json -&gt; csv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Merge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Pandas dataframe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Filter: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usiness </a:t>
            </a:r>
            <a:r>
              <a:rPr lang="en"/>
              <a:t>review&gt;10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User review &gt; 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Over 20 states represented; picked data from top 6 states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1= positive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0= negative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Overall number of review increase; more positive than negative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Positve : 4 or 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Negative: 1 or 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Slight trend upwards/downwards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412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971225" y="799300"/>
            <a:ext cx="5321400" cy="21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Yelp Review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entiment Analysis</a:t>
            </a: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792000" y="3661400"/>
            <a:ext cx="4090200" cy="86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2500">
                <a:solidFill>
                  <a:srgbClr val="FFFFFF"/>
                </a:solidFill>
              </a:rPr>
              <a:t>Zihao Xu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2500">
                <a:solidFill>
                  <a:srgbClr val="FFFFFF"/>
                </a:solidFill>
              </a:rPr>
              <a:t> Yuxuan Hong 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" sz="2500">
                <a:solidFill>
                  <a:srgbClr val="FFFFFF"/>
                </a:solidFill>
              </a:rPr>
              <a:t>James 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038" y="1264850"/>
            <a:ext cx="5817987" cy="387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Exploratory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-49925" y="376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Exploratory Analysis</a:t>
            </a:r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552875" y="1254775"/>
            <a:ext cx="49389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Review Tags: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Useful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Funny</a:t>
            </a:r>
          </a:p>
          <a:p>
            <a:pPr indent="-419100" lvl="0" marL="457200">
              <a:spcBef>
                <a:spcPts val="0"/>
              </a:spcBef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Cool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225" y="278975"/>
            <a:ext cx="4131851" cy="4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Exploratory Analysis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6025"/>
            <a:ext cx="4485326" cy="35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325" y="1506025"/>
            <a:ext cx="4658674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Exploratory Analysis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388" y="1274450"/>
            <a:ext cx="5527215" cy="38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7777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Mean vs. Standard Deviation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10594"/>
          <a:stretch/>
        </p:blipFill>
        <p:spPr>
          <a:xfrm>
            <a:off x="1443200" y="1337650"/>
            <a:ext cx="6257601" cy="37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409200" y="1513500"/>
            <a:ext cx="8325600" cy="315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Methods: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-"/>
            </a:pPr>
            <a:r>
              <a:rPr lang="en" sz="2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Select </a:t>
            </a:r>
            <a:r>
              <a:rPr i="1" lang="en" sz="2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[‘review_text’, ‘review_stars’]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-"/>
            </a:pPr>
            <a:r>
              <a:rPr lang="en" sz="2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Encode review_star: “pos”, “neg”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-"/>
            </a:pPr>
            <a:r>
              <a:rPr lang="en" sz="2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Stem review_text and remove stop words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-"/>
            </a:pPr>
            <a:r>
              <a:rPr lang="en" sz="2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Generate a sparse matrix representation of text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-"/>
            </a:pPr>
            <a:r>
              <a:rPr lang="en" sz="2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ML models training and evaluation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ts val="2400"/>
              <a:buFont typeface="Lora"/>
              <a:buChar char="-"/>
            </a:pPr>
            <a:r>
              <a:rPr lang="en" sz="2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Ensemble methods: voting classifier 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Sentiment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409200" y="1391625"/>
            <a:ext cx="8734800" cy="315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Text processing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Example = </a:t>
            </a:r>
            <a:r>
              <a:rPr i="1" lang="en" sz="17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"The python programmer named pythoner is pythoning a game pythonly"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Word_tokenize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['The', 'python', 'programmer', 'named', 'pythoner', 'is', 'pythoning', 'a', 'game', 'pythonly']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Clean_format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['the', 'python', 'programmer', 'named', 'pythoner', 'is', 'pythoning', 'a', 'game', 'pythonly']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Remove_stop_words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['the', 'python', 'programmer', 'named', 'pythoner', 'pythoning', 'game', 'pythonly']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PorterStemmer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['the', 'python', 'programm', 'name', 'python', 'python', 'game', 'pythonli']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Sentiment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409200" y="1391625"/>
            <a:ext cx="8325600" cy="315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Raw Counts vs. Tfidf Weights: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['the', 'python', 'programm', 'name', 'python', 'python', 'game', 'pythonli']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Raw Counts: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[1, 1, 2, 1, 1, 3]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Tfidf Weights: 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[ 0.102,  0.994,  0.045,  0.872,  0.453, 0.175,  0.032,  0.927,  0.321,  0.124, 0.142]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Sentiment Analysis</a:t>
            </a:r>
          </a:p>
        </p:txBody>
      </p:sp>
      <p:pic>
        <p:nvPicPr>
          <p:cNvPr descr="\text{tf-idf(t,d)}=\text{tf(t,d)} \times \text{idf(t)}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00" y="4544625"/>
            <a:ext cx="3398850" cy="2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descr="\text{idf}(t) = log{\frac{1 + n_d}{1+\text{df}(d,t)}} + 1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325" y="4476863"/>
            <a:ext cx="2882475" cy="4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409200" y="1391625"/>
            <a:ext cx="8325600" cy="315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Features considered: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Individual words: 		“best”			“never”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2-grams:				“best place”	“never ever”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Capitalized words: 		“BEST”			“NEVER”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Sentiment 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25" y="2546800"/>
            <a:ext cx="3895052" cy="25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600" y="2615725"/>
            <a:ext cx="3812373" cy="254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600" y="-29600"/>
            <a:ext cx="3895052" cy="26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325" y="-29612"/>
            <a:ext cx="3895052" cy="25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4500"/>
              <a:t>Agenda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4500"/>
          </a:p>
        </p:txBody>
      </p:sp>
      <p:sp>
        <p:nvSpPr>
          <p:cNvPr id="71" name="Shape 71"/>
          <p:cNvSpPr txBox="1"/>
          <p:nvPr>
            <p:ph idx="4294967295" type="body"/>
          </p:nvPr>
        </p:nvSpPr>
        <p:spPr>
          <a:xfrm>
            <a:off x="311700" y="1659200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Problem &amp; Motivation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Data Description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Exploratory Analysis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Sentiment Analysis</a:t>
            </a:r>
          </a:p>
          <a:p>
            <a:pPr indent="-419100" lvl="0" marL="457200" rtl="0">
              <a:spcBef>
                <a:spcPts val="0"/>
              </a:spcBef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Future Directions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409200" y="1391625"/>
            <a:ext cx="8734800" cy="315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Benchmark: 		75% of all reviews are positive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Train / Test size:   	140,917 / 46,972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Steps: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Naive Bayes using Counts with only individual words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More advanced clfs using Tfidf with </a:t>
            </a:r>
            <a:r>
              <a:rPr lang="en" sz="2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only individual words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-"/>
            </a:pPr>
            <a:r>
              <a:rPr lang="en" sz="2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More advanced clfs using Tfidf with words + 2-grams + CAPITAL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-"/>
            </a:pPr>
            <a:r>
              <a:rPr lang="en" sz="2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Voting clf that combines top 3 clfs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Model Training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75" y="1697075"/>
            <a:ext cx="7523400" cy="34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188775" y="3277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First attempt: Naive Bayes</a:t>
            </a:r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232425" y="1261450"/>
            <a:ext cx="8325600" cy="315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45% test accuracy… BUT!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88775" y="3277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Importance of n-grams</a:t>
            </a:r>
          </a:p>
        </p:txBody>
      </p:sp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232425" y="1261450"/>
            <a:ext cx="8325600" cy="40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using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2-grams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using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2-grams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775" y="1414550"/>
            <a:ext cx="2673825" cy="7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3775" y="2086738"/>
            <a:ext cx="5910126" cy="11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775" y="3108550"/>
            <a:ext cx="2673825" cy="80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6">
            <a:alphaModFix/>
          </a:blip>
          <a:srcRect b="0" l="1690" r="0" t="0"/>
          <a:stretch/>
        </p:blipFill>
        <p:spPr>
          <a:xfrm>
            <a:off x="2158775" y="3999500"/>
            <a:ext cx="5726000" cy="10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88775" y="3277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More Advanced Classifier...</a:t>
            </a:r>
          </a:p>
        </p:txBody>
      </p:sp>
      <p:sp>
        <p:nvSpPr>
          <p:cNvPr id="210" name="Shape 210"/>
          <p:cNvSpPr txBox="1"/>
          <p:nvPr>
            <p:ph idx="4294967295" type="body"/>
          </p:nvPr>
        </p:nvSpPr>
        <p:spPr>
          <a:xfrm>
            <a:off x="232425" y="1261450"/>
            <a:ext cx="8325600" cy="40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Classifiers Tried: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-"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Clfs: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MNB, BernoulliNB, LogisticRegression, LinearSVC, PolySVC, RadialSVC, NuSVC, SGDClassifier…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ones: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	Test accuracy				AUC_score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LogisticRegression: 		        95.48%				     95.35%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LinearSVC:			        96.45%				     94.81%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SGDClassifier:			        94.71%				     94.77%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Voting Classifier: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accuracy: 95.52%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88775" y="3277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More Advanced Classifier...</a:t>
            </a:r>
          </a:p>
        </p:txBody>
      </p:sp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232425" y="1261450"/>
            <a:ext cx="8325600" cy="40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00" y="1261450"/>
            <a:ext cx="8325599" cy="391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88775" y="3277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More Advanced Classifier...</a:t>
            </a:r>
          </a:p>
        </p:txBody>
      </p:sp>
      <p:sp>
        <p:nvSpPr>
          <p:cNvPr id="223" name="Shape 223"/>
          <p:cNvSpPr txBox="1"/>
          <p:nvPr>
            <p:ph idx="4294967295" type="body"/>
          </p:nvPr>
        </p:nvSpPr>
        <p:spPr>
          <a:xfrm>
            <a:off x="286275" y="1017675"/>
            <a:ext cx="8325600" cy="40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Let’s Try it out!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2815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4500"/>
              <a:t>Future Directions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56100" y="1965775"/>
            <a:ext cx="81762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Manually go over misclassified reviews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Cross-validate the model to improve accuracy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Predict the actual review_stars </a:t>
            </a:r>
          </a:p>
          <a:p>
            <a:pPr indent="-406400" lvl="0" marL="457200">
              <a:spcBef>
                <a:spcPts val="0"/>
              </a:spcBef>
              <a:buSzPts val="2800"/>
              <a:buFont typeface="Calibri"/>
              <a:buChar char="-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Try even more advanced models like LSTM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LSTM(Long-Short Term Memory network)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07000" y="1743550"/>
            <a:ext cx="766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RNN recurrent neural networks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Capable of understanding context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Example: I used to like this place when I was young, but not anymore.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500"/>
              <a:t>Future Directions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0" y="1521175"/>
            <a:ext cx="8973676" cy="35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2138975" y="1825500"/>
            <a:ext cx="47622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Thank you for listening!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Problem &amp; Motivation</a:t>
            </a:r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311700" y="9589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Explore interesting data trends/patterns 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Analyze sentiment changes over time</a:t>
            </a:r>
          </a:p>
          <a:p>
            <a:pPr indent="-419100" lvl="0" marL="457200" rtl="0">
              <a:spcBef>
                <a:spcPts val="0"/>
              </a:spcBef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Build a rating predictor based on review sentiment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311700" y="1583000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From Yelp Data Challenge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Review.csv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Business.csv</a:t>
            </a:r>
          </a:p>
          <a:p>
            <a:pPr indent="-419100" lvl="0" marL="457200" rtl="0">
              <a:spcBef>
                <a:spcPts val="0"/>
              </a:spcBef>
              <a:buSzPts val="3000"/>
              <a:buFont typeface="Lora"/>
              <a:buChar char="-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User.csv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311700" y="1506800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Facts: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-"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unique reviews: 		4737000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-"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unique users: 			970000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-"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unique businesses:		102500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-"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time span:				2004 - 2017</a:t>
            </a:r>
          </a:p>
          <a:p>
            <a:pPr indent="-381000" lvl="0" marL="457200" rtl="0">
              <a:spcBef>
                <a:spcPts val="0"/>
              </a:spcBef>
              <a:buSzPts val="2400"/>
              <a:buFont typeface="Lora"/>
              <a:buChar char="-"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size of </a:t>
            </a:r>
            <a:r>
              <a:rPr i="1" lang="en" sz="2400">
                <a:latin typeface="Lora"/>
                <a:ea typeface="Lora"/>
                <a:cs typeface="Lora"/>
                <a:sym typeface="Lora"/>
              </a:rPr>
              <a:t>review.csv</a:t>
            </a:r>
            <a:r>
              <a:rPr lang="en" sz="2400">
                <a:latin typeface="Lora"/>
                <a:ea typeface="Lora"/>
                <a:cs typeface="Lora"/>
                <a:sym typeface="Lora"/>
              </a:rPr>
              <a:t>: 		3.9 GB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663" y="1274450"/>
            <a:ext cx="5416672" cy="38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50" y="1274450"/>
            <a:ext cx="5527215" cy="38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1830" l="0" r="0" t="-1830"/>
          <a:stretch/>
        </p:blipFill>
        <p:spPr>
          <a:xfrm>
            <a:off x="1726950" y="1281200"/>
            <a:ext cx="5690102" cy="386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63" y="1277025"/>
            <a:ext cx="5799726" cy="38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Exploratory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