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89" r:id="rId3"/>
    <p:sldId id="292" r:id="rId4"/>
    <p:sldId id="258" r:id="rId5"/>
    <p:sldId id="259" r:id="rId7"/>
    <p:sldId id="295" r:id="rId8"/>
    <p:sldId id="297" r:id="rId9"/>
    <p:sldId id="302" r:id="rId10"/>
    <p:sldId id="298" r:id="rId11"/>
    <p:sldId id="324" r:id="rId12"/>
    <p:sldId id="304" r:id="rId13"/>
    <p:sldId id="325" r:id="rId14"/>
    <p:sldId id="303" r:id="rId15"/>
    <p:sldId id="326" r:id="rId16"/>
    <p:sldId id="327" r:id="rId17"/>
    <p:sldId id="299" r:id="rId18"/>
    <p:sldId id="307" r:id="rId19"/>
    <p:sldId id="308" r:id="rId20"/>
    <p:sldId id="305" r:id="rId21"/>
    <p:sldId id="337" r:id="rId22"/>
    <p:sldId id="336" r:id="rId23"/>
    <p:sldId id="338" r:id="rId24"/>
    <p:sldId id="339" r:id="rId25"/>
    <p:sldId id="312" r:id="rId26"/>
    <p:sldId id="313" r:id="rId27"/>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7AAD"/>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58" y="78"/>
      </p:cViewPr>
      <p:guideLst>
        <p:guide orient="horz" pos="2170"/>
        <p:guide pos="3835"/>
        <p:guide pos="6514"/>
        <p:guide pos="578"/>
        <p:guide pos="2924"/>
        <p:guide pos="4934"/>
        <p:guide orient="horz" pos="1540"/>
        <p:guide orient="horz" pos="32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gs" Target="tags/tag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2D32AB-0288-45B0-B954-C00A13B9F92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94AF4-1D20-45E3-9F88-D2588879E8B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E8B4AC12-7761-4509-8E43-145E14B8A60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E51E1-0F21-41B4-A176-9AF1F129E0E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8B4AC12-7761-4509-8E43-145E14B8A60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E51E1-0F21-41B4-A176-9AF1F129E0E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8B4AC12-7761-4509-8E43-145E14B8A60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E51E1-0F21-41B4-A176-9AF1F129E0E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p:transition spd="slow">
    <p:cover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8B4AC12-7761-4509-8E43-145E14B8A60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E51E1-0F21-41B4-A176-9AF1F129E0E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8B4AC12-7761-4509-8E43-145E14B8A60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E51E1-0F21-41B4-A176-9AF1F129E0E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8B4AC12-7761-4509-8E43-145E14B8A60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E51E1-0F21-41B4-A176-9AF1F129E0E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8B4AC12-7761-4509-8E43-145E14B8A60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4E51E1-0F21-41B4-A176-9AF1F129E0E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8B4AC12-7761-4509-8E43-145E14B8A60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4E51E1-0F21-41B4-A176-9AF1F129E0E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8B4AC12-7761-4509-8E43-145E14B8A60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4E51E1-0F21-41B4-A176-9AF1F129E0E9}" type="slidenum">
              <a:rPr lang="zh-CN" altLang="en-US" smtClean="0"/>
            </a:fld>
            <a:endParaRPr lang="zh-CN" altLang="en-US" dirty="0"/>
          </a:p>
        </p:txBody>
      </p:sp>
      <p:pic>
        <p:nvPicPr>
          <p:cNvPr id="5" name="Picture 2"/>
          <p:cNvPicPr>
            <a:picLocks noChangeAspect="1" noChangeArrowheads="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11140482" y="140548"/>
            <a:ext cx="690158" cy="684382"/>
          </a:xfrm>
          <a:prstGeom prst="roundRect">
            <a:avLst>
              <a:gd name="adj" fmla="val 8594"/>
            </a:avLst>
          </a:prstGeom>
          <a:solidFill>
            <a:srgbClr val="FFFFFF">
              <a:shade val="85000"/>
            </a:srgbClr>
          </a:solidFill>
          <a:ln>
            <a:noFill/>
          </a:ln>
          <a:effectLst/>
        </p:spPr>
      </p:pic>
      <p:sp>
        <p:nvSpPr>
          <p:cNvPr id="6" name="矩形 5"/>
          <p:cNvSpPr/>
          <p:nvPr userDrawn="1"/>
        </p:nvSpPr>
        <p:spPr>
          <a:xfrm>
            <a:off x="11140482" y="6438507"/>
            <a:ext cx="690158" cy="292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204E51E1-0F21-41B4-A176-9AF1F129E0E9}" type="slidenum">
              <a:rPr lang="zh-CN" altLang="en-US" smtClean="0">
                <a:solidFill>
                  <a:srgbClr val="427AAD"/>
                </a:solidFill>
              </a:rPr>
            </a:fld>
            <a:endParaRPr lang="zh-CN" altLang="en-US" dirty="0">
              <a:solidFill>
                <a:srgbClr val="427AA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8B4AC12-7761-4509-8E43-145E14B8A60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E51E1-0F21-41B4-A176-9AF1F129E0E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8B4AC12-7761-4509-8E43-145E14B8A60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E51E1-0F21-41B4-A176-9AF1F129E0E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B4AC12-7761-4509-8E43-145E14B8A60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4E51E1-0F21-41B4-A176-9AF1F129E0E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1"/>
          <p:cNvSpPr txBox="1"/>
          <p:nvPr/>
        </p:nvSpPr>
        <p:spPr>
          <a:xfrm>
            <a:off x="1140460" y="3026410"/>
            <a:ext cx="9627235" cy="1597660"/>
          </a:xfrm>
          <a:prstGeom prst="rect">
            <a:avLst/>
          </a:prstGeom>
          <a:noFill/>
        </p:spPr>
        <p:txBody>
          <a:bodyPr wrap="square" lIns="121884" tIns="60941" rIns="121884" bIns="60941" rtlCol="0">
            <a:spAutoFit/>
          </a:bodyPr>
          <a:lstStyle/>
          <a:p>
            <a:pPr algn="ctr"/>
            <a:r>
              <a:rPr sz="4800" b="1" dirty="0">
                <a:solidFill>
                  <a:srgbClr val="427AAD"/>
                </a:solidFill>
                <a:latin typeface="微软雅黑" panose="020B0503020204020204" pitchFamily="34" charset="-122"/>
                <a:ea typeface="微软雅黑" panose="020B0503020204020204" pitchFamily="34" charset="-122"/>
              </a:rPr>
              <a:t>《C语言程序设计》课程在线题库系统的设计与实现</a:t>
            </a:r>
            <a:endParaRPr sz="4800" b="1" dirty="0">
              <a:solidFill>
                <a:srgbClr val="427AAD"/>
              </a:solidFill>
              <a:latin typeface="微软雅黑" panose="020B0503020204020204" pitchFamily="34" charset="-122"/>
              <a:ea typeface="微软雅黑" panose="020B0503020204020204" pitchFamily="34" charset="-122"/>
            </a:endParaRPr>
          </a:p>
        </p:txBody>
      </p:sp>
      <p:sp>
        <p:nvSpPr>
          <p:cNvPr id="25" name="TextBox 5"/>
          <p:cNvSpPr txBox="1"/>
          <p:nvPr/>
        </p:nvSpPr>
        <p:spPr>
          <a:xfrm>
            <a:off x="3942384" y="5201165"/>
            <a:ext cx="4023692" cy="368300"/>
          </a:xfrm>
          <a:prstGeom prst="rect">
            <a:avLst/>
          </a:prstGeom>
          <a:noFill/>
          <a:ln>
            <a:noFill/>
          </a:ln>
        </p:spPr>
        <p:txBody>
          <a:bodyPr wrap="square" rtlCol="0">
            <a:spAutoFit/>
          </a:bodyPr>
          <a:lstStyle/>
          <a:p>
            <a:pPr algn="ctr"/>
            <a:r>
              <a:rPr lang="zh-CN" altLang="en-US" dirty="0">
                <a:solidFill>
                  <a:srgbClr val="427AAD"/>
                </a:solidFill>
                <a:latin typeface="微软雅黑" panose="020B0503020204020204" pitchFamily="34" charset="-122"/>
                <a:ea typeface="微软雅黑" panose="020B0503020204020204" pitchFamily="34" charset="-122"/>
              </a:rPr>
              <a:t>答辩人</a:t>
            </a:r>
            <a:r>
              <a:rPr lang="zh-CN" altLang="en-US" dirty="0" smtClean="0">
                <a:solidFill>
                  <a:srgbClr val="427AAD"/>
                </a:solidFill>
                <a:latin typeface="微软雅黑" panose="020B0503020204020204" pitchFamily="34" charset="-122"/>
                <a:ea typeface="微软雅黑" panose="020B0503020204020204" pitchFamily="34" charset="-122"/>
              </a:rPr>
              <a:t>：任得旺    </a:t>
            </a:r>
            <a:r>
              <a:rPr lang="zh-CN" altLang="en-US" dirty="0">
                <a:solidFill>
                  <a:srgbClr val="427AAD"/>
                </a:solidFill>
                <a:latin typeface="微软雅黑" panose="020B0503020204020204" pitchFamily="34" charset="-122"/>
                <a:ea typeface="微软雅黑" panose="020B0503020204020204" pitchFamily="34" charset="-122"/>
              </a:rPr>
              <a:t>导师：兰</a:t>
            </a:r>
            <a:r>
              <a:rPr lang="zh-CN" altLang="en-US" dirty="0">
                <a:solidFill>
                  <a:srgbClr val="427AAD"/>
                </a:solidFill>
                <a:latin typeface="微软雅黑" panose="020B0503020204020204" pitchFamily="34" charset="-122"/>
                <a:ea typeface="微软雅黑" panose="020B0503020204020204" pitchFamily="34" charset="-122"/>
              </a:rPr>
              <a:t>聪花</a:t>
            </a:r>
            <a:endParaRPr lang="zh-CN" altLang="en-US" dirty="0">
              <a:solidFill>
                <a:srgbClr val="427AAD"/>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4460876" y="2949286"/>
            <a:ext cx="3012357" cy="0"/>
          </a:xfrm>
          <a:prstGeom prst="line">
            <a:avLst/>
          </a:prstGeom>
          <a:ln w="6350">
            <a:prstDash val="lgDashDotDot"/>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840355" y="4940300"/>
            <a:ext cx="260794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840355" y="5016500"/>
            <a:ext cx="2607945" cy="0"/>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520015" y="4940300"/>
            <a:ext cx="260794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520015" y="5016500"/>
            <a:ext cx="2607945" cy="0"/>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427772" y="2475009"/>
            <a:ext cx="3105150" cy="368300"/>
          </a:xfrm>
          <a:prstGeom prst="rect">
            <a:avLst/>
          </a:prstGeom>
          <a:noFill/>
        </p:spPr>
        <p:txBody>
          <a:bodyPr wrap="square" rtlCol="0">
            <a:spAutoFit/>
          </a:bodyPr>
          <a:lstStyle/>
          <a:p>
            <a:r>
              <a:rPr lang="zh-CN" altLang="en-US" dirty="0">
                <a:solidFill>
                  <a:srgbClr val="427AAD"/>
                </a:solidFill>
                <a:latin typeface="微软雅黑" panose="020B0503020204020204" pitchFamily="34" charset="-122"/>
                <a:ea typeface="微软雅黑" panose="020B0503020204020204" pitchFamily="34" charset="-122"/>
              </a:rPr>
              <a:t>兰州工业学院  </a:t>
            </a:r>
            <a:r>
              <a:rPr lang="en-US" altLang="zh-CN" dirty="0">
                <a:solidFill>
                  <a:srgbClr val="427AAD"/>
                </a:solidFill>
                <a:latin typeface="微软雅黑" panose="020B0503020204020204" pitchFamily="34" charset="-122"/>
                <a:ea typeface="微软雅黑" panose="020B0503020204020204" pitchFamily="34" charset="-122"/>
              </a:rPr>
              <a:t>      </a:t>
            </a:r>
            <a:r>
              <a:rPr lang="zh-CN" altLang="en-US" dirty="0">
                <a:solidFill>
                  <a:srgbClr val="427AAD"/>
                </a:solidFill>
                <a:latin typeface="微软雅黑" panose="020B0503020204020204" pitchFamily="34" charset="-122"/>
                <a:ea typeface="微软雅黑" panose="020B0503020204020204" pitchFamily="34" charset="-122"/>
              </a:rPr>
              <a:t>电信</a:t>
            </a:r>
            <a:r>
              <a:rPr lang="en-US" altLang="zh-CN" dirty="0">
                <a:solidFill>
                  <a:srgbClr val="427AAD"/>
                </a:solidFill>
                <a:latin typeface="微软雅黑" panose="020B0503020204020204" pitchFamily="34" charset="-122"/>
                <a:ea typeface="微软雅黑" panose="020B0503020204020204" pitchFamily="34" charset="-122"/>
              </a:rPr>
              <a:t>18-1</a:t>
            </a:r>
            <a:endParaRPr lang="en-US" altLang="zh-CN" dirty="0">
              <a:solidFill>
                <a:srgbClr val="427AAD"/>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5357965" y="4755634"/>
            <a:ext cx="1252386" cy="369332"/>
          </a:xfrm>
          <a:prstGeom prst="rect">
            <a:avLst/>
          </a:prstGeom>
          <a:noFill/>
        </p:spPr>
        <p:txBody>
          <a:bodyPr wrap="square" rtlCol="0">
            <a:spAutoFit/>
          </a:bodyPr>
          <a:lstStyle/>
          <a:p>
            <a:pPr algn="ctr"/>
            <a:r>
              <a:rPr lang="zh-CN" altLang="en-US" dirty="0">
                <a:solidFill>
                  <a:srgbClr val="427AAD"/>
                </a:solidFill>
                <a:latin typeface="微软雅黑" panose="020B0503020204020204" pitchFamily="34" charset="-122"/>
                <a:ea typeface="微软雅黑" panose="020B0503020204020204" pitchFamily="34" charset="-122"/>
              </a:rPr>
              <a:t>个人信息</a:t>
            </a:r>
            <a:endParaRPr lang="zh-CN" altLang="en-US" dirty="0">
              <a:solidFill>
                <a:srgbClr val="427AAD"/>
              </a:solidFill>
              <a:latin typeface="微软雅黑" panose="020B0503020204020204" pitchFamily="34" charset="-122"/>
              <a:ea typeface="微软雅黑" panose="020B0503020204020204" pitchFamily="34" charset="-122"/>
            </a:endParaRPr>
          </a:p>
        </p:txBody>
      </p:sp>
      <p:sp>
        <p:nvSpPr>
          <p:cNvPr id="3" name="矩形 2"/>
          <p:cNvSpPr/>
          <p:nvPr/>
        </p:nvSpPr>
        <p:spPr>
          <a:xfrm>
            <a:off x="4427855" y="797560"/>
            <a:ext cx="3073400" cy="922655"/>
          </a:xfrm>
          <a:prstGeom prst="rect">
            <a:avLst/>
          </a:prstGeom>
          <a:effectLst>
            <a:reflection stA="45000" endPos="41000" dist="50800" dir="5400000" sy="-100000" algn="bl" rotWithShape="0"/>
          </a:effectLst>
        </p:spPr>
        <p:style>
          <a:lnRef idx="3">
            <a:schemeClr val="lt1"/>
          </a:lnRef>
          <a:fillRef idx="1">
            <a:schemeClr val="accent1"/>
          </a:fillRef>
          <a:effectRef idx="1">
            <a:schemeClr val="accent1"/>
          </a:effectRef>
          <a:fontRef idx="minor">
            <a:schemeClr val="lt1"/>
          </a:fontRef>
        </p:style>
        <p:txBody>
          <a:bodyPr rtlCol="0" anchor="ctr"/>
          <a:p>
            <a:pPr algn="ctr"/>
            <a:endParaRPr lang="zh-CN" altLang="en-US"/>
          </a:p>
        </p:txBody>
      </p:sp>
      <p:pic>
        <p:nvPicPr>
          <p:cNvPr id="2" name="图片 1" descr="25"/>
          <p:cNvPicPr>
            <a:picLocks noChangeAspect="1"/>
          </p:cNvPicPr>
          <p:nvPr/>
        </p:nvPicPr>
        <p:blipFill>
          <a:blip r:embed="rId1"/>
          <a:stretch>
            <a:fillRect/>
          </a:stretch>
        </p:blipFill>
        <p:spPr>
          <a:xfrm>
            <a:off x="4268470" y="894080"/>
            <a:ext cx="3420745" cy="798195"/>
          </a:xfrm>
          <a:prstGeom prst="rect">
            <a:avLst/>
          </a:prstGeom>
        </p:spPr>
      </p:pic>
      <p:pic>
        <p:nvPicPr>
          <p:cNvPr id="4" name="图片 3" descr="25"/>
          <p:cNvPicPr>
            <a:picLocks noChangeAspect="1"/>
          </p:cNvPicPr>
          <p:nvPr/>
        </p:nvPicPr>
        <p:blipFill>
          <a:blip r:embed="rId1"/>
          <a:stretch>
            <a:fillRect/>
          </a:stretch>
        </p:blipFill>
        <p:spPr>
          <a:xfrm flipV="1">
            <a:off x="4288790" y="1779905"/>
            <a:ext cx="3420745" cy="798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27619" y="377744"/>
            <a:ext cx="366369" cy="366369"/>
          </a:xfrm>
          <a:prstGeom prst="ellipse">
            <a:avLst/>
          </a:prstGeom>
          <a:solidFill>
            <a:srgbClr val="427A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TextBox 34"/>
          <p:cNvSpPr txBox="1"/>
          <p:nvPr/>
        </p:nvSpPr>
        <p:spPr>
          <a:xfrm>
            <a:off x="828043" y="312576"/>
            <a:ext cx="1742440" cy="501650"/>
          </a:xfrm>
          <a:prstGeom prst="rect">
            <a:avLst/>
          </a:prstGeom>
          <a:noFill/>
        </p:spPr>
        <p:txBody>
          <a:bodyPr wrap="none" rtlCol="0">
            <a:spAutoFit/>
          </a:bodyPr>
          <a:lstStyle/>
          <a:p>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研究</a:t>
            </a:r>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内容</a:t>
            </a:r>
            <a:endPar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160" name="任意多边形 159"/>
          <p:cNvSpPr/>
          <p:nvPr/>
        </p:nvSpPr>
        <p:spPr>
          <a:xfrm>
            <a:off x="3867467" y="3124199"/>
            <a:ext cx="1095376" cy="1095376"/>
          </a:xfrm>
          <a:custGeom>
            <a:avLst/>
            <a:gdLst>
              <a:gd name="connsiteX0" fmla="*/ 1358106 w 2716212"/>
              <a:gd name="connsiteY0" fmla="*/ 355963 h 2716212"/>
              <a:gd name="connsiteX1" fmla="*/ 355963 w 2716212"/>
              <a:gd name="connsiteY1" fmla="*/ 1358106 h 2716212"/>
              <a:gd name="connsiteX2" fmla="*/ 1358106 w 2716212"/>
              <a:gd name="connsiteY2" fmla="*/ 2360249 h 2716212"/>
              <a:gd name="connsiteX3" fmla="*/ 2360249 w 2716212"/>
              <a:gd name="connsiteY3" fmla="*/ 1358106 h 2716212"/>
              <a:gd name="connsiteX4" fmla="*/ 1358106 w 2716212"/>
              <a:gd name="connsiteY4" fmla="*/ 355963 h 2716212"/>
              <a:gd name="connsiteX5" fmla="*/ 1270000 w 2716212"/>
              <a:gd name="connsiteY5" fmla="*/ 0 h 2716212"/>
              <a:gd name="connsiteX6" fmla="*/ 1446212 w 2716212"/>
              <a:gd name="connsiteY6" fmla="*/ 0 h 2716212"/>
              <a:gd name="connsiteX7" fmla="*/ 1446212 w 2716212"/>
              <a:gd name="connsiteY7" fmla="*/ 152880 h 2716212"/>
              <a:gd name="connsiteX8" fmla="*/ 1481788 w 2716212"/>
              <a:gd name="connsiteY8" fmla="*/ 154677 h 2716212"/>
              <a:gd name="connsiteX9" fmla="*/ 1601898 w 2716212"/>
              <a:gd name="connsiteY9" fmla="*/ 173007 h 2716212"/>
              <a:gd name="connsiteX10" fmla="*/ 1646779 w 2716212"/>
              <a:gd name="connsiteY10" fmla="*/ 184547 h 2716212"/>
              <a:gd name="connsiteX11" fmla="*/ 1693991 w 2716212"/>
              <a:gd name="connsiteY11" fmla="*/ 39244 h 2716212"/>
              <a:gd name="connsiteX12" fmla="*/ 1861578 w 2716212"/>
              <a:gd name="connsiteY12" fmla="*/ 93696 h 2716212"/>
              <a:gd name="connsiteX13" fmla="*/ 1814613 w 2716212"/>
              <a:gd name="connsiteY13" fmla="*/ 238240 h 2716212"/>
              <a:gd name="connsiteX14" fmla="*/ 1828966 w 2716212"/>
              <a:gd name="connsiteY14" fmla="*/ 243493 h 2716212"/>
              <a:gd name="connsiteX15" fmla="*/ 1934709 w 2716212"/>
              <a:gd name="connsiteY15" fmla="*/ 294432 h 2716212"/>
              <a:gd name="connsiteX16" fmla="*/ 1995274 w 2716212"/>
              <a:gd name="connsiteY16" fmla="*/ 331226 h 2716212"/>
              <a:gd name="connsiteX17" fmla="*/ 2085101 w 2716212"/>
              <a:gd name="connsiteY17" fmla="*/ 207588 h 2716212"/>
              <a:gd name="connsiteX18" fmla="*/ 2227660 w 2716212"/>
              <a:gd name="connsiteY18" fmla="*/ 311163 h 2716212"/>
              <a:gd name="connsiteX19" fmla="*/ 2138188 w 2716212"/>
              <a:gd name="connsiteY19" fmla="*/ 434311 h 2716212"/>
              <a:gd name="connsiteX20" fmla="*/ 2213476 w 2716212"/>
              <a:gd name="connsiteY20" fmla="*/ 502737 h 2716212"/>
              <a:gd name="connsiteX21" fmla="*/ 2281902 w 2716212"/>
              <a:gd name="connsiteY21" fmla="*/ 578025 h 2716212"/>
              <a:gd name="connsiteX22" fmla="*/ 2405050 w 2716212"/>
              <a:gd name="connsiteY22" fmla="*/ 488552 h 2716212"/>
              <a:gd name="connsiteX23" fmla="*/ 2508625 w 2716212"/>
              <a:gd name="connsiteY23" fmla="*/ 631111 h 2716212"/>
              <a:gd name="connsiteX24" fmla="*/ 2384987 w 2716212"/>
              <a:gd name="connsiteY24" fmla="*/ 720940 h 2716212"/>
              <a:gd name="connsiteX25" fmla="*/ 2421780 w 2716212"/>
              <a:gd name="connsiteY25" fmla="*/ 781503 h 2716212"/>
              <a:gd name="connsiteX26" fmla="*/ 2472719 w 2716212"/>
              <a:gd name="connsiteY26" fmla="*/ 887246 h 2716212"/>
              <a:gd name="connsiteX27" fmla="*/ 2477972 w 2716212"/>
              <a:gd name="connsiteY27" fmla="*/ 901599 h 2716212"/>
              <a:gd name="connsiteX28" fmla="*/ 2622516 w 2716212"/>
              <a:gd name="connsiteY28" fmla="*/ 854634 h 2716212"/>
              <a:gd name="connsiteX29" fmla="*/ 2676968 w 2716212"/>
              <a:gd name="connsiteY29" fmla="*/ 1022221 h 2716212"/>
              <a:gd name="connsiteX30" fmla="*/ 2531665 w 2716212"/>
              <a:gd name="connsiteY30" fmla="*/ 1069434 h 2716212"/>
              <a:gd name="connsiteX31" fmla="*/ 2543205 w 2716212"/>
              <a:gd name="connsiteY31" fmla="*/ 1114314 h 2716212"/>
              <a:gd name="connsiteX32" fmla="*/ 2561536 w 2716212"/>
              <a:gd name="connsiteY32" fmla="*/ 1234424 h 2716212"/>
              <a:gd name="connsiteX33" fmla="*/ 2563332 w 2716212"/>
              <a:gd name="connsiteY33" fmla="*/ 1270000 h 2716212"/>
              <a:gd name="connsiteX34" fmla="*/ 2716212 w 2716212"/>
              <a:gd name="connsiteY34" fmla="*/ 1270000 h 2716212"/>
              <a:gd name="connsiteX35" fmla="*/ 2716212 w 2716212"/>
              <a:gd name="connsiteY35" fmla="*/ 1446212 h 2716212"/>
              <a:gd name="connsiteX36" fmla="*/ 2563332 w 2716212"/>
              <a:gd name="connsiteY36" fmla="*/ 1446212 h 2716212"/>
              <a:gd name="connsiteX37" fmla="*/ 2561536 w 2716212"/>
              <a:gd name="connsiteY37" fmla="*/ 1481788 h 2716212"/>
              <a:gd name="connsiteX38" fmla="*/ 2543205 w 2716212"/>
              <a:gd name="connsiteY38" fmla="*/ 1601898 h 2716212"/>
              <a:gd name="connsiteX39" fmla="*/ 2531665 w 2716212"/>
              <a:gd name="connsiteY39" fmla="*/ 1646779 h 2716212"/>
              <a:gd name="connsiteX40" fmla="*/ 2676968 w 2716212"/>
              <a:gd name="connsiteY40" fmla="*/ 1693990 h 2716212"/>
              <a:gd name="connsiteX41" fmla="*/ 2622516 w 2716212"/>
              <a:gd name="connsiteY41" fmla="*/ 1861578 h 2716212"/>
              <a:gd name="connsiteX42" fmla="*/ 2477972 w 2716212"/>
              <a:gd name="connsiteY42" fmla="*/ 1814613 h 2716212"/>
              <a:gd name="connsiteX43" fmla="*/ 2472719 w 2716212"/>
              <a:gd name="connsiteY43" fmla="*/ 1828966 h 2716212"/>
              <a:gd name="connsiteX44" fmla="*/ 2421780 w 2716212"/>
              <a:gd name="connsiteY44" fmla="*/ 1934709 h 2716212"/>
              <a:gd name="connsiteX45" fmla="*/ 2384986 w 2716212"/>
              <a:gd name="connsiteY45" fmla="*/ 1995275 h 2716212"/>
              <a:gd name="connsiteX46" fmla="*/ 2508624 w 2716212"/>
              <a:gd name="connsiteY46" fmla="*/ 2085102 h 2716212"/>
              <a:gd name="connsiteX47" fmla="*/ 2405049 w 2716212"/>
              <a:gd name="connsiteY47" fmla="*/ 2227661 h 2716212"/>
              <a:gd name="connsiteX48" fmla="*/ 2281901 w 2716212"/>
              <a:gd name="connsiteY48" fmla="*/ 2138189 h 2716212"/>
              <a:gd name="connsiteX49" fmla="*/ 2213476 w 2716212"/>
              <a:gd name="connsiteY49" fmla="*/ 2213476 h 2716212"/>
              <a:gd name="connsiteX50" fmla="*/ 2138188 w 2716212"/>
              <a:gd name="connsiteY50" fmla="*/ 2281901 h 2716212"/>
              <a:gd name="connsiteX51" fmla="*/ 2227661 w 2716212"/>
              <a:gd name="connsiteY51" fmla="*/ 2405049 h 2716212"/>
              <a:gd name="connsiteX52" fmla="*/ 2085102 w 2716212"/>
              <a:gd name="connsiteY52" fmla="*/ 2508624 h 2716212"/>
              <a:gd name="connsiteX53" fmla="*/ 1995275 w 2716212"/>
              <a:gd name="connsiteY53" fmla="*/ 2384986 h 2716212"/>
              <a:gd name="connsiteX54" fmla="*/ 1934709 w 2716212"/>
              <a:gd name="connsiteY54" fmla="*/ 2421780 h 2716212"/>
              <a:gd name="connsiteX55" fmla="*/ 1828966 w 2716212"/>
              <a:gd name="connsiteY55" fmla="*/ 2472719 h 2716212"/>
              <a:gd name="connsiteX56" fmla="*/ 1814613 w 2716212"/>
              <a:gd name="connsiteY56" fmla="*/ 2477972 h 2716212"/>
              <a:gd name="connsiteX57" fmla="*/ 1861578 w 2716212"/>
              <a:gd name="connsiteY57" fmla="*/ 2622516 h 2716212"/>
              <a:gd name="connsiteX58" fmla="*/ 1693991 w 2716212"/>
              <a:gd name="connsiteY58" fmla="*/ 2676968 h 2716212"/>
              <a:gd name="connsiteX59" fmla="*/ 1646779 w 2716212"/>
              <a:gd name="connsiteY59" fmla="*/ 2531665 h 2716212"/>
              <a:gd name="connsiteX60" fmla="*/ 1601898 w 2716212"/>
              <a:gd name="connsiteY60" fmla="*/ 2543205 h 2716212"/>
              <a:gd name="connsiteX61" fmla="*/ 1481788 w 2716212"/>
              <a:gd name="connsiteY61" fmla="*/ 2561536 h 2716212"/>
              <a:gd name="connsiteX62" fmla="*/ 1446212 w 2716212"/>
              <a:gd name="connsiteY62" fmla="*/ 2563332 h 2716212"/>
              <a:gd name="connsiteX63" fmla="*/ 1446212 w 2716212"/>
              <a:gd name="connsiteY63" fmla="*/ 2716212 h 2716212"/>
              <a:gd name="connsiteX64" fmla="*/ 1270000 w 2716212"/>
              <a:gd name="connsiteY64" fmla="*/ 2716212 h 2716212"/>
              <a:gd name="connsiteX65" fmla="*/ 1270000 w 2716212"/>
              <a:gd name="connsiteY65" fmla="*/ 2563332 h 2716212"/>
              <a:gd name="connsiteX66" fmla="*/ 1234424 w 2716212"/>
              <a:gd name="connsiteY66" fmla="*/ 2561536 h 2716212"/>
              <a:gd name="connsiteX67" fmla="*/ 1114314 w 2716212"/>
              <a:gd name="connsiteY67" fmla="*/ 2543205 h 2716212"/>
              <a:gd name="connsiteX68" fmla="*/ 1069434 w 2716212"/>
              <a:gd name="connsiteY68" fmla="*/ 2531665 h 2716212"/>
              <a:gd name="connsiteX69" fmla="*/ 1022222 w 2716212"/>
              <a:gd name="connsiteY69" fmla="*/ 2676968 h 2716212"/>
              <a:gd name="connsiteX70" fmla="*/ 854634 w 2716212"/>
              <a:gd name="connsiteY70" fmla="*/ 2622516 h 2716212"/>
              <a:gd name="connsiteX71" fmla="*/ 901600 w 2716212"/>
              <a:gd name="connsiteY71" fmla="*/ 2477972 h 2716212"/>
              <a:gd name="connsiteX72" fmla="*/ 887246 w 2716212"/>
              <a:gd name="connsiteY72" fmla="*/ 2472719 h 2716212"/>
              <a:gd name="connsiteX73" fmla="*/ 781503 w 2716212"/>
              <a:gd name="connsiteY73" fmla="*/ 2421780 h 2716212"/>
              <a:gd name="connsiteX74" fmla="*/ 720939 w 2716212"/>
              <a:gd name="connsiteY74" fmla="*/ 2384986 h 2716212"/>
              <a:gd name="connsiteX75" fmla="*/ 631111 w 2716212"/>
              <a:gd name="connsiteY75" fmla="*/ 2508624 h 2716212"/>
              <a:gd name="connsiteX76" fmla="*/ 488552 w 2716212"/>
              <a:gd name="connsiteY76" fmla="*/ 2405049 h 2716212"/>
              <a:gd name="connsiteX77" fmla="*/ 578025 w 2716212"/>
              <a:gd name="connsiteY77" fmla="*/ 2281902 h 2716212"/>
              <a:gd name="connsiteX78" fmla="*/ 502737 w 2716212"/>
              <a:gd name="connsiteY78" fmla="*/ 2213476 h 2716212"/>
              <a:gd name="connsiteX79" fmla="*/ 434312 w 2716212"/>
              <a:gd name="connsiteY79" fmla="*/ 2138189 h 2716212"/>
              <a:gd name="connsiteX80" fmla="*/ 311163 w 2716212"/>
              <a:gd name="connsiteY80" fmla="*/ 2227661 h 2716212"/>
              <a:gd name="connsiteX81" fmla="*/ 207588 w 2716212"/>
              <a:gd name="connsiteY81" fmla="*/ 2085102 h 2716212"/>
              <a:gd name="connsiteX82" fmla="*/ 331227 w 2716212"/>
              <a:gd name="connsiteY82" fmla="*/ 1995275 h 2716212"/>
              <a:gd name="connsiteX83" fmla="*/ 294432 w 2716212"/>
              <a:gd name="connsiteY83" fmla="*/ 1934709 h 2716212"/>
              <a:gd name="connsiteX84" fmla="*/ 243493 w 2716212"/>
              <a:gd name="connsiteY84" fmla="*/ 1828966 h 2716212"/>
              <a:gd name="connsiteX85" fmla="*/ 238240 w 2716212"/>
              <a:gd name="connsiteY85" fmla="*/ 1814613 h 2716212"/>
              <a:gd name="connsiteX86" fmla="*/ 93697 w 2716212"/>
              <a:gd name="connsiteY86" fmla="*/ 1861578 h 2716212"/>
              <a:gd name="connsiteX87" fmla="*/ 39244 w 2716212"/>
              <a:gd name="connsiteY87" fmla="*/ 1693991 h 2716212"/>
              <a:gd name="connsiteX88" fmla="*/ 184548 w 2716212"/>
              <a:gd name="connsiteY88" fmla="*/ 1646779 h 2716212"/>
              <a:gd name="connsiteX89" fmla="*/ 173007 w 2716212"/>
              <a:gd name="connsiteY89" fmla="*/ 1601898 h 2716212"/>
              <a:gd name="connsiteX90" fmla="*/ 154677 w 2716212"/>
              <a:gd name="connsiteY90" fmla="*/ 1481788 h 2716212"/>
              <a:gd name="connsiteX91" fmla="*/ 152880 w 2716212"/>
              <a:gd name="connsiteY91" fmla="*/ 1446212 h 2716212"/>
              <a:gd name="connsiteX92" fmla="*/ 0 w 2716212"/>
              <a:gd name="connsiteY92" fmla="*/ 1446212 h 2716212"/>
              <a:gd name="connsiteX93" fmla="*/ 0 w 2716212"/>
              <a:gd name="connsiteY93" fmla="*/ 1270000 h 2716212"/>
              <a:gd name="connsiteX94" fmla="*/ 152880 w 2716212"/>
              <a:gd name="connsiteY94" fmla="*/ 1270000 h 2716212"/>
              <a:gd name="connsiteX95" fmla="*/ 154677 w 2716212"/>
              <a:gd name="connsiteY95" fmla="*/ 1234424 h 2716212"/>
              <a:gd name="connsiteX96" fmla="*/ 173007 w 2716212"/>
              <a:gd name="connsiteY96" fmla="*/ 1114314 h 2716212"/>
              <a:gd name="connsiteX97" fmla="*/ 184548 w 2716212"/>
              <a:gd name="connsiteY97" fmla="*/ 1069433 h 2716212"/>
              <a:gd name="connsiteX98" fmla="*/ 39244 w 2716212"/>
              <a:gd name="connsiteY98" fmla="*/ 1022221 h 2716212"/>
              <a:gd name="connsiteX99" fmla="*/ 93697 w 2716212"/>
              <a:gd name="connsiteY99" fmla="*/ 854634 h 2716212"/>
              <a:gd name="connsiteX100" fmla="*/ 238240 w 2716212"/>
              <a:gd name="connsiteY100" fmla="*/ 901599 h 2716212"/>
              <a:gd name="connsiteX101" fmla="*/ 243493 w 2716212"/>
              <a:gd name="connsiteY101" fmla="*/ 887246 h 2716212"/>
              <a:gd name="connsiteX102" fmla="*/ 294432 w 2716212"/>
              <a:gd name="connsiteY102" fmla="*/ 781503 h 2716212"/>
              <a:gd name="connsiteX103" fmla="*/ 331226 w 2716212"/>
              <a:gd name="connsiteY103" fmla="*/ 720939 h 2716212"/>
              <a:gd name="connsiteX104" fmla="*/ 207588 w 2716212"/>
              <a:gd name="connsiteY104" fmla="*/ 631111 h 2716212"/>
              <a:gd name="connsiteX105" fmla="*/ 311163 w 2716212"/>
              <a:gd name="connsiteY105" fmla="*/ 488552 h 2716212"/>
              <a:gd name="connsiteX106" fmla="*/ 434311 w 2716212"/>
              <a:gd name="connsiteY106" fmla="*/ 578024 h 2716212"/>
              <a:gd name="connsiteX107" fmla="*/ 502737 w 2716212"/>
              <a:gd name="connsiteY107" fmla="*/ 502737 h 2716212"/>
              <a:gd name="connsiteX108" fmla="*/ 578024 w 2716212"/>
              <a:gd name="connsiteY108" fmla="*/ 434311 h 2716212"/>
              <a:gd name="connsiteX109" fmla="*/ 488552 w 2716212"/>
              <a:gd name="connsiteY109" fmla="*/ 311163 h 2716212"/>
              <a:gd name="connsiteX110" fmla="*/ 631111 w 2716212"/>
              <a:gd name="connsiteY110" fmla="*/ 207588 h 2716212"/>
              <a:gd name="connsiteX111" fmla="*/ 720939 w 2716212"/>
              <a:gd name="connsiteY111" fmla="*/ 331226 h 2716212"/>
              <a:gd name="connsiteX112" fmla="*/ 781503 w 2716212"/>
              <a:gd name="connsiteY112" fmla="*/ 294432 h 2716212"/>
              <a:gd name="connsiteX113" fmla="*/ 887246 w 2716212"/>
              <a:gd name="connsiteY113" fmla="*/ 243493 h 2716212"/>
              <a:gd name="connsiteX114" fmla="*/ 901601 w 2716212"/>
              <a:gd name="connsiteY114" fmla="*/ 238240 h 2716212"/>
              <a:gd name="connsiteX115" fmla="*/ 854635 w 2716212"/>
              <a:gd name="connsiteY115" fmla="*/ 93696 h 2716212"/>
              <a:gd name="connsiteX116" fmla="*/ 1022223 w 2716212"/>
              <a:gd name="connsiteY116" fmla="*/ 39244 h 2716212"/>
              <a:gd name="connsiteX117" fmla="*/ 1069435 w 2716212"/>
              <a:gd name="connsiteY117" fmla="*/ 184547 h 2716212"/>
              <a:gd name="connsiteX118" fmla="*/ 1114314 w 2716212"/>
              <a:gd name="connsiteY118" fmla="*/ 173007 h 2716212"/>
              <a:gd name="connsiteX119" fmla="*/ 1234424 w 2716212"/>
              <a:gd name="connsiteY119" fmla="*/ 154677 h 2716212"/>
              <a:gd name="connsiteX120" fmla="*/ 1270000 w 2716212"/>
              <a:gd name="connsiteY120" fmla="*/ 152880 h 271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716212" h="2716212">
                <a:moveTo>
                  <a:pt x="1358106" y="355963"/>
                </a:moveTo>
                <a:cubicBezTo>
                  <a:pt x="804638" y="355963"/>
                  <a:pt x="355963" y="804638"/>
                  <a:pt x="355963" y="1358106"/>
                </a:cubicBezTo>
                <a:cubicBezTo>
                  <a:pt x="355963" y="1911574"/>
                  <a:pt x="804638" y="2360249"/>
                  <a:pt x="1358106" y="2360249"/>
                </a:cubicBezTo>
                <a:cubicBezTo>
                  <a:pt x="1911574" y="2360249"/>
                  <a:pt x="2360249" y="1911574"/>
                  <a:pt x="2360249" y="1358106"/>
                </a:cubicBezTo>
                <a:cubicBezTo>
                  <a:pt x="2360249" y="804638"/>
                  <a:pt x="1911574" y="355963"/>
                  <a:pt x="1358106" y="355963"/>
                </a:cubicBezTo>
                <a:close/>
                <a:moveTo>
                  <a:pt x="1270000" y="0"/>
                </a:moveTo>
                <a:lnTo>
                  <a:pt x="1446212" y="0"/>
                </a:lnTo>
                <a:lnTo>
                  <a:pt x="1446212" y="152880"/>
                </a:lnTo>
                <a:lnTo>
                  <a:pt x="1481788" y="154677"/>
                </a:lnTo>
                <a:cubicBezTo>
                  <a:pt x="1522454" y="158806"/>
                  <a:pt x="1562524" y="164950"/>
                  <a:pt x="1601898" y="173007"/>
                </a:cubicBezTo>
                <a:lnTo>
                  <a:pt x="1646779" y="184547"/>
                </a:lnTo>
                <a:lnTo>
                  <a:pt x="1693991" y="39244"/>
                </a:lnTo>
                <a:lnTo>
                  <a:pt x="1861578" y="93696"/>
                </a:lnTo>
                <a:lnTo>
                  <a:pt x="1814613" y="238240"/>
                </a:lnTo>
                <a:lnTo>
                  <a:pt x="1828966" y="243493"/>
                </a:lnTo>
                <a:cubicBezTo>
                  <a:pt x="1865147" y="258797"/>
                  <a:pt x="1900429" y="275810"/>
                  <a:pt x="1934709" y="294432"/>
                </a:cubicBezTo>
                <a:lnTo>
                  <a:pt x="1995274" y="331226"/>
                </a:lnTo>
                <a:lnTo>
                  <a:pt x="2085101" y="207588"/>
                </a:lnTo>
                <a:lnTo>
                  <a:pt x="2227660" y="311163"/>
                </a:lnTo>
                <a:lnTo>
                  <a:pt x="2138188" y="434311"/>
                </a:lnTo>
                <a:lnTo>
                  <a:pt x="2213476" y="502737"/>
                </a:lnTo>
                <a:lnTo>
                  <a:pt x="2281902" y="578025"/>
                </a:lnTo>
                <a:lnTo>
                  <a:pt x="2405050" y="488552"/>
                </a:lnTo>
                <a:lnTo>
                  <a:pt x="2508625" y="631111"/>
                </a:lnTo>
                <a:lnTo>
                  <a:pt x="2384987" y="720940"/>
                </a:lnTo>
                <a:lnTo>
                  <a:pt x="2421780" y="781503"/>
                </a:lnTo>
                <a:cubicBezTo>
                  <a:pt x="2440402" y="815784"/>
                  <a:pt x="2457416" y="851065"/>
                  <a:pt x="2472719" y="887246"/>
                </a:cubicBezTo>
                <a:lnTo>
                  <a:pt x="2477972" y="901599"/>
                </a:lnTo>
                <a:lnTo>
                  <a:pt x="2622516" y="854634"/>
                </a:lnTo>
                <a:lnTo>
                  <a:pt x="2676968" y="1022221"/>
                </a:lnTo>
                <a:lnTo>
                  <a:pt x="2531665" y="1069434"/>
                </a:lnTo>
                <a:lnTo>
                  <a:pt x="2543205" y="1114314"/>
                </a:lnTo>
                <a:cubicBezTo>
                  <a:pt x="2551262" y="1153688"/>
                  <a:pt x="2557406" y="1193758"/>
                  <a:pt x="2561536" y="1234424"/>
                </a:cubicBezTo>
                <a:lnTo>
                  <a:pt x="2563332" y="1270000"/>
                </a:lnTo>
                <a:lnTo>
                  <a:pt x="2716212" y="1270000"/>
                </a:lnTo>
                <a:lnTo>
                  <a:pt x="2716212" y="1446212"/>
                </a:lnTo>
                <a:lnTo>
                  <a:pt x="2563332" y="1446212"/>
                </a:lnTo>
                <a:lnTo>
                  <a:pt x="2561536" y="1481788"/>
                </a:lnTo>
                <a:cubicBezTo>
                  <a:pt x="2557406" y="1522454"/>
                  <a:pt x="2551262" y="1562524"/>
                  <a:pt x="2543205" y="1601898"/>
                </a:cubicBezTo>
                <a:lnTo>
                  <a:pt x="2531665" y="1646779"/>
                </a:lnTo>
                <a:lnTo>
                  <a:pt x="2676968" y="1693990"/>
                </a:lnTo>
                <a:lnTo>
                  <a:pt x="2622516" y="1861578"/>
                </a:lnTo>
                <a:lnTo>
                  <a:pt x="2477972" y="1814613"/>
                </a:lnTo>
                <a:lnTo>
                  <a:pt x="2472719" y="1828966"/>
                </a:lnTo>
                <a:cubicBezTo>
                  <a:pt x="2457416" y="1865147"/>
                  <a:pt x="2440402" y="1900429"/>
                  <a:pt x="2421780" y="1934709"/>
                </a:cubicBezTo>
                <a:lnTo>
                  <a:pt x="2384986" y="1995275"/>
                </a:lnTo>
                <a:lnTo>
                  <a:pt x="2508624" y="2085102"/>
                </a:lnTo>
                <a:lnTo>
                  <a:pt x="2405049" y="2227661"/>
                </a:lnTo>
                <a:lnTo>
                  <a:pt x="2281901" y="2138189"/>
                </a:lnTo>
                <a:lnTo>
                  <a:pt x="2213476" y="2213476"/>
                </a:lnTo>
                <a:lnTo>
                  <a:pt x="2138188" y="2281901"/>
                </a:lnTo>
                <a:lnTo>
                  <a:pt x="2227661" y="2405049"/>
                </a:lnTo>
                <a:lnTo>
                  <a:pt x="2085102" y="2508624"/>
                </a:lnTo>
                <a:lnTo>
                  <a:pt x="1995275" y="2384986"/>
                </a:lnTo>
                <a:lnTo>
                  <a:pt x="1934709" y="2421780"/>
                </a:lnTo>
                <a:cubicBezTo>
                  <a:pt x="1900429" y="2440402"/>
                  <a:pt x="1865147" y="2457416"/>
                  <a:pt x="1828966" y="2472719"/>
                </a:cubicBezTo>
                <a:lnTo>
                  <a:pt x="1814613" y="2477972"/>
                </a:lnTo>
                <a:lnTo>
                  <a:pt x="1861578" y="2622516"/>
                </a:lnTo>
                <a:lnTo>
                  <a:pt x="1693991" y="2676968"/>
                </a:lnTo>
                <a:lnTo>
                  <a:pt x="1646779" y="2531665"/>
                </a:lnTo>
                <a:lnTo>
                  <a:pt x="1601898" y="2543205"/>
                </a:lnTo>
                <a:cubicBezTo>
                  <a:pt x="1562524" y="2551262"/>
                  <a:pt x="1522454" y="2557406"/>
                  <a:pt x="1481788" y="2561536"/>
                </a:cubicBezTo>
                <a:lnTo>
                  <a:pt x="1446212" y="2563332"/>
                </a:lnTo>
                <a:lnTo>
                  <a:pt x="1446212" y="2716212"/>
                </a:lnTo>
                <a:lnTo>
                  <a:pt x="1270000" y="2716212"/>
                </a:lnTo>
                <a:lnTo>
                  <a:pt x="1270000" y="2563332"/>
                </a:lnTo>
                <a:lnTo>
                  <a:pt x="1234424" y="2561536"/>
                </a:lnTo>
                <a:cubicBezTo>
                  <a:pt x="1193758" y="2557406"/>
                  <a:pt x="1153688" y="2551262"/>
                  <a:pt x="1114314" y="2543205"/>
                </a:cubicBezTo>
                <a:lnTo>
                  <a:pt x="1069434" y="2531665"/>
                </a:lnTo>
                <a:lnTo>
                  <a:pt x="1022222" y="2676968"/>
                </a:lnTo>
                <a:lnTo>
                  <a:pt x="854634" y="2622516"/>
                </a:lnTo>
                <a:lnTo>
                  <a:pt x="901600" y="2477972"/>
                </a:lnTo>
                <a:lnTo>
                  <a:pt x="887246" y="2472719"/>
                </a:lnTo>
                <a:cubicBezTo>
                  <a:pt x="851065" y="2457416"/>
                  <a:pt x="815784" y="2440402"/>
                  <a:pt x="781503" y="2421780"/>
                </a:cubicBezTo>
                <a:lnTo>
                  <a:pt x="720939" y="2384986"/>
                </a:lnTo>
                <a:lnTo>
                  <a:pt x="631111" y="2508624"/>
                </a:lnTo>
                <a:lnTo>
                  <a:pt x="488552" y="2405049"/>
                </a:lnTo>
                <a:lnTo>
                  <a:pt x="578025" y="2281902"/>
                </a:lnTo>
                <a:lnTo>
                  <a:pt x="502737" y="2213476"/>
                </a:lnTo>
                <a:lnTo>
                  <a:pt x="434312" y="2138189"/>
                </a:lnTo>
                <a:lnTo>
                  <a:pt x="311163" y="2227661"/>
                </a:lnTo>
                <a:lnTo>
                  <a:pt x="207588" y="2085102"/>
                </a:lnTo>
                <a:lnTo>
                  <a:pt x="331227" y="1995275"/>
                </a:lnTo>
                <a:lnTo>
                  <a:pt x="294432" y="1934709"/>
                </a:lnTo>
                <a:cubicBezTo>
                  <a:pt x="275810" y="1900429"/>
                  <a:pt x="258797" y="1865147"/>
                  <a:pt x="243493" y="1828966"/>
                </a:cubicBezTo>
                <a:lnTo>
                  <a:pt x="238240" y="1814613"/>
                </a:lnTo>
                <a:lnTo>
                  <a:pt x="93697" y="1861578"/>
                </a:lnTo>
                <a:lnTo>
                  <a:pt x="39244" y="1693991"/>
                </a:lnTo>
                <a:lnTo>
                  <a:pt x="184548" y="1646779"/>
                </a:lnTo>
                <a:lnTo>
                  <a:pt x="173007" y="1601898"/>
                </a:lnTo>
                <a:cubicBezTo>
                  <a:pt x="164950" y="1562524"/>
                  <a:pt x="158806" y="1522454"/>
                  <a:pt x="154677" y="1481788"/>
                </a:cubicBezTo>
                <a:lnTo>
                  <a:pt x="152880" y="1446212"/>
                </a:lnTo>
                <a:lnTo>
                  <a:pt x="0" y="1446212"/>
                </a:lnTo>
                <a:lnTo>
                  <a:pt x="0" y="1270000"/>
                </a:lnTo>
                <a:lnTo>
                  <a:pt x="152880" y="1270000"/>
                </a:lnTo>
                <a:lnTo>
                  <a:pt x="154677" y="1234424"/>
                </a:lnTo>
                <a:cubicBezTo>
                  <a:pt x="158806" y="1193758"/>
                  <a:pt x="164950" y="1153688"/>
                  <a:pt x="173007" y="1114314"/>
                </a:cubicBezTo>
                <a:lnTo>
                  <a:pt x="184548" y="1069433"/>
                </a:lnTo>
                <a:lnTo>
                  <a:pt x="39244" y="1022221"/>
                </a:lnTo>
                <a:lnTo>
                  <a:pt x="93697" y="854634"/>
                </a:lnTo>
                <a:lnTo>
                  <a:pt x="238240" y="901599"/>
                </a:lnTo>
                <a:lnTo>
                  <a:pt x="243493" y="887246"/>
                </a:lnTo>
                <a:cubicBezTo>
                  <a:pt x="258797" y="851065"/>
                  <a:pt x="275810" y="815784"/>
                  <a:pt x="294432" y="781503"/>
                </a:cubicBezTo>
                <a:lnTo>
                  <a:pt x="331226" y="720939"/>
                </a:lnTo>
                <a:lnTo>
                  <a:pt x="207588" y="631111"/>
                </a:lnTo>
                <a:lnTo>
                  <a:pt x="311163" y="488552"/>
                </a:lnTo>
                <a:lnTo>
                  <a:pt x="434311" y="578024"/>
                </a:lnTo>
                <a:lnTo>
                  <a:pt x="502737" y="502737"/>
                </a:lnTo>
                <a:lnTo>
                  <a:pt x="578024" y="434311"/>
                </a:lnTo>
                <a:lnTo>
                  <a:pt x="488552" y="311163"/>
                </a:lnTo>
                <a:lnTo>
                  <a:pt x="631111" y="207588"/>
                </a:lnTo>
                <a:lnTo>
                  <a:pt x="720939" y="331226"/>
                </a:lnTo>
                <a:lnTo>
                  <a:pt x="781503" y="294432"/>
                </a:lnTo>
                <a:cubicBezTo>
                  <a:pt x="815784" y="275810"/>
                  <a:pt x="851065" y="258797"/>
                  <a:pt x="887246" y="243493"/>
                </a:cubicBezTo>
                <a:lnTo>
                  <a:pt x="901601" y="238240"/>
                </a:lnTo>
                <a:lnTo>
                  <a:pt x="854635" y="93696"/>
                </a:lnTo>
                <a:lnTo>
                  <a:pt x="1022223" y="39244"/>
                </a:lnTo>
                <a:lnTo>
                  <a:pt x="1069435" y="184547"/>
                </a:lnTo>
                <a:lnTo>
                  <a:pt x="1114314" y="173007"/>
                </a:lnTo>
                <a:cubicBezTo>
                  <a:pt x="1153688" y="164950"/>
                  <a:pt x="1193758" y="158806"/>
                  <a:pt x="1234424" y="154677"/>
                </a:cubicBezTo>
                <a:lnTo>
                  <a:pt x="1270000" y="152880"/>
                </a:lnTo>
                <a:close/>
              </a:path>
            </a:pathLst>
          </a:cu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1" name="任意多边形 160"/>
          <p:cNvSpPr/>
          <p:nvPr/>
        </p:nvSpPr>
        <p:spPr>
          <a:xfrm>
            <a:off x="4766306" y="3671887"/>
            <a:ext cx="1095376" cy="1095376"/>
          </a:xfrm>
          <a:custGeom>
            <a:avLst/>
            <a:gdLst>
              <a:gd name="connsiteX0" fmla="*/ 1358106 w 2716212"/>
              <a:gd name="connsiteY0" fmla="*/ 355963 h 2716212"/>
              <a:gd name="connsiteX1" fmla="*/ 355963 w 2716212"/>
              <a:gd name="connsiteY1" fmla="*/ 1358106 h 2716212"/>
              <a:gd name="connsiteX2" fmla="*/ 1358106 w 2716212"/>
              <a:gd name="connsiteY2" fmla="*/ 2360249 h 2716212"/>
              <a:gd name="connsiteX3" fmla="*/ 2360249 w 2716212"/>
              <a:gd name="connsiteY3" fmla="*/ 1358106 h 2716212"/>
              <a:gd name="connsiteX4" fmla="*/ 1358106 w 2716212"/>
              <a:gd name="connsiteY4" fmla="*/ 355963 h 2716212"/>
              <a:gd name="connsiteX5" fmla="*/ 1270000 w 2716212"/>
              <a:gd name="connsiteY5" fmla="*/ 0 h 2716212"/>
              <a:gd name="connsiteX6" fmla="*/ 1446212 w 2716212"/>
              <a:gd name="connsiteY6" fmla="*/ 0 h 2716212"/>
              <a:gd name="connsiteX7" fmla="*/ 1446212 w 2716212"/>
              <a:gd name="connsiteY7" fmla="*/ 152880 h 2716212"/>
              <a:gd name="connsiteX8" fmla="*/ 1481788 w 2716212"/>
              <a:gd name="connsiteY8" fmla="*/ 154677 h 2716212"/>
              <a:gd name="connsiteX9" fmla="*/ 1601898 w 2716212"/>
              <a:gd name="connsiteY9" fmla="*/ 173007 h 2716212"/>
              <a:gd name="connsiteX10" fmla="*/ 1646779 w 2716212"/>
              <a:gd name="connsiteY10" fmla="*/ 184547 h 2716212"/>
              <a:gd name="connsiteX11" fmla="*/ 1693991 w 2716212"/>
              <a:gd name="connsiteY11" fmla="*/ 39244 h 2716212"/>
              <a:gd name="connsiteX12" fmla="*/ 1861578 w 2716212"/>
              <a:gd name="connsiteY12" fmla="*/ 93696 h 2716212"/>
              <a:gd name="connsiteX13" fmla="*/ 1814613 w 2716212"/>
              <a:gd name="connsiteY13" fmla="*/ 238240 h 2716212"/>
              <a:gd name="connsiteX14" fmla="*/ 1828966 w 2716212"/>
              <a:gd name="connsiteY14" fmla="*/ 243493 h 2716212"/>
              <a:gd name="connsiteX15" fmla="*/ 1934709 w 2716212"/>
              <a:gd name="connsiteY15" fmla="*/ 294432 h 2716212"/>
              <a:gd name="connsiteX16" fmla="*/ 1995274 w 2716212"/>
              <a:gd name="connsiteY16" fmla="*/ 331226 h 2716212"/>
              <a:gd name="connsiteX17" fmla="*/ 2085101 w 2716212"/>
              <a:gd name="connsiteY17" fmla="*/ 207588 h 2716212"/>
              <a:gd name="connsiteX18" fmla="*/ 2227660 w 2716212"/>
              <a:gd name="connsiteY18" fmla="*/ 311163 h 2716212"/>
              <a:gd name="connsiteX19" fmla="*/ 2138188 w 2716212"/>
              <a:gd name="connsiteY19" fmla="*/ 434311 h 2716212"/>
              <a:gd name="connsiteX20" fmla="*/ 2213476 w 2716212"/>
              <a:gd name="connsiteY20" fmla="*/ 502737 h 2716212"/>
              <a:gd name="connsiteX21" fmla="*/ 2281902 w 2716212"/>
              <a:gd name="connsiteY21" fmla="*/ 578025 h 2716212"/>
              <a:gd name="connsiteX22" fmla="*/ 2405050 w 2716212"/>
              <a:gd name="connsiteY22" fmla="*/ 488552 h 2716212"/>
              <a:gd name="connsiteX23" fmla="*/ 2508625 w 2716212"/>
              <a:gd name="connsiteY23" fmla="*/ 631111 h 2716212"/>
              <a:gd name="connsiteX24" fmla="*/ 2384987 w 2716212"/>
              <a:gd name="connsiteY24" fmla="*/ 720940 h 2716212"/>
              <a:gd name="connsiteX25" fmla="*/ 2421780 w 2716212"/>
              <a:gd name="connsiteY25" fmla="*/ 781503 h 2716212"/>
              <a:gd name="connsiteX26" fmla="*/ 2472719 w 2716212"/>
              <a:gd name="connsiteY26" fmla="*/ 887246 h 2716212"/>
              <a:gd name="connsiteX27" fmla="*/ 2477972 w 2716212"/>
              <a:gd name="connsiteY27" fmla="*/ 901599 h 2716212"/>
              <a:gd name="connsiteX28" fmla="*/ 2622516 w 2716212"/>
              <a:gd name="connsiteY28" fmla="*/ 854634 h 2716212"/>
              <a:gd name="connsiteX29" fmla="*/ 2676968 w 2716212"/>
              <a:gd name="connsiteY29" fmla="*/ 1022221 h 2716212"/>
              <a:gd name="connsiteX30" fmla="*/ 2531665 w 2716212"/>
              <a:gd name="connsiteY30" fmla="*/ 1069434 h 2716212"/>
              <a:gd name="connsiteX31" fmla="*/ 2543205 w 2716212"/>
              <a:gd name="connsiteY31" fmla="*/ 1114314 h 2716212"/>
              <a:gd name="connsiteX32" fmla="*/ 2561536 w 2716212"/>
              <a:gd name="connsiteY32" fmla="*/ 1234424 h 2716212"/>
              <a:gd name="connsiteX33" fmla="*/ 2563332 w 2716212"/>
              <a:gd name="connsiteY33" fmla="*/ 1270000 h 2716212"/>
              <a:gd name="connsiteX34" fmla="*/ 2716212 w 2716212"/>
              <a:gd name="connsiteY34" fmla="*/ 1270000 h 2716212"/>
              <a:gd name="connsiteX35" fmla="*/ 2716212 w 2716212"/>
              <a:gd name="connsiteY35" fmla="*/ 1446212 h 2716212"/>
              <a:gd name="connsiteX36" fmla="*/ 2563332 w 2716212"/>
              <a:gd name="connsiteY36" fmla="*/ 1446212 h 2716212"/>
              <a:gd name="connsiteX37" fmla="*/ 2561536 w 2716212"/>
              <a:gd name="connsiteY37" fmla="*/ 1481788 h 2716212"/>
              <a:gd name="connsiteX38" fmla="*/ 2543205 w 2716212"/>
              <a:gd name="connsiteY38" fmla="*/ 1601898 h 2716212"/>
              <a:gd name="connsiteX39" fmla="*/ 2531665 w 2716212"/>
              <a:gd name="connsiteY39" fmla="*/ 1646779 h 2716212"/>
              <a:gd name="connsiteX40" fmla="*/ 2676968 w 2716212"/>
              <a:gd name="connsiteY40" fmla="*/ 1693990 h 2716212"/>
              <a:gd name="connsiteX41" fmla="*/ 2622516 w 2716212"/>
              <a:gd name="connsiteY41" fmla="*/ 1861578 h 2716212"/>
              <a:gd name="connsiteX42" fmla="*/ 2477972 w 2716212"/>
              <a:gd name="connsiteY42" fmla="*/ 1814613 h 2716212"/>
              <a:gd name="connsiteX43" fmla="*/ 2472719 w 2716212"/>
              <a:gd name="connsiteY43" fmla="*/ 1828966 h 2716212"/>
              <a:gd name="connsiteX44" fmla="*/ 2421780 w 2716212"/>
              <a:gd name="connsiteY44" fmla="*/ 1934709 h 2716212"/>
              <a:gd name="connsiteX45" fmla="*/ 2384986 w 2716212"/>
              <a:gd name="connsiteY45" fmla="*/ 1995275 h 2716212"/>
              <a:gd name="connsiteX46" fmla="*/ 2508624 w 2716212"/>
              <a:gd name="connsiteY46" fmla="*/ 2085102 h 2716212"/>
              <a:gd name="connsiteX47" fmla="*/ 2405049 w 2716212"/>
              <a:gd name="connsiteY47" fmla="*/ 2227661 h 2716212"/>
              <a:gd name="connsiteX48" fmla="*/ 2281901 w 2716212"/>
              <a:gd name="connsiteY48" fmla="*/ 2138189 h 2716212"/>
              <a:gd name="connsiteX49" fmla="*/ 2213476 w 2716212"/>
              <a:gd name="connsiteY49" fmla="*/ 2213476 h 2716212"/>
              <a:gd name="connsiteX50" fmla="*/ 2138188 w 2716212"/>
              <a:gd name="connsiteY50" fmla="*/ 2281901 h 2716212"/>
              <a:gd name="connsiteX51" fmla="*/ 2227661 w 2716212"/>
              <a:gd name="connsiteY51" fmla="*/ 2405049 h 2716212"/>
              <a:gd name="connsiteX52" fmla="*/ 2085102 w 2716212"/>
              <a:gd name="connsiteY52" fmla="*/ 2508624 h 2716212"/>
              <a:gd name="connsiteX53" fmla="*/ 1995275 w 2716212"/>
              <a:gd name="connsiteY53" fmla="*/ 2384986 h 2716212"/>
              <a:gd name="connsiteX54" fmla="*/ 1934709 w 2716212"/>
              <a:gd name="connsiteY54" fmla="*/ 2421780 h 2716212"/>
              <a:gd name="connsiteX55" fmla="*/ 1828966 w 2716212"/>
              <a:gd name="connsiteY55" fmla="*/ 2472719 h 2716212"/>
              <a:gd name="connsiteX56" fmla="*/ 1814613 w 2716212"/>
              <a:gd name="connsiteY56" fmla="*/ 2477972 h 2716212"/>
              <a:gd name="connsiteX57" fmla="*/ 1861578 w 2716212"/>
              <a:gd name="connsiteY57" fmla="*/ 2622516 h 2716212"/>
              <a:gd name="connsiteX58" fmla="*/ 1693991 w 2716212"/>
              <a:gd name="connsiteY58" fmla="*/ 2676968 h 2716212"/>
              <a:gd name="connsiteX59" fmla="*/ 1646779 w 2716212"/>
              <a:gd name="connsiteY59" fmla="*/ 2531665 h 2716212"/>
              <a:gd name="connsiteX60" fmla="*/ 1601898 w 2716212"/>
              <a:gd name="connsiteY60" fmla="*/ 2543205 h 2716212"/>
              <a:gd name="connsiteX61" fmla="*/ 1481788 w 2716212"/>
              <a:gd name="connsiteY61" fmla="*/ 2561536 h 2716212"/>
              <a:gd name="connsiteX62" fmla="*/ 1446212 w 2716212"/>
              <a:gd name="connsiteY62" fmla="*/ 2563332 h 2716212"/>
              <a:gd name="connsiteX63" fmla="*/ 1446212 w 2716212"/>
              <a:gd name="connsiteY63" fmla="*/ 2716212 h 2716212"/>
              <a:gd name="connsiteX64" fmla="*/ 1270000 w 2716212"/>
              <a:gd name="connsiteY64" fmla="*/ 2716212 h 2716212"/>
              <a:gd name="connsiteX65" fmla="*/ 1270000 w 2716212"/>
              <a:gd name="connsiteY65" fmla="*/ 2563332 h 2716212"/>
              <a:gd name="connsiteX66" fmla="*/ 1234424 w 2716212"/>
              <a:gd name="connsiteY66" fmla="*/ 2561536 h 2716212"/>
              <a:gd name="connsiteX67" fmla="*/ 1114314 w 2716212"/>
              <a:gd name="connsiteY67" fmla="*/ 2543205 h 2716212"/>
              <a:gd name="connsiteX68" fmla="*/ 1069434 w 2716212"/>
              <a:gd name="connsiteY68" fmla="*/ 2531665 h 2716212"/>
              <a:gd name="connsiteX69" fmla="*/ 1022222 w 2716212"/>
              <a:gd name="connsiteY69" fmla="*/ 2676968 h 2716212"/>
              <a:gd name="connsiteX70" fmla="*/ 854634 w 2716212"/>
              <a:gd name="connsiteY70" fmla="*/ 2622516 h 2716212"/>
              <a:gd name="connsiteX71" fmla="*/ 901600 w 2716212"/>
              <a:gd name="connsiteY71" fmla="*/ 2477972 h 2716212"/>
              <a:gd name="connsiteX72" fmla="*/ 887246 w 2716212"/>
              <a:gd name="connsiteY72" fmla="*/ 2472719 h 2716212"/>
              <a:gd name="connsiteX73" fmla="*/ 781503 w 2716212"/>
              <a:gd name="connsiteY73" fmla="*/ 2421780 h 2716212"/>
              <a:gd name="connsiteX74" fmla="*/ 720939 w 2716212"/>
              <a:gd name="connsiteY74" fmla="*/ 2384986 h 2716212"/>
              <a:gd name="connsiteX75" fmla="*/ 631111 w 2716212"/>
              <a:gd name="connsiteY75" fmla="*/ 2508624 h 2716212"/>
              <a:gd name="connsiteX76" fmla="*/ 488552 w 2716212"/>
              <a:gd name="connsiteY76" fmla="*/ 2405049 h 2716212"/>
              <a:gd name="connsiteX77" fmla="*/ 578025 w 2716212"/>
              <a:gd name="connsiteY77" fmla="*/ 2281902 h 2716212"/>
              <a:gd name="connsiteX78" fmla="*/ 502737 w 2716212"/>
              <a:gd name="connsiteY78" fmla="*/ 2213476 h 2716212"/>
              <a:gd name="connsiteX79" fmla="*/ 434312 w 2716212"/>
              <a:gd name="connsiteY79" fmla="*/ 2138189 h 2716212"/>
              <a:gd name="connsiteX80" fmla="*/ 311163 w 2716212"/>
              <a:gd name="connsiteY80" fmla="*/ 2227661 h 2716212"/>
              <a:gd name="connsiteX81" fmla="*/ 207588 w 2716212"/>
              <a:gd name="connsiteY81" fmla="*/ 2085102 h 2716212"/>
              <a:gd name="connsiteX82" fmla="*/ 331227 w 2716212"/>
              <a:gd name="connsiteY82" fmla="*/ 1995275 h 2716212"/>
              <a:gd name="connsiteX83" fmla="*/ 294432 w 2716212"/>
              <a:gd name="connsiteY83" fmla="*/ 1934709 h 2716212"/>
              <a:gd name="connsiteX84" fmla="*/ 243493 w 2716212"/>
              <a:gd name="connsiteY84" fmla="*/ 1828966 h 2716212"/>
              <a:gd name="connsiteX85" fmla="*/ 238240 w 2716212"/>
              <a:gd name="connsiteY85" fmla="*/ 1814613 h 2716212"/>
              <a:gd name="connsiteX86" fmla="*/ 93697 w 2716212"/>
              <a:gd name="connsiteY86" fmla="*/ 1861578 h 2716212"/>
              <a:gd name="connsiteX87" fmla="*/ 39244 w 2716212"/>
              <a:gd name="connsiteY87" fmla="*/ 1693991 h 2716212"/>
              <a:gd name="connsiteX88" fmla="*/ 184548 w 2716212"/>
              <a:gd name="connsiteY88" fmla="*/ 1646779 h 2716212"/>
              <a:gd name="connsiteX89" fmla="*/ 173007 w 2716212"/>
              <a:gd name="connsiteY89" fmla="*/ 1601898 h 2716212"/>
              <a:gd name="connsiteX90" fmla="*/ 154677 w 2716212"/>
              <a:gd name="connsiteY90" fmla="*/ 1481788 h 2716212"/>
              <a:gd name="connsiteX91" fmla="*/ 152880 w 2716212"/>
              <a:gd name="connsiteY91" fmla="*/ 1446212 h 2716212"/>
              <a:gd name="connsiteX92" fmla="*/ 0 w 2716212"/>
              <a:gd name="connsiteY92" fmla="*/ 1446212 h 2716212"/>
              <a:gd name="connsiteX93" fmla="*/ 0 w 2716212"/>
              <a:gd name="connsiteY93" fmla="*/ 1270000 h 2716212"/>
              <a:gd name="connsiteX94" fmla="*/ 152880 w 2716212"/>
              <a:gd name="connsiteY94" fmla="*/ 1270000 h 2716212"/>
              <a:gd name="connsiteX95" fmla="*/ 154677 w 2716212"/>
              <a:gd name="connsiteY95" fmla="*/ 1234424 h 2716212"/>
              <a:gd name="connsiteX96" fmla="*/ 173007 w 2716212"/>
              <a:gd name="connsiteY96" fmla="*/ 1114314 h 2716212"/>
              <a:gd name="connsiteX97" fmla="*/ 184548 w 2716212"/>
              <a:gd name="connsiteY97" fmla="*/ 1069433 h 2716212"/>
              <a:gd name="connsiteX98" fmla="*/ 39244 w 2716212"/>
              <a:gd name="connsiteY98" fmla="*/ 1022221 h 2716212"/>
              <a:gd name="connsiteX99" fmla="*/ 93697 w 2716212"/>
              <a:gd name="connsiteY99" fmla="*/ 854634 h 2716212"/>
              <a:gd name="connsiteX100" fmla="*/ 238240 w 2716212"/>
              <a:gd name="connsiteY100" fmla="*/ 901599 h 2716212"/>
              <a:gd name="connsiteX101" fmla="*/ 243493 w 2716212"/>
              <a:gd name="connsiteY101" fmla="*/ 887246 h 2716212"/>
              <a:gd name="connsiteX102" fmla="*/ 294432 w 2716212"/>
              <a:gd name="connsiteY102" fmla="*/ 781503 h 2716212"/>
              <a:gd name="connsiteX103" fmla="*/ 331226 w 2716212"/>
              <a:gd name="connsiteY103" fmla="*/ 720939 h 2716212"/>
              <a:gd name="connsiteX104" fmla="*/ 207588 w 2716212"/>
              <a:gd name="connsiteY104" fmla="*/ 631111 h 2716212"/>
              <a:gd name="connsiteX105" fmla="*/ 311163 w 2716212"/>
              <a:gd name="connsiteY105" fmla="*/ 488552 h 2716212"/>
              <a:gd name="connsiteX106" fmla="*/ 434311 w 2716212"/>
              <a:gd name="connsiteY106" fmla="*/ 578024 h 2716212"/>
              <a:gd name="connsiteX107" fmla="*/ 502737 w 2716212"/>
              <a:gd name="connsiteY107" fmla="*/ 502737 h 2716212"/>
              <a:gd name="connsiteX108" fmla="*/ 578024 w 2716212"/>
              <a:gd name="connsiteY108" fmla="*/ 434311 h 2716212"/>
              <a:gd name="connsiteX109" fmla="*/ 488552 w 2716212"/>
              <a:gd name="connsiteY109" fmla="*/ 311163 h 2716212"/>
              <a:gd name="connsiteX110" fmla="*/ 631111 w 2716212"/>
              <a:gd name="connsiteY110" fmla="*/ 207588 h 2716212"/>
              <a:gd name="connsiteX111" fmla="*/ 720939 w 2716212"/>
              <a:gd name="connsiteY111" fmla="*/ 331226 h 2716212"/>
              <a:gd name="connsiteX112" fmla="*/ 781503 w 2716212"/>
              <a:gd name="connsiteY112" fmla="*/ 294432 h 2716212"/>
              <a:gd name="connsiteX113" fmla="*/ 887246 w 2716212"/>
              <a:gd name="connsiteY113" fmla="*/ 243493 h 2716212"/>
              <a:gd name="connsiteX114" fmla="*/ 901601 w 2716212"/>
              <a:gd name="connsiteY114" fmla="*/ 238240 h 2716212"/>
              <a:gd name="connsiteX115" fmla="*/ 854635 w 2716212"/>
              <a:gd name="connsiteY115" fmla="*/ 93696 h 2716212"/>
              <a:gd name="connsiteX116" fmla="*/ 1022223 w 2716212"/>
              <a:gd name="connsiteY116" fmla="*/ 39244 h 2716212"/>
              <a:gd name="connsiteX117" fmla="*/ 1069435 w 2716212"/>
              <a:gd name="connsiteY117" fmla="*/ 184547 h 2716212"/>
              <a:gd name="connsiteX118" fmla="*/ 1114314 w 2716212"/>
              <a:gd name="connsiteY118" fmla="*/ 173007 h 2716212"/>
              <a:gd name="connsiteX119" fmla="*/ 1234424 w 2716212"/>
              <a:gd name="connsiteY119" fmla="*/ 154677 h 2716212"/>
              <a:gd name="connsiteX120" fmla="*/ 1270000 w 2716212"/>
              <a:gd name="connsiteY120" fmla="*/ 152880 h 271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716212" h="2716212">
                <a:moveTo>
                  <a:pt x="1358106" y="355963"/>
                </a:moveTo>
                <a:cubicBezTo>
                  <a:pt x="804638" y="355963"/>
                  <a:pt x="355963" y="804638"/>
                  <a:pt x="355963" y="1358106"/>
                </a:cubicBezTo>
                <a:cubicBezTo>
                  <a:pt x="355963" y="1911574"/>
                  <a:pt x="804638" y="2360249"/>
                  <a:pt x="1358106" y="2360249"/>
                </a:cubicBezTo>
                <a:cubicBezTo>
                  <a:pt x="1911574" y="2360249"/>
                  <a:pt x="2360249" y="1911574"/>
                  <a:pt x="2360249" y="1358106"/>
                </a:cubicBezTo>
                <a:cubicBezTo>
                  <a:pt x="2360249" y="804638"/>
                  <a:pt x="1911574" y="355963"/>
                  <a:pt x="1358106" y="355963"/>
                </a:cubicBezTo>
                <a:close/>
                <a:moveTo>
                  <a:pt x="1270000" y="0"/>
                </a:moveTo>
                <a:lnTo>
                  <a:pt x="1446212" y="0"/>
                </a:lnTo>
                <a:lnTo>
                  <a:pt x="1446212" y="152880"/>
                </a:lnTo>
                <a:lnTo>
                  <a:pt x="1481788" y="154677"/>
                </a:lnTo>
                <a:cubicBezTo>
                  <a:pt x="1522454" y="158806"/>
                  <a:pt x="1562524" y="164950"/>
                  <a:pt x="1601898" y="173007"/>
                </a:cubicBezTo>
                <a:lnTo>
                  <a:pt x="1646779" y="184547"/>
                </a:lnTo>
                <a:lnTo>
                  <a:pt x="1693991" y="39244"/>
                </a:lnTo>
                <a:lnTo>
                  <a:pt x="1861578" y="93696"/>
                </a:lnTo>
                <a:lnTo>
                  <a:pt x="1814613" y="238240"/>
                </a:lnTo>
                <a:lnTo>
                  <a:pt x="1828966" y="243493"/>
                </a:lnTo>
                <a:cubicBezTo>
                  <a:pt x="1865147" y="258797"/>
                  <a:pt x="1900429" y="275810"/>
                  <a:pt x="1934709" y="294432"/>
                </a:cubicBezTo>
                <a:lnTo>
                  <a:pt x="1995274" y="331226"/>
                </a:lnTo>
                <a:lnTo>
                  <a:pt x="2085101" y="207588"/>
                </a:lnTo>
                <a:lnTo>
                  <a:pt x="2227660" y="311163"/>
                </a:lnTo>
                <a:lnTo>
                  <a:pt x="2138188" y="434311"/>
                </a:lnTo>
                <a:lnTo>
                  <a:pt x="2213476" y="502737"/>
                </a:lnTo>
                <a:lnTo>
                  <a:pt x="2281902" y="578025"/>
                </a:lnTo>
                <a:lnTo>
                  <a:pt x="2405050" y="488552"/>
                </a:lnTo>
                <a:lnTo>
                  <a:pt x="2508625" y="631111"/>
                </a:lnTo>
                <a:lnTo>
                  <a:pt x="2384987" y="720940"/>
                </a:lnTo>
                <a:lnTo>
                  <a:pt x="2421780" y="781503"/>
                </a:lnTo>
                <a:cubicBezTo>
                  <a:pt x="2440402" y="815784"/>
                  <a:pt x="2457416" y="851065"/>
                  <a:pt x="2472719" y="887246"/>
                </a:cubicBezTo>
                <a:lnTo>
                  <a:pt x="2477972" y="901599"/>
                </a:lnTo>
                <a:lnTo>
                  <a:pt x="2622516" y="854634"/>
                </a:lnTo>
                <a:lnTo>
                  <a:pt x="2676968" y="1022221"/>
                </a:lnTo>
                <a:lnTo>
                  <a:pt x="2531665" y="1069434"/>
                </a:lnTo>
                <a:lnTo>
                  <a:pt x="2543205" y="1114314"/>
                </a:lnTo>
                <a:cubicBezTo>
                  <a:pt x="2551262" y="1153688"/>
                  <a:pt x="2557406" y="1193758"/>
                  <a:pt x="2561536" y="1234424"/>
                </a:cubicBezTo>
                <a:lnTo>
                  <a:pt x="2563332" y="1270000"/>
                </a:lnTo>
                <a:lnTo>
                  <a:pt x="2716212" y="1270000"/>
                </a:lnTo>
                <a:lnTo>
                  <a:pt x="2716212" y="1446212"/>
                </a:lnTo>
                <a:lnTo>
                  <a:pt x="2563332" y="1446212"/>
                </a:lnTo>
                <a:lnTo>
                  <a:pt x="2561536" y="1481788"/>
                </a:lnTo>
                <a:cubicBezTo>
                  <a:pt x="2557406" y="1522454"/>
                  <a:pt x="2551262" y="1562524"/>
                  <a:pt x="2543205" y="1601898"/>
                </a:cubicBezTo>
                <a:lnTo>
                  <a:pt x="2531665" y="1646779"/>
                </a:lnTo>
                <a:lnTo>
                  <a:pt x="2676968" y="1693990"/>
                </a:lnTo>
                <a:lnTo>
                  <a:pt x="2622516" y="1861578"/>
                </a:lnTo>
                <a:lnTo>
                  <a:pt x="2477972" y="1814613"/>
                </a:lnTo>
                <a:lnTo>
                  <a:pt x="2472719" y="1828966"/>
                </a:lnTo>
                <a:cubicBezTo>
                  <a:pt x="2457416" y="1865147"/>
                  <a:pt x="2440402" y="1900429"/>
                  <a:pt x="2421780" y="1934709"/>
                </a:cubicBezTo>
                <a:lnTo>
                  <a:pt x="2384986" y="1995275"/>
                </a:lnTo>
                <a:lnTo>
                  <a:pt x="2508624" y="2085102"/>
                </a:lnTo>
                <a:lnTo>
                  <a:pt x="2405049" y="2227661"/>
                </a:lnTo>
                <a:lnTo>
                  <a:pt x="2281901" y="2138189"/>
                </a:lnTo>
                <a:lnTo>
                  <a:pt x="2213476" y="2213476"/>
                </a:lnTo>
                <a:lnTo>
                  <a:pt x="2138188" y="2281901"/>
                </a:lnTo>
                <a:lnTo>
                  <a:pt x="2227661" y="2405049"/>
                </a:lnTo>
                <a:lnTo>
                  <a:pt x="2085102" y="2508624"/>
                </a:lnTo>
                <a:lnTo>
                  <a:pt x="1995275" y="2384986"/>
                </a:lnTo>
                <a:lnTo>
                  <a:pt x="1934709" y="2421780"/>
                </a:lnTo>
                <a:cubicBezTo>
                  <a:pt x="1900429" y="2440402"/>
                  <a:pt x="1865147" y="2457416"/>
                  <a:pt x="1828966" y="2472719"/>
                </a:cubicBezTo>
                <a:lnTo>
                  <a:pt x="1814613" y="2477972"/>
                </a:lnTo>
                <a:lnTo>
                  <a:pt x="1861578" y="2622516"/>
                </a:lnTo>
                <a:lnTo>
                  <a:pt x="1693991" y="2676968"/>
                </a:lnTo>
                <a:lnTo>
                  <a:pt x="1646779" y="2531665"/>
                </a:lnTo>
                <a:lnTo>
                  <a:pt x="1601898" y="2543205"/>
                </a:lnTo>
                <a:cubicBezTo>
                  <a:pt x="1562524" y="2551262"/>
                  <a:pt x="1522454" y="2557406"/>
                  <a:pt x="1481788" y="2561536"/>
                </a:cubicBezTo>
                <a:lnTo>
                  <a:pt x="1446212" y="2563332"/>
                </a:lnTo>
                <a:lnTo>
                  <a:pt x="1446212" y="2716212"/>
                </a:lnTo>
                <a:lnTo>
                  <a:pt x="1270000" y="2716212"/>
                </a:lnTo>
                <a:lnTo>
                  <a:pt x="1270000" y="2563332"/>
                </a:lnTo>
                <a:lnTo>
                  <a:pt x="1234424" y="2561536"/>
                </a:lnTo>
                <a:cubicBezTo>
                  <a:pt x="1193758" y="2557406"/>
                  <a:pt x="1153688" y="2551262"/>
                  <a:pt x="1114314" y="2543205"/>
                </a:cubicBezTo>
                <a:lnTo>
                  <a:pt x="1069434" y="2531665"/>
                </a:lnTo>
                <a:lnTo>
                  <a:pt x="1022222" y="2676968"/>
                </a:lnTo>
                <a:lnTo>
                  <a:pt x="854634" y="2622516"/>
                </a:lnTo>
                <a:lnTo>
                  <a:pt x="901600" y="2477972"/>
                </a:lnTo>
                <a:lnTo>
                  <a:pt x="887246" y="2472719"/>
                </a:lnTo>
                <a:cubicBezTo>
                  <a:pt x="851065" y="2457416"/>
                  <a:pt x="815784" y="2440402"/>
                  <a:pt x="781503" y="2421780"/>
                </a:cubicBezTo>
                <a:lnTo>
                  <a:pt x="720939" y="2384986"/>
                </a:lnTo>
                <a:lnTo>
                  <a:pt x="631111" y="2508624"/>
                </a:lnTo>
                <a:lnTo>
                  <a:pt x="488552" y="2405049"/>
                </a:lnTo>
                <a:lnTo>
                  <a:pt x="578025" y="2281902"/>
                </a:lnTo>
                <a:lnTo>
                  <a:pt x="502737" y="2213476"/>
                </a:lnTo>
                <a:lnTo>
                  <a:pt x="434312" y="2138189"/>
                </a:lnTo>
                <a:lnTo>
                  <a:pt x="311163" y="2227661"/>
                </a:lnTo>
                <a:lnTo>
                  <a:pt x="207588" y="2085102"/>
                </a:lnTo>
                <a:lnTo>
                  <a:pt x="331227" y="1995275"/>
                </a:lnTo>
                <a:lnTo>
                  <a:pt x="294432" y="1934709"/>
                </a:lnTo>
                <a:cubicBezTo>
                  <a:pt x="275810" y="1900429"/>
                  <a:pt x="258797" y="1865147"/>
                  <a:pt x="243493" y="1828966"/>
                </a:cubicBezTo>
                <a:lnTo>
                  <a:pt x="238240" y="1814613"/>
                </a:lnTo>
                <a:lnTo>
                  <a:pt x="93697" y="1861578"/>
                </a:lnTo>
                <a:lnTo>
                  <a:pt x="39244" y="1693991"/>
                </a:lnTo>
                <a:lnTo>
                  <a:pt x="184548" y="1646779"/>
                </a:lnTo>
                <a:lnTo>
                  <a:pt x="173007" y="1601898"/>
                </a:lnTo>
                <a:cubicBezTo>
                  <a:pt x="164950" y="1562524"/>
                  <a:pt x="158806" y="1522454"/>
                  <a:pt x="154677" y="1481788"/>
                </a:cubicBezTo>
                <a:lnTo>
                  <a:pt x="152880" y="1446212"/>
                </a:lnTo>
                <a:lnTo>
                  <a:pt x="0" y="1446212"/>
                </a:lnTo>
                <a:lnTo>
                  <a:pt x="0" y="1270000"/>
                </a:lnTo>
                <a:lnTo>
                  <a:pt x="152880" y="1270000"/>
                </a:lnTo>
                <a:lnTo>
                  <a:pt x="154677" y="1234424"/>
                </a:lnTo>
                <a:cubicBezTo>
                  <a:pt x="158806" y="1193758"/>
                  <a:pt x="164950" y="1153688"/>
                  <a:pt x="173007" y="1114314"/>
                </a:cubicBezTo>
                <a:lnTo>
                  <a:pt x="184548" y="1069433"/>
                </a:lnTo>
                <a:lnTo>
                  <a:pt x="39244" y="1022221"/>
                </a:lnTo>
                <a:lnTo>
                  <a:pt x="93697" y="854634"/>
                </a:lnTo>
                <a:lnTo>
                  <a:pt x="238240" y="901599"/>
                </a:lnTo>
                <a:lnTo>
                  <a:pt x="243493" y="887246"/>
                </a:lnTo>
                <a:cubicBezTo>
                  <a:pt x="258797" y="851065"/>
                  <a:pt x="275810" y="815784"/>
                  <a:pt x="294432" y="781503"/>
                </a:cubicBezTo>
                <a:lnTo>
                  <a:pt x="331226" y="720939"/>
                </a:lnTo>
                <a:lnTo>
                  <a:pt x="207588" y="631111"/>
                </a:lnTo>
                <a:lnTo>
                  <a:pt x="311163" y="488552"/>
                </a:lnTo>
                <a:lnTo>
                  <a:pt x="434311" y="578024"/>
                </a:lnTo>
                <a:lnTo>
                  <a:pt x="502737" y="502737"/>
                </a:lnTo>
                <a:lnTo>
                  <a:pt x="578024" y="434311"/>
                </a:lnTo>
                <a:lnTo>
                  <a:pt x="488552" y="311163"/>
                </a:lnTo>
                <a:lnTo>
                  <a:pt x="631111" y="207588"/>
                </a:lnTo>
                <a:lnTo>
                  <a:pt x="720939" y="331226"/>
                </a:lnTo>
                <a:lnTo>
                  <a:pt x="781503" y="294432"/>
                </a:lnTo>
                <a:cubicBezTo>
                  <a:pt x="815784" y="275810"/>
                  <a:pt x="851065" y="258797"/>
                  <a:pt x="887246" y="243493"/>
                </a:cubicBezTo>
                <a:lnTo>
                  <a:pt x="901601" y="238240"/>
                </a:lnTo>
                <a:lnTo>
                  <a:pt x="854635" y="93696"/>
                </a:lnTo>
                <a:lnTo>
                  <a:pt x="1022223" y="39244"/>
                </a:lnTo>
                <a:lnTo>
                  <a:pt x="1069435" y="184547"/>
                </a:lnTo>
                <a:lnTo>
                  <a:pt x="1114314" y="173007"/>
                </a:lnTo>
                <a:cubicBezTo>
                  <a:pt x="1153688" y="164950"/>
                  <a:pt x="1193758" y="158806"/>
                  <a:pt x="1234424" y="154677"/>
                </a:cubicBezTo>
                <a:lnTo>
                  <a:pt x="1270000" y="152880"/>
                </a:lnTo>
                <a:close/>
              </a:path>
            </a:pathLst>
          </a:cu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2" name="任意多边形 161"/>
          <p:cNvSpPr/>
          <p:nvPr/>
        </p:nvSpPr>
        <p:spPr>
          <a:xfrm>
            <a:off x="5639428" y="2647629"/>
            <a:ext cx="1680852" cy="1680852"/>
          </a:xfrm>
          <a:custGeom>
            <a:avLst/>
            <a:gdLst>
              <a:gd name="connsiteX0" fmla="*/ 1358106 w 2716212"/>
              <a:gd name="connsiteY0" fmla="*/ 355963 h 2716212"/>
              <a:gd name="connsiteX1" fmla="*/ 355963 w 2716212"/>
              <a:gd name="connsiteY1" fmla="*/ 1358106 h 2716212"/>
              <a:gd name="connsiteX2" fmla="*/ 1358106 w 2716212"/>
              <a:gd name="connsiteY2" fmla="*/ 2360249 h 2716212"/>
              <a:gd name="connsiteX3" fmla="*/ 2360249 w 2716212"/>
              <a:gd name="connsiteY3" fmla="*/ 1358106 h 2716212"/>
              <a:gd name="connsiteX4" fmla="*/ 1358106 w 2716212"/>
              <a:gd name="connsiteY4" fmla="*/ 355963 h 2716212"/>
              <a:gd name="connsiteX5" fmla="*/ 1270000 w 2716212"/>
              <a:gd name="connsiteY5" fmla="*/ 0 h 2716212"/>
              <a:gd name="connsiteX6" fmla="*/ 1446212 w 2716212"/>
              <a:gd name="connsiteY6" fmla="*/ 0 h 2716212"/>
              <a:gd name="connsiteX7" fmla="*/ 1446212 w 2716212"/>
              <a:gd name="connsiteY7" fmla="*/ 152880 h 2716212"/>
              <a:gd name="connsiteX8" fmla="*/ 1481788 w 2716212"/>
              <a:gd name="connsiteY8" fmla="*/ 154677 h 2716212"/>
              <a:gd name="connsiteX9" fmla="*/ 1601898 w 2716212"/>
              <a:gd name="connsiteY9" fmla="*/ 173007 h 2716212"/>
              <a:gd name="connsiteX10" fmla="*/ 1646779 w 2716212"/>
              <a:gd name="connsiteY10" fmla="*/ 184547 h 2716212"/>
              <a:gd name="connsiteX11" fmla="*/ 1693991 w 2716212"/>
              <a:gd name="connsiteY11" fmla="*/ 39244 h 2716212"/>
              <a:gd name="connsiteX12" fmla="*/ 1861578 w 2716212"/>
              <a:gd name="connsiteY12" fmla="*/ 93696 h 2716212"/>
              <a:gd name="connsiteX13" fmla="*/ 1814613 w 2716212"/>
              <a:gd name="connsiteY13" fmla="*/ 238240 h 2716212"/>
              <a:gd name="connsiteX14" fmla="*/ 1828966 w 2716212"/>
              <a:gd name="connsiteY14" fmla="*/ 243493 h 2716212"/>
              <a:gd name="connsiteX15" fmla="*/ 1934709 w 2716212"/>
              <a:gd name="connsiteY15" fmla="*/ 294432 h 2716212"/>
              <a:gd name="connsiteX16" fmla="*/ 1995274 w 2716212"/>
              <a:gd name="connsiteY16" fmla="*/ 331226 h 2716212"/>
              <a:gd name="connsiteX17" fmla="*/ 2085101 w 2716212"/>
              <a:gd name="connsiteY17" fmla="*/ 207588 h 2716212"/>
              <a:gd name="connsiteX18" fmla="*/ 2227660 w 2716212"/>
              <a:gd name="connsiteY18" fmla="*/ 311163 h 2716212"/>
              <a:gd name="connsiteX19" fmla="*/ 2138188 w 2716212"/>
              <a:gd name="connsiteY19" fmla="*/ 434311 h 2716212"/>
              <a:gd name="connsiteX20" fmla="*/ 2213476 w 2716212"/>
              <a:gd name="connsiteY20" fmla="*/ 502737 h 2716212"/>
              <a:gd name="connsiteX21" fmla="*/ 2281902 w 2716212"/>
              <a:gd name="connsiteY21" fmla="*/ 578025 h 2716212"/>
              <a:gd name="connsiteX22" fmla="*/ 2405050 w 2716212"/>
              <a:gd name="connsiteY22" fmla="*/ 488552 h 2716212"/>
              <a:gd name="connsiteX23" fmla="*/ 2508625 w 2716212"/>
              <a:gd name="connsiteY23" fmla="*/ 631111 h 2716212"/>
              <a:gd name="connsiteX24" fmla="*/ 2384987 w 2716212"/>
              <a:gd name="connsiteY24" fmla="*/ 720940 h 2716212"/>
              <a:gd name="connsiteX25" fmla="*/ 2421780 w 2716212"/>
              <a:gd name="connsiteY25" fmla="*/ 781503 h 2716212"/>
              <a:gd name="connsiteX26" fmla="*/ 2472719 w 2716212"/>
              <a:gd name="connsiteY26" fmla="*/ 887246 h 2716212"/>
              <a:gd name="connsiteX27" fmla="*/ 2477972 w 2716212"/>
              <a:gd name="connsiteY27" fmla="*/ 901599 h 2716212"/>
              <a:gd name="connsiteX28" fmla="*/ 2622516 w 2716212"/>
              <a:gd name="connsiteY28" fmla="*/ 854634 h 2716212"/>
              <a:gd name="connsiteX29" fmla="*/ 2676968 w 2716212"/>
              <a:gd name="connsiteY29" fmla="*/ 1022221 h 2716212"/>
              <a:gd name="connsiteX30" fmla="*/ 2531665 w 2716212"/>
              <a:gd name="connsiteY30" fmla="*/ 1069434 h 2716212"/>
              <a:gd name="connsiteX31" fmla="*/ 2543205 w 2716212"/>
              <a:gd name="connsiteY31" fmla="*/ 1114314 h 2716212"/>
              <a:gd name="connsiteX32" fmla="*/ 2561536 w 2716212"/>
              <a:gd name="connsiteY32" fmla="*/ 1234424 h 2716212"/>
              <a:gd name="connsiteX33" fmla="*/ 2563332 w 2716212"/>
              <a:gd name="connsiteY33" fmla="*/ 1270000 h 2716212"/>
              <a:gd name="connsiteX34" fmla="*/ 2716212 w 2716212"/>
              <a:gd name="connsiteY34" fmla="*/ 1270000 h 2716212"/>
              <a:gd name="connsiteX35" fmla="*/ 2716212 w 2716212"/>
              <a:gd name="connsiteY35" fmla="*/ 1446212 h 2716212"/>
              <a:gd name="connsiteX36" fmla="*/ 2563332 w 2716212"/>
              <a:gd name="connsiteY36" fmla="*/ 1446212 h 2716212"/>
              <a:gd name="connsiteX37" fmla="*/ 2561536 w 2716212"/>
              <a:gd name="connsiteY37" fmla="*/ 1481788 h 2716212"/>
              <a:gd name="connsiteX38" fmla="*/ 2543205 w 2716212"/>
              <a:gd name="connsiteY38" fmla="*/ 1601898 h 2716212"/>
              <a:gd name="connsiteX39" fmla="*/ 2531665 w 2716212"/>
              <a:gd name="connsiteY39" fmla="*/ 1646779 h 2716212"/>
              <a:gd name="connsiteX40" fmla="*/ 2676968 w 2716212"/>
              <a:gd name="connsiteY40" fmla="*/ 1693990 h 2716212"/>
              <a:gd name="connsiteX41" fmla="*/ 2622516 w 2716212"/>
              <a:gd name="connsiteY41" fmla="*/ 1861578 h 2716212"/>
              <a:gd name="connsiteX42" fmla="*/ 2477972 w 2716212"/>
              <a:gd name="connsiteY42" fmla="*/ 1814613 h 2716212"/>
              <a:gd name="connsiteX43" fmla="*/ 2472719 w 2716212"/>
              <a:gd name="connsiteY43" fmla="*/ 1828966 h 2716212"/>
              <a:gd name="connsiteX44" fmla="*/ 2421780 w 2716212"/>
              <a:gd name="connsiteY44" fmla="*/ 1934709 h 2716212"/>
              <a:gd name="connsiteX45" fmla="*/ 2384986 w 2716212"/>
              <a:gd name="connsiteY45" fmla="*/ 1995275 h 2716212"/>
              <a:gd name="connsiteX46" fmla="*/ 2508624 w 2716212"/>
              <a:gd name="connsiteY46" fmla="*/ 2085102 h 2716212"/>
              <a:gd name="connsiteX47" fmla="*/ 2405049 w 2716212"/>
              <a:gd name="connsiteY47" fmla="*/ 2227661 h 2716212"/>
              <a:gd name="connsiteX48" fmla="*/ 2281901 w 2716212"/>
              <a:gd name="connsiteY48" fmla="*/ 2138189 h 2716212"/>
              <a:gd name="connsiteX49" fmla="*/ 2213476 w 2716212"/>
              <a:gd name="connsiteY49" fmla="*/ 2213476 h 2716212"/>
              <a:gd name="connsiteX50" fmla="*/ 2138188 w 2716212"/>
              <a:gd name="connsiteY50" fmla="*/ 2281901 h 2716212"/>
              <a:gd name="connsiteX51" fmla="*/ 2227661 w 2716212"/>
              <a:gd name="connsiteY51" fmla="*/ 2405049 h 2716212"/>
              <a:gd name="connsiteX52" fmla="*/ 2085102 w 2716212"/>
              <a:gd name="connsiteY52" fmla="*/ 2508624 h 2716212"/>
              <a:gd name="connsiteX53" fmla="*/ 1995275 w 2716212"/>
              <a:gd name="connsiteY53" fmla="*/ 2384986 h 2716212"/>
              <a:gd name="connsiteX54" fmla="*/ 1934709 w 2716212"/>
              <a:gd name="connsiteY54" fmla="*/ 2421780 h 2716212"/>
              <a:gd name="connsiteX55" fmla="*/ 1828966 w 2716212"/>
              <a:gd name="connsiteY55" fmla="*/ 2472719 h 2716212"/>
              <a:gd name="connsiteX56" fmla="*/ 1814613 w 2716212"/>
              <a:gd name="connsiteY56" fmla="*/ 2477972 h 2716212"/>
              <a:gd name="connsiteX57" fmla="*/ 1861578 w 2716212"/>
              <a:gd name="connsiteY57" fmla="*/ 2622516 h 2716212"/>
              <a:gd name="connsiteX58" fmla="*/ 1693991 w 2716212"/>
              <a:gd name="connsiteY58" fmla="*/ 2676968 h 2716212"/>
              <a:gd name="connsiteX59" fmla="*/ 1646779 w 2716212"/>
              <a:gd name="connsiteY59" fmla="*/ 2531665 h 2716212"/>
              <a:gd name="connsiteX60" fmla="*/ 1601898 w 2716212"/>
              <a:gd name="connsiteY60" fmla="*/ 2543205 h 2716212"/>
              <a:gd name="connsiteX61" fmla="*/ 1481788 w 2716212"/>
              <a:gd name="connsiteY61" fmla="*/ 2561536 h 2716212"/>
              <a:gd name="connsiteX62" fmla="*/ 1446212 w 2716212"/>
              <a:gd name="connsiteY62" fmla="*/ 2563332 h 2716212"/>
              <a:gd name="connsiteX63" fmla="*/ 1446212 w 2716212"/>
              <a:gd name="connsiteY63" fmla="*/ 2716212 h 2716212"/>
              <a:gd name="connsiteX64" fmla="*/ 1270000 w 2716212"/>
              <a:gd name="connsiteY64" fmla="*/ 2716212 h 2716212"/>
              <a:gd name="connsiteX65" fmla="*/ 1270000 w 2716212"/>
              <a:gd name="connsiteY65" fmla="*/ 2563332 h 2716212"/>
              <a:gd name="connsiteX66" fmla="*/ 1234424 w 2716212"/>
              <a:gd name="connsiteY66" fmla="*/ 2561536 h 2716212"/>
              <a:gd name="connsiteX67" fmla="*/ 1114314 w 2716212"/>
              <a:gd name="connsiteY67" fmla="*/ 2543205 h 2716212"/>
              <a:gd name="connsiteX68" fmla="*/ 1069434 w 2716212"/>
              <a:gd name="connsiteY68" fmla="*/ 2531665 h 2716212"/>
              <a:gd name="connsiteX69" fmla="*/ 1022222 w 2716212"/>
              <a:gd name="connsiteY69" fmla="*/ 2676968 h 2716212"/>
              <a:gd name="connsiteX70" fmla="*/ 854634 w 2716212"/>
              <a:gd name="connsiteY70" fmla="*/ 2622516 h 2716212"/>
              <a:gd name="connsiteX71" fmla="*/ 901600 w 2716212"/>
              <a:gd name="connsiteY71" fmla="*/ 2477972 h 2716212"/>
              <a:gd name="connsiteX72" fmla="*/ 887246 w 2716212"/>
              <a:gd name="connsiteY72" fmla="*/ 2472719 h 2716212"/>
              <a:gd name="connsiteX73" fmla="*/ 781503 w 2716212"/>
              <a:gd name="connsiteY73" fmla="*/ 2421780 h 2716212"/>
              <a:gd name="connsiteX74" fmla="*/ 720939 w 2716212"/>
              <a:gd name="connsiteY74" fmla="*/ 2384986 h 2716212"/>
              <a:gd name="connsiteX75" fmla="*/ 631111 w 2716212"/>
              <a:gd name="connsiteY75" fmla="*/ 2508624 h 2716212"/>
              <a:gd name="connsiteX76" fmla="*/ 488552 w 2716212"/>
              <a:gd name="connsiteY76" fmla="*/ 2405049 h 2716212"/>
              <a:gd name="connsiteX77" fmla="*/ 578025 w 2716212"/>
              <a:gd name="connsiteY77" fmla="*/ 2281902 h 2716212"/>
              <a:gd name="connsiteX78" fmla="*/ 502737 w 2716212"/>
              <a:gd name="connsiteY78" fmla="*/ 2213476 h 2716212"/>
              <a:gd name="connsiteX79" fmla="*/ 434312 w 2716212"/>
              <a:gd name="connsiteY79" fmla="*/ 2138189 h 2716212"/>
              <a:gd name="connsiteX80" fmla="*/ 311163 w 2716212"/>
              <a:gd name="connsiteY80" fmla="*/ 2227661 h 2716212"/>
              <a:gd name="connsiteX81" fmla="*/ 207588 w 2716212"/>
              <a:gd name="connsiteY81" fmla="*/ 2085102 h 2716212"/>
              <a:gd name="connsiteX82" fmla="*/ 331227 w 2716212"/>
              <a:gd name="connsiteY82" fmla="*/ 1995275 h 2716212"/>
              <a:gd name="connsiteX83" fmla="*/ 294432 w 2716212"/>
              <a:gd name="connsiteY83" fmla="*/ 1934709 h 2716212"/>
              <a:gd name="connsiteX84" fmla="*/ 243493 w 2716212"/>
              <a:gd name="connsiteY84" fmla="*/ 1828966 h 2716212"/>
              <a:gd name="connsiteX85" fmla="*/ 238240 w 2716212"/>
              <a:gd name="connsiteY85" fmla="*/ 1814613 h 2716212"/>
              <a:gd name="connsiteX86" fmla="*/ 93697 w 2716212"/>
              <a:gd name="connsiteY86" fmla="*/ 1861578 h 2716212"/>
              <a:gd name="connsiteX87" fmla="*/ 39244 w 2716212"/>
              <a:gd name="connsiteY87" fmla="*/ 1693991 h 2716212"/>
              <a:gd name="connsiteX88" fmla="*/ 184548 w 2716212"/>
              <a:gd name="connsiteY88" fmla="*/ 1646779 h 2716212"/>
              <a:gd name="connsiteX89" fmla="*/ 173007 w 2716212"/>
              <a:gd name="connsiteY89" fmla="*/ 1601898 h 2716212"/>
              <a:gd name="connsiteX90" fmla="*/ 154677 w 2716212"/>
              <a:gd name="connsiteY90" fmla="*/ 1481788 h 2716212"/>
              <a:gd name="connsiteX91" fmla="*/ 152880 w 2716212"/>
              <a:gd name="connsiteY91" fmla="*/ 1446212 h 2716212"/>
              <a:gd name="connsiteX92" fmla="*/ 0 w 2716212"/>
              <a:gd name="connsiteY92" fmla="*/ 1446212 h 2716212"/>
              <a:gd name="connsiteX93" fmla="*/ 0 w 2716212"/>
              <a:gd name="connsiteY93" fmla="*/ 1270000 h 2716212"/>
              <a:gd name="connsiteX94" fmla="*/ 152880 w 2716212"/>
              <a:gd name="connsiteY94" fmla="*/ 1270000 h 2716212"/>
              <a:gd name="connsiteX95" fmla="*/ 154677 w 2716212"/>
              <a:gd name="connsiteY95" fmla="*/ 1234424 h 2716212"/>
              <a:gd name="connsiteX96" fmla="*/ 173007 w 2716212"/>
              <a:gd name="connsiteY96" fmla="*/ 1114314 h 2716212"/>
              <a:gd name="connsiteX97" fmla="*/ 184548 w 2716212"/>
              <a:gd name="connsiteY97" fmla="*/ 1069433 h 2716212"/>
              <a:gd name="connsiteX98" fmla="*/ 39244 w 2716212"/>
              <a:gd name="connsiteY98" fmla="*/ 1022221 h 2716212"/>
              <a:gd name="connsiteX99" fmla="*/ 93697 w 2716212"/>
              <a:gd name="connsiteY99" fmla="*/ 854634 h 2716212"/>
              <a:gd name="connsiteX100" fmla="*/ 238240 w 2716212"/>
              <a:gd name="connsiteY100" fmla="*/ 901599 h 2716212"/>
              <a:gd name="connsiteX101" fmla="*/ 243493 w 2716212"/>
              <a:gd name="connsiteY101" fmla="*/ 887246 h 2716212"/>
              <a:gd name="connsiteX102" fmla="*/ 294432 w 2716212"/>
              <a:gd name="connsiteY102" fmla="*/ 781503 h 2716212"/>
              <a:gd name="connsiteX103" fmla="*/ 331226 w 2716212"/>
              <a:gd name="connsiteY103" fmla="*/ 720939 h 2716212"/>
              <a:gd name="connsiteX104" fmla="*/ 207588 w 2716212"/>
              <a:gd name="connsiteY104" fmla="*/ 631111 h 2716212"/>
              <a:gd name="connsiteX105" fmla="*/ 311163 w 2716212"/>
              <a:gd name="connsiteY105" fmla="*/ 488552 h 2716212"/>
              <a:gd name="connsiteX106" fmla="*/ 434311 w 2716212"/>
              <a:gd name="connsiteY106" fmla="*/ 578024 h 2716212"/>
              <a:gd name="connsiteX107" fmla="*/ 502737 w 2716212"/>
              <a:gd name="connsiteY107" fmla="*/ 502737 h 2716212"/>
              <a:gd name="connsiteX108" fmla="*/ 578024 w 2716212"/>
              <a:gd name="connsiteY108" fmla="*/ 434311 h 2716212"/>
              <a:gd name="connsiteX109" fmla="*/ 488552 w 2716212"/>
              <a:gd name="connsiteY109" fmla="*/ 311163 h 2716212"/>
              <a:gd name="connsiteX110" fmla="*/ 631111 w 2716212"/>
              <a:gd name="connsiteY110" fmla="*/ 207588 h 2716212"/>
              <a:gd name="connsiteX111" fmla="*/ 720939 w 2716212"/>
              <a:gd name="connsiteY111" fmla="*/ 331226 h 2716212"/>
              <a:gd name="connsiteX112" fmla="*/ 781503 w 2716212"/>
              <a:gd name="connsiteY112" fmla="*/ 294432 h 2716212"/>
              <a:gd name="connsiteX113" fmla="*/ 887246 w 2716212"/>
              <a:gd name="connsiteY113" fmla="*/ 243493 h 2716212"/>
              <a:gd name="connsiteX114" fmla="*/ 901601 w 2716212"/>
              <a:gd name="connsiteY114" fmla="*/ 238240 h 2716212"/>
              <a:gd name="connsiteX115" fmla="*/ 854635 w 2716212"/>
              <a:gd name="connsiteY115" fmla="*/ 93696 h 2716212"/>
              <a:gd name="connsiteX116" fmla="*/ 1022223 w 2716212"/>
              <a:gd name="connsiteY116" fmla="*/ 39244 h 2716212"/>
              <a:gd name="connsiteX117" fmla="*/ 1069435 w 2716212"/>
              <a:gd name="connsiteY117" fmla="*/ 184547 h 2716212"/>
              <a:gd name="connsiteX118" fmla="*/ 1114314 w 2716212"/>
              <a:gd name="connsiteY118" fmla="*/ 173007 h 2716212"/>
              <a:gd name="connsiteX119" fmla="*/ 1234424 w 2716212"/>
              <a:gd name="connsiteY119" fmla="*/ 154677 h 2716212"/>
              <a:gd name="connsiteX120" fmla="*/ 1270000 w 2716212"/>
              <a:gd name="connsiteY120" fmla="*/ 152880 h 271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716212" h="2716212">
                <a:moveTo>
                  <a:pt x="1358106" y="355963"/>
                </a:moveTo>
                <a:cubicBezTo>
                  <a:pt x="804638" y="355963"/>
                  <a:pt x="355963" y="804638"/>
                  <a:pt x="355963" y="1358106"/>
                </a:cubicBezTo>
                <a:cubicBezTo>
                  <a:pt x="355963" y="1911574"/>
                  <a:pt x="804638" y="2360249"/>
                  <a:pt x="1358106" y="2360249"/>
                </a:cubicBezTo>
                <a:cubicBezTo>
                  <a:pt x="1911574" y="2360249"/>
                  <a:pt x="2360249" y="1911574"/>
                  <a:pt x="2360249" y="1358106"/>
                </a:cubicBezTo>
                <a:cubicBezTo>
                  <a:pt x="2360249" y="804638"/>
                  <a:pt x="1911574" y="355963"/>
                  <a:pt x="1358106" y="355963"/>
                </a:cubicBezTo>
                <a:close/>
                <a:moveTo>
                  <a:pt x="1270000" y="0"/>
                </a:moveTo>
                <a:lnTo>
                  <a:pt x="1446212" y="0"/>
                </a:lnTo>
                <a:lnTo>
                  <a:pt x="1446212" y="152880"/>
                </a:lnTo>
                <a:lnTo>
                  <a:pt x="1481788" y="154677"/>
                </a:lnTo>
                <a:cubicBezTo>
                  <a:pt x="1522454" y="158806"/>
                  <a:pt x="1562524" y="164950"/>
                  <a:pt x="1601898" y="173007"/>
                </a:cubicBezTo>
                <a:lnTo>
                  <a:pt x="1646779" y="184547"/>
                </a:lnTo>
                <a:lnTo>
                  <a:pt x="1693991" y="39244"/>
                </a:lnTo>
                <a:lnTo>
                  <a:pt x="1861578" y="93696"/>
                </a:lnTo>
                <a:lnTo>
                  <a:pt x="1814613" y="238240"/>
                </a:lnTo>
                <a:lnTo>
                  <a:pt x="1828966" y="243493"/>
                </a:lnTo>
                <a:cubicBezTo>
                  <a:pt x="1865147" y="258797"/>
                  <a:pt x="1900429" y="275810"/>
                  <a:pt x="1934709" y="294432"/>
                </a:cubicBezTo>
                <a:lnTo>
                  <a:pt x="1995274" y="331226"/>
                </a:lnTo>
                <a:lnTo>
                  <a:pt x="2085101" y="207588"/>
                </a:lnTo>
                <a:lnTo>
                  <a:pt x="2227660" y="311163"/>
                </a:lnTo>
                <a:lnTo>
                  <a:pt x="2138188" y="434311"/>
                </a:lnTo>
                <a:lnTo>
                  <a:pt x="2213476" y="502737"/>
                </a:lnTo>
                <a:lnTo>
                  <a:pt x="2281902" y="578025"/>
                </a:lnTo>
                <a:lnTo>
                  <a:pt x="2405050" y="488552"/>
                </a:lnTo>
                <a:lnTo>
                  <a:pt x="2508625" y="631111"/>
                </a:lnTo>
                <a:lnTo>
                  <a:pt x="2384987" y="720940"/>
                </a:lnTo>
                <a:lnTo>
                  <a:pt x="2421780" y="781503"/>
                </a:lnTo>
                <a:cubicBezTo>
                  <a:pt x="2440402" y="815784"/>
                  <a:pt x="2457416" y="851065"/>
                  <a:pt x="2472719" y="887246"/>
                </a:cubicBezTo>
                <a:lnTo>
                  <a:pt x="2477972" y="901599"/>
                </a:lnTo>
                <a:lnTo>
                  <a:pt x="2622516" y="854634"/>
                </a:lnTo>
                <a:lnTo>
                  <a:pt x="2676968" y="1022221"/>
                </a:lnTo>
                <a:lnTo>
                  <a:pt x="2531665" y="1069434"/>
                </a:lnTo>
                <a:lnTo>
                  <a:pt x="2543205" y="1114314"/>
                </a:lnTo>
                <a:cubicBezTo>
                  <a:pt x="2551262" y="1153688"/>
                  <a:pt x="2557406" y="1193758"/>
                  <a:pt x="2561536" y="1234424"/>
                </a:cubicBezTo>
                <a:lnTo>
                  <a:pt x="2563332" y="1270000"/>
                </a:lnTo>
                <a:lnTo>
                  <a:pt x="2716212" y="1270000"/>
                </a:lnTo>
                <a:lnTo>
                  <a:pt x="2716212" y="1446212"/>
                </a:lnTo>
                <a:lnTo>
                  <a:pt x="2563332" y="1446212"/>
                </a:lnTo>
                <a:lnTo>
                  <a:pt x="2561536" y="1481788"/>
                </a:lnTo>
                <a:cubicBezTo>
                  <a:pt x="2557406" y="1522454"/>
                  <a:pt x="2551262" y="1562524"/>
                  <a:pt x="2543205" y="1601898"/>
                </a:cubicBezTo>
                <a:lnTo>
                  <a:pt x="2531665" y="1646779"/>
                </a:lnTo>
                <a:lnTo>
                  <a:pt x="2676968" y="1693990"/>
                </a:lnTo>
                <a:lnTo>
                  <a:pt x="2622516" y="1861578"/>
                </a:lnTo>
                <a:lnTo>
                  <a:pt x="2477972" y="1814613"/>
                </a:lnTo>
                <a:lnTo>
                  <a:pt x="2472719" y="1828966"/>
                </a:lnTo>
                <a:cubicBezTo>
                  <a:pt x="2457416" y="1865147"/>
                  <a:pt x="2440402" y="1900429"/>
                  <a:pt x="2421780" y="1934709"/>
                </a:cubicBezTo>
                <a:lnTo>
                  <a:pt x="2384986" y="1995275"/>
                </a:lnTo>
                <a:lnTo>
                  <a:pt x="2508624" y="2085102"/>
                </a:lnTo>
                <a:lnTo>
                  <a:pt x="2405049" y="2227661"/>
                </a:lnTo>
                <a:lnTo>
                  <a:pt x="2281901" y="2138189"/>
                </a:lnTo>
                <a:lnTo>
                  <a:pt x="2213476" y="2213476"/>
                </a:lnTo>
                <a:lnTo>
                  <a:pt x="2138188" y="2281901"/>
                </a:lnTo>
                <a:lnTo>
                  <a:pt x="2227661" y="2405049"/>
                </a:lnTo>
                <a:lnTo>
                  <a:pt x="2085102" y="2508624"/>
                </a:lnTo>
                <a:lnTo>
                  <a:pt x="1995275" y="2384986"/>
                </a:lnTo>
                <a:lnTo>
                  <a:pt x="1934709" y="2421780"/>
                </a:lnTo>
                <a:cubicBezTo>
                  <a:pt x="1900429" y="2440402"/>
                  <a:pt x="1865147" y="2457416"/>
                  <a:pt x="1828966" y="2472719"/>
                </a:cubicBezTo>
                <a:lnTo>
                  <a:pt x="1814613" y="2477972"/>
                </a:lnTo>
                <a:lnTo>
                  <a:pt x="1861578" y="2622516"/>
                </a:lnTo>
                <a:lnTo>
                  <a:pt x="1693991" y="2676968"/>
                </a:lnTo>
                <a:lnTo>
                  <a:pt x="1646779" y="2531665"/>
                </a:lnTo>
                <a:lnTo>
                  <a:pt x="1601898" y="2543205"/>
                </a:lnTo>
                <a:cubicBezTo>
                  <a:pt x="1562524" y="2551262"/>
                  <a:pt x="1522454" y="2557406"/>
                  <a:pt x="1481788" y="2561536"/>
                </a:cubicBezTo>
                <a:lnTo>
                  <a:pt x="1446212" y="2563332"/>
                </a:lnTo>
                <a:lnTo>
                  <a:pt x="1446212" y="2716212"/>
                </a:lnTo>
                <a:lnTo>
                  <a:pt x="1270000" y="2716212"/>
                </a:lnTo>
                <a:lnTo>
                  <a:pt x="1270000" y="2563332"/>
                </a:lnTo>
                <a:lnTo>
                  <a:pt x="1234424" y="2561536"/>
                </a:lnTo>
                <a:cubicBezTo>
                  <a:pt x="1193758" y="2557406"/>
                  <a:pt x="1153688" y="2551262"/>
                  <a:pt x="1114314" y="2543205"/>
                </a:cubicBezTo>
                <a:lnTo>
                  <a:pt x="1069434" y="2531665"/>
                </a:lnTo>
                <a:lnTo>
                  <a:pt x="1022222" y="2676968"/>
                </a:lnTo>
                <a:lnTo>
                  <a:pt x="854634" y="2622516"/>
                </a:lnTo>
                <a:lnTo>
                  <a:pt x="901600" y="2477972"/>
                </a:lnTo>
                <a:lnTo>
                  <a:pt x="887246" y="2472719"/>
                </a:lnTo>
                <a:cubicBezTo>
                  <a:pt x="851065" y="2457416"/>
                  <a:pt x="815784" y="2440402"/>
                  <a:pt x="781503" y="2421780"/>
                </a:cubicBezTo>
                <a:lnTo>
                  <a:pt x="720939" y="2384986"/>
                </a:lnTo>
                <a:lnTo>
                  <a:pt x="631111" y="2508624"/>
                </a:lnTo>
                <a:lnTo>
                  <a:pt x="488552" y="2405049"/>
                </a:lnTo>
                <a:lnTo>
                  <a:pt x="578025" y="2281902"/>
                </a:lnTo>
                <a:lnTo>
                  <a:pt x="502737" y="2213476"/>
                </a:lnTo>
                <a:lnTo>
                  <a:pt x="434312" y="2138189"/>
                </a:lnTo>
                <a:lnTo>
                  <a:pt x="311163" y="2227661"/>
                </a:lnTo>
                <a:lnTo>
                  <a:pt x="207588" y="2085102"/>
                </a:lnTo>
                <a:lnTo>
                  <a:pt x="331227" y="1995275"/>
                </a:lnTo>
                <a:lnTo>
                  <a:pt x="294432" y="1934709"/>
                </a:lnTo>
                <a:cubicBezTo>
                  <a:pt x="275810" y="1900429"/>
                  <a:pt x="258797" y="1865147"/>
                  <a:pt x="243493" y="1828966"/>
                </a:cubicBezTo>
                <a:lnTo>
                  <a:pt x="238240" y="1814613"/>
                </a:lnTo>
                <a:lnTo>
                  <a:pt x="93697" y="1861578"/>
                </a:lnTo>
                <a:lnTo>
                  <a:pt x="39244" y="1693991"/>
                </a:lnTo>
                <a:lnTo>
                  <a:pt x="184548" y="1646779"/>
                </a:lnTo>
                <a:lnTo>
                  <a:pt x="173007" y="1601898"/>
                </a:lnTo>
                <a:cubicBezTo>
                  <a:pt x="164950" y="1562524"/>
                  <a:pt x="158806" y="1522454"/>
                  <a:pt x="154677" y="1481788"/>
                </a:cubicBezTo>
                <a:lnTo>
                  <a:pt x="152880" y="1446212"/>
                </a:lnTo>
                <a:lnTo>
                  <a:pt x="0" y="1446212"/>
                </a:lnTo>
                <a:lnTo>
                  <a:pt x="0" y="1270000"/>
                </a:lnTo>
                <a:lnTo>
                  <a:pt x="152880" y="1270000"/>
                </a:lnTo>
                <a:lnTo>
                  <a:pt x="154677" y="1234424"/>
                </a:lnTo>
                <a:cubicBezTo>
                  <a:pt x="158806" y="1193758"/>
                  <a:pt x="164950" y="1153688"/>
                  <a:pt x="173007" y="1114314"/>
                </a:cubicBezTo>
                <a:lnTo>
                  <a:pt x="184548" y="1069433"/>
                </a:lnTo>
                <a:lnTo>
                  <a:pt x="39244" y="1022221"/>
                </a:lnTo>
                <a:lnTo>
                  <a:pt x="93697" y="854634"/>
                </a:lnTo>
                <a:lnTo>
                  <a:pt x="238240" y="901599"/>
                </a:lnTo>
                <a:lnTo>
                  <a:pt x="243493" y="887246"/>
                </a:lnTo>
                <a:cubicBezTo>
                  <a:pt x="258797" y="851065"/>
                  <a:pt x="275810" y="815784"/>
                  <a:pt x="294432" y="781503"/>
                </a:cubicBezTo>
                <a:lnTo>
                  <a:pt x="331226" y="720939"/>
                </a:lnTo>
                <a:lnTo>
                  <a:pt x="207588" y="631111"/>
                </a:lnTo>
                <a:lnTo>
                  <a:pt x="311163" y="488552"/>
                </a:lnTo>
                <a:lnTo>
                  <a:pt x="434311" y="578024"/>
                </a:lnTo>
                <a:lnTo>
                  <a:pt x="502737" y="502737"/>
                </a:lnTo>
                <a:lnTo>
                  <a:pt x="578024" y="434311"/>
                </a:lnTo>
                <a:lnTo>
                  <a:pt x="488552" y="311163"/>
                </a:lnTo>
                <a:lnTo>
                  <a:pt x="631111" y="207588"/>
                </a:lnTo>
                <a:lnTo>
                  <a:pt x="720939" y="331226"/>
                </a:lnTo>
                <a:lnTo>
                  <a:pt x="781503" y="294432"/>
                </a:lnTo>
                <a:cubicBezTo>
                  <a:pt x="815784" y="275810"/>
                  <a:pt x="851065" y="258797"/>
                  <a:pt x="887246" y="243493"/>
                </a:cubicBezTo>
                <a:lnTo>
                  <a:pt x="901601" y="238240"/>
                </a:lnTo>
                <a:lnTo>
                  <a:pt x="854635" y="93696"/>
                </a:lnTo>
                <a:lnTo>
                  <a:pt x="1022223" y="39244"/>
                </a:lnTo>
                <a:lnTo>
                  <a:pt x="1069435" y="184547"/>
                </a:lnTo>
                <a:lnTo>
                  <a:pt x="1114314" y="173007"/>
                </a:lnTo>
                <a:cubicBezTo>
                  <a:pt x="1153688" y="164950"/>
                  <a:pt x="1193758" y="158806"/>
                  <a:pt x="1234424" y="154677"/>
                </a:cubicBezTo>
                <a:lnTo>
                  <a:pt x="1270000" y="152880"/>
                </a:lnTo>
                <a:close/>
              </a:path>
            </a:pathLst>
          </a:cu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3" name="任意多边形 162"/>
          <p:cNvSpPr/>
          <p:nvPr/>
        </p:nvSpPr>
        <p:spPr>
          <a:xfrm>
            <a:off x="7102467" y="3712368"/>
            <a:ext cx="935045" cy="935045"/>
          </a:xfrm>
          <a:custGeom>
            <a:avLst/>
            <a:gdLst>
              <a:gd name="connsiteX0" fmla="*/ 1358106 w 2716212"/>
              <a:gd name="connsiteY0" fmla="*/ 355963 h 2716212"/>
              <a:gd name="connsiteX1" fmla="*/ 355963 w 2716212"/>
              <a:gd name="connsiteY1" fmla="*/ 1358106 h 2716212"/>
              <a:gd name="connsiteX2" fmla="*/ 1358106 w 2716212"/>
              <a:gd name="connsiteY2" fmla="*/ 2360249 h 2716212"/>
              <a:gd name="connsiteX3" fmla="*/ 2360249 w 2716212"/>
              <a:gd name="connsiteY3" fmla="*/ 1358106 h 2716212"/>
              <a:gd name="connsiteX4" fmla="*/ 1358106 w 2716212"/>
              <a:gd name="connsiteY4" fmla="*/ 355963 h 2716212"/>
              <a:gd name="connsiteX5" fmla="*/ 1270000 w 2716212"/>
              <a:gd name="connsiteY5" fmla="*/ 0 h 2716212"/>
              <a:gd name="connsiteX6" fmla="*/ 1446212 w 2716212"/>
              <a:gd name="connsiteY6" fmla="*/ 0 h 2716212"/>
              <a:gd name="connsiteX7" fmla="*/ 1446212 w 2716212"/>
              <a:gd name="connsiteY7" fmla="*/ 152880 h 2716212"/>
              <a:gd name="connsiteX8" fmla="*/ 1481788 w 2716212"/>
              <a:gd name="connsiteY8" fmla="*/ 154677 h 2716212"/>
              <a:gd name="connsiteX9" fmla="*/ 1601898 w 2716212"/>
              <a:gd name="connsiteY9" fmla="*/ 173007 h 2716212"/>
              <a:gd name="connsiteX10" fmla="*/ 1646779 w 2716212"/>
              <a:gd name="connsiteY10" fmla="*/ 184547 h 2716212"/>
              <a:gd name="connsiteX11" fmla="*/ 1693991 w 2716212"/>
              <a:gd name="connsiteY11" fmla="*/ 39244 h 2716212"/>
              <a:gd name="connsiteX12" fmla="*/ 1861578 w 2716212"/>
              <a:gd name="connsiteY12" fmla="*/ 93696 h 2716212"/>
              <a:gd name="connsiteX13" fmla="*/ 1814613 w 2716212"/>
              <a:gd name="connsiteY13" fmla="*/ 238240 h 2716212"/>
              <a:gd name="connsiteX14" fmla="*/ 1828966 w 2716212"/>
              <a:gd name="connsiteY14" fmla="*/ 243493 h 2716212"/>
              <a:gd name="connsiteX15" fmla="*/ 1934709 w 2716212"/>
              <a:gd name="connsiteY15" fmla="*/ 294432 h 2716212"/>
              <a:gd name="connsiteX16" fmla="*/ 1995274 w 2716212"/>
              <a:gd name="connsiteY16" fmla="*/ 331226 h 2716212"/>
              <a:gd name="connsiteX17" fmla="*/ 2085101 w 2716212"/>
              <a:gd name="connsiteY17" fmla="*/ 207588 h 2716212"/>
              <a:gd name="connsiteX18" fmla="*/ 2227660 w 2716212"/>
              <a:gd name="connsiteY18" fmla="*/ 311163 h 2716212"/>
              <a:gd name="connsiteX19" fmla="*/ 2138188 w 2716212"/>
              <a:gd name="connsiteY19" fmla="*/ 434311 h 2716212"/>
              <a:gd name="connsiteX20" fmla="*/ 2213476 w 2716212"/>
              <a:gd name="connsiteY20" fmla="*/ 502737 h 2716212"/>
              <a:gd name="connsiteX21" fmla="*/ 2281902 w 2716212"/>
              <a:gd name="connsiteY21" fmla="*/ 578025 h 2716212"/>
              <a:gd name="connsiteX22" fmla="*/ 2405050 w 2716212"/>
              <a:gd name="connsiteY22" fmla="*/ 488552 h 2716212"/>
              <a:gd name="connsiteX23" fmla="*/ 2508625 w 2716212"/>
              <a:gd name="connsiteY23" fmla="*/ 631111 h 2716212"/>
              <a:gd name="connsiteX24" fmla="*/ 2384987 w 2716212"/>
              <a:gd name="connsiteY24" fmla="*/ 720940 h 2716212"/>
              <a:gd name="connsiteX25" fmla="*/ 2421780 w 2716212"/>
              <a:gd name="connsiteY25" fmla="*/ 781503 h 2716212"/>
              <a:gd name="connsiteX26" fmla="*/ 2472719 w 2716212"/>
              <a:gd name="connsiteY26" fmla="*/ 887246 h 2716212"/>
              <a:gd name="connsiteX27" fmla="*/ 2477972 w 2716212"/>
              <a:gd name="connsiteY27" fmla="*/ 901599 h 2716212"/>
              <a:gd name="connsiteX28" fmla="*/ 2622516 w 2716212"/>
              <a:gd name="connsiteY28" fmla="*/ 854634 h 2716212"/>
              <a:gd name="connsiteX29" fmla="*/ 2676968 w 2716212"/>
              <a:gd name="connsiteY29" fmla="*/ 1022221 h 2716212"/>
              <a:gd name="connsiteX30" fmla="*/ 2531665 w 2716212"/>
              <a:gd name="connsiteY30" fmla="*/ 1069434 h 2716212"/>
              <a:gd name="connsiteX31" fmla="*/ 2543205 w 2716212"/>
              <a:gd name="connsiteY31" fmla="*/ 1114314 h 2716212"/>
              <a:gd name="connsiteX32" fmla="*/ 2561536 w 2716212"/>
              <a:gd name="connsiteY32" fmla="*/ 1234424 h 2716212"/>
              <a:gd name="connsiteX33" fmla="*/ 2563332 w 2716212"/>
              <a:gd name="connsiteY33" fmla="*/ 1270000 h 2716212"/>
              <a:gd name="connsiteX34" fmla="*/ 2716212 w 2716212"/>
              <a:gd name="connsiteY34" fmla="*/ 1270000 h 2716212"/>
              <a:gd name="connsiteX35" fmla="*/ 2716212 w 2716212"/>
              <a:gd name="connsiteY35" fmla="*/ 1446212 h 2716212"/>
              <a:gd name="connsiteX36" fmla="*/ 2563332 w 2716212"/>
              <a:gd name="connsiteY36" fmla="*/ 1446212 h 2716212"/>
              <a:gd name="connsiteX37" fmla="*/ 2561536 w 2716212"/>
              <a:gd name="connsiteY37" fmla="*/ 1481788 h 2716212"/>
              <a:gd name="connsiteX38" fmla="*/ 2543205 w 2716212"/>
              <a:gd name="connsiteY38" fmla="*/ 1601898 h 2716212"/>
              <a:gd name="connsiteX39" fmla="*/ 2531665 w 2716212"/>
              <a:gd name="connsiteY39" fmla="*/ 1646779 h 2716212"/>
              <a:gd name="connsiteX40" fmla="*/ 2676968 w 2716212"/>
              <a:gd name="connsiteY40" fmla="*/ 1693990 h 2716212"/>
              <a:gd name="connsiteX41" fmla="*/ 2622516 w 2716212"/>
              <a:gd name="connsiteY41" fmla="*/ 1861578 h 2716212"/>
              <a:gd name="connsiteX42" fmla="*/ 2477972 w 2716212"/>
              <a:gd name="connsiteY42" fmla="*/ 1814613 h 2716212"/>
              <a:gd name="connsiteX43" fmla="*/ 2472719 w 2716212"/>
              <a:gd name="connsiteY43" fmla="*/ 1828966 h 2716212"/>
              <a:gd name="connsiteX44" fmla="*/ 2421780 w 2716212"/>
              <a:gd name="connsiteY44" fmla="*/ 1934709 h 2716212"/>
              <a:gd name="connsiteX45" fmla="*/ 2384986 w 2716212"/>
              <a:gd name="connsiteY45" fmla="*/ 1995275 h 2716212"/>
              <a:gd name="connsiteX46" fmla="*/ 2508624 w 2716212"/>
              <a:gd name="connsiteY46" fmla="*/ 2085102 h 2716212"/>
              <a:gd name="connsiteX47" fmla="*/ 2405049 w 2716212"/>
              <a:gd name="connsiteY47" fmla="*/ 2227661 h 2716212"/>
              <a:gd name="connsiteX48" fmla="*/ 2281901 w 2716212"/>
              <a:gd name="connsiteY48" fmla="*/ 2138189 h 2716212"/>
              <a:gd name="connsiteX49" fmla="*/ 2213476 w 2716212"/>
              <a:gd name="connsiteY49" fmla="*/ 2213476 h 2716212"/>
              <a:gd name="connsiteX50" fmla="*/ 2138188 w 2716212"/>
              <a:gd name="connsiteY50" fmla="*/ 2281901 h 2716212"/>
              <a:gd name="connsiteX51" fmla="*/ 2227661 w 2716212"/>
              <a:gd name="connsiteY51" fmla="*/ 2405049 h 2716212"/>
              <a:gd name="connsiteX52" fmla="*/ 2085102 w 2716212"/>
              <a:gd name="connsiteY52" fmla="*/ 2508624 h 2716212"/>
              <a:gd name="connsiteX53" fmla="*/ 1995275 w 2716212"/>
              <a:gd name="connsiteY53" fmla="*/ 2384986 h 2716212"/>
              <a:gd name="connsiteX54" fmla="*/ 1934709 w 2716212"/>
              <a:gd name="connsiteY54" fmla="*/ 2421780 h 2716212"/>
              <a:gd name="connsiteX55" fmla="*/ 1828966 w 2716212"/>
              <a:gd name="connsiteY55" fmla="*/ 2472719 h 2716212"/>
              <a:gd name="connsiteX56" fmla="*/ 1814613 w 2716212"/>
              <a:gd name="connsiteY56" fmla="*/ 2477972 h 2716212"/>
              <a:gd name="connsiteX57" fmla="*/ 1861578 w 2716212"/>
              <a:gd name="connsiteY57" fmla="*/ 2622516 h 2716212"/>
              <a:gd name="connsiteX58" fmla="*/ 1693991 w 2716212"/>
              <a:gd name="connsiteY58" fmla="*/ 2676968 h 2716212"/>
              <a:gd name="connsiteX59" fmla="*/ 1646779 w 2716212"/>
              <a:gd name="connsiteY59" fmla="*/ 2531665 h 2716212"/>
              <a:gd name="connsiteX60" fmla="*/ 1601898 w 2716212"/>
              <a:gd name="connsiteY60" fmla="*/ 2543205 h 2716212"/>
              <a:gd name="connsiteX61" fmla="*/ 1481788 w 2716212"/>
              <a:gd name="connsiteY61" fmla="*/ 2561536 h 2716212"/>
              <a:gd name="connsiteX62" fmla="*/ 1446212 w 2716212"/>
              <a:gd name="connsiteY62" fmla="*/ 2563332 h 2716212"/>
              <a:gd name="connsiteX63" fmla="*/ 1446212 w 2716212"/>
              <a:gd name="connsiteY63" fmla="*/ 2716212 h 2716212"/>
              <a:gd name="connsiteX64" fmla="*/ 1270000 w 2716212"/>
              <a:gd name="connsiteY64" fmla="*/ 2716212 h 2716212"/>
              <a:gd name="connsiteX65" fmla="*/ 1270000 w 2716212"/>
              <a:gd name="connsiteY65" fmla="*/ 2563332 h 2716212"/>
              <a:gd name="connsiteX66" fmla="*/ 1234424 w 2716212"/>
              <a:gd name="connsiteY66" fmla="*/ 2561536 h 2716212"/>
              <a:gd name="connsiteX67" fmla="*/ 1114314 w 2716212"/>
              <a:gd name="connsiteY67" fmla="*/ 2543205 h 2716212"/>
              <a:gd name="connsiteX68" fmla="*/ 1069434 w 2716212"/>
              <a:gd name="connsiteY68" fmla="*/ 2531665 h 2716212"/>
              <a:gd name="connsiteX69" fmla="*/ 1022222 w 2716212"/>
              <a:gd name="connsiteY69" fmla="*/ 2676968 h 2716212"/>
              <a:gd name="connsiteX70" fmla="*/ 854634 w 2716212"/>
              <a:gd name="connsiteY70" fmla="*/ 2622516 h 2716212"/>
              <a:gd name="connsiteX71" fmla="*/ 901600 w 2716212"/>
              <a:gd name="connsiteY71" fmla="*/ 2477972 h 2716212"/>
              <a:gd name="connsiteX72" fmla="*/ 887246 w 2716212"/>
              <a:gd name="connsiteY72" fmla="*/ 2472719 h 2716212"/>
              <a:gd name="connsiteX73" fmla="*/ 781503 w 2716212"/>
              <a:gd name="connsiteY73" fmla="*/ 2421780 h 2716212"/>
              <a:gd name="connsiteX74" fmla="*/ 720939 w 2716212"/>
              <a:gd name="connsiteY74" fmla="*/ 2384986 h 2716212"/>
              <a:gd name="connsiteX75" fmla="*/ 631111 w 2716212"/>
              <a:gd name="connsiteY75" fmla="*/ 2508624 h 2716212"/>
              <a:gd name="connsiteX76" fmla="*/ 488552 w 2716212"/>
              <a:gd name="connsiteY76" fmla="*/ 2405049 h 2716212"/>
              <a:gd name="connsiteX77" fmla="*/ 578025 w 2716212"/>
              <a:gd name="connsiteY77" fmla="*/ 2281902 h 2716212"/>
              <a:gd name="connsiteX78" fmla="*/ 502737 w 2716212"/>
              <a:gd name="connsiteY78" fmla="*/ 2213476 h 2716212"/>
              <a:gd name="connsiteX79" fmla="*/ 434312 w 2716212"/>
              <a:gd name="connsiteY79" fmla="*/ 2138189 h 2716212"/>
              <a:gd name="connsiteX80" fmla="*/ 311163 w 2716212"/>
              <a:gd name="connsiteY80" fmla="*/ 2227661 h 2716212"/>
              <a:gd name="connsiteX81" fmla="*/ 207588 w 2716212"/>
              <a:gd name="connsiteY81" fmla="*/ 2085102 h 2716212"/>
              <a:gd name="connsiteX82" fmla="*/ 331227 w 2716212"/>
              <a:gd name="connsiteY82" fmla="*/ 1995275 h 2716212"/>
              <a:gd name="connsiteX83" fmla="*/ 294432 w 2716212"/>
              <a:gd name="connsiteY83" fmla="*/ 1934709 h 2716212"/>
              <a:gd name="connsiteX84" fmla="*/ 243493 w 2716212"/>
              <a:gd name="connsiteY84" fmla="*/ 1828966 h 2716212"/>
              <a:gd name="connsiteX85" fmla="*/ 238240 w 2716212"/>
              <a:gd name="connsiteY85" fmla="*/ 1814613 h 2716212"/>
              <a:gd name="connsiteX86" fmla="*/ 93697 w 2716212"/>
              <a:gd name="connsiteY86" fmla="*/ 1861578 h 2716212"/>
              <a:gd name="connsiteX87" fmla="*/ 39244 w 2716212"/>
              <a:gd name="connsiteY87" fmla="*/ 1693991 h 2716212"/>
              <a:gd name="connsiteX88" fmla="*/ 184548 w 2716212"/>
              <a:gd name="connsiteY88" fmla="*/ 1646779 h 2716212"/>
              <a:gd name="connsiteX89" fmla="*/ 173007 w 2716212"/>
              <a:gd name="connsiteY89" fmla="*/ 1601898 h 2716212"/>
              <a:gd name="connsiteX90" fmla="*/ 154677 w 2716212"/>
              <a:gd name="connsiteY90" fmla="*/ 1481788 h 2716212"/>
              <a:gd name="connsiteX91" fmla="*/ 152880 w 2716212"/>
              <a:gd name="connsiteY91" fmla="*/ 1446212 h 2716212"/>
              <a:gd name="connsiteX92" fmla="*/ 0 w 2716212"/>
              <a:gd name="connsiteY92" fmla="*/ 1446212 h 2716212"/>
              <a:gd name="connsiteX93" fmla="*/ 0 w 2716212"/>
              <a:gd name="connsiteY93" fmla="*/ 1270000 h 2716212"/>
              <a:gd name="connsiteX94" fmla="*/ 152880 w 2716212"/>
              <a:gd name="connsiteY94" fmla="*/ 1270000 h 2716212"/>
              <a:gd name="connsiteX95" fmla="*/ 154677 w 2716212"/>
              <a:gd name="connsiteY95" fmla="*/ 1234424 h 2716212"/>
              <a:gd name="connsiteX96" fmla="*/ 173007 w 2716212"/>
              <a:gd name="connsiteY96" fmla="*/ 1114314 h 2716212"/>
              <a:gd name="connsiteX97" fmla="*/ 184548 w 2716212"/>
              <a:gd name="connsiteY97" fmla="*/ 1069433 h 2716212"/>
              <a:gd name="connsiteX98" fmla="*/ 39244 w 2716212"/>
              <a:gd name="connsiteY98" fmla="*/ 1022221 h 2716212"/>
              <a:gd name="connsiteX99" fmla="*/ 93697 w 2716212"/>
              <a:gd name="connsiteY99" fmla="*/ 854634 h 2716212"/>
              <a:gd name="connsiteX100" fmla="*/ 238240 w 2716212"/>
              <a:gd name="connsiteY100" fmla="*/ 901599 h 2716212"/>
              <a:gd name="connsiteX101" fmla="*/ 243493 w 2716212"/>
              <a:gd name="connsiteY101" fmla="*/ 887246 h 2716212"/>
              <a:gd name="connsiteX102" fmla="*/ 294432 w 2716212"/>
              <a:gd name="connsiteY102" fmla="*/ 781503 h 2716212"/>
              <a:gd name="connsiteX103" fmla="*/ 331226 w 2716212"/>
              <a:gd name="connsiteY103" fmla="*/ 720939 h 2716212"/>
              <a:gd name="connsiteX104" fmla="*/ 207588 w 2716212"/>
              <a:gd name="connsiteY104" fmla="*/ 631111 h 2716212"/>
              <a:gd name="connsiteX105" fmla="*/ 311163 w 2716212"/>
              <a:gd name="connsiteY105" fmla="*/ 488552 h 2716212"/>
              <a:gd name="connsiteX106" fmla="*/ 434311 w 2716212"/>
              <a:gd name="connsiteY106" fmla="*/ 578024 h 2716212"/>
              <a:gd name="connsiteX107" fmla="*/ 502737 w 2716212"/>
              <a:gd name="connsiteY107" fmla="*/ 502737 h 2716212"/>
              <a:gd name="connsiteX108" fmla="*/ 578024 w 2716212"/>
              <a:gd name="connsiteY108" fmla="*/ 434311 h 2716212"/>
              <a:gd name="connsiteX109" fmla="*/ 488552 w 2716212"/>
              <a:gd name="connsiteY109" fmla="*/ 311163 h 2716212"/>
              <a:gd name="connsiteX110" fmla="*/ 631111 w 2716212"/>
              <a:gd name="connsiteY110" fmla="*/ 207588 h 2716212"/>
              <a:gd name="connsiteX111" fmla="*/ 720939 w 2716212"/>
              <a:gd name="connsiteY111" fmla="*/ 331226 h 2716212"/>
              <a:gd name="connsiteX112" fmla="*/ 781503 w 2716212"/>
              <a:gd name="connsiteY112" fmla="*/ 294432 h 2716212"/>
              <a:gd name="connsiteX113" fmla="*/ 887246 w 2716212"/>
              <a:gd name="connsiteY113" fmla="*/ 243493 h 2716212"/>
              <a:gd name="connsiteX114" fmla="*/ 901601 w 2716212"/>
              <a:gd name="connsiteY114" fmla="*/ 238240 h 2716212"/>
              <a:gd name="connsiteX115" fmla="*/ 854635 w 2716212"/>
              <a:gd name="connsiteY115" fmla="*/ 93696 h 2716212"/>
              <a:gd name="connsiteX116" fmla="*/ 1022223 w 2716212"/>
              <a:gd name="connsiteY116" fmla="*/ 39244 h 2716212"/>
              <a:gd name="connsiteX117" fmla="*/ 1069435 w 2716212"/>
              <a:gd name="connsiteY117" fmla="*/ 184547 h 2716212"/>
              <a:gd name="connsiteX118" fmla="*/ 1114314 w 2716212"/>
              <a:gd name="connsiteY118" fmla="*/ 173007 h 2716212"/>
              <a:gd name="connsiteX119" fmla="*/ 1234424 w 2716212"/>
              <a:gd name="connsiteY119" fmla="*/ 154677 h 2716212"/>
              <a:gd name="connsiteX120" fmla="*/ 1270000 w 2716212"/>
              <a:gd name="connsiteY120" fmla="*/ 152880 h 271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716212" h="2716212">
                <a:moveTo>
                  <a:pt x="1358106" y="355963"/>
                </a:moveTo>
                <a:cubicBezTo>
                  <a:pt x="804638" y="355963"/>
                  <a:pt x="355963" y="804638"/>
                  <a:pt x="355963" y="1358106"/>
                </a:cubicBezTo>
                <a:cubicBezTo>
                  <a:pt x="355963" y="1911574"/>
                  <a:pt x="804638" y="2360249"/>
                  <a:pt x="1358106" y="2360249"/>
                </a:cubicBezTo>
                <a:cubicBezTo>
                  <a:pt x="1911574" y="2360249"/>
                  <a:pt x="2360249" y="1911574"/>
                  <a:pt x="2360249" y="1358106"/>
                </a:cubicBezTo>
                <a:cubicBezTo>
                  <a:pt x="2360249" y="804638"/>
                  <a:pt x="1911574" y="355963"/>
                  <a:pt x="1358106" y="355963"/>
                </a:cubicBezTo>
                <a:close/>
                <a:moveTo>
                  <a:pt x="1270000" y="0"/>
                </a:moveTo>
                <a:lnTo>
                  <a:pt x="1446212" y="0"/>
                </a:lnTo>
                <a:lnTo>
                  <a:pt x="1446212" y="152880"/>
                </a:lnTo>
                <a:lnTo>
                  <a:pt x="1481788" y="154677"/>
                </a:lnTo>
                <a:cubicBezTo>
                  <a:pt x="1522454" y="158806"/>
                  <a:pt x="1562524" y="164950"/>
                  <a:pt x="1601898" y="173007"/>
                </a:cubicBezTo>
                <a:lnTo>
                  <a:pt x="1646779" y="184547"/>
                </a:lnTo>
                <a:lnTo>
                  <a:pt x="1693991" y="39244"/>
                </a:lnTo>
                <a:lnTo>
                  <a:pt x="1861578" y="93696"/>
                </a:lnTo>
                <a:lnTo>
                  <a:pt x="1814613" y="238240"/>
                </a:lnTo>
                <a:lnTo>
                  <a:pt x="1828966" y="243493"/>
                </a:lnTo>
                <a:cubicBezTo>
                  <a:pt x="1865147" y="258797"/>
                  <a:pt x="1900429" y="275810"/>
                  <a:pt x="1934709" y="294432"/>
                </a:cubicBezTo>
                <a:lnTo>
                  <a:pt x="1995274" y="331226"/>
                </a:lnTo>
                <a:lnTo>
                  <a:pt x="2085101" y="207588"/>
                </a:lnTo>
                <a:lnTo>
                  <a:pt x="2227660" y="311163"/>
                </a:lnTo>
                <a:lnTo>
                  <a:pt x="2138188" y="434311"/>
                </a:lnTo>
                <a:lnTo>
                  <a:pt x="2213476" y="502737"/>
                </a:lnTo>
                <a:lnTo>
                  <a:pt x="2281902" y="578025"/>
                </a:lnTo>
                <a:lnTo>
                  <a:pt x="2405050" y="488552"/>
                </a:lnTo>
                <a:lnTo>
                  <a:pt x="2508625" y="631111"/>
                </a:lnTo>
                <a:lnTo>
                  <a:pt x="2384987" y="720940"/>
                </a:lnTo>
                <a:lnTo>
                  <a:pt x="2421780" y="781503"/>
                </a:lnTo>
                <a:cubicBezTo>
                  <a:pt x="2440402" y="815784"/>
                  <a:pt x="2457416" y="851065"/>
                  <a:pt x="2472719" y="887246"/>
                </a:cubicBezTo>
                <a:lnTo>
                  <a:pt x="2477972" y="901599"/>
                </a:lnTo>
                <a:lnTo>
                  <a:pt x="2622516" y="854634"/>
                </a:lnTo>
                <a:lnTo>
                  <a:pt x="2676968" y="1022221"/>
                </a:lnTo>
                <a:lnTo>
                  <a:pt x="2531665" y="1069434"/>
                </a:lnTo>
                <a:lnTo>
                  <a:pt x="2543205" y="1114314"/>
                </a:lnTo>
                <a:cubicBezTo>
                  <a:pt x="2551262" y="1153688"/>
                  <a:pt x="2557406" y="1193758"/>
                  <a:pt x="2561536" y="1234424"/>
                </a:cubicBezTo>
                <a:lnTo>
                  <a:pt x="2563332" y="1270000"/>
                </a:lnTo>
                <a:lnTo>
                  <a:pt x="2716212" y="1270000"/>
                </a:lnTo>
                <a:lnTo>
                  <a:pt x="2716212" y="1446212"/>
                </a:lnTo>
                <a:lnTo>
                  <a:pt x="2563332" y="1446212"/>
                </a:lnTo>
                <a:lnTo>
                  <a:pt x="2561536" y="1481788"/>
                </a:lnTo>
                <a:cubicBezTo>
                  <a:pt x="2557406" y="1522454"/>
                  <a:pt x="2551262" y="1562524"/>
                  <a:pt x="2543205" y="1601898"/>
                </a:cubicBezTo>
                <a:lnTo>
                  <a:pt x="2531665" y="1646779"/>
                </a:lnTo>
                <a:lnTo>
                  <a:pt x="2676968" y="1693990"/>
                </a:lnTo>
                <a:lnTo>
                  <a:pt x="2622516" y="1861578"/>
                </a:lnTo>
                <a:lnTo>
                  <a:pt x="2477972" y="1814613"/>
                </a:lnTo>
                <a:lnTo>
                  <a:pt x="2472719" y="1828966"/>
                </a:lnTo>
                <a:cubicBezTo>
                  <a:pt x="2457416" y="1865147"/>
                  <a:pt x="2440402" y="1900429"/>
                  <a:pt x="2421780" y="1934709"/>
                </a:cubicBezTo>
                <a:lnTo>
                  <a:pt x="2384986" y="1995275"/>
                </a:lnTo>
                <a:lnTo>
                  <a:pt x="2508624" y="2085102"/>
                </a:lnTo>
                <a:lnTo>
                  <a:pt x="2405049" y="2227661"/>
                </a:lnTo>
                <a:lnTo>
                  <a:pt x="2281901" y="2138189"/>
                </a:lnTo>
                <a:lnTo>
                  <a:pt x="2213476" y="2213476"/>
                </a:lnTo>
                <a:lnTo>
                  <a:pt x="2138188" y="2281901"/>
                </a:lnTo>
                <a:lnTo>
                  <a:pt x="2227661" y="2405049"/>
                </a:lnTo>
                <a:lnTo>
                  <a:pt x="2085102" y="2508624"/>
                </a:lnTo>
                <a:lnTo>
                  <a:pt x="1995275" y="2384986"/>
                </a:lnTo>
                <a:lnTo>
                  <a:pt x="1934709" y="2421780"/>
                </a:lnTo>
                <a:cubicBezTo>
                  <a:pt x="1900429" y="2440402"/>
                  <a:pt x="1865147" y="2457416"/>
                  <a:pt x="1828966" y="2472719"/>
                </a:cubicBezTo>
                <a:lnTo>
                  <a:pt x="1814613" y="2477972"/>
                </a:lnTo>
                <a:lnTo>
                  <a:pt x="1861578" y="2622516"/>
                </a:lnTo>
                <a:lnTo>
                  <a:pt x="1693991" y="2676968"/>
                </a:lnTo>
                <a:lnTo>
                  <a:pt x="1646779" y="2531665"/>
                </a:lnTo>
                <a:lnTo>
                  <a:pt x="1601898" y="2543205"/>
                </a:lnTo>
                <a:cubicBezTo>
                  <a:pt x="1562524" y="2551262"/>
                  <a:pt x="1522454" y="2557406"/>
                  <a:pt x="1481788" y="2561536"/>
                </a:cubicBezTo>
                <a:lnTo>
                  <a:pt x="1446212" y="2563332"/>
                </a:lnTo>
                <a:lnTo>
                  <a:pt x="1446212" y="2716212"/>
                </a:lnTo>
                <a:lnTo>
                  <a:pt x="1270000" y="2716212"/>
                </a:lnTo>
                <a:lnTo>
                  <a:pt x="1270000" y="2563332"/>
                </a:lnTo>
                <a:lnTo>
                  <a:pt x="1234424" y="2561536"/>
                </a:lnTo>
                <a:cubicBezTo>
                  <a:pt x="1193758" y="2557406"/>
                  <a:pt x="1153688" y="2551262"/>
                  <a:pt x="1114314" y="2543205"/>
                </a:cubicBezTo>
                <a:lnTo>
                  <a:pt x="1069434" y="2531665"/>
                </a:lnTo>
                <a:lnTo>
                  <a:pt x="1022222" y="2676968"/>
                </a:lnTo>
                <a:lnTo>
                  <a:pt x="854634" y="2622516"/>
                </a:lnTo>
                <a:lnTo>
                  <a:pt x="901600" y="2477972"/>
                </a:lnTo>
                <a:lnTo>
                  <a:pt x="887246" y="2472719"/>
                </a:lnTo>
                <a:cubicBezTo>
                  <a:pt x="851065" y="2457416"/>
                  <a:pt x="815784" y="2440402"/>
                  <a:pt x="781503" y="2421780"/>
                </a:cubicBezTo>
                <a:lnTo>
                  <a:pt x="720939" y="2384986"/>
                </a:lnTo>
                <a:lnTo>
                  <a:pt x="631111" y="2508624"/>
                </a:lnTo>
                <a:lnTo>
                  <a:pt x="488552" y="2405049"/>
                </a:lnTo>
                <a:lnTo>
                  <a:pt x="578025" y="2281902"/>
                </a:lnTo>
                <a:lnTo>
                  <a:pt x="502737" y="2213476"/>
                </a:lnTo>
                <a:lnTo>
                  <a:pt x="434312" y="2138189"/>
                </a:lnTo>
                <a:lnTo>
                  <a:pt x="311163" y="2227661"/>
                </a:lnTo>
                <a:lnTo>
                  <a:pt x="207588" y="2085102"/>
                </a:lnTo>
                <a:lnTo>
                  <a:pt x="331227" y="1995275"/>
                </a:lnTo>
                <a:lnTo>
                  <a:pt x="294432" y="1934709"/>
                </a:lnTo>
                <a:cubicBezTo>
                  <a:pt x="275810" y="1900429"/>
                  <a:pt x="258797" y="1865147"/>
                  <a:pt x="243493" y="1828966"/>
                </a:cubicBezTo>
                <a:lnTo>
                  <a:pt x="238240" y="1814613"/>
                </a:lnTo>
                <a:lnTo>
                  <a:pt x="93697" y="1861578"/>
                </a:lnTo>
                <a:lnTo>
                  <a:pt x="39244" y="1693991"/>
                </a:lnTo>
                <a:lnTo>
                  <a:pt x="184548" y="1646779"/>
                </a:lnTo>
                <a:lnTo>
                  <a:pt x="173007" y="1601898"/>
                </a:lnTo>
                <a:cubicBezTo>
                  <a:pt x="164950" y="1562524"/>
                  <a:pt x="158806" y="1522454"/>
                  <a:pt x="154677" y="1481788"/>
                </a:cubicBezTo>
                <a:lnTo>
                  <a:pt x="152880" y="1446212"/>
                </a:lnTo>
                <a:lnTo>
                  <a:pt x="0" y="1446212"/>
                </a:lnTo>
                <a:lnTo>
                  <a:pt x="0" y="1270000"/>
                </a:lnTo>
                <a:lnTo>
                  <a:pt x="152880" y="1270000"/>
                </a:lnTo>
                <a:lnTo>
                  <a:pt x="154677" y="1234424"/>
                </a:lnTo>
                <a:cubicBezTo>
                  <a:pt x="158806" y="1193758"/>
                  <a:pt x="164950" y="1153688"/>
                  <a:pt x="173007" y="1114314"/>
                </a:cubicBezTo>
                <a:lnTo>
                  <a:pt x="184548" y="1069433"/>
                </a:lnTo>
                <a:lnTo>
                  <a:pt x="39244" y="1022221"/>
                </a:lnTo>
                <a:lnTo>
                  <a:pt x="93697" y="854634"/>
                </a:lnTo>
                <a:lnTo>
                  <a:pt x="238240" y="901599"/>
                </a:lnTo>
                <a:lnTo>
                  <a:pt x="243493" y="887246"/>
                </a:lnTo>
                <a:cubicBezTo>
                  <a:pt x="258797" y="851065"/>
                  <a:pt x="275810" y="815784"/>
                  <a:pt x="294432" y="781503"/>
                </a:cubicBezTo>
                <a:lnTo>
                  <a:pt x="331226" y="720939"/>
                </a:lnTo>
                <a:lnTo>
                  <a:pt x="207588" y="631111"/>
                </a:lnTo>
                <a:lnTo>
                  <a:pt x="311163" y="488552"/>
                </a:lnTo>
                <a:lnTo>
                  <a:pt x="434311" y="578024"/>
                </a:lnTo>
                <a:lnTo>
                  <a:pt x="502737" y="502737"/>
                </a:lnTo>
                <a:lnTo>
                  <a:pt x="578024" y="434311"/>
                </a:lnTo>
                <a:lnTo>
                  <a:pt x="488552" y="311163"/>
                </a:lnTo>
                <a:lnTo>
                  <a:pt x="631111" y="207588"/>
                </a:lnTo>
                <a:lnTo>
                  <a:pt x="720939" y="331226"/>
                </a:lnTo>
                <a:lnTo>
                  <a:pt x="781503" y="294432"/>
                </a:lnTo>
                <a:cubicBezTo>
                  <a:pt x="815784" y="275810"/>
                  <a:pt x="851065" y="258797"/>
                  <a:pt x="887246" y="243493"/>
                </a:cubicBezTo>
                <a:lnTo>
                  <a:pt x="901601" y="238240"/>
                </a:lnTo>
                <a:lnTo>
                  <a:pt x="854635" y="93696"/>
                </a:lnTo>
                <a:lnTo>
                  <a:pt x="1022223" y="39244"/>
                </a:lnTo>
                <a:lnTo>
                  <a:pt x="1069435" y="184547"/>
                </a:lnTo>
                <a:lnTo>
                  <a:pt x="1114314" y="173007"/>
                </a:lnTo>
                <a:cubicBezTo>
                  <a:pt x="1153688" y="164950"/>
                  <a:pt x="1193758" y="158806"/>
                  <a:pt x="1234424" y="154677"/>
                </a:cubicBezTo>
                <a:lnTo>
                  <a:pt x="1270000" y="152880"/>
                </a:lnTo>
                <a:close/>
              </a:path>
            </a:pathLst>
          </a:cu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6" name="文本框 165"/>
          <p:cNvSpPr txBox="1"/>
          <p:nvPr/>
        </p:nvSpPr>
        <p:spPr>
          <a:xfrm>
            <a:off x="4095746" y="3394888"/>
            <a:ext cx="670560" cy="553998"/>
          </a:xfrm>
          <a:prstGeom prst="rect">
            <a:avLst/>
          </a:prstGeom>
          <a:noFill/>
        </p:spPr>
        <p:txBody>
          <a:bodyPr wrap="square" rtlCol="0">
            <a:spAutoFit/>
          </a:bodyPr>
          <a:lstStyle/>
          <a:p>
            <a:r>
              <a:rPr lang="en-US" altLang="zh-CN" sz="3000" b="1" dirty="0">
                <a:solidFill>
                  <a:schemeClr val="tx1">
                    <a:lumMod val="65000"/>
                    <a:lumOff val="35000"/>
                  </a:schemeClr>
                </a:solidFill>
                <a:latin typeface="微软雅黑" panose="020B0503020204020204" pitchFamily="34" charset="-122"/>
                <a:ea typeface="微软雅黑" panose="020B0503020204020204" pitchFamily="34" charset="-122"/>
              </a:rPr>
              <a:t>01</a:t>
            </a:r>
            <a:endParaRPr lang="zh-CN" altLang="en-US" sz="3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7" name="文本框 166"/>
          <p:cNvSpPr txBox="1"/>
          <p:nvPr/>
        </p:nvSpPr>
        <p:spPr>
          <a:xfrm>
            <a:off x="5973934" y="3138486"/>
            <a:ext cx="922304" cy="707886"/>
          </a:xfrm>
          <a:prstGeom prst="rect">
            <a:avLst/>
          </a:prstGeom>
          <a:noFill/>
        </p:spPr>
        <p:txBody>
          <a:bodyPr wrap="square" rtlCol="0">
            <a:spAutoFit/>
          </a:bodyPr>
          <a:lstStyle/>
          <a:p>
            <a:pPr algn="ctr"/>
            <a:r>
              <a:rPr lang="en-US" altLang="zh-CN" sz="4000" b="1" dirty="0">
                <a:solidFill>
                  <a:schemeClr val="tx1">
                    <a:lumMod val="65000"/>
                    <a:lumOff val="35000"/>
                  </a:schemeClr>
                </a:solidFill>
                <a:latin typeface="微软雅黑" panose="020B0503020204020204" pitchFamily="34" charset="-122"/>
                <a:ea typeface="微软雅黑" panose="020B0503020204020204" pitchFamily="34" charset="-122"/>
              </a:rPr>
              <a:t>03</a:t>
            </a:r>
            <a:endParaRPr lang="zh-CN" altLang="en-US" sz="4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8" name="文本框 167"/>
          <p:cNvSpPr txBox="1"/>
          <p:nvPr/>
        </p:nvSpPr>
        <p:spPr>
          <a:xfrm>
            <a:off x="4905038" y="3942574"/>
            <a:ext cx="830270" cy="584775"/>
          </a:xfrm>
          <a:prstGeom prst="rect">
            <a:avLst/>
          </a:prstGeom>
          <a:noFill/>
        </p:spPr>
        <p:txBody>
          <a:bodyPr wrap="square" rtlCol="0">
            <a:spAutoFit/>
          </a:bodyPr>
          <a:lstStyle/>
          <a:p>
            <a:pPr algn="ctr"/>
            <a:r>
              <a:rPr lang="en-US" altLang="zh-CN" sz="3200" b="1" dirty="0">
                <a:solidFill>
                  <a:schemeClr val="tx1">
                    <a:lumMod val="65000"/>
                    <a:lumOff val="35000"/>
                  </a:schemeClr>
                </a:solidFill>
                <a:latin typeface="微软雅黑" panose="020B0503020204020204" pitchFamily="34" charset="-122"/>
                <a:ea typeface="微软雅黑" panose="020B0503020204020204" pitchFamily="34" charset="-122"/>
              </a:rPr>
              <a:t>02</a:t>
            </a:r>
            <a:endPar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9" name="文本框 168"/>
          <p:cNvSpPr txBox="1"/>
          <p:nvPr/>
        </p:nvSpPr>
        <p:spPr>
          <a:xfrm>
            <a:off x="7220429" y="3902891"/>
            <a:ext cx="670560" cy="553998"/>
          </a:xfrm>
          <a:prstGeom prst="rect">
            <a:avLst/>
          </a:prstGeom>
          <a:noFill/>
        </p:spPr>
        <p:txBody>
          <a:bodyPr wrap="square" rtlCol="0">
            <a:spAutoFit/>
          </a:bodyPr>
          <a:lstStyle/>
          <a:p>
            <a:r>
              <a:rPr lang="en-US" altLang="zh-CN" sz="3000" b="1" dirty="0">
                <a:solidFill>
                  <a:schemeClr val="tx1">
                    <a:lumMod val="65000"/>
                    <a:lumOff val="35000"/>
                  </a:schemeClr>
                </a:solidFill>
                <a:latin typeface="微软雅黑" panose="020B0503020204020204" pitchFamily="34" charset="-122"/>
                <a:ea typeface="微软雅黑" panose="020B0503020204020204" pitchFamily="34" charset="-122"/>
              </a:rPr>
              <a:t>04</a:t>
            </a:r>
            <a:endParaRPr lang="zh-CN" altLang="en-US" sz="3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73" name="直接连接符 172"/>
          <p:cNvCxnSpPr/>
          <p:nvPr/>
        </p:nvCxnSpPr>
        <p:spPr>
          <a:xfrm flipH="1" flipV="1">
            <a:off x="3892435" y="2544787"/>
            <a:ext cx="643236" cy="602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H="1">
            <a:off x="3619514" y="2544787"/>
            <a:ext cx="272921"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flipH="1">
            <a:off x="4069702" y="4512501"/>
            <a:ext cx="839120" cy="803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flipH="1">
            <a:off x="3529871" y="5316090"/>
            <a:ext cx="568641"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a:stCxn id="162" idx="116"/>
          </p:cNvCxnSpPr>
          <p:nvPr/>
        </p:nvCxnSpPr>
        <p:spPr>
          <a:xfrm flipV="1">
            <a:off x="6272002" y="1990091"/>
            <a:ext cx="372003" cy="681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6644005" y="1990726"/>
            <a:ext cx="327672"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7790180" y="4647565"/>
            <a:ext cx="498475" cy="31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a:off x="8267065" y="4966332"/>
            <a:ext cx="512157"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212" name="矩形 211"/>
          <p:cNvSpPr/>
          <p:nvPr/>
        </p:nvSpPr>
        <p:spPr>
          <a:xfrm>
            <a:off x="7018278" y="1857513"/>
            <a:ext cx="3085572" cy="1322070"/>
          </a:xfrm>
          <a:prstGeom prst="rect">
            <a:avLst/>
          </a:prstGeom>
        </p:spPr>
        <p:txBody>
          <a:bodyPr wrap="square">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在学生用户考完试后，历史成绩，试卷，自己当时的答案，正确的答案，详细解析在此模块中的历史成绩中会有展示。以及个人信息在此模块展示。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4" name="矩形 213"/>
          <p:cNvSpPr/>
          <p:nvPr/>
        </p:nvSpPr>
        <p:spPr>
          <a:xfrm>
            <a:off x="8571230" y="4898390"/>
            <a:ext cx="3534410" cy="829945"/>
          </a:xfrm>
          <a:prstGeom prst="rect">
            <a:avLst/>
          </a:prstGeom>
        </p:spPr>
        <p:txBody>
          <a:bodyPr wrap="square">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在这里每个人在学习上有任何问题都可以留言在这里，展示给所有用户。也可以在这里解答别人的问题。</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5" name="矩形 214"/>
          <p:cNvSpPr/>
          <p:nvPr/>
        </p:nvSpPr>
        <p:spPr>
          <a:xfrm>
            <a:off x="1072515" y="5139055"/>
            <a:ext cx="5269865" cy="1568450"/>
          </a:xfrm>
          <a:prstGeom prst="rect">
            <a:avLst/>
          </a:prstGeom>
        </p:spPr>
        <p:txBody>
          <a:bodyPr wrap="square">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考生自己选择简单，正常，困难模式，然后系统进行自动化抽取题目组成难度相应的试卷，并跳转答题界面。考生进行答题，界面会显示倒计时，答题情况。答题结束后，点击提交试卷，考生答案提交相应数据库，用来系统自动阅卷和后期查看。若倒计时结束答题未结束，则系统给自动结束答题提交试卷。</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1" name="矩形 220"/>
          <p:cNvSpPr/>
          <p:nvPr/>
        </p:nvSpPr>
        <p:spPr>
          <a:xfrm>
            <a:off x="228600" y="1299210"/>
            <a:ext cx="3359785" cy="3291840"/>
          </a:xfrm>
          <a:prstGeom prst="rect">
            <a:avLst/>
          </a:prstGeom>
        </p:spPr>
        <p:txBody>
          <a:bodyPr wrap="square">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用户登录包括学生用户，教师用户以及管理员。在登录框输入账号，密码。点击登录之后由系统与数据库进行比较。确认用户的相关信息，若存在进行相对应的跳转。</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学生用户有在线答题模块、个人中心、学习交流模块、“算法游戏”模块。</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教师用户有学生整体成绩数据显示模块、学习答疑模块、题库管理模块、算法游戏模块。</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管理员有题库管理模块、用户管理模块。</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2" name="文本框 221"/>
          <p:cNvSpPr txBox="1"/>
          <p:nvPr/>
        </p:nvSpPr>
        <p:spPr>
          <a:xfrm>
            <a:off x="704850" y="894715"/>
            <a:ext cx="2825115" cy="460375"/>
          </a:xfrm>
          <a:prstGeom prst="rect">
            <a:avLst/>
          </a:prstGeom>
          <a:noFill/>
        </p:spPr>
        <p:txBody>
          <a:bodyPr wrap="square" rtlCol="0">
            <a:spAutoFit/>
          </a:bodyPr>
          <a:lstStyle/>
          <a:p>
            <a:pPr algn="r"/>
            <a:r>
              <a:rPr lang="zh-CN" altLang="en-US" sz="2400" spc="400" dirty="0">
                <a:solidFill>
                  <a:srgbClr val="427AAD"/>
                </a:solidFill>
                <a:latin typeface="思源黑体 CN Bold" panose="020B0800000000000000" pitchFamily="34" charset="-122"/>
                <a:ea typeface="思源黑体 CN Bold" panose="020B0800000000000000" pitchFamily="34" charset="-122"/>
              </a:rPr>
              <a:t>用户登录与注册</a:t>
            </a:r>
            <a:endParaRPr lang="zh-CN" altLang="en-US" sz="2400" spc="400" dirty="0">
              <a:solidFill>
                <a:srgbClr val="427AAD"/>
              </a:solidFill>
              <a:latin typeface="思源黑体 CN Bold" panose="020B0800000000000000" pitchFamily="34" charset="-122"/>
              <a:ea typeface="思源黑体 CN Bold" panose="020B0800000000000000" pitchFamily="34" charset="-122"/>
            </a:endParaRPr>
          </a:p>
        </p:txBody>
      </p:sp>
      <p:sp>
        <p:nvSpPr>
          <p:cNvPr id="223" name="文本框 222"/>
          <p:cNvSpPr txBox="1"/>
          <p:nvPr/>
        </p:nvSpPr>
        <p:spPr>
          <a:xfrm>
            <a:off x="1012825" y="4707890"/>
            <a:ext cx="2526030" cy="460375"/>
          </a:xfrm>
          <a:prstGeom prst="rect">
            <a:avLst/>
          </a:prstGeom>
          <a:noFill/>
        </p:spPr>
        <p:txBody>
          <a:bodyPr wrap="square" rtlCol="0">
            <a:spAutoFit/>
          </a:bodyPr>
          <a:lstStyle/>
          <a:p>
            <a:pPr algn="r"/>
            <a:r>
              <a:rPr lang="zh-CN" altLang="en-US" sz="2400" spc="400" dirty="0">
                <a:solidFill>
                  <a:srgbClr val="427AAD"/>
                </a:solidFill>
                <a:latin typeface="思源黑体 CN Bold" panose="020B0800000000000000" pitchFamily="34" charset="-122"/>
                <a:ea typeface="思源黑体 CN Bold" panose="020B0800000000000000" pitchFamily="34" charset="-122"/>
              </a:rPr>
              <a:t>模拟考试模块</a:t>
            </a:r>
            <a:endParaRPr lang="zh-CN" altLang="en-US" sz="2400" spc="400" dirty="0">
              <a:solidFill>
                <a:srgbClr val="427AAD"/>
              </a:solidFill>
              <a:latin typeface="思源黑体 CN Bold" panose="020B0800000000000000" pitchFamily="34" charset="-122"/>
              <a:ea typeface="思源黑体 CN Bold" panose="020B0800000000000000" pitchFamily="34" charset="-122"/>
            </a:endParaRPr>
          </a:p>
        </p:txBody>
      </p:sp>
      <p:sp>
        <p:nvSpPr>
          <p:cNvPr id="224" name="文本框 223"/>
          <p:cNvSpPr txBox="1"/>
          <p:nvPr/>
        </p:nvSpPr>
        <p:spPr>
          <a:xfrm>
            <a:off x="6896400" y="1411410"/>
            <a:ext cx="1675768" cy="460375"/>
          </a:xfrm>
          <a:prstGeom prst="rect">
            <a:avLst/>
          </a:prstGeom>
          <a:noFill/>
        </p:spPr>
        <p:txBody>
          <a:bodyPr wrap="square" rtlCol="0">
            <a:spAutoFit/>
          </a:bodyPr>
          <a:lstStyle/>
          <a:p>
            <a:pPr algn="r"/>
            <a:r>
              <a:rPr lang="zh-CN" altLang="en-US" sz="2400" spc="400" dirty="0">
                <a:solidFill>
                  <a:srgbClr val="427AAD"/>
                </a:solidFill>
                <a:latin typeface="思源黑体 CN Bold" panose="020B0800000000000000" pitchFamily="34" charset="-122"/>
                <a:ea typeface="思源黑体 CN Bold" panose="020B0800000000000000" pitchFamily="34" charset="-122"/>
              </a:rPr>
              <a:t>个人中心</a:t>
            </a:r>
            <a:endParaRPr lang="zh-CN" altLang="en-US" sz="2400" spc="400" dirty="0">
              <a:solidFill>
                <a:srgbClr val="427AAD"/>
              </a:solidFill>
              <a:latin typeface="思源黑体 CN Bold" panose="020B0800000000000000" pitchFamily="34" charset="-122"/>
              <a:ea typeface="思源黑体 CN Bold" panose="020B0800000000000000" pitchFamily="34" charset="-122"/>
            </a:endParaRPr>
          </a:p>
        </p:txBody>
      </p:sp>
      <p:sp>
        <p:nvSpPr>
          <p:cNvPr id="226" name="文本框 225"/>
          <p:cNvSpPr txBox="1"/>
          <p:nvPr/>
        </p:nvSpPr>
        <p:spPr>
          <a:xfrm>
            <a:off x="8851265" y="4462780"/>
            <a:ext cx="2751455" cy="460375"/>
          </a:xfrm>
          <a:prstGeom prst="rect">
            <a:avLst/>
          </a:prstGeom>
          <a:noFill/>
        </p:spPr>
        <p:txBody>
          <a:bodyPr wrap="square" rtlCol="0">
            <a:spAutoFit/>
          </a:bodyPr>
          <a:lstStyle/>
          <a:p>
            <a:pPr algn="l"/>
            <a:r>
              <a:rPr lang="zh-CN" altLang="en-US" sz="2400" spc="400" dirty="0">
                <a:solidFill>
                  <a:srgbClr val="427AAD"/>
                </a:solidFill>
                <a:latin typeface="思源黑体 CN Bold" panose="020B0800000000000000" pitchFamily="34" charset="-122"/>
                <a:ea typeface="思源黑体 CN Bold" panose="020B0800000000000000" pitchFamily="34" charset="-122"/>
              </a:rPr>
              <a:t>学习交流模块</a:t>
            </a:r>
            <a:endParaRPr lang="zh-CN" altLang="en-US" sz="2400" spc="400" dirty="0">
              <a:solidFill>
                <a:srgbClr val="427AAD"/>
              </a:solidFill>
              <a:latin typeface="思源黑体 CN Bold" panose="020B0800000000000000" pitchFamily="34" charset="-122"/>
              <a:ea typeface="思源黑体 CN Bold" panose="020B0800000000000000" pitchFamily="34" charset="-122"/>
            </a:endParaRPr>
          </a:p>
        </p:txBody>
      </p:sp>
      <p:pic>
        <p:nvPicPr>
          <p:cNvPr id="6" name="图片 5"/>
          <p:cNvPicPr>
            <a:picLocks noChangeAspect="1"/>
          </p:cNvPicPr>
          <p:nvPr/>
        </p:nvPicPr>
        <p:blipFill>
          <a:blip r:embed="rId1"/>
          <a:stretch>
            <a:fillRect/>
          </a:stretch>
        </p:blipFill>
        <p:spPr>
          <a:xfrm>
            <a:off x="11103610" y="90805"/>
            <a:ext cx="735330" cy="7353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427619" y="377744"/>
            <a:ext cx="366369" cy="366369"/>
          </a:xfrm>
          <a:prstGeom prst="ellipse">
            <a:avLst/>
          </a:prstGeom>
          <a:solidFill>
            <a:srgbClr val="427A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5" name="TextBox 34"/>
          <p:cNvSpPr txBox="1"/>
          <p:nvPr/>
        </p:nvSpPr>
        <p:spPr>
          <a:xfrm>
            <a:off x="828043" y="312576"/>
            <a:ext cx="1742440" cy="501650"/>
          </a:xfrm>
          <a:prstGeom prst="rect">
            <a:avLst/>
          </a:prstGeom>
          <a:noFill/>
        </p:spPr>
        <p:txBody>
          <a:bodyPr wrap="none" rtlCol="0">
            <a:spAutoFit/>
          </a:bodyPr>
          <a:p>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研究</a:t>
            </a:r>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内容</a:t>
            </a:r>
            <a:endPar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160" name="任意多边形 159"/>
          <p:cNvSpPr/>
          <p:nvPr/>
        </p:nvSpPr>
        <p:spPr>
          <a:xfrm>
            <a:off x="3138487" y="3124199"/>
            <a:ext cx="1095376" cy="1095376"/>
          </a:xfrm>
          <a:custGeom>
            <a:avLst/>
            <a:gdLst>
              <a:gd name="connsiteX0" fmla="*/ 1358106 w 2716212"/>
              <a:gd name="connsiteY0" fmla="*/ 355963 h 2716212"/>
              <a:gd name="connsiteX1" fmla="*/ 355963 w 2716212"/>
              <a:gd name="connsiteY1" fmla="*/ 1358106 h 2716212"/>
              <a:gd name="connsiteX2" fmla="*/ 1358106 w 2716212"/>
              <a:gd name="connsiteY2" fmla="*/ 2360249 h 2716212"/>
              <a:gd name="connsiteX3" fmla="*/ 2360249 w 2716212"/>
              <a:gd name="connsiteY3" fmla="*/ 1358106 h 2716212"/>
              <a:gd name="connsiteX4" fmla="*/ 1358106 w 2716212"/>
              <a:gd name="connsiteY4" fmla="*/ 355963 h 2716212"/>
              <a:gd name="connsiteX5" fmla="*/ 1270000 w 2716212"/>
              <a:gd name="connsiteY5" fmla="*/ 0 h 2716212"/>
              <a:gd name="connsiteX6" fmla="*/ 1446212 w 2716212"/>
              <a:gd name="connsiteY6" fmla="*/ 0 h 2716212"/>
              <a:gd name="connsiteX7" fmla="*/ 1446212 w 2716212"/>
              <a:gd name="connsiteY7" fmla="*/ 152880 h 2716212"/>
              <a:gd name="connsiteX8" fmla="*/ 1481788 w 2716212"/>
              <a:gd name="connsiteY8" fmla="*/ 154677 h 2716212"/>
              <a:gd name="connsiteX9" fmla="*/ 1601898 w 2716212"/>
              <a:gd name="connsiteY9" fmla="*/ 173007 h 2716212"/>
              <a:gd name="connsiteX10" fmla="*/ 1646779 w 2716212"/>
              <a:gd name="connsiteY10" fmla="*/ 184547 h 2716212"/>
              <a:gd name="connsiteX11" fmla="*/ 1693991 w 2716212"/>
              <a:gd name="connsiteY11" fmla="*/ 39244 h 2716212"/>
              <a:gd name="connsiteX12" fmla="*/ 1861578 w 2716212"/>
              <a:gd name="connsiteY12" fmla="*/ 93696 h 2716212"/>
              <a:gd name="connsiteX13" fmla="*/ 1814613 w 2716212"/>
              <a:gd name="connsiteY13" fmla="*/ 238240 h 2716212"/>
              <a:gd name="connsiteX14" fmla="*/ 1828966 w 2716212"/>
              <a:gd name="connsiteY14" fmla="*/ 243493 h 2716212"/>
              <a:gd name="connsiteX15" fmla="*/ 1934709 w 2716212"/>
              <a:gd name="connsiteY15" fmla="*/ 294432 h 2716212"/>
              <a:gd name="connsiteX16" fmla="*/ 1995274 w 2716212"/>
              <a:gd name="connsiteY16" fmla="*/ 331226 h 2716212"/>
              <a:gd name="connsiteX17" fmla="*/ 2085101 w 2716212"/>
              <a:gd name="connsiteY17" fmla="*/ 207588 h 2716212"/>
              <a:gd name="connsiteX18" fmla="*/ 2227660 w 2716212"/>
              <a:gd name="connsiteY18" fmla="*/ 311163 h 2716212"/>
              <a:gd name="connsiteX19" fmla="*/ 2138188 w 2716212"/>
              <a:gd name="connsiteY19" fmla="*/ 434311 h 2716212"/>
              <a:gd name="connsiteX20" fmla="*/ 2213476 w 2716212"/>
              <a:gd name="connsiteY20" fmla="*/ 502737 h 2716212"/>
              <a:gd name="connsiteX21" fmla="*/ 2281902 w 2716212"/>
              <a:gd name="connsiteY21" fmla="*/ 578025 h 2716212"/>
              <a:gd name="connsiteX22" fmla="*/ 2405050 w 2716212"/>
              <a:gd name="connsiteY22" fmla="*/ 488552 h 2716212"/>
              <a:gd name="connsiteX23" fmla="*/ 2508625 w 2716212"/>
              <a:gd name="connsiteY23" fmla="*/ 631111 h 2716212"/>
              <a:gd name="connsiteX24" fmla="*/ 2384987 w 2716212"/>
              <a:gd name="connsiteY24" fmla="*/ 720940 h 2716212"/>
              <a:gd name="connsiteX25" fmla="*/ 2421780 w 2716212"/>
              <a:gd name="connsiteY25" fmla="*/ 781503 h 2716212"/>
              <a:gd name="connsiteX26" fmla="*/ 2472719 w 2716212"/>
              <a:gd name="connsiteY26" fmla="*/ 887246 h 2716212"/>
              <a:gd name="connsiteX27" fmla="*/ 2477972 w 2716212"/>
              <a:gd name="connsiteY27" fmla="*/ 901599 h 2716212"/>
              <a:gd name="connsiteX28" fmla="*/ 2622516 w 2716212"/>
              <a:gd name="connsiteY28" fmla="*/ 854634 h 2716212"/>
              <a:gd name="connsiteX29" fmla="*/ 2676968 w 2716212"/>
              <a:gd name="connsiteY29" fmla="*/ 1022221 h 2716212"/>
              <a:gd name="connsiteX30" fmla="*/ 2531665 w 2716212"/>
              <a:gd name="connsiteY30" fmla="*/ 1069434 h 2716212"/>
              <a:gd name="connsiteX31" fmla="*/ 2543205 w 2716212"/>
              <a:gd name="connsiteY31" fmla="*/ 1114314 h 2716212"/>
              <a:gd name="connsiteX32" fmla="*/ 2561536 w 2716212"/>
              <a:gd name="connsiteY32" fmla="*/ 1234424 h 2716212"/>
              <a:gd name="connsiteX33" fmla="*/ 2563332 w 2716212"/>
              <a:gd name="connsiteY33" fmla="*/ 1270000 h 2716212"/>
              <a:gd name="connsiteX34" fmla="*/ 2716212 w 2716212"/>
              <a:gd name="connsiteY34" fmla="*/ 1270000 h 2716212"/>
              <a:gd name="connsiteX35" fmla="*/ 2716212 w 2716212"/>
              <a:gd name="connsiteY35" fmla="*/ 1446212 h 2716212"/>
              <a:gd name="connsiteX36" fmla="*/ 2563332 w 2716212"/>
              <a:gd name="connsiteY36" fmla="*/ 1446212 h 2716212"/>
              <a:gd name="connsiteX37" fmla="*/ 2561536 w 2716212"/>
              <a:gd name="connsiteY37" fmla="*/ 1481788 h 2716212"/>
              <a:gd name="connsiteX38" fmla="*/ 2543205 w 2716212"/>
              <a:gd name="connsiteY38" fmla="*/ 1601898 h 2716212"/>
              <a:gd name="connsiteX39" fmla="*/ 2531665 w 2716212"/>
              <a:gd name="connsiteY39" fmla="*/ 1646779 h 2716212"/>
              <a:gd name="connsiteX40" fmla="*/ 2676968 w 2716212"/>
              <a:gd name="connsiteY40" fmla="*/ 1693990 h 2716212"/>
              <a:gd name="connsiteX41" fmla="*/ 2622516 w 2716212"/>
              <a:gd name="connsiteY41" fmla="*/ 1861578 h 2716212"/>
              <a:gd name="connsiteX42" fmla="*/ 2477972 w 2716212"/>
              <a:gd name="connsiteY42" fmla="*/ 1814613 h 2716212"/>
              <a:gd name="connsiteX43" fmla="*/ 2472719 w 2716212"/>
              <a:gd name="connsiteY43" fmla="*/ 1828966 h 2716212"/>
              <a:gd name="connsiteX44" fmla="*/ 2421780 w 2716212"/>
              <a:gd name="connsiteY44" fmla="*/ 1934709 h 2716212"/>
              <a:gd name="connsiteX45" fmla="*/ 2384986 w 2716212"/>
              <a:gd name="connsiteY45" fmla="*/ 1995275 h 2716212"/>
              <a:gd name="connsiteX46" fmla="*/ 2508624 w 2716212"/>
              <a:gd name="connsiteY46" fmla="*/ 2085102 h 2716212"/>
              <a:gd name="connsiteX47" fmla="*/ 2405049 w 2716212"/>
              <a:gd name="connsiteY47" fmla="*/ 2227661 h 2716212"/>
              <a:gd name="connsiteX48" fmla="*/ 2281901 w 2716212"/>
              <a:gd name="connsiteY48" fmla="*/ 2138189 h 2716212"/>
              <a:gd name="connsiteX49" fmla="*/ 2213476 w 2716212"/>
              <a:gd name="connsiteY49" fmla="*/ 2213476 h 2716212"/>
              <a:gd name="connsiteX50" fmla="*/ 2138188 w 2716212"/>
              <a:gd name="connsiteY50" fmla="*/ 2281901 h 2716212"/>
              <a:gd name="connsiteX51" fmla="*/ 2227661 w 2716212"/>
              <a:gd name="connsiteY51" fmla="*/ 2405049 h 2716212"/>
              <a:gd name="connsiteX52" fmla="*/ 2085102 w 2716212"/>
              <a:gd name="connsiteY52" fmla="*/ 2508624 h 2716212"/>
              <a:gd name="connsiteX53" fmla="*/ 1995275 w 2716212"/>
              <a:gd name="connsiteY53" fmla="*/ 2384986 h 2716212"/>
              <a:gd name="connsiteX54" fmla="*/ 1934709 w 2716212"/>
              <a:gd name="connsiteY54" fmla="*/ 2421780 h 2716212"/>
              <a:gd name="connsiteX55" fmla="*/ 1828966 w 2716212"/>
              <a:gd name="connsiteY55" fmla="*/ 2472719 h 2716212"/>
              <a:gd name="connsiteX56" fmla="*/ 1814613 w 2716212"/>
              <a:gd name="connsiteY56" fmla="*/ 2477972 h 2716212"/>
              <a:gd name="connsiteX57" fmla="*/ 1861578 w 2716212"/>
              <a:gd name="connsiteY57" fmla="*/ 2622516 h 2716212"/>
              <a:gd name="connsiteX58" fmla="*/ 1693991 w 2716212"/>
              <a:gd name="connsiteY58" fmla="*/ 2676968 h 2716212"/>
              <a:gd name="connsiteX59" fmla="*/ 1646779 w 2716212"/>
              <a:gd name="connsiteY59" fmla="*/ 2531665 h 2716212"/>
              <a:gd name="connsiteX60" fmla="*/ 1601898 w 2716212"/>
              <a:gd name="connsiteY60" fmla="*/ 2543205 h 2716212"/>
              <a:gd name="connsiteX61" fmla="*/ 1481788 w 2716212"/>
              <a:gd name="connsiteY61" fmla="*/ 2561536 h 2716212"/>
              <a:gd name="connsiteX62" fmla="*/ 1446212 w 2716212"/>
              <a:gd name="connsiteY62" fmla="*/ 2563332 h 2716212"/>
              <a:gd name="connsiteX63" fmla="*/ 1446212 w 2716212"/>
              <a:gd name="connsiteY63" fmla="*/ 2716212 h 2716212"/>
              <a:gd name="connsiteX64" fmla="*/ 1270000 w 2716212"/>
              <a:gd name="connsiteY64" fmla="*/ 2716212 h 2716212"/>
              <a:gd name="connsiteX65" fmla="*/ 1270000 w 2716212"/>
              <a:gd name="connsiteY65" fmla="*/ 2563332 h 2716212"/>
              <a:gd name="connsiteX66" fmla="*/ 1234424 w 2716212"/>
              <a:gd name="connsiteY66" fmla="*/ 2561536 h 2716212"/>
              <a:gd name="connsiteX67" fmla="*/ 1114314 w 2716212"/>
              <a:gd name="connsiteY67" fmla="*/ 2543205 h 2716212"/>
              <a:gd name="connsiteX68" fmla="*/ 1069434 w 2716212"/>
              <a:gd name="connsiteY68" fmla="*/ 2531665 h 2716212"/>
              <a:gd name="connsiteX69" fmla="*/ 1022222 w 2716212"/>
              <a:gd name="connsiteY69" fmla="*/ 2676968 h 2716212"/>
              <a:gd name="connsiteX70" fmla="*/ 854634 w 2716212"/>
              <a:gd name="connsiteY70" fmla="*/ 2622516 h 2716212"/>
              <a:gd name="connsiteX71" fmla="*/ 901600 w 2716212"/>
              <a:gd name="connsiteY71" fmla="*/ 2477972 h 2716212"/>
              <a:gd name="connsiteX72" fmla="*/ 887246 w 2716212"/>
              <a:gd name="connsiteY72" fmla="*/ 2472719 h 2716212"/>
              <a:gd name="connsiteX73" fmla="*/ 781503 w 2716212"/>
              <a:gd name="connsiteY73" fmla="*/ 2421780 h 2716212"/>
              <a:gd name="connsiteX74" fmla="*/ 720939 w 2716212"/>
              <a:gd name="connsiteY74" fmla="*/ 2384986 h 2716212"/>
              <a:gd name="connsiteX75" fmla="*/ 631111 w 2716212"/>
              <a:gd name="connsiteY75" fmla="*/ 2508624 h 2716212"/>
              <a:gd name="connsiteX76" fmla="*/ 488552 w 2716212"/>
              <a:gd name="connsiteY76" fmla="*/ 2405049 h 2716212"/>
              <a:gd name="connsiteX77" fmla="*/ 578025 w 2716212"/>
              <a:gd name="connsiteY77" fmla="*/ 2281902 h 2716212"/>
              <a:gd name="connsiteX78" fmla="*/ 502737 w 2716212"/>
              <a:gd name="connsiteY78" fmla="*/ 2213476 h 2716212"/>
              <a:gd name="connsiteX79" fmla="*/ 434312 w 2716212"/>
              <a:gd name="connsiteY79" fmla="*/ 2138189 h 2716212"/>
              <a:gd name="connsiteX80" fmla="*/ 311163 w 2716212"/>
              <a:gd name="connsiteY80" fmla="*/ 2227661 h 2716212"/>
              <a:gd name="connsiteX81" fmla="*/ 207588 w 2716212"/>
              <a:gd name="connsiteY81" fmla="*/ 2085102 h 2716212"/>
              <a:gd name="connsiteX82" fmla="*/ 331227 w 2716212"/>
              <a:gd name="connsiteY82" fmla="*/ 1995275 h 2716212"/>
              <a:gd name="connsiteX83" fmla="*/ 294432 w 2716212"/>
              <a:gd name="connsiteY83" fmla="*/ 1934709 h 2716212"/>
              <a:gd name="connsiteX84" fmla="*/ 243493 w 2716212"/>
              <a:gd name="connsiteY84" fmla="*/ 1828966 h 2716212"/>
              <a:gd name="connsiteX85" fmla="*/ 238240 w 2716212"/>
              <a:gd name="connsiteY85" fmla="*/ 1814613 h 2716212"/>
              <a:gd name="connsiteX86" fmla="*/ 93697 w 2716212"/>
              <a:gd name="connsiteY86" fmla="*/ 1861578 h 2716212"/>
              <a:gd name="connsiteX87" fmla="*/ 39244 w 2716212"/>
              <a:gd name="connsiteY87" fmla="*/ 1693991 h 2716212"/>
              <a:gd name="connsiteX88" fmla="*/ 184548 w 2716212"/>
              <a:gd name="connsiteY88" fmla="*/ 1646779 h 2716212"/>
              <a:gd name="connsiteX89" fmla="*/ 173007 w 2716212"/>
              <a:gd name="connsiteY89" fmla="*/ 1601898 h 2716212"/>
              <a:gd name="connsiteX90" fmla="*/ 154677 w 2716212"/>
              <a:gd name="connsiteY90" fmla="*/ 1481788 h 2716212"/>
              <a:gd name="connsiteX91" fmla="*/ 152880 w 2716212"/>
              <a:gd name="connsiteY91" fmla="*/ 1446212 h 2716212"/>
              <a:gd name="connsiteX92" fmla="*/ 0 w 2716212"/>
              <a:gd name="connsiteY92" fmla="*/ 1446212 h 2716212"/>
              <a:gd name="connsiteX93" fmla="*/ 0 w 2716212"/>
              <a:gd name="connsiteY93" fmla="*/ 1270000 h 2716212"/>
              <a:gd name="connsiteX94" fmla="*/ 152880 w 2716212"/>
              <a:gd name="connsiteY94" fmla="*/ 1270000 h 2716212"/>
              <a:gd name="connsiteX95" fmla="*/ 154677 w 2716212"/>
              <a:gd name="connsiteY95" fmla="*/ 1234424 h 2716212"/>
              <a:gd name="connsiteX96" fmla="*/ 173007 w 2716212"/>
              <a:gd name="connsiteY96" fmla="*/ 1114314 h 2716212"/>
              <a:gd name="connsiteX97" fmla="*/ 184548 w 2716212"/>
              <a:gd name="connsiteY97" fmla="*/ 1069433 h 2716212"/>
              <a:gd name="connsiteX98" fmla="*/ 39244 w 2716212"/>
              <a:gd name="connsiteY98" fmla="*/ 1022221 h 2716212"/>
              <a:gd name="connsiteX99" fmla="*/ 93697 w 2716212"/>
              <a:gd name="connsiteY99" fmla="*/ 854634 h 2716212"/>
              <a:gd name="connsiteX100" fmla="*/ 238240 w 2716212"/>
              <a:gd name="connsiteY100" fmla="*/ 901599 h 2716212"/>
              <a:gd name="connsiteX101" fmla="*/ 243493 w 2716212"/>
              <a:gd name="connsiteY101" fmla="*/ 887246 h 2716212"/>
              <a:gd name="connsiteX102" fmla="*/ 294432 w 2716212"/>
              <a:gd name="connsiteY102" fmla="*/ 781503 h 2716212"/>
              <a:gd name="connsiteX103" fmla="*/ 331226 w 2716212"/>
              <a:gd name="connsiteY103" fmla="*/ 720939 h 2716212"/>
              <a:gd name="connsiteX104" fmla="*/ 207588 w 2716212"/>
              <a:gd name="connsiteY104" fmla="*/ 631111 h 2716212"/>
              <a:gd name="connsiteX105" fmla="*/ 311163 w 2716212"/>
              <a:gd name="connsiteY105" fmla="*/ 488552 h 2716212"/>
              <a:gd name="connsiteX106" fmla="*/ 434311 w 2716212"/>
              <a:gd name="connsiteY106" fmla="*/ 578024 h 2716212"/>
              <a:gd name="connsiteX107" fmla="*/ 502737 w 2716212"/>
              <a:gd name="connsiteY107" fmla="*/ 502737 h 2716212"/>
              <a:gd name="connsiteX108" fmla="*/ 578024 w 2716212"/>
              <a:gd name="connsiteY108" fmla="*/ 434311 h 2716212"/>
              <a:gd name="connsiteX109" fmla="*/ 488552 w 2716212"/>
              <a:gd name="connsiteY109" fmla="*/ 311163 h 2716212"/>
              <a:gd name="connsiteX110" fmla="*/ 631111 w 2716212"/>
              <a:gd name="connsiteY110" fmla="*/ 207588 h 2716212"/>
              <a:gd name="connsiteX111" fmla="*/ 720939 w 2716212"/>
              <a:gd name="connsiteY111" fmla="*/ 331226 h 2716212"/>
              <a:gd name="connsiteX112" fmla="*/ 781503 w 2716212"/>
              <a:gd name="connsiteY112" fmla="*/ 294432 h 2716212"/>
              <a:gd name="connsiteX113" fmla="*/ 887246 w 2716212"/>
              <a:gd name="connsiteY113" fmla="*/ 243493 h 2716212"/>
              <a:gd name="connsiteX114" fmla="*/ 901601 w 2716212"/>
              <a:gd name="connsiteY114" fmla="*/ 238240 h 2716212"/>
              <a:gd name="connsiteX115" fmla="*/ 854635 w 2716212"/>
              <a:gd name="connsiteY115" fmla="*/ 93696 h 2716212"/>
              <a:gd name="connsiteX116" fmla="*/ 1022223 w 2716212"/>
              <a:gd name="connsiteY116" fmla="*/ 39244 h 2716212"/>
              <a:gd name="connsiteX117" fmla="*/ 1069435 w 2716212"/>
              <a:gd name="connsiteY117" fmla="*/ 184547 h 2716212"/>
              <a:gd name="connsiteX118" fmla="*/ 1114314 w 2716212"/>
              <a:gd name="connsiteY118" fmla="*/ 173007 h 2716212"/>
              <a:gd name="connsiteX119" fmla="*/ 1234424 w 2716212"/>
              <a:gd name="connsiteY119" fmla="*/ 154677 h 2716212"/>
              <a:gd name="connsiteX120" fmla="*/ 1270000 w 2716212"/>
              <a:gd name="connsiteY120" fmla="*/ 152880 h 271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716212" h="2716212">
                <a:moveTo>
                  <a:pt x="1358106" y="355963"/>
                </a:moveTo>
                <a:cubicBezTo>
                  <a:pt x="804638" y="355963"/>
                  <a:pt x="355963" y="804638"/>
                  <a:pt x="355963" y="1358106"/>
                </a:cubicBezTo>
                <a:cubicBezTo>
                  <a:pt x="355963" y="1911574"/>
                  <a:pt x="804638" y="2360249"/>
                  <a:pt x="1358106" y="2360249"/>
                </a:cubicBezTo>
                <a:cubicBezTo>
                  <a:pt x="1911574" y="2360249"/>
                  <a:pt x="2360249" y="1911574"/>
                  <a:pt x="2360249" y="1358106"/>
                </a:cubicBezTo>
                <a:cubicBezTo>
                  <a:pt x="2360249" y="804638"/>
                  <a:pt x="1911574" y="355963"/>
                  <a:pt x="1358106" y="355963"/>
                </a:cubicBezTo>
                <a:close/>
                <a:moveTo>
                  <a:pt x="1270000" y="0"/>
                </a:moveTo>
                <a:lnTo>
                  <a:pt x="1446212" y="0"/>
                </a:lnTo>
                <a:lnTo>
                  <a:pt x="1446212" y="152880"/>
                </a:lnTo>
                <a:lnTo>
                  <a:pt x="1481788" y="154677"/>
                </a:lnTo>
                <a:cubicBezTo>
                  <a:pt x="1522454" y="158806"/>
                  <a:pt x="1562524" y="164950"/>
                  <a:pt x="1601898" y="173007"/>
                </a:cubicBezTo>
                <a:lnTo>
                  <a:pt x="1646779" y="184547"/>
                </a:lnTo>
                <a:lnTo>
                  <a:pt x="1693991" y="39244"/>
                </a:lnTo>
                <a:lnTo>
                  <a:pt x="1861578" y="93696"/>
                </a:lnTo>
                <a:lnTo>
                  <a:pt x="1814613" y="238240"/>
                </a:lnTo>
                <a:lnTo>
                  <a:pt x="1828966" y="243493"/>
                </a:lnTo>
                <a:cubicBezTo>
                  <a:pt x="1865147" y="258797"/>
                  <a:pt x="1900429" y="275810"/>
                  <a:pt x="1934709" y="294432"/>
                </a:cubicBezTo>
                <a:lnTo>
                  <a:pt x="1995274" y="331226"/>
                </a:lnTo>
                <a:lnTo>
                  <a:pt x="2085101" y="207588"/>
                </a:lnTo>
                <a:lnTo>
                  <a:pt x="2227660" y="311163"/>
                </a:lnTo>
                <a:lnTo>
                  <a:pt x="2138188" y="434311"/>
                </a:lnTo>
                <a:lnTo>
                  <a:pt x="2213476" y="502737"/>
                </a:lnTo>
                <a:lnTo>
                  <a:pt x="2281902" y="578025"/>
                </a:lnTo>
                <a:lnTo>
                  <a:pt x="2405050" y="488552"/>
                </a:lnTo>
                <a:lnTo>
                  <a:pt x="2508625" y="631111"/>
                </a:lnTo>
                <a:lnTo>
                  <a:pt x="2384987" y="720940"/>
                </a:lnTo>
                <a:lnTo>
                  <a:pt x="2421780" y="781503"/>
                </a:lnTo>
                <a:cubicBezTo>
                  <a:pt x="2440402" y="815784"/>
                  <a:pt x="2457416" y="851065"/>
                  <a:pt x="2472719" y="887246"/>
                </a:cubicBezTo>
                <a:lnTo>
                  <a:pt x="2477972" y="901599"/>
                </a:lnTo>
                <a:lnTo>
                  <a:pt x="2622516" y="854634"/>
                </a:lnTo>
                <a:lnTo>
                  <a:pt x="2676968" y="1022221"/>
                </a:lnTo>
                <a:lnTo>
                  <a:pt x="2531665" y="1069434"/>
                </a:lnTo>
                <a:lnTo>
                  <a:pt x="2543205" y="1114314"/>
                </a:lnTo>
                <a:cubicBezTo>
                  <a:pt x="2551262" y="1153688"/>
                  <a:pt x="2557406" y="1193758"/>
                  <a:pt x="2561536" y="1234424"/>
                </a:cubicBezTo>
                <a:lnTo>
                  <a:pt x="2563332" y="1270000"/>
                </a:lnTo>
                <a:lnTo>
                  <a:pt x="2716212" y="1270000"/>
                </a:lnTo>
                <a:lnTo>
                  <a:pt x="2716212" y="1446212"/>
                </a:lnTo>
                <a:lnTo>
                  <a:pt x="2563332" y="1446212"/>
                </a:lnTo>
                <a:lnTo>
                  <a:pt x="2561536" y="1481788"/>
                </a:lnTo>
                <a:cubicBezTo>
                  <a:pt x="2557406" y="1522454"/>
                  <a:pt x="2551262" y="1562524"/>
                  <a:pt x="2543205" y="1601898"/>
                </a:cubicBezTo>
                <a:lnTo>
                  <a:pt x="2531665" y="1646779"/>
                </a:lnTo>
                <a:lnTo>
                  <a:pt x="2676968" y="1693990"/>
                </a:lnTo>
                <a:lnTo>
                  <a:pt x="2622516" y="1861578"/>
                </a:lnTo>
                <a:lnTo>
                  <a:pt x="2477972" y="1814613"/>
                </a:lnTo>
                <a:lnTo>
                  <a:pt x="2472719" y="1828966"/>
                </a:lnTo>
                <a:cubicBezTo>
                  <a:pt x="2457416" y="1865147"/>
                  <a:pt x="2440402" y="1900429"/>
                  <a:pt x="2421780" y="1934709"/>
                </a:cubicBezTo>
                <a:lnTo>
                  <a:pt x="2384986" y="1995275"/>
                </a:lnTo>
                <a:lnTo>
                  <a:pt x="2508624" y="2085102"/>
                </a:lnTo>
                <a:lnTo>
                  <a:pt x="2405049" y="2227661"/>
                </a:lnTo>
                <a:lnTo>
                  <a:pt x="2281901" y="2138189"/>
                </a:lnTo>
                <a:lnTo>
                  <a:pt x="2213476" y="2213476"/>
                </a:lnTo>
                <a:lnTo>
                  <a:pt x="2138188" y="2281901"/>
                </a:lnTo>
                <a:lnTo>
                  <a:pt x="2227661" y="2405049"/>
                </a:lnTo>
                <a:lnTo>
                  <a:pt x="2085102" y="2508624"/>
                </a:lnTo>
                <a:lnTo>
                  <a:pt x="1995275" y="2384986"/>
                </a:lnTo>
                <a:lnTo>
                  <a:pt x="1934709" y="2421780"/>
                </a:lnTo>
                <a:cubicBezTo>
                  <a:pt x="1900429" y="2440402"/>
                  <a:pt x="1865147" y="2457416"/>
                  <a:pt x="1828966" y="2472719"/>
                </a:cubicBezTo>
                <a:lnTo>
                  <a:pt x="1814613" y="2477972"/>
                </a:lnTo>
                <a:lnTo>
                  <a:pt x="1861578" y="2622516"/>
                </a:lnTo>
                <a:lnTo>
                  <a:pt x="1693991" y="2676968"/>
                </a:lnTo>
                <a:lnTo>
                  <a:pt x="1646779" y="2531665"/>
                </a:lnTo>
                <a:lnTo>
                  <a:pt x="1601898" y="2543205"/>
                </a:lnTo>
                <a:cubicBezTo>
                  <a:pt x="1562524" y="2551262"/>
                  <a:pt x="1522454" y="2557406"/>
                  <a:pt x="1481788" y="2561536"/>
                </a:cubicBezTo>
                <a:lnTo>
                  <a:pt x="1446212" y="2563332"/>
                </a:lnTo>
                <a:lnTo>
                  <a:pt x="1446212" y="2716212"/>
                </a:lnTo>
                <a:lnTo>
                  <a:pt x="1270000" y="2716212"/>
                </a:lnTo>
                <a:lnTo>
                  <a:pt x="1270000" y="2563332"/>
                </a:lnTo>
                <a:lnTo>
                  <a:pt x="1234424" y="2561536"/>
                </a:lnTo>
                <a:cubicBezTo>
                  <a:pt x="1193758" y="2557406"/>
                  <a:pt x="1153688" y="2551262"/>
                  <a:pt x="1114314" y="2543205"/>
                </a:cubicBezTo>
                <a:lnTo>
                  <a:pt x="1069434" y="2531665"/>
                </a:lnTo>
                <a:lnTo>
                  <a:pt x="1022222" y="2676968"/>
                </a:lnTo>
                <a:lnTo>
                  <a:pt x="854634" y="2622516"/>
                </a:lnTo>
                <a:lnTo>
                  <a:pt x="901600" y="2477972"/>
                </a:lnTo>
                <a:lnTo>
                  <a:pt x="887246" y="2472719"/>
                </a:lnTo>
                <a:cubicBezTo>
                  <a:pt x="851065" y="2457416"/>
                  <a:pt x="815784" y="2440402"/>
                  <a:pt x="781503" y="2421780"/>
                </a:cubicBezTo>
                <a:lnTo>
                  <a:pt x="720939" y="2384986"/>
                </a:lnTo>
                <a:lnTo>
                  <a:pt x="631111" y="2508624"/>
                </a:lnTo>
                <a:lnTo>
                  <a:pt x="488552" y="2405049"/>
                </a:lnTo>
                <a:lnTo>
                  <a:pt x="578025" y="2281902"/>
                </a:lnTo>
                <a:lnTo>
                  <a:pt x="502737" y="2213476"/>
                </a:lnTo>
                <a:lnTo>
                  <a:pt x="434312" y="2138189"/>
                </a:lnTo>
                <a:lnTo>
                  <a:pt x="311163" y="2227661"/>
                </a:lnTo>
                <a:lnTo>
                  <a:pt x="207588" y="2085102"/>
                </a:lnTo>
                <a:lnTo>
                  <a:pt x="331227" y="1995275"/>
                </a:lnTo>
                <a:lnTo>
                  <a:pt x="294432" y="1934709"/>
                </a:lnTo>
                <a:cubicBezTo>
                  <a:pt x="275810" y="1900429"/>
                  <a:pt x="258797" y="1865147"/>
                  <a:pt x="243493" y="1828966"/>
                </a:cubicBezTo>
                <a:lnTo>
                  <a:pt x="238240" y="1814613"/>
                </a:lnTo>
                <a:lnTo>
                  <a:pt x="93697" y="1861578"/>
                </a:lnTo>
                <a:lnTo>
                  <a:pt x="39244" y="1693991"/>
                </a:lnTo>
                <a:lnTo>
                  <a:pt x="184548" y="1646779"/>
                </a:lnTo>
                <a:lnTo>
                  <a:pt x="173007" y="1601898"/>
                </a:lnTo>
                <a:cubicBezTo>
                  <a:pt x="164950" y="1562524"/>
                  <a:pt x="158806" y="1522454"/>
                  <a:pt x="154677" y="1481788"/>
                </a:cubicBezTo>
                <a:lnTo>
                  <a:pt x="152880" y="1446212"/>
                </a:lnTo>
                <a:lnTo>
                  <a:pt x="0" y="1446212"/>
                </a:lnTo>
                <a:lnTo>
                  <a:pt x="0" y="1270000"/>
                </a:lnTo>
                <a:lnTo>
                  <a:pt x="152880" y="1270000"/>
                </a:lnTo>
                <a:lnTo>
                  <a:pt x="154677" y="1234424"/>
                </a:lnTo>
                <a:cubicBezTo>
                  <a:pt x="158806" y="1193758"/>
                  <a:pt x="164950" y="1153688"/>
                  <a:pt x="173007" y="1114314"/>
                </a:cubicBezTo>
                <a:lnTo>
                  <a:pt x="184548" y="1069433"/>
                </a:lnTo>
                <a:lnTo>
                  <a:pt x="39244" y="1022221"/>
                </a:lnTo>
                <a:lnTo>
                  <a:pt x="93697" y="854634"/>
                </a:lnTo>
                <a:lnTo>
                  <a:pt x="238240" y="901599"/>
                </a:lnTo>
                <a:lnTo>
                  <a:pt x="243493" y="887246"/>
                </a:lnTo>
                <a:cubicBezTo>
                  <a:pt x="258797" y="851065"/>
                  <a:pt x="275810" y="815784"/>
                  <a:pt x="294432" y="781503"/>
                </a:cubicBezTo>
                <a:lnTo>
                  <a:pt x="331226" y="720939"/>
                </a:lnTo>
                <a:lnTo>
                  <a:pt x="207588" y="631111"/>
                </a:lnTo>
                <a:lnTo>
                  <a:pt x="311163" y="488552"/>
                </a:lnTo>
                <a:lnTo>
                  <a:pt x="434311" y="578024"/>
                </a:lnTo>
                <a:lnTo>
                  <a:pt x="502737" y="502737"/>
                </a:lnTo>
                <a:lnTo>
                  <a:pt x="578024" y="434311"/>
                </a:lnTo>
                <a:lnTo>
                  <a:pt x="488552" y="311163"/>
                </a:lnTo>
                <a:lnTo>
                  <a:pt x="631111" y="207588"/>
                </a:lnTo>
                <a:lnTo>
                  <a:pt x="720939" y="331226"/>
                </a:lnTo>
                <a:lnTo>
                  <a:pt x="781503" y="294432"/>
                </a:lnTo>
                <a:cubicBezTo>
                  <a:pt x="815784" y="275810"/>
                  <a:pt x="851065" y="258797"/>
                  <a:pt x="887246" y="243493"/>
                </a:cubicBezTo>
                <a:lnTo>
                  <a:pt x="901601" y="238240"/>
                </a:lnTo>
                <a:lnTo>
                  <a:pt x="854635" y="93696"/>
                </a:lnTo>
                <a:lnTo>
                  <a:pt x="1022223" y="39244"/>
                </a:lnTo>
                <a:lnTo>
                  <a:pt x="1069435" y="184547"/>
                </a:lnTo>
                <a:lnTo>
                  <a:pt x="1114314" y="173007"/>
                </a:lnTo>
                <a:cubicBezTo>
                  <a:pt x="1153688" y="164950"/>
                  <a:pt x="1193758" y="158806"/>
                  <a:pt x="1234424" y="154677"/>
                </a:cubicBezTo>
                <a:lnTo>
                  <a:pt x="1270000" y="152880"/>
                </a:lnTo>
                <a:close/>
              </a:path>
            </a:pathLst>
          </a:cu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61" name="任意多边形 160"/>
          <p:cNvSpPr/>
          <p:nvPr/>
        </p:nvSpPr>
        <p:spPr>
          <a:xfrm>
            <a:off x="4037326" y="3671887"/>
            <a:ext cx="1095376" cy="1095376"/>
          </a:xfrm>
          <a:custGeom>
            <a:avLst/>
            <a:gdLst>
              <a:gd name="connsiteX0" fmla="*/ 1358106 w 2716212"/>
              <a:gd name="connsiteY0" fmla="*/ 355963 h 2716212"/>
              <a:gd name="connsiteX1" fmla="*/ 355963 w 2716212"/>
              <a:gd name="connsiteY1" fmla="*/ 1358106 h 2716212"/>
              <a:gd name="connsiteX2" fmla="*/ 1358106 w 2716212"/>
              <a:gd name="connsiteY2" fmla="*/ 2360249 h 2716212"/>
              <a:gd name="connsiteX3" fmla="*/ 2360249 w 2716212"/>
              <a:gd name="connsiteY3" fmla="*/ 1358106 h 2716212"/>
              <a:gd name="connsiteX4" fmla="*/ 1358106 w 2716212"/>
              <a:gd name="connsiteY4" fmla="*/ 355963 h 2716212"/>
              <a:gd name="connsiteX5" fmla="*/ 1270000 w 2716212"/>
              <a:gd name="connsiteY5" fmla="*/ 0 h 2716212"/>
              <a:gd name="connsiteX6" fmla="*/ 1446212 w 2716212"/>
              <a:gd name="connsiteY6" fmla="*/ 0 h 2716212"/>
              <a:gd name="connsiteX7" fmla="*/ 1446212 w 2716212"/>
              <a:gd name="connsiteY7" fmla="*/ 152880 h 2716212"/>
              <a:gd name="connsiteX8" fmla="*/ 1481788 w 2716212"/>
              <a:gd name="connsiteY8" fmla="*/ 154677 h 2716212"/>
              <a:gd name="connsiteX9" fmla="*/ 1601898 w 2716212"/>
              <a:gd name="connsiteY9" fmla="*/ 173007 h 2716212"/>
              <a:gd name="connsiteX10" fmla="*/ 1646779 w 2716212"/>
              <a:gd name="connsiteY10" fmla="*/ 184547 h 2716212"/>
              <a:gd name="connsiteX11" fmla="*/ 1693991 w 2716212"/>
              <a:gd name="connsiteY11" fmla="*/ 39244 h 2716212"/>
              <a:gd name="connsiteX12" fmla="*/ 1861578 w 2716212"/>
              <a:gd name="connsiteY12" fmla="*/ 93696 h 2716212"/>
              <a:gd name="connsiteX13" fmla="*/ 1814613 w 2716212"/>
              <a:gd name="connsiteY13" fmla="*/ 238240 h 2716212"/>
              <a:gd name="connsiteX14" fmla="*/ 1828966 w 2716212"/>
              <a:gd name="connsiteY14" fmla="*/ 243493 h 2716212"/>
              <a:gd name="connsiteX15" fmla="*/ 1934709 w 2716212"/>
              <a:gd name="connsiteY15" fmla="*/ 294432 h 2716212"/>
              <a:gd name="connsiteX16" fmla="*/ 1995274 w 2716212"/>
              <a:gd name="connsiteY16" fmla="*/ 331226 h 2716212"/>
              <a:gd name="connsiteX17" fmla="*/ 2085101 w 2716212"/>
              <a:gd name="connsiteY17" fmla="*/ 207588 h 2716212"/>
              <a:gd name="connsiteX18" fmla="*/ 2227660 w 2716212"/>
              <a:gd name="connsiteY18" fmla="*/ 311163 h 2716212"/>
              <a:gd name="connsiteX19" fmla="*/ 2138188 w 2716212"/>
              <a:gd name="connsiteY19" fmla="*/ 434311 h 2716212"/>
              <a:gd name="connsiteX20" fmla="*/ 2213476 w 2716212"/>
              <a:gd name="connsiteY20" fmla="*/ 502737 h 2716212"/>
              <a:gd name="connsiteX21" fmla="*/ 2281902 w 2716212"/>
              <a:gd name="connsiteY21" fmla="*/ 578025 h 2716212"/>
              <a:gd name="connsiteX22" fmla="*/ 2405050 w 2716212"/>
              <a:gd name="connsiteY22" fmla="*/ 488552 h 2716212"/>
              <a:gd name="connsiteX23" fmla="*/ 2508625 w 2716212"/>
              <a:gd name="connsiteY23" fmla="*/ 631111 h 2716212"/>
              <a:gd name="connsiteX24" fmla="*/ 2384987 w 2716212"/>
              <a:gd name="connsiteY24" fmla="*/ 720940 h 2716212"/>
              <a:gd name="connsiteX25" fmla="*/ 2421780 w 2716212"/>
              <a:gd name="connsiteY25" fmla="*/ 781503 h 2716212"/>
              <a:gd name="connsiteX26" fmla="*/ 2472719 w 2716212"/>
              <a:gd name="connsiteY26" fmla="*/ 887246 h 2716212"/>
              <a:gd name="connsiteX27" fmla="*/ 2477972 w 2716212"/>
              <a:gd name="connsiteY27" fmla="*/ 901599 h 2716212"/>
              <a:gd name="connsiteX28" fmla="*/ 2622516 w 2716212"/>
              <a:gd name="connsiteY28" fmla="*/ 854634 h 2716212"/>
              <a:gd name="connsiteX29" fmla="*/ 2676968 w 2716212"/>
              <a:gd name="connsiteY29" fmla="*/ 1022221 h 2716212"/>
              <a:gd name="connsiteX30" fmla="*/ 2531665 w 2716212"/>
              <a:gd name="connsiteY30" fmla="*/ 1069434 h 2716212"/>
              <a:gd name="connsiteX31" fmla="*/ 2543205 w 2716212"/>
              <a:gd name="connsiteY31" fmla="*/ 1114314 h 2716212"/>
              <a:gd name="connsiteX32" fmla="*/ 2561536 w 2716212"/>
              <a:gd name="connsiteY32" fmla="*/ 1234424 h 2716212"/>
              <a:gd name="connsiteX33" fmla="*/ 2563332 w 2716212"/>
              <a:gd name="connsiteY33" fmla="*/ 1270000 h 2716212"/>
              <a:gd name="connsiteX34" fmla="*/ 2716212 w 2716212"/>
              <a:gd name="connsiteY34" fmla="*/ 1270000 h 2716212"/>
              <a:gd name="connsiteX35" fmla="*/ 2716212 w 2716212"/>
              <a:gd name="connsiteY35" fmla="*/ 1446212 h 2716212"/>
              <a:gd name="connsiteX36" fmla="*/ 2563332 w 2716212"/>
              <a:gd name="connsiteY36" fmla="*/ 1446212 h 2716212"/>
              <a:gd name="connsiteX37" fmla="*/ 2561536 w 2716212"/>
              <a:gd name="connsiteY37" fmla="*/ 1481788 h 2716212"/>
              <a:gd name="connsiteX38" fmla="*/ 2543205 w 2716212"/>
              <a:gd name="connsiteY38" fmla="*/ 1601898 h 2716212"/>
              <a:gd name="connsiteX39" fmla="*/ 2531665 w 2716212"/>
              <a:gd name="connsiteY39" fmla="*/ 1646779 h 2716212"/>
              <a:gd name="connsiteX40" fmla="*/ 2676968 w 2716212"/>
              <a:gd name="connsiteY40" fmla="*/ 1693990 h 2716212"/>
              <a:gd name="connsiteX41" fmla="*/ 2622516 w 2716212"/>
              <a:gd name="connsiteY41" fmla="*/ 1861578 h 2716212"/>
              <a:gd name="connsiteX42" fmla="*/ 2477972 w 2716212"/>
              <a:gd name="connsiteY42" fmla="*/ 1814613 h 2716212"/>
              <a:gd name="connsiteX43" fmla="*/ 2472719 w 2716212"/>
              <a:gd name="connsiteY43" fmla="*/ 1828966 h 2716212"/>
              <a:gd name="connsiteX44" fmla="*/ 2421780 w 2716212"/>
              <a:gd name="connsiteY44" fmla="*/ 1934709 h 2716212"/>
              <a:gd name="connsiteX45" fmla="*/ 2384986 w 2716212"/>
              <a:gd name="connsiteY45" fmla="*/ 1995275 h 2716212"/>
              <a:gd name="connsiteX46" fmla="*/ 2508624 w 2716212"/>
              <a:gd name="connsiteY46" fmla="*/ 2085102 h 2716212"/>
              <a:gd name="connsiteX47" fmla="*/ 2405049 w 2716212"/>
              <a:gd name="connsiteY47" fmla="*/ 2227661 h 2716212"/>
              <a:gd name="connsiteX48" fmla="*/ 2281901 w 2716212"/>
              <a:gd name="connsiteY48" fmla="*/ 2138189 h 2716212"/>
              <a:gd name="connsiteX49" fmla="*/ 2213476 w 2716212"/>
              <a:gd name="connsiteY49" fmla="*/ 2213476 h 2716212"/>
              <a:gd name="connsiteX50" fmla="*/ 2138188 w 2716212"/>
              <a:gd name="connsiteY50" fmla="*/ 2281901 h 2716212"/>
              <a:gd name="connsiteX51" fmla="*/ 2227661 w 2716212"/>
              <a:gd name="connsiteY51" fmla="*/ 2405049 h 2716212"/>
              <a:gd name="connsiteX52" fmla="*/ 2085102 w 2716212"/>
              <a:gd name="connsiteY52" fmla="*/ 2508624 h 2716212"/>
              <a:gd name="connsiteX53" fmla="*/ 1995275 w 2716212"/>
              <a:gd name="connsiteY53" fmla="*/ 2384986 h 2716212"/>
              <a:gd name="connsiteX54" fmla="*/ 1934709 w 2716212"/>
              <a:gd name="connsiteY54" fmla="*/ 2421780 h 2716212"/>
              <a:gd name="connsiteX55" fmla="*/ 1828966 w 2716212"/>
              <a:gd name="connsiteY55" fmla="*/ 2472719 h 2716212"/>
              <a:gd name="connsiteX56" fmla="*/ 1814613 w 2716212"/>
              <a:gd name="connsiteY56" fmla="*/ 2477972 h 2716212"/>
              <a:gd name="connsiteX57" fmla="*/ 1861578 w 2716212"/>
              <a:gd name="connsiteY57" fmla="*/ 2622516 h 2716212"/>
              <a:gd name="connsiteX58" fmla="*/ 1693991 w 2716212"/>
              <a:gd name="connsiteY58" fmla="*/ 2676968 h 2716212"/>
              <a:gd name="connsiteX59" fmla="*/ 1646779 w 2716212"/>
              <a:gd name="connsiteY59" fmla="*/ 2531665 h 2716212"/>
              <a:gd name="connsiteX60" fmla="*/ 1601898 w 2716212"/>
              <a:gd name="connsiteY60" fmla="*/ 2543205 h 2716212"/>
              <a:gd name="connsiteX61" fmla="*/ 1481788 w 2716212"/>
              <a:gd name="connsiteY61" fmla="*/ 2561536 h 2716212"/>
              <a:gd name="connsiteX62" fmla="*/ 1446212 w 2716212"/>
              <a:gd name="connsiteY62" fmla="*/ 2563332 h 2716212"/>
              <a:gd name="connsiteX63" fmla="*/ 1446212 w 2716212"/>
              <a:gd name="connsiteY63" fmla="*/ 2716212 h 2716212"/>
              <a:gd name="connsiteX64" fmla="*/ 1270000 w 2716212"/>
              <a:gd name="connsiteY64" fmla="*/ 2716212 h 2716212"/>
              <a:gd name="connsiteX65" fmla="*/ 1270000 w 2716212"/>
              <a:gd name="connsiteY65" fmla="*/ 2563332 h 2716212"/>
              <a:gd name="connsiteX66" fmla="*/ 1234424 w 2716212"/>
              <a:gd name="connsiteY66" fmla="*/ 2561536 h 2716212"/>
              <a:gd name="connsiteX67" fmla="*/ 1114314 w 2716212"/>
              <a:gd name="connsiteY67" fmla="*/ 2543205 h 2716212"/>
              <a:gd name="connsiteX68" fmla="*/ 1069434 w 2716212"/>
              <a:gd name="connsiteY68" fmla="*/ 2531665 h 2716212"/>
              <a:gd name="connsiteX69" fmla="*/ 1022222 w 2716212"/>
              <a:gd name="connsiteY69" fmla="*/ 2676968 h 2716212"/>
              <a:gd name="connsiteX70" fmla="*/ 854634 w 2716212"/>
              <a:gd name="connsiteY70" fmla="*/ 2622516 h 2716212"/>
              <a:gd name="connsiteX71" fmla="*/ 901600 w 2716212"/>
              <a:gd name="connsiteY71" fmla="*/ 2477972 h 2716212"/>
              <a:gd name="connsiteX72" fmla="*/ 887246 w 2716212"/>
              <a:gd name="connsiteY72" fmla="*/ 2472719 h 2716212"/>
              <a:gd name="connsiteX73" fmla="*/ 781503 w 2716212"/>
              <a:gd name="connsiteY73" fmla="*/ 2421780 h 2716212"/>
              <a:gd name="connsiteX74" fmla="*/ 720939 w 2716212"/>
              <a:gd name="connsiteY74" fmla="*/ 2384986 h 2716212"/>
              <a:gd name="connsiteX75" fmla="*/ 631111 w 2716212"/>
              <a:gd name="connsiteY75" fmla="*/ 2508624 h 2716212"/>
              <a:gd name="connsiteX76" fmla="*/ 488552 w 2716212"/>
              <a:gd name="connsiteY76" fmla="*/ 2405049 h 2716212"/>
              <a:gd name="connsiteX77" fmla="*/ 578025 w 2716212"/>
              <a:gd name="connsiteY77" fmla="*/ 2281902 h 2716212"/>
              <a:gd name="connsiteX78" fmla="*/ 502737 w 2716212"/>
              <a:gd name="connsiteY78" fmla="*/ 2213476 h 2716212"/>
              <a:gd name="connsiteX79" fmla="*/ 434312 w 2716212"/>
              <a:gd name="connsiteY79" fmla="*/ 2138189 h 2716212"/>
              <a:gd name="connsiteX80" fmla="*/ 311163 w 2716212"/>
              <a:gd name="connsiteY80" fmla="*/ 2227661 h 2716212"/>
              <a:gd name="connsiteX81" fmla="*/ 207588 w 2716212"/>
              <a:gd name="connsiteY81" fmla="*/ 2085102 h 2716212"/>
              <a:gd name="connsiteX82" fmla="*/ 331227 w 2716212"/>
              <a:gd name="connsiteY82" fmla="*/ 1995275 h 2716212"/>
              <a:gd name="connsiteX83" fmla="*/ 294432 w 2716212"/>
              <a:gd name="connsiteY83" fmla="*/ 1934709 h 2716212"/>
              <a:gd name="connsiteX84" fmla="*/ 243493 w 2716212"/>
              <a:gd name="connsiteY84" fmla="*/ 1828966 h 2716212"/>
              <a:gd name="connsiteX85" fmla="*/ 238240 w 2716212"/>
              <a:gd name="connsiteY85" fmla="*/ 1814613 h 2716212"/>
              <a:gd name="connsiteX86" fmla="*/ 93697 w 2716212"/>
              <a:gd name="connsiteY86" fmla="*/ 1861578 h 2716212"/>
              <a:gd name="connsiteX87" fmla="*/ 39244 w 2716212"/>
              <a:gd name="connsiteY87" fmla="*/ 1693991 h 2716212"/>
              <a:gd name="connsiteX88" fmla="*/ 184548 w 2716212"/>
              <a:gd name="connsiteY88" fmla="*/ 1646779 h 2716212"/>
              <a:gd name="connsiteX89" fmla="*/ 173007 w 2716212"/>
              <a:gd name="connsiteY89" fmla="*/ 1601898 h 2716212"/>
              <a:gd name="connsiteX90" fmla="*/ 154677 w 2716212"/>
              <a:gd name="connsiteY90" fmla="*/ 1481788 h 2716212"/>
              <a:gd name="connsiteX91" fmla="*/ 152880 w 2716212"/>
              <a:gd name="connsiteY91" fmla="*/ 1446212 h 2716212"/>
              <a:gd name="connsiteX92" fmla="*/ 0 w 2716212"/>
              <a:gd name="connsiteY92" fmla="*/ 1446212 h 2716212"/>
              <a:gd name="connsiteX93" fmla="*/ 0 w 2716212"/>
              <a:gd name="connsiteY93" fmla="*/ 1270000 h 2716212"/>
              <a:gd name="connsiteX94" fmla="*/ 152880 w 2716212"/>
              <a:gd name="connsiteY94" fmla="*/ 1270000 h 2716212"/>
              <a:gd name="connsiteX95" fmla="*/ 154677 w 2716212"/>
              <a:gd name="connsiteY95" fmla="*/ 1234424 h 2716212"/>
              <a:gd name="connsiteX96" fmla="*/ 173007 w 2716212"/>
              <a:gd name="connsiteY96" fmla="*/ 1114314 h 2716212"/>
              <a:gd name="connsiteX97" fmla="*/ 184548 w 2716212"/>
              <a:gd name="connsiteY97" fmla="*/ 1069433 h 2716212"/>
              <a:gd name="connsiteX98" fmla="*/ 39244 w 2716212"/>
              <a:gd name="connsiteY98" fmla="*/ 1022221 h 2716212"/>
              <a:gd name="connsiteX99" fmla="*/ 93697 w 2716212"/>
              <a:gd name="connsiteY99" fmla="*/ 854634 h 2716212"/>
              <a:gd name="connsiteX100" fmla="*/ 238240 w 2716212"/>
              <a:gd name="connsiteY100" fmla="*/ 901599 h 2716212"/>
              <a:gd name="connsiteX101" fmla="*/ 243493 w 2716212"/>
              <a:gd name="connsiteY101" fmla="*/ 887246 h 2716212"/>
              <a:gd name="connsiteX102" fmla="*/ 294432 w 2716212"/>
              <a:gd name="connsiteY102" fmla="*/ 781503 h 2716212"/>
              <a:gd name="connsiteX103" fmla="*/ 331226 w 2716212"/>
              <a:gd name="connsiteY103" fmla="*/ 720939 h 2716212"/>
              <a:gd name="connsiteX104" fmla="*/ 207588 w 2716212"/>
              <a:gd name="connsiteY104" fmla="*/ 631111 h 2716212"/>
              <a:gd name="connsiteX105" fmla="*/ 311163 w 2716212"/>
              <a:gd name="connsiteY105" fmla="*/ 488552 h 2716212"/>
              <a:gd name="connsiteX106" fmla="*/ 434311 w 2716212"/>
              <a:gd name="connsiteY106" fmla="*/ 578024 h 2716212"/>
              <a:gd name="connsiteX107" fmla="*/ 502737 w 2716212"/>
              <a:gd name="connsiteY107" fmla="*/ 502737 h 2716212"/>
              <a:gd name="connsiteX108" fmla="*/ 578024 w 2716212"/>
              <a:gd name="connsiteY108" fmla="*/ 434311 h 2716212"/>
              <a:gd name="connsiteX109" fmla="*/ 488552 w 2716212"/>
              <a:gd name="connsiteY109" fmla="*/ 311163 h 2716212"/>
              <a:gd name="connsiteX110" fmla="*/ 631111 w 2716212"/>
              <a:gd name="connsiteY110" fmla="*/ 207588 h 2716212"/>
              <a:gd name="connsiteX111" fmla="*/ 720939 w 2716212"/>
              <a:gd name="connsiteY111" fmla="*/ 331226 h 2716212"/>
              <a:gd name="connsiteX112" fmla="*/ 781503 w 2716212"/>
              <a:gd name="connsiteY112" fmla="*/ 294432 h 2716212"/>
              <a:gd name="connsiteX113" fmla="*/ 887246 w 2716212"/>
              <a:gd name="connsiteY113" fmla="*/ 243493 h 2716212"/>
              <a:gd name="connsiteX114" fmla="*/ 901601 w 2716212"/>
              <a:gd name="connsiteY114" fmla="*/ 238240 h 2716212"/>
              <a:gd name="connsiteX115" fmla="*/ 854635 w 2716212"/>
              <a:gd name="connsiteY115" fmla="*/ 93696 h 2716212"/>
              <a:gd name="connsiteX116" fmla="*/ 1022223 w 2716212"/>
              <a:gd name="connsiteY116" fmla="*/ 39244 h 2716212"/>
              <a:gd name="connsiteX117" fmla="*/ 1069435 w 2716212"/>
              <a:gd name="connsiteY117" fmla="*/ 184547 h 2716212"/>
              <a:gd name="connsiteX118" fmla="*/ 1114314 w 2716212"/>
              <a:gd name="connsiteY118" fmla="*/ 173007 h 2716212"/>
              <a:gd name="connsiteX119" fmla="*/ 1234424 w 2716212"/>
              <a:gd name="connsiteY119" fmla="*/ 154677 h 2716212"/>
              <a:gd name="connsiteX120" fmla="*/ 1270000 w 2716212"/>
              <a:gd name="connsiteY120" fmla="*/ 152880 h 271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716212" h="2716212">
                <a:moveTo>
                  <a:pt x="1358106" y="355963"/>
                </a:moveTo>
                <a:cubicBezTo>
                  <a:pt x="804638" y="355963"/>
                  <a:pt x="355963" y="804638"/>
                  <a:pt x="355963" y="1358106"/>
                </a:cubicBezTo>
                <a:cubicBezTo>
                  <a:pt x="355963" y="1911574"/>
                  <a:pt x="804638" y="2360249"/>
                  <a:pt x="1358106" y="2360249"/>
                </a:cubicBezTo>
                <a:cubicBezTo>
                  <a:pt x="1911574" y="2360249"/>
                  <a:pt x="2360249" y="1911574"/>
                  <a:pt x="2360249" y="1358106"/>
                </a:cubicBezTo>
                <a:cubicBezTo>
                  <a:pt x="2360249" y="804638"/>
                  <a:pt x="1911574" y="355963"/>
                  <a:pt x="1358106" y="355963"/>
                </a:cubicBezTo>
                <a:close/>
                <a:moveTo>
                  <a:pt x="1270000" y="0"/>
                </a:moveTo>
                <a:lnTo>
                  <a:pt x="1446212" y="0"/>
                </a:lnTo>
                <a:lnTo>
                  <a:pt x="1446212" y="152880"/>
                </a:lnTo>
                <a:lnTo>
                  <a:pt x="1481788" y="154677"/>
                </a:lnTo>
                <a:cubicBezTo>
                  <a:pt x="1522454" y="158806"/>
                  <a:pt x="1562524" y="164950"/>
                  <a:pt x="1601898" y="173007"/>
                </a:cubicBezTo>
                <a:lnTo>
                  <a:pt x="1646779" y="184547"/>
                </a:lnTo>
                <a:lnTo>
                  <a:pt x="1693991" y="39244"/>
                </a:lnTo>
                <a:lnTo>
                  <a:pt x="1861578" y="93696"/>
                </a:lnTo>
                <a:lnTo>
                  <a:pt x="1814613" y="238240"/>
                </a:lnTo>
                <a:lnTo>
                  <a:pt x="1828966" y="243493"/>
                </a:lnTo>
                <a:cubicBezTo>
                  <a:pt x="1865147" y="258797"/>
                  <a:pt x="1900429" y="275810"/>
                  <a:pt x="1934709" y="294432"/>
                </a:cubicBezTo>
                <a:lnTo>
                  <a:pt x="1995274" y="331226"/>
                </a:lnTo>
                <a:lnTo>
                  <a:pt x="2085101" y="207588"/>
                </a:lnTo>
                <a:lnTo>
                  <a:pt x="2227660" y="311163"/>
                </a:lnTo>
                <a:lnTo>
                  <a:pt x="2138188" y="434311"/>
                </a:lnTo>
                <a:lnTo>
                  <a:pt x="2213476" y="502737"/>
                </a:lnTo>
                <a:lnTo>
                  <a:pt x="2281902" y="578025"/>
                </a:lnTo>
                <a:lnTo>
                  <a:pt x="2405050" y="488552"/>
                </a:lnTo>
                <a:lnTo>
                  <a:pt x="2508625" y="631111"/>
                </a:lnTo>
                <a:lnTo>
                  <a:pt x="2384987" y="720940"/>
                </a:lnTo>
                <a:lnTo>
                  <a:pt x="2421780" y="781503"/>
                </a:lnTo>
                <a:cubicBezTo>
                  <a:pt x="2440402" y="815784"/>
                  <a:pt x="2457416" y="851065"/>
                  <a:pt x="2472719" y="887246"/>
                </a:cubicBezTo>
                <a:lnTo>
                  <a:pt x="2477972" y="901599"/>
                </a:lnTo>
                <a:lnTo>
                  <a:pt x="2622516" y="854634"/>
                </a:lnTo>
                <a:lnTo>
                  <a:pt x="2676968" y="1022221"/>
                </a:lnTo>
                <a:lnTo>
                  <a:pt x="2531665" y="1069434"/>
                </a:lnTo>
                <a:lnTo>
                  <a:pt x="2543205" y="1114314"/>
                </a:lnTo>
                <a:cubicBezTo>
                  <a:pt x="2551262" y="1153688"/>
                  <a:pt x="2557406" y="1193758"/>
                  <a:pt x="2561536" y="1234424"/>
                </a:cubicBezTo>
                <a:lnTo>
                  <a:pt x="2563332" y="1270000"/>
                </a:lnTo>
                <a:lnTo>
                  <a:pt x="2716212" y="1270000"/>
                </a:lnTo>
                <a:lnTo>
                  <a:pt x="2716212" y="1446212"/>
                </a:lnTo>
                <a:lnTo>
                  <a:pt x="2563332" y="1446212"/>
                </a:lnTo>
                <a:lnTo>
                  <a:pt x="2561536" y="1481788"/>
                </a:lnTo>
                <a:cubicBezTo>
                  <a:pt x="2557406" y="1522454"/>
                  <a:pt x="2551262" y="1562524"/>
                  <a:pt x="2543205" y="1601898"/>
                </a:cubicBezTo>
                <a:lnTo>
                  <a:pt x="2531665" y="1646779"/>
                </a:lnTo>
                <a:lnTo>
                  <a:pt x="2676968" y="1693990"/>
                </a:lnTo>
                <a:lnTo>
                  <a:pt x="2622516" y="1861578"/>
                </a:lnTo>
                <a:lnTo>
                  <a:pt x="2477972" y="1814613"/>
                </a:lnTo>
                <a:lnTo>
                  <a:pt x="2472719" y="1828966"/>
                </a:lnTo>
                <a:cubicBezTo>
                  <a:pt x="2457416" y="1865147"/>
                  <a:pt x="2440402" y="1900429"/>
                  <a:pt x="2421780" y="1934709"/>
                </a:cubicBezTo>
                <a:lnTo>
                  <a:pt x="2384986" y="1995275"/>
                </a:lnTo>
                <a:lnTo>
                  <a:pt x="2508624" y="2085102"/>
                </a:lnTo>
                <a:lnTo>
                  <a:pt x="2405049" y="2227661"/>
                </a:lnTo>
                <a:lnTo>
                  <a:pt x="2281901" y="2138189"/>
                </a:lnTo>
                <a:lnTo>
                  <a:pt x="2213476" y="2213476"/>
                </a:lnTo>
                <a:lnTo>
                  <a:pt x="2138188" y="2281901"/>
                </a:lnTo>
                <a:lnTo>
                  <a:pt x="2227661" y="2405049"/>
                </a:lnTo>
                <a:lnTo>
                  <a:pt x="2085102" y="2508624"/>
                </a:lnTo>
                <a:lnTo>
                  <a:pt x="1995275" y="2384986"/>
                </a:lnTo>
                <a:lnTo>
                  <a:pt x="1934709" y="2421780"/>
                </a:lnTo>
                <a:cubicBezTo>
                  <a:pt x="1900429" y="2440402"/>
                  <a:pt x="1865147" y="2457416"/>
                  <a:pt x="1828966" y="2472719"/>
                </a:cubicBezTo>
                <a:lnTo>
                  <a:pt x="1814613" y="2477972"/>
                </a:lnTo>
                <a:lnTo>
                  <a:pt x="1861578" y="2622516"/>
                </a:lnTo>
                <a:lnTo>
                  <a:pt x="1693991" y="2676968"/>
                </a:lnTo>
                <a:lnTo>
                  <a:pt x="1646779" y="2531665"/>
                </a:lnTo>
                <a:lnTo>
                  <a:pt x="1601898" y="2543205"/>
                </a:lnTo>
                <a:cubicBezTo>
                  <a:pt x="1562524" y="2551262"/>
                  <a:pt x="1522454" y="2557406"/>
                  <a:pt x="1481788" y="2561536"/>
                </a:cubicBezTo>
                <a:lnTo>
                  <a:pt x="1446212" y="2563332"/>
                </a:lnTo>
                <a:lnTo>
                  <a:pt x="1446212" y="2716212"/>
                </a:lnTo>
                <a:lnTo>
                  <a:pt x="1270000" y="2716212"/>
                </a:lnTo>
                <a:lnTo>
                  <a:pt x="1270000" y="2563332"/>
                </a:lnTo>
                <a:lnTo>
                  <a:pt x="1234424" y="2561536"/>
                </a:lnTo>
                <a:cubicBezTo>
                  <a:pt x="1193758" y="2557406"/>
                  <a:pt x="1153688" y="2551262"/>
                  <a:pt x="1114314" y="2543205"/>
                </a:cubicBezTo>
                <a:lnTo>
                  <a:pt x="1069434" y="2531665"/>
                </a:lnTo>
                <a:lnTo>
                  <a:pt x="1022222" y="2676968"/>
                </a:lnTo>
                <a:lnTo>
                  <a:pt x="854634" y="2622516"/>
                </a:lnTo>
                <a:lnTo>
                  <a:pt x="901600" y="2477972"/>
                </a:lnTo>
                <a:lnTo>
                  <a:pt x="887246" y="2472719"/>
                </a:lnTo>
                <a:cubicBezTo>
                  <a:pt x="851065" y="2457416"/>
                  <a:pt x="815784" y="2440402"/>
                  <a:pt x="781503" y="2421780"/>
                </a:cubicBezTo>
                <a:lnTo>
                  <a:pt x="720939" y="2384986"/>
                </a:lnTo>
                <a:lnTo>
                  <a:pt x="631111" y="2508624"/>
                </a:lnTo>
                <a:lnTo>
                  <a:pt x="488552" y="2405049"/>
                </a:lnTo>
                <a:lnTo>
                  <a:pt x="578025" y="2281902"/>
                </a:lnTo>
                <a:lnTo>
                  <a:pt x="502737" y="2213476"/>
                </a:lnTo>
                <a:lnTo>
                  <a:pt x="434312" y="2138189"/>
                </a:lnTo>
                <a:lnTo>
                  <a:pt x="311163" y="2227661"/>
                </a:lnTo>
                <a:lnTo>
                  <a:pt x="207588" y="2085102"/>
                </a:lnTo>
                <a:lnTo>
                  <a:pt x="331227" y="1995275"/>
                </a:lnTo>
                <a:lnTo>
                  <a:pt x="294432" y="1934709"/>
                </a:lnTo>
                <a:cubicBezTo>
                  <a:pt x="275810" y="1900429"/>
                  <a:pt x="258797" y="1865147"/>
                  <a:pt x="243493" y="1828966"/>
                </a:cubicBezTo>
                <a:lnTo>
                  <a:pt x="238240" y="1814613"/>
                </a:lnTo>
                <a:lnTo>
                  <a:pt x="93697" y="1861578"/>
                </a:lnTo>
                <a:lnTo>
                  <a:pt x="39244" y="1693991"/>
                </a:lnTo>
                <a:lnTo>
                  <a:pt x="184548" y="1646779"/>
                </a:lnTo>
                <a:lnTo>
                  <a:pt x="173007" y="1601898"/>
                </a:lnTo>
                <a:cubicBezTo>
                  <a:pt x="164950" y="1562524"/>
                  <a:pt x="158806" y="1522454"/>
                  <a:pt x="154677" y="1481788"/>
                </a:cubicBezTo>
                <a:lnTo>
                  <a:pt x="152880" y="1446212"/>
                </a:lnTo>
                <a:lnTo>
                  <a:pt x="0" y="1446212"/>
                </a:lnTo>
                <a:lnTo>
                  <a:pt x="0" y="1270000"/>
                </a:lnTo>
                <a:lnTo>
                  <a:pt x="152880" y="1270000"/>
                </a:lnTo>
                <a:lnTo>
                  <a:pt x="154677" y="1234424"/>
                </a:lnTo>
                <a:cubicBezTo>
                  <a:pt x="158806" y="1193758"/>
                  <a:pt x="164950" y="1153688"/>
                  <a:pt x="173007" y="1114314"/>
                </a:cubicBezTo>
                <a:lnTo>
                  <a:pt x="184548" y="1069433"/>
                </a:lnTo>
                <a:lnTo>
                  <a:pt x="39244" y="1022221"/>
                </a:lnTo>
                <a:lnTo>
                  <a:pt x="93697" y="854634"/>
                </a:lnTo>
                <a:lnTo>
                  <a:pt x="238240" y="901599"/>
                </a:lnTo>
                <a:lnTo>
                  <a:pt x="243493" y="887246"/>
                </a:lnTo>
                <a:cubicBezTo>
                  <a:pt x="258797" y="851065"/>
                  <a:pt x="275810" y="815784"/>
                  <a:pt x="294432" y="781503"/>
                </a:cubicBezTo>
                <a:lnTo>
                  <a:pt x="331226" y="720939"/>
                </a:lnTo>
                <a:lnTo>
                  <a:pt x="207588" y="631111"/>
                </a:lnTo>
                <a:lnTo>
                  <a:pt x="311163" y="488552"/>
                </a:lnTo>
                <a:lnTo>
                  <a:pt x="434311" y="578024"/>
                </a:lnTo>
                <a:lnTo>
                  <a:pt x="502737" y="502737"/>
                </a:lnTo>
                <a:lnTo>
                  <a:pt x="578024" y="434311"/>
                </a:lnTo>
                <a:lnTo>
                  <a:pt x="488552" y="311163"/>
                </a:lnTo>
                <a:lnTo>
                  <a:pt x="631111" y="207588"/>
                </a:lnTo>
                <a:lnTo>
                  <a:pt x="720939" y="331226"/>
                </a:lnTo>
                <a:lnTo>
                  <a:pt x="781503" y="294432"/>
                </a:lnTo>
                <a:cubicBezTo>
                  <a:pt x="815784" y="275810"/>
                  <a:pt x="851065" y="258797"/>
                  <a:pt x="887246" y="243493"/>
                </a:cubicBezTo>
                <a:lnTo>
                  <a:pt x="901601" y="238240"/>
                </a:lnTo>
                <a:lnTo>
                  <a:pt x="854635" y="93696"/>
                </a:lnTo>
                <a:lnTo>
                  <a:pt x="1022223" y="39244"/>
                </a:lnTo>
                <a:lnTo>
                  <a:pt x="1069435" y="184547"/>
                </a:lnTo>
                <a:lnTo>
                  <a:pt x="1114314" y="173007"/>
                </a:lnTo>
                <a:cubicBezTo>
                  <a:pt x="1153688" y="164950"/>
                  <a:pt x="1193758" y="158806"/>
                  <a:pt x="1234424" y="154677"/>
                </a:cubicBezTo>
                <a:lnTo>
                  <a:pt x="1270000" y="152880"/>
                </a:lnTo>
                <a:close/>
              </a:path>
            </a:pathLst>
          </a:cu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62" name="任意多边形 161"/>
          <p:cNvSpPr/>
          <p:nvPr/>
        </p:nvSpPr>
        <p:spPr>
          <a:xfrm>
            <a:off x="4910448" y="2647629"/>
            <a:ext cx="1680852" cy="1680852"/>
          </a:xfrm>
          <a:custGeom>
            <a:avLst/>
            <a:gdLst>
              <a:gd name="connsiteX0" fmla="*/ 1358106 w 2716212"/>
              <a:gd name="connsiteY0" fmla="*/ 355963 h 2716212"/>
              <a:gd name="connsiteX1" fmla="*/ 355963 w 2716212"/>
              <a:gd name="connsiteY1" fmla="*/ 1358106 h 2716212"/>
              <a:gd name="connsiteX2" fmla="*/ 1358106 w 2716212"/>
              <a:gd name="connsiteY2" fmla="*/ 2360249 h 2716212"/>
              <a:gd name="connsiteX3" fmla="*/ 2360249 w 2716212"/>
              <a:gd name="connsiteY3" fmla="*/ 1358106 h 2716212"/>
              <a:gd name="connsiteX4" fmla="*/ 1358106 w 2716212"/>
              <a:gd name="connsiteY4" fmla="*/ 355963 h 2716212"/>
              <a:gd name="connsiteX5" fmla="*/ 1270000 w 2716212"/>
              <a:gd name="connsiteY5" fmla="*/ 0 h 2716212"/>
              <a:gd name="connsiteX6" fmla="*/ 1446212 w 2716212"/>
              <a:gd name="connsiteY6" fmla="*/ 0 h 2716212"/>
              <a:gd name="connsiteX7" fmla="*/ 1446212 w 2716212"/>
              <a:gd name="connsiteY7" fmla="*/ 152880 h 2716212"/>
              <a:gd name="connsiteX8" fmla="*/ 1481788 w 2716212"/>
              <a:gd name="connsiteY8" fmla="*/ 154677 h 2716212"/>
              <a:gd name="connsiteX9" fmla="*/ 1601898 w 2716212"/>
              <a:gd name="connsiteY9" fmla="*/ 173007 h 2716212"/>
              <a:gd name="connsiteX10" fmla="*/ 1646779 w 2716212"/>
              <a:gd name="connsiteY10" fmla="*/ 184547 h 2716212"/>
              <a:gd name="connsiteX11" fmla="*/ 1693991 w 2716212"/>
              <a:gd name="connsiteY11" fmla="*/ 39244 h 2716212"/>
              <a:gd name="connsiteX12" fmla="*/ 1861578 w 2716212"/>
              <a:gd name="connsiteY12" fmla="*/ 93696 h 2716212"/>
              <a:gd name="connsiteX13" fmla="*/ 1814613 w 2716212"/>
              <a:gd name="connsiteY13" fmla="*/ 238240 h 2716212"/>
              <a:gd name="connsiteX14" fmla="*/ 1828966 w 2716212"/>
              <a:gd name="connsiteY14" fmla="*/ 243493 h 2716212"/>
              <a:gd name="connsiteX15" fmla="*/ 1934709 w 2716212"/>
              <a:gd name="connsiteY15" fmla="*/ 294432 h 2716212"/>
              <a:gd name="connsiteX16" fmla="*/ 1995274 w 2716212"/>
              <a:gd name="connsiteY16" fmla="*/ 331226 h 2716212"/>
              <a:gd name="connsiteX17" fmla="*/ 2085101 w 2716212"/>
              <a:gd name="connsiteY17" fmla="*/ 207588 h 2716212"/>
              <a:gd name="connsiteX18" fmla="*/ 2227660 w 2716212"/>
              <a:gd name="connsiteY18" fmla="*/ 311163 h 2716212"/>
              <a:gd name="connsiteX19" fmla="*/ 2138188 w 2716212"/>
              <a:gd name="connsiteY19" fmla="*/ 434311 h 2716212"/>
              <a:gd name="connsiteX20" fmla="*/ 2213476 w 2716212"/>
              <a:gd name="connsiteY20" fmla="*/ 502737 h 2716212"/>
              <a:gd name="connsiteX21" fmla="*/ 2281902 w 2716212"/>
              <a:gd name="connsiteY21" fmla="*/ 578025 h 2716212"/>
              <a:gd name="connsiteX22" fmla="*/ 2405050 w 2716212"/>
              <a:gd name="connsiteY22" fmla="*/ 488552 h 2716212"/>
              <a:gd name="connsiteX23" fmla="*/ 2508625 w 2716212"/>
              <a:gd name="connsiteY23" fmla="*/ 631111 h 2716212"/>
              <a:gd name="connsiteX24" fmla="*/ 2384987 w 2716212"/>
              <a:gd name="connsiteY24" fmla="*/ 720940 h 2716212"/>
              <a:gd name="connsiteX25" fmla="*/ 2421780 w 2716212"/>
              <a:gd name="connsiteY25" fmla="*/ 781503 h 2716212"/>
              <a:gd name="connsiteX26" fmla="*/ 2472719 w 2716212"/>
              <a:gd name="connsiteY26" fmla="*/ 887246 h 2716212"/>
              <a:gd name="connsiteX27" fmla="*/ 2477972 w 2716212"/>
              <a:gd name="connsiteY27" fmla="*/ 901599 h 2716212"/>
              <a:gd name="connsiteX28" fmla="*/ 2622516 w 2716212"/>
              <a:gd name="connsiteY28" fmla="*/ 854634 h 2716212"/>
              <a:gd name="connsiteX29" fmla="*/ 2676968 w 2716212"/>
              <a:gd name="connsiteY29" fmla="*/ 1022221 h 2716212"/>
              <a:gd name="connsiteX30" fmla="*/ 2531665 w 2716212"/>
              <a:gd name="connsiteY30" fmla="*/ 1069434 h 2716212"/>
              <a:gd name="connsiteX31" fmla="*/ 2543205 w 2716212"/>
              <a:gd name="connsiteY31" fmla="*/ 1114314 h 2716212"/>
              <a:gd name="connsiteX32" fmla="*/ 2561536 w 2716212"/>
              <a:gd name="connsiteY32" fmla="*/ 1234424 h 2716212"/>
              <a:gd name="connsiteX33" fmla="*/ 2563332 w 2716212"/>
              <a:gd name="connsiteY33" fmla="*/ 1270000 h 2716212"/>
              <a:gd name="connsiteX34" fmla="*/ 2716212 w 2716212"/>
              <a:gd name="connsiteY34" fmla="*/ 1270000 h 2716212"/>
              <a:gd name="connsiteX35" fmla="*/ 2716212 w 2716212"/>
              <a:gd name="connsiteY35" fmla="*/ 1446212 h 2716212"/>
              <a:gd name="connsiteX36" fmla="*/ 2563332 w 2716212"/>
              <a:gd name="connsiteY36" fmla="*/ 1446212 h 2716212"/>
              <a:gd name="connsiteX37" fmla="*/ 2561536 w 2716212"/>
              <a:gd name="connsiteY37" fmla="*/ 1481788 h 2716212"/>
              <a:gd name="connsiteX38" fmla="*/ 2543205 w 2716212"/>
              <a:gd name="connsiteY38" fmla="*/ 1601898 h 2716212"/>
              <a:gd name="connsiteX39" fmla="*/ 2531665 w 2716212"/>
              <a:gd name="connsiteY39" fmla="*/ 1646779 h 2716212"/>
              <a:gd name="connsiteX40" fmla="*/ 2676968 w 2716212"/>
              <a:gd name="connsiteY40" fmla="*/ 1693990 h 2716212"/>
              <a:gd name="connsiteX41" fmla="*/ 2622516 w 2716212"/>
              <a:gd name="connsiteY41" fmla="*/ 1861578 h 2716212"/>
              <a:gd name="connsiteX42" fmla="*/ 2477972 w 2716212"/>
              <a:gd name="connsiteY42" fmla="*/ 1814613 h 2716212"/>
              <a:gd name="connsiteX43" fmla="*/ 2472719 w 2716212"/>
              <a:gd name="connsiteY43" fmla="*/ 1828966 h 2716212"/>
              <a:gd name="connsiteX44" fmla="*/ 2421780 w 2716212"/>
              <a:gd name="connsiteY44" fmla="*/ 1934709 h 2716212"/>
              <a:gd name="connsiteX45" fmla="*/ 2384986 w 2716212"/>
              <a:gd name="connsiteY45" fmla="*/ 1995275 h 2716212"/>
              <a:gd name="connsiteX46" fmla="*/ 2508624 w 2716212"/>
              <a:gd name="connsiteY46" fmla="*/ 2085102 h 2716212"/>
              <a:gd name="connsiteX47" fmla="*/ 2405049 w 2716212"/>
              <a:gd name="connsiteY47" fmla="*/ 2227661 h 2716212"/>
              <a:gd name="connsiteX48" fmla="*/ 2281901 w 2716212"/>
              <a:gd name="connsiteY48" fmla="*/ 2138189 h 2716212"/>
              <a:gd name="connsiteX49" fmla="*/ 2213476 w 2716212"/>
              <a:gd name="connsiteY49" fmla="*/ 2213476 h 2716212"/>
              <a:gd name="connsiteX50" fmla="*/ 2138188 w 2716212"/>
              <a:gd name="connsiteY50" fmla="*/ 2281901 h 2716212"/>
              <a:gd name="connsiteX51" fmla="*/ 2227661 w 2716212"/>
              <a:gd name="connsiteY51" fmla="*/ 2405049 h 2716212"/>
              <a:gd name="connsiteX52" fmla="*/ 2085102 w 2716212"/>
              <a:gd name="connsiteY52" fmla="*/ 2508624 h 2716212"/>
              <a:gd name="connsiteX53" fmla="*/ 1995275 w 2716212"/>
              <a:gd name="connsiteY53" fmla="*/ 2384986 h 2716212"/>
              <a:gd name="connsiteX54" fmla="*/ 1934709 w 2716212"/>
              <a:gd name="connsiteY54" fmla="*/ 2421780 h 2716212"/>
              <a:gd name="connsiteX55" fmla="*/ 1828966 w 2716212"/>
              <a:gd name="connsiteY55" fmla="*/ 2472719 h 2716212"/>
              <a:gd name="connsiteX56" fmla="*/ 1814613 w 2716212"/>
              <a:gd name="connsiteY56" fmla="*/ 2477972 h 2716212"/>
              <a:gd name="connsiteX57" fmla="*/ 1861578 w 2716212"/>
              <a:gd name="connsiteY57" fmla="*/ 2622516 h 2716212"/>
              <a:gd name="connsiteX58" fmla="*/ 1693991 w 2716212"/>
              <a:gd name="connsiteY58" fmla="*/ 2676968 h 2716212"/>
              <a:gd name="connsiteX59" fmla="*/ 1646779 w 2716212"/>
              <a:gd name="connsiteY59" fmla="*/ 2531665 h 2716212"/>
              <a:gd name="connsiteX60" fmla="*/ 1601898 w 2716212"/>
              <a:gd name="connsiteY60" fmla="*/ 2543205 h 2716212"/>
              <a:gd name="connsiteX61" fmla="*/ 1481788 w 2716212"/>
              <a:gd name="connsiteY61" fmla="*/ 2561536 h 2716212"/>
              <a:gd name="connsiteX62" fmla="*/ 1446212 w 2716212"/>
              <a:gd name="connsiteY62" fmla="*/ 2563332 h 2716212"/>
              <a:gd name="connsiteX63" fmla="*/ 1446212 w 2716212"/>
              <a:gd name="connsiteY63" fmla="*/ 2716212 h 2716212"/>
              <a:gd name="connsiteX64" fmla="*/ 1270000 w 2716212"/>
              <a:gd name="connsiteY64" fmla="*/ 2716212 h 2716212"/>
              <a:gd name="connsiteX65" fmla="*/ 1270000 w 2716212"/>
              <a:gd name="connsiteY65" fmla="*/ 2563332 h 2716212"/>
              <a:gd name="connsiteX66" fmla="*/ 1234424 w 2716212"/>
              <a:gd name="connsiteY66" fmla="*/ 2561536 h 2716212"/>
              <a:gd name="connsiteX67" fmla="*/ 1114314 w 2716212"/>
              <a:gd name="connsiteY67" fmla="*/ 2543205 h 2716212"/>
              <a:gd name="connsiteX68" fmla="*/ 1069434 w 2716212"/>
              <a:gd name="connsiteY68" fmla="*/ 2531665 h 2716212"/>
              <a:gd name="connsiteX69" fmla="*/ 1022222 w 2716212"/>
              <a:gd name="connsiteY69" fmla="*/ 2676968 h 2716212"/>
              <a:gd name="connsiteX70" fmla="*/ 854634 w 2716212"/>
              <a:gd name="connsiteY70" fmla="*/ 2622516 h 2716212"/>
              <a:gd name="connsiteX71" fmla="*/ 901600 w 2716212"/>
              <a:gd name="connsiteY71" fmla="*/ 2477972 h 2716212"/>
              <a:gd name="connsiteX72" fmla="*/ 887246 w 2716212"/>
              <a:gd name="connsiteY72" fmla="*/ 2472719 h 2716212"/>
              <a:gd name="connsiteX73" fmla="*/ 781503 w 2716212"/>
              <a:gd name="connsiteY73" fmla="*/ 2421780 h 2716212"/>
              <a:gd name="connsiteX74" fmla="*/ 720939 w 2716212"/>
              <a:gd name="connsiteY74" fmla="*/ 2384986 h 2716212"/>
              <a:gd name="connsiteX75" fmla="*/ 631111 w 2716212"/>
              <a:gd name="connsiteY75" fmla="*/ 2508624 h 2716212"/>
              <a:gd name="connsiteX76" fmla="*/ 488552 w 2716212"/>
              <a:gd name="connsiteY76" fmla="*/ 2405049 h 2716212"/>
              <a:gd name="connsiteX77" fmla="*/ 578025 w 2716212"/>
              <a:gd name="connsiteY77" fmla="*/ 2281902 h 2716212"/>
              <a:gd name="connsiteX78" fmla="*/ 502737 w 2716212"/>
              <a:gd name="connsiteY78" fmla="*/ 2213476 h 2716212"/>
              <a:gd name="connsiteX79" fmla="*/ 434312 w 2716212"/>
              <a:gd name="connsiteY79" fmla="*/ 2138189 h 2716212"/>
              <a:gd name="connsiteX80" fmla="*/ 311163 w 2716212"/>
              <a:gd name="connsiteY80" fmla="*/ 2227661 h 2716212"/>
              <a:gd name="connsiteX81" fmla="*/ 207588 w 2716212"/>
              <a:gd name="connsiteY81" fmla="*/ 2085102 h 2716212"/>
              <a:gd name="connsiteX82" fmla="*/ 331227 w 2716212"/>
              <a:gd name="connsiteY82" fmla="*/ 1995275 h 2716212"/>
              <a:gd name="connsiteX83" fmla="*/ 294432 w 2716212"/>
              <a:gd name="connsiteY83" fmla="*/ 1934709 h 2716212"/>
              <a:gd name="connsiteX84" fmla="*/ 243493 w 2716212"/>
              <a:gd name="connsiteY84" fmla="*/ 1828966 h 2716212"/>
              <a:gd name="connsiteX85" fmla="*/ 238240 w 2716212"/>
              <a:gd name="connsiteY85" fmla="*/ 1814613 h 2716212"/>
              <a:gd name="connsiteX86" fmla="*/ 93697 w 2716212"/>
              <a:gd name="connsiteY86" fmla="*/ 1861578 h 2716212"/>
              <a:gd name="connsiteX87" fmla="*/ 39244 w 2716212"/>
              <a:gd name="connsiteY87" fmla="*/ 1693991 h 2716212"/>
              <a:gd name="connsiteX88" fmla="*/ 184548 w 2716212"/>
              <a:gd name="connsiteY88" fmla="*/ 1646779 h 2716212"/>
              <a:gd name="connsiteX89" fmla="*/ 173007 w 2716212"/>
              <a:gd name="connsiteY89" fmla="*/ 1601898 h 2716212"/>
              <a:gd name="connsiteX90" fmla="*/ 154677 w 2716212"/>
              <a:gd name="connsiteY90" fmla="*/ 1481788 h 2716212"/>
              <a:gd name="connsiteX91" fmla="*/ 152880 w 2716212"/>
              <a:gd name="connsiteY91" fmla="*/ 1446212 h 2716212"/>
              <a:gd name="connsiteX92" fmla="*/ 0 w 2716212"/>
              <a:gd name="connsiteY92" fmla="*/ 1446212 h 2716212"/>
              <a:gd name="connsiteX93" fmla="*/ 0 w 2716212"/>
              <a:gd name="connsiteY93" fmla="*/ 1270000 h 2716212"/>
              <a:gd name="connsiteX94" fmla="*/ 152880 w 2716212"/>
              <a:gd name="connsiteY94" fmla="*/ 1270000 h 2716212"/>
              <a:gd name="connsiteX95" fmla="*/ 154677 w 2716212"/>
              <a:gd name="connsiteY95" fmla="*/ 1234424 h 2716212"/>
              <a:gd name="connsiteX96" fmla="*/ 173007 w 2716212"/>
              <a:gd name="connsiteY96" fmla="*/ 1114314 h 2716212"/>
              <a:gd name="connsiteX97" fmla="*/ 184548 w 2716212"/>
              <a:gd name="connsiteY97" fmla="*/ 1069433 h 2716212"/>
              <a:gd name="connsiteX98" fmla="*/ 39244 w 2716212"/>
              <a:gd name="connsiteY98" fmla="*/ 1022221 h 2716212"/>
              <a:gd name="connsiteX99" fmla="*/ 93697 w 2716212"/>
              <a:gd name="connsiteY99" fmla="*/ 854634 h 2716212"/>
              <a:gd name="connsiteX100" fmla="*/ 238240 w 2716212"/>
              <a:gd name="connsiteY100" fmla="*/ 901599 h 2716212"/>
              <a:gd name="connsiteX101" fmla="*/ 243493 w 2716212"/>
              <a:gd name="connsiteY101" fmla="*/ 887246 h 2716212"/>
              <a:gd name="connsiteX102" fmla="*/ 294432 w 2716212"/>
              <a:gd name="connsiteY102" fmla="*/ 781503 h 2716212"/>
              <a:gd name="connsiteX103" fmla="*/ 331226 w 2716212"/>
              <a:gd name="connsiteY103" fmla="*/ 720939 h 2716212"/>
              <a:gd name="connsiteX104" fmla="*/ 207588 w 2716212"/>
              <a:gd name="connsiteY104" fmla="*/ 631111 h 2716212"/>
              <a:gd name="connsiteX105" fmla="*/ 311163 w 2716212"/>
              <a:gd name="connsiteY105" fmla="*/ 488552 h 2716212"/>
              <a:gd name="connsiteX106" fmla="*/ 434311 w 2716212"/>
              <a:gd name="connsiteY106" fmla="*/ 578024 h 2716212"/>
              <a:gd name="connsiteX107" fmla="*/ 502737 w 2716212"/>
              <a:gd name="connsiteY107" fmla="*/ 502737 h 2716212"/>
              <a:gd name="connsiteX108" fmla="*/ 578024 w 2716212"/>
              <a:gd name="connsiteY108" fmla="*/ 434311 h 2716212"/>
              <a:gd name="connsiteX109" fmla="*/ 488552 w 2716212"/>
              <a:gd name="connsiteY109" fmla="*/ 311163 h 2716212"/>
              <a:gd name="connsiteX110" fmla="*/ 631111 w 2716212"/>
              <a:gd name="connsiteY110" fmla="*/ 207588 h 2716212"/>
              <a:gd name="connsiteX111" fmla="*/ 720939 w 2716212"/>
              <a:gd name="connsiteY111" fmla="*/ 331226 h 2716212"/>
              <a:gd name="connsiteX112" fmla="*/ 781503 w 2716212"/>
              <a:gd name="connsiteY112" fmla="*/ 294432 h 2716212"/>
              <a:gd name="connsiteX113" fmla="*/ 887246 w 2716212"/>
              <a:gd name="connsiteY113" fmla="*/ 243493 h 2716212"/>
              <a:gd name="connsiteX114" fmla="*/ 901601 w 2716212"/>
              <a:gd name="connsiteY114" fmla="*/ 238240 h 2716212"/>
              <a:gd name="connsiteX115" fmla="*/ 854635 w 2716212"/>
              <a:gd name="connsiteY115" fmla="*/ 93696 h 2716212"/>
              <a:gd name="connsiteX116" fmla="*/ 1022223 w 2716212"/>
              <a:gd name="connsiteY116" fmla="*/ 39244 h 2716212"/>
              <a:gd name="connsiteX117" fmla="*/ 1069435 w 2716212"/>
              <a:gd name="connsiteY117" fmla="*/ 184547 h 2716212"/>
              <a:gd name="connsiteX118" fmla="*/ 1114314 w 2716212"/>
              <a:gd name="connsiteY118" fmla="*/ 173007 h 2716212"/>
              <a:gd name="connsiteX119" fmla="*/ 1234424 w 2716212"/>
              <a:gd name="connsiteY119" fmla="*/ 154677 h 2716212"/>
              <a:gd name="connsiteX120" fmla="*/ 1270000 w 2716212"/>
              <a:gd name="connsiteY120" fmla="*/ 152880 h 271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716212" h="2716212">
                <a:moveTo>
                  <a:pt x="1358106" y="355963"/>
                </a:moveTo>
                <a:cubicBezTo>
                  <a:pt x="804638" y="355963"/>
                  <a:pt x="355963" y="804638"/>
                  <a:pt x="355963" y="1358106"/>
                </a:cubicBezTo>
                <a:cubicBezTo>
                  <a:pt x="355963" y="1911574"/>
                  <a:pt x="804638" y="2360249"/>
                  <a:pt x="1358106" y="2360249"/>
                </a:cubicBezTo>
                <a:cubicBezTo>
                  <a:pt x="1911574" y="2360249"/>
                  <a:pt x="2360249" y="1911574"/>
                  <a:pt x="2360249" y="1358106"/>
                </a:cubicBezTo>
                <a:cubicBezTo>
                  <a:pt x="2360249" y="804638"/>
                  <a:pt x="1911574" y="355963"/>
                  <a:pt x="1358106" y="355963"/>
                </a:cubicBezTo>
                <a:close/>
                <a:moveTo>
                  <a:pt x="1270000" y="0"/>
                </a:moveTo>
                <a:lnTo>
                  <a:pt x="1446212" y="0"/>
                </a:lnTo>
                <a:lnTo>
                  <a:pt x="1446212" y="152880"/>
                </a:lnTo>
                <a:lnTo>
                  <a:pt x="1481788" y="154677"/>
                </a:lnTo>
                <a:cubicBezTo>
                  <a:pt x="1522454" y="158806"/>
                  <a:pt x="1562524" y="164950"/>
                  <a:pt x="1601898" y="173007"/>
                </a:cubicBezTo>
                <a:lnTo>
                  <a:pt x="1646779" y="184547"/>
                </a:lnTo>
                <a:lnTo>
                  <a:pt x="1693991" y="39244"/>
                </a:lnTo>
                <a:lnTo>
                  <a:pt x="1861578" y="93696"/>
                </a:lnTo>
                <a:lnTo>
                  <a:pt x="1814613" y="238240"/>
                </a:lnTo>
                <a:lnTo>
                  <a:pt x="1828966" y="243493"/>
                </a:lnTo>
                <a:cubicBezTo>
                  <a:pt x="1865147" y="258797"/>
                  <a:pt x="1900429" y="275810"/>
                  <a:pt x="1934709" y="294432"/>
                </a:cubicBezTo>
                <a:lnTo>
                  <a:pt x="1995274" y="331226"/>
                </a:lnTo>
                <a:lnTo>
                  <a:pt x="2085101" y="207588"/>
                </a:lnTo>
                <a:lnTo>
                  <a:pt x="2227660" y="311163"/>
                </a:lnTo>
                <a:lnTo>
                  <a:pt x="2138188" y="434311"/>
                </a:lnTo>
                <a:lnTo>
                  <a:pt x="2213476" y="502737"/>
                </a:lnTo>
                <a:lnTo>
                  <a:pt x="2281902" y="578025"/>
                </a:lnTo>
                <a:lnTo>
                  <a:pt x="2405050" y="488552"/>
                </a:lnTo>
                <a:lnTo>
                  <a:pt x="2508625" y="631111"/>
                </a:lnTo>
                <a:lnTo>
                  <a:pt x="2384987" y="720940"/>
                </a:lnTo>
                <a:lnTo>
                  <a:pt x="2421780" y="781503"/>
                </a:lnTo>
                <a:cubicBezTo>
                  <a:pt x="2440402" y="815784"/>
                  <a:pt x="2457416" y="851065"/>
                  <a:pt x="2472719" y="887246"/>
                </a:cubicBezTo>
                <a:lnTo>
                  <a:pt x="2477972" y="901599"/>
                </a:lnTo>
                <a:lnTo>
                  <a:pt x="2622516" y="854634"/>
                </a:lnTo>
                <a:lnTo>
                  <a:pt x="2676968" y="1022221"/>
                </a:lnTo>
                <a:lnTo>
                  <a:pt x="2531665" y="1069434"/>
                </a:lnTo>
                <a:lnTo>
                  <a:pt x="2543205" y="1114314"/>
                </a:lnTo>
                <a:cubicBezTo>
                  <a:pt x="2551262" y="1153688"/>
                  <a:pt x="2557406" y="1193758"/>
                  <a:pt x="2561536" y="1234424"/>
                </a:cubicBezTo>
                <a:lnTo>
                  <a:pt x="2563332" y="1270000"/>
                </a:lnTo>
                <a:lnTo>
                  <a:pt x="2716212" y="1270000"/>
                </a:lnTo>
                <a:lnTo>
                  <a:pt x="2716212" y="1446212"/>
                </a:lnTo>
                <a:lnTo>
                  <a:pt x="2563332" y="1446212"/>
                </a:lnTo>
                <a:lnTo>
                  <a:pt x="2561536" y="1481788"/>
                </a:lnTo>
                <a:cubicBezTo>
                  <a:pt x="2557406" y="1522454"/>
                  <a:pt x="2551262" y="1562524"/>
                  <a:pt x="2543205" y="1601898"/>
                </a:cubicBezTo>
                <a:lnTo>
                  <a:pt x="2531665" y="1646779"/>
                </a:lnTo>
                <a:lnTo>
                  <a:pt x="2676968" y="1693990"/>
                </a:lnTo>
                <a:lnTo>
                  <a:pt x="2622516" y="1861578"/>
                </a:lnTo>
                <a:lnTo>
                  <a:pt x="2477972" y="1814613"/>
                </a:lnTo>
                <a:lnTo>
                  <a:pt x="2472719" y="1828966"/>
                </a:lnTo>
                <a:cubicBezTo>
                  <a:pt x="2457416" y="1865147"/>
                  <a:pt x="2440402" y="1900429"/>
                  <a:pt x="2421780" y="1934709"/>
                </a:cubicBezTo>
                <a:lnTo>
                  <a:pt x="2384986" y="1995275"/>
                </a:lnTo>
                <a:lnTo>
                  <a:pt x="2508624" y="2085102"/>
                </a:lnTo>
                <a:lnTo>
                  <a:pt x="2405049" y="2227661"/>
                </a:lnTo>
                <a:lnTo>
                  <a:pt x="2281901" y="2138189"/>
                </a:lnTo>
                <a:lnTo>
                  <a:pt x="2213476" y="2213476"/>
                </a:lnTo>
                <a:lnTo>
                  <a:pt x="2138188" y="2281901"/>
                </a:lnTo>
                <a:lnTo>
                  <a:pt x="2227661" y="2405049"/>
                </a:lnTo>
                <a:lnTo>
                  <a:pt x="2085102" y="2508624"/>
                </a:lnTo>
                <a:lnTo>
                  <a:pt x="1995275" y="2384986"/>
                </a:lnTo>
                <a:lnTo>
                  <a:pt x="1934709" y="2421780"/>
                </a:lnTo>
                <a:cubicBezTo>
                  <a:pt x="1900429" y="2440402"/>
                  <a:pt x="1865147" y="2457416"/>
                  <a:pt x="1828966" y="2472719"/>
                </a:cubicBezTo>
                <a:lnTo>
                  <a:pt x="1814613" y="2477972"/>
                </a:lnTo>
                <a:lnTo>
                  <a:pt x="1861578" y="2622516"/>
                </a:lnTo>
                <a:lnTo>
                  <a:pt x="1693991" y="2676968"/>
                </a:lnTo>
                <a:lnTo>
                  <a:pt x="1646779" y="2531665"/>
                </a:lnTo>
                <a:lnTo>
                  <a:pt x="1601898" y="2543205"/>
                </a:lnTo>
                <a:cubicBezTo>
                  <a:pt x="1562524" y="2551262"/>
                  <a:pt x="1522454" y="2557406"/>
                  <a:pt x="1481788" y="2561536"/>
                </a:cubicBezTo>
                <a:lnTo>
                  <a:pt x="1446212" y="2563332"/>
                </a:lnTo>
                <a:lnTo>
                  <a:pt x="1446212" y="2716212"/>
                </a:lnTo>
                <a:lnTo>
                  <a:pt x="1270000" y="2716212"/>
                </a:lnTo>
                <a:lnTo>
                  <a:pt x="1270000" y="2563332"/>
                </a:lnTo>
                <a:lnTo>
                  <a:pt x="1234424" y="2561536"/>
                </a:lnTo>
                <a:cubicBezTo>
                  <a:pt x="1193758" y="2557406"/>
                  <a:pt x="1153688" y="2551262"/>
                  <a:pt x="1114314" y="2543205"/>
                </a:cubicBezTo>
                <a:lnTo>
                  <a:pt x="1069434" y="2531665"/>
                </a:lnTo>
                <a:lnTo>
                  <a:pt x="1022222" y="2676968"/>
                </a:lnTo>
                <a:lnTo>
                  <a:pt x="854634" y="2622516"/>
                </a:lnTo>
                <a:lnTo>
                  <a:pt x="901600" y="2477972"/>
                </a:lnTo>
                <a:lnTo>
                  <a:pt x="887246" y="2472719"/>
                </a:lnTo>
                <a:cubicBezTo>
                  <a:pt x="851065" y="2457416"/>
                  <a:pt x="815784" y="2440402"/>
                  <a:pt x="781503" y="2421780"/>
                </a:cubicBezTo>
                <a:lnTo>
                  <a:pt x="720939" y="2384986"/>
                </a:lnTo>
                <a:lnTo>
                  <a:pt x="631111" y="2508624"/>
                </a:lnTo>
                <a:lnTo>
                  <a:pt x="488552" y="2405049"/>
                </a:lnTo>
                <a:lnTo>
                  <a:pt x="578025" y="2281902"/>
                </a:lnTo>
                <a:lnTo>
                  <a:pt x="502737" y="2213476"/>
                </a:lnTo>
                <a:lnTo>
                  <a:pt x="434312" y="2138189"/>
                </a:lnTo>
                <a:lnTo>
                  <a:pt x="311163" y="2227661"/>
                </a:lnTo>
                <a:lnTo>
                  <a:pt x="207588" y="2085102"/>
                </a:lnTo>
                <a:lnTo>
                  <a:pt x="331227" y="1995275"/>
                </a:lnTo>
                <a:lnTo>
                  <a:pt x="294432" y="1934709"/>
                </a:lnTo>
                <a:cubicBezTo>
                  <a:pt x="275810" y="1900429"/>
                  <a:pt x="258797" y="1865147"/>
                  <a:pt x="243493" y="1828966"/>
                </a:cubicBezTo>
                <a:lnTo>
                  <a:pt x="238240" y="1814613"/>
                </a:lnTo>
                <a:lnTo>
                  <a:pt x="93697" y="1861578"/>
                </a:lnTo>
                <a:lnTo>
                  <a:pt x="39244" y="1693991"/>
                </a:lnTo>
                <a:lnTo>
                  <a:pt x="184548" y="1646779"/>
                </a:lnTo>
                <a:lnTo>
                  <a:pt x="173007" y="1601898"/>
                </a:lnTo>
                <a:cubicBezTo>
                  <a:pt x="164950" y="1562524"/>
                  <a:pt x="158806" y="1522454"/>
                  <a:pt x="154677" y="1481788"/>
                </a:cubicBezTo>
                <a:lnTo>
                  <a:pt x="152880" y="1446212"/>
                </a:lnTo>
                <a:lnTo>
                  <a:pt x="0" y="1446212"/>
                </a:lnTo>
                <a:lnTo>
                  <a:pt x="0" y="1270000"/>
                </a:lnTo>
                <a:lnTo>
                  <a:pt x="152880" y="1270000"/>
                </a:lnTo>
                <a:lnTo>
                  <a:pt x="154677" y="1234424"/>
                </a:lnTo>
                <a:cubicBezTo>
                  <a:pt x="158806" y="1193758"/>
                  <a:pt x="164950" y="1153688"/>
                  <a:pt x="173007" y="1114314"/>
                </a:cubicBezTo>
                <a:lnTo>
                  <a:pt x="184548" y="1069433"/>
                </a:lnTo>
                <a:lnTo>
                  <a:pt x="39244" y="1022221"/>
                </a:lnTo>
                <a:lnTo>
                  <a:pt x="93697" y="854634"/>
                </a:lnTo>
                <a:lnTo>
                  <a:pt x="238240" y="901599"/>
                </a:lnTo>
                <a:lnTo>
                  <a:pt x="243493" y="887246"/>
                </a:lnTo>
                <a:cubicBezTo>
                  <a:pt x="258797" y="851065"/>
                  <a:pt x="275810" y="815784"/>
                  <a:pt x="294432" y="781503"/>
                </a:cubicBezTo>
                <a:lnTo>
                  <a:pt x="331226" y="720939"/>
                </a:lnTo>
                <a:lnTo>
                  <a:pt x="207588" y="631111"/>
                </a:lnTo>
                <a:lnTo>
                  <a:pt x="311163" y="488552"/>
                </a:lnTo>
                <a:lnTo>
                  <a:pt x="434311" y="578024"/>
                </a:lnTo>
                <a:lnTo>
                  <a:pt x="502737" y="502737"/>
                </a:lnTo>
                <a:lnTo>
                  <a:pt x="578024" y="434311"/>
                </a:lnTo>
                <a:lnTo>
                  <a:pt x="488552" y="311163"/>
                </a:lnTo>
                <a:lnTo>
                  <a:pt x="631111" y="207588"/>
                </a:lnTo>
                <a:lnTo>
                  <a:pt x="720939" y="331226"/>
                </a:lnTo>
                <a:lnTo>
                  <a:pt x="781503" y="294432"/>
                </a:lnTo>
                <a:cubicBezTo>
                  <a:pt x="815784" y="275810"/>
                  <a:pt x="851065" y="258797"/>
                  <a:pt x="887246" y="243493"/>
                </a:cubicBezTo>
                <a:lnTo>
                  <a:pt x="901601" y="238240"/>
                </a:lnTo>
                <a:lnTo>
                  <a:pt x="854635" y="93696"/>
                </a:lnTo>
                <a:lnTo>
                  <a:pt x="1022223" y="39244"/>
                </a:lnTo>
                <a:lnTo>
                  <a:pt x="1069435" y="184547"/>
                </a:lnTo>
                <a:lnTo>
                  <a:pt x="1114314" y="173007"/>
                </a:lnTo>
                <a:cubicBezTo>
                  <a:pt x="1153688" y="164950"/>
                  <a:pt x="1193758" y="158806"/>
                  <a:pt x="1234424" y="154677"/>
                </a:cubicBezTo>
                <a:lnTo>
                  <a:pt x="1270000" y="152880"/>
                </a:lnTo>
                <a:close/>
              </a:path>
            </a:pathLst>
          </a:cu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63" name="任意多边形 162"/>
          <p:cNvSpPr/>
          <p:nvPr/>
        </p:nvSpPr>
        <p:spPr>
          <a:xfrm>
            <a:off x="6373487" y="3712368"/>
            <a:ext cx="935045" cy="935045"/>
          </a:xfrm>
          <a:custGeom>
            <a:avLst/>
            <a:gdLst>
              <a:gd name="connsiteX0" fmla="*/ 1358106 w 2716212"/>
              <a:gd name="connsiteY0" fmla="*/ 355963 h 2716212"/>
              <a:gd name="connsiteX1" fmla="*/ 355963 w 2716212"/>
              <a:gd name="connsiteY1" fmla="*/ 1358106 h 2716212"/>
              <a:gd name="connsiteX2" fmla="*/ 1358106 w 2716212"/>
              <a:gd name="connsiteY2" fmla="*/ 2360249 h 2716212"/>
              <a:gd name="connsiteX3" fmla="*/ 2360249 w 2716212"/>
              <a:gd name="connsiteY3" fmla="*/ 1358106 h 2716212"/>
              <a:gd name="connsiteX4" fmla="*/ 1358106 w 2716212"/>
              <a:gd name="connsiteY4" fmla="*/ 355963 h 2716212"/>
              <a:gd name="connsiteX5" fmla="*/ 1270000 w 2716212"/>
              <a:gd name="connsiteY5" fmla="*/ 0 h 2716212"/>
              <a:gd name="connsiteX6" fmla="*/ 1446212 w 2716212"/>
              <a:gd name="connsiteY6" fmla="*/ 0 h 2716212"/>
              <a:gd name="connsiteX7" fmla="*/ 1446212 w 2716212"/>
              <a:gd name="connsiteY7" fmla="*/ 152880 h 2716212"/>
              <a:gd name="connsiteX8" fmla="*/ 1481788 w 2716212"/>
              <a:gd name="connsiteY8" fmla="*/ 154677 h 2716212"/>
              <a:gd name="connsiteX9" fmla="*/ 1601898 w 2716212"/>
              <a:gd name="connsiteY9" fmla="*/ 173007 h 2716212"/>
              <a:gd name="connsiteX10" fmla="*/ 1646779 w 2716212"/>
              <a:gd name="connsiteY10" fmla="*/ 184547 h 2716212"/>
              <a:gd name="connsiteX11" fmla="*/ 1693991 w 2716212"/>
              <a:gd name="connsiteY11" fmla="*/ 39244 h 2716212"/>
              <a:gd name="connsiteX12" fmla="*/ 1861578 w 2716212"/>
              <a:gd name="connsiteY12" fmla="*/ 93696 h 2716212"/>
              <a:gd name="connsiteX13" fmla="*/ 1814613 w 2716212"/>
              <a:gd name="connsiteY13" fmla="*/ 238240 h 2716212"/>
              <a:gd name="connsiteX14" fmla="*/ 1828966 w 2716212"/>
              <a:gd name="connsiteY14" fmla="*/ 243493 h 2716212"/>
              <a:gd name="connsiteX15" fmla="*/ 1934709 w 2716212"/>
              <a:gd name="connsiteY15" fmla="*/ 294432 h 2716212"/>
              <a:gd name="connsiteX16" fmla="*/ 1995274 w 2716212"/>
              <a:gd name="connsiteY16" fmla="*/ 331226 h 2716212"/>
              <a:gd name="connsiteX17" fmla="*/ 2085101 w 2716212"/>
              <a:gd name="connsiteY17" fmla="*/ 207588 h 2716212"/>
              <a:gd name="connsiteX18" fmla="*/ 2227660 w 2716212"/>
              <a:gd name="connsiteY18" fmla="*/ 311163 h 2716212"/>
              <a:gd name="connsiteX19" fmla="*/ 2138188 w 2716212"/>
              <a:gd name="connsiteY19" fmla="*/ 434311 h 2716212"/>
              <a:gd name="connsiteX20" fmla="*/ 2213476 w 2716212"/>
              <a:gd name="connsiteY20" fmla="*/ 502737 h 2716212"/>
              <a:gd name="connsiteX21" fmla="*/ 2281902 w 2716212"/>
              <a:gd name="connsiteY21" fmla="*/ 578025 h 2716212"/>
              <a:gd name="connsiteX22" fmla="*/ 2405050 w 2716212"/>
              <a:gd name="connsiteY22" fmla="*/ 488552 h 2716212"/>
              <a:gd name="connsiteX23" fmla="*/ 2508625 w 2716212"/>
              <a:gd name="connsiteY23" fmla="*/ 631111 h 2716212"/>
              <a:gd name="connsiteX24" fmla="*/ 2384987 w 2716212"/>
              <a:gd name="connsiteY24" fmla="*/ 720940 h 2716212"/>
              <a:gd name="connsiteX25" fmla="*/ 2421780 w 2716212"/>
              <a:gd name="connsiteY25" fmla="*/ 781503 h 2716212"/>
              <a:gd name="connsiteX26" fmla="*/ 2472719 w 2716212"/>
              <a:gd name="connsiteY26" fmla="*/ 887246 h 2716212"/>
              <a:gd name="connsiteX27" fmla="*/ 2477972 w 2716212"/>
              <a:gd name="connsiteY27" fmla="*/ 901599 h 2716212"/>
              <a:gd name="connsiteX28" fmla="*/ 2622516 w 2716212"/>
              <a:gd name="connsiteY28" fmla="*/ 854634 h 2716212"/>
              <a:gd name="connsiteX29" fmla="*/ 2676968 w 2716212"/>
              <a:gd name="connsiteY29" fmla="*/ 1022221 h 2716212"/>
              <a:gd name="connsiteX30" fmla="*/ 2531665 w 2716212"/>
              <a:gd name="connsiteY30" fmla="*/ 1069434 h 2716212"/>
              <a:gd name="connsiteX31" fmla="*/ 2543205 w 2716212"/>
              <a:gd name="connsiteY31" fmla="*/ 1114314 h 2716212"/>
              <a:gd name="connsiteX32" fmla="*/ 2561536 w 2716212"/>
              <a:gd name="connsiteY32" fmla="*/ 1234424 h 2716212"/>
              <a:gd name="connsiteX33" fmla="*/ 2563332 w 2716212"/>
              <a:gd name="connsiteY33" fmla="*/ 1270000 h 2716212"/>
              <a:gd name="connsiteX34" fmla="*/ 2716212 w 2716212"/>
              <a:gd name="connsiteY34" fmla="*/ 1270000 h 2716212"/>
              <a:gd name="connsiteX35" fmla="*/ 2716212 w 2716212"/>
              <a:gd name="connsiteY35" fmla="*/ 1446212 h 2716212"/>
              <a:gd name="connsiteX36" fmla="*/ 2563332 w 2716212"/>
              <a:gd name="connsiteY36" fmla="*/ 1446212 h 2716212"/>
              <a:gd name="connsiteX37" fmla="*/ 2561536 w 2716212"/>
              <a:gd name="connsiteY37" fmla="*/ 1481788 h 2716212"/>
              <a:gd name="connsiteX38" fmla="*/ 2543205 w 2716212"/>
              <a:gd name="connsiteY38" fmla="*/ 1601898 h 2716212"/>
              <a:gd name="connsiteX39" fmla="*/ 2531665 w 2716212"/>
              <a:gd name="connsiteY39" fmla="*/ 1646779 h 2716212"/>
              <a:gd name="connsiteX40" fmla="*/ 2676968 w 2716212"/>
              <a:gd name="connsiteY40" fmla="*/ 1693990 h 2716212"/>
              <a:gd name="connsiteX41" fmla="*/ 2622516 w 2716212"/>
              <a:gd name="connsiteY41" fmla="*/ 1861578 h 2716212"/>
              <a:gd name="connsiteX42" fmla="*/ 2477972 w 2716212"/>
              <a:gd name="connsiteY42" fmla="*/ 1814613 h 2716212"/>
              <a:gd name="connsiteX43" fmla="*/ 2472719 w 2716212"/>
              <a:gd name="connsiteY43" fmla="*/ 1828966 h 2716212"/>
              <a:gd name="connsiteX44" fmla="*/ 2421780 w 2716212"/>
              <a:gd name="connsiteY44" fmla="*/ 1934709 h 2716212"/>
              <a:gd name="connsiteX45" fmla="*/ 2384986 w 2716212"/>
              <a:gd name="connsiteY45" fmla="*/ 1995275 h 2716212"/>
              <a:gd name="connsiteX46" fmla="*/ 2508624 w 2716212"/>
              <a:gd name="connsiteY46" fmla="*/ 2085102 h 2716212"/>
              <a:gd name="connsiteX47" fmla="*/ 2405049 w 2716212"/>
              <a:gd name="connsiteY47" fmla="*/ 2227661 h 2716212"/>
              <a:gd name="connsiteX48" fmla="*/ 2281901 w 2716212"/>
              <a:gd name="connsiteY48" fmla="*/ 2138189 h 2716212"/>
              <a:gd name="connsiteX49" fmla="*/ 2213476 w 2716212"/>
              <a:gd name="connsiteY49" fmla="*/ 2213476 h 2716212"/>
              <a:gd name="connsiteX50" fmla="*/ 2138188 w 2716212"/>
              <a:gd name="connsiteY50" fmla="*/ 2281901 h 2716212"/>
              <a:gd name="connsiteX51" fmla="*/ 2227661 w 2716212"/>
              <a:gd name="connsiteY51" fmla="*/ 2405049 h 2716212"/>
              <a:gd name="connsiteX52" fmla="*/ 2085102 w 2716212"/>
              <a:gd name="connsiteY52" fmla="*/ 2508624 h 2716212"/>
              <a:gd name="connsiteX53" fmla="*/ 1995275 w 2716212"/>
              <a:gd name="connsiteY53" fmla="*/ 2384986 h 2716212"/>
              <a:gd name="connsiteX54" fmla="*/ 1934709 w 2716212"/>
              <a:gd name="connsiteY54" fmla="*/ 2421780 h 2716212"/>
              <a:gd name="connsiteX55" fmla="*/ 1828966 w 2716212"/>
              <a:gd name="connsiteY55" fmla="*/ 2472719 h 2716212"/>
              <a:gd name="connsiteX56" fmla="*/ 1814613 w 2716212"/>
              <a:gd name="connsiteY56" fmla="*/ 2477972 h 2716212"/>
              <a:gd name="connsiteX57" fmla="*/ 1861578 w 2716212"/>
              <a:gd name="connsiteY57" fmla="*/ 2622516 h 2716212"/>
              <a:gd name="connsiteX58" fmla="*/ 1693991 w 2716212"/>
              <a:gd name="connsiteY58" fmla="*/ 2676968 h 2716212"/>
              <a:gd name="connsiteX59" fmla="*/ 1646779 w 2716212"/>
              <a:gd name="connsiteY59" fmla="*/ 2531665 h 2716212"/>
              <a:gd name="connsiteX60" fmla="*/ 1601898 w 2716212"/>
              <a:gd name="connsiteY60" fmla="*/ 2543205 h 2716212"/>
              <a:gd name="connsiteX61" fmla="*/ 1481788 w 2716212"/>
              <a:gd name="connsiteY61" fmla="*/ 2561536 h 2716212"/>
              <a:gd name="connsiteX62" fmla="*/ 1446212 w 2716212"/>
              <a:gd name="connsiteY62" fmla="*/ 2563332 h 2716212"/>
              <a:gd name="connsiteX63" fmla="*/ 1446212 w 2716212"/>
              <a:gd name="connsiteY63" fmla="*/ 2716212 h 2716212"/>
              <a:gd name="connsiteX64" fmla="*/ 1270000 w 2716212"/>
              <a:gd name="connsiteY64" fmla="*/ 2716212 h 2716212"/>
              <a:gd name="connsiteX65" fmla="*/ 1270000 w 2716212"/>
              <a:gd name="connsiteY65" fmla="*/ 2563332 h 2716212"/>
              <a:gd name="connsiteX66" fmla="*/ 1234424 w 2716212"/>
              <a:gd name="connsiteY66" fmla="*/ 2561536 h 2716212"/>
              <a:gd name="connsiteX67" fmla="*/ 1114314 w 2716212"/>
              <a:gd name="connsiteY67" fmla="*/ 2543205 h 2716212"/>
              <a:gd name="connsiteX68" fmla="*/ 1069434 w 2716212"/>
              <a:gd name="connsiteY68" fmla="*/ 2531665 h 2716212"/>
              <a:gd name="connsiteX69" fmla="*/ 1022222 w 2716212"/>
              <a:gd name="connsiteY69" fmla="*/ 2676968 h 2716212"/>
              <a:gd name="connsiteX70" fmla="*/ 854634 w 2716212"/>
              <a:gd name="connsiteY70" fmla="*/ 2622516 h 2716212"/>
              <a:gd name="connsiteX71" fmla="*/ 901600 w 2716212"/>
              <a:gd name="connsiteY71" fmla="*/ 2477972 h 2716212"/>
              <a:gd name="connsiteX72" fmla="*/ 887246 w 2716212"/>
              <a:gd name="connsiteY72" fmla="*/ 2472719 h 2716212"/>
              <a:gd name="connsiteX73" fmla="*/ 781503 w 2716212"/>
              <a:gd name="connsiteY73" fmla="*/ 2421780 h 2716212"/>
              <a:gd name="connsiteX74" fmla="*/ 720939 w 2716212"/>
              <a:gd name="connsiteY74" fmla="*/ 2384986 h 2716212"/>
              <a:gd name="connsiteX75" fmla="*/ 631111 w 2716212"/>
              <a:gd name="connsiteY75" fmla="*/ 2508624 h 2716212"/>
              <a:gd name="connsiteX76" fmla="*/ 488552 w 2716212"/>
              <a:gd name="connsiteY76" fmla="*/ 2405049 h 2716212"/>
              <a:gd name="connsiteX77" fmla="*/ 578025 w 2716212"/>
              <a:gd name="connsiteY77" fmla="*/ 2281902 h 2716212"/>
              <a:gd name="connsiteX78" fmla="*/ 502737 w 2716212"/>
              <a:gd name="connsiteY78" fmla="*/ 2213476 h 2716212"/>
              <a:gd name="connsiteX79" fmla="*/ 434312 w 2716212"/>
              <a:gd name="connsiteY79" fmla="*/ 2138189 h 2716212"/>
              <a:gd name="connsiteX80" fmla="*/ 311163 w 2716212"/>
              <a:gd name="connsiteY80" fmla="*/ 2227661 h 2716212"/>
              <a:gd name="connsiteX81" fmla="*/ 207588 w 2716212"/>
              <a:gd name="connsiteY81" fmla="*/ 2085102 h 2716212"/>
              <a:gd name="connsiteX82" fmla="*/ 331227 w 2716212"/>
              <a:gd name="connsiteY82" fmla="*/ 1995275 h 2716212"/>
              <a:gd name="connsiteX83" fmla="*/ 294432 w 2716212"/>
              <a:gd name="connsiteY83" fmla="*/ 1934709 h 2716212"/>
              <a:gd name="connsiteX84" fmla="*/ 243493 w 2716212"/>
              <a:gd name="connsiteY84" fmla="*/ 1828966 h 2716212"/>
              <a:gd name="connsiteX85" fmla="*/ 238240 w 2716212"/>
              <a:gd name="connsiteY85" fmla="*/ 1814613 h 2716212"/>
              <a:gd name="connsiteX86" fmla="*/ 93697 w 2716212"/>
              <a:gd name="connsiteY86" fmla="*/ 1861578 h 2716212"/>
              <a:gd name="connsiteX87" fmla="*/ 39244 w 2716212"/>
              <a:gd name="connsiteY87" fmla="*/ 1693991 h 2716212"/>
              <a:gd name="connsiteX88" fmla="*/ 184548 w 2716212"/>
              <a:gd name="connsiteY88" fmla="*/ 1646779 h 2716212"/>
              <a:gd name="connsiteX89" fmla="*/ 173007 w 2716212"/>
              <a:gd name="connsiteY89" fmla="*/ 1601898 h 2716212"/>
              <a:gd name="connsiteX90" fmla="*/ 154677 w 2716212"/>
              <a:gd name="connsiteY90" fmla="*/ 1481788 h 2716212"/>
              <a:gd name="connsiteX91" fmla="*/ 152880 w 2716212"/>
              <a:gd name="connsiteY91" fmla="*/ 1446212 h 2716212"/>
              <a:gd name="connsiteX92" fmla="*/ 0 w 2716212"/>
              <a:gd name="connsiteY92" fmla="*/ 1446212 h 2716212"/>
              <a:gd name="connsiteX93" fmla="*/ 0 w 2716212"/>
              <a:gd name="connsiteY93" fmla="*/ 1270000 h 2716212"/>
              <a:gd name="connsiteX94" fmla="*/ 152880 w 2716212"/>
              <a:gd name="connsiteY94" fmla="*/ 1270000 h 2716212"/>
              <a:gd name="connsiteX95" fmla="*/ 154677 w 2716212"/>
              <a:gd name="connsiteY95" fmla="*/ 1234424 h 2716212"/>
              <a:gd name="connsiteX96" fmla="*/ 173007 w 2716212"/>
              <a:gd name="connsiteY96" fmla="*/ 1114314 h 2716212"/>
              <a:gd name="connsiteX97" fmla="*/ 184548 w 2716212"/>
              <a:gd name="connsiteY97" fmla="*/ 1069433 h 2716212"/>
              <a:gd name="connsiteX98" fmla="*/ 39244 w 2716212"/>
              <a:gd name="connsiteY98" fmla="*/ 1022221 h 2716212"/>
              <a:gd name="connsiteX99" fmla="*/ 93697 w 2716212"/>
              <a:gd name="connsiteY99" fmla="*/ 854634 h 2716212"/>
              <a:gd name="connsiteX100" fmla="*/ 238240 w 2716212"/>
              <a:gd name="connsiteY100" fmla="*/ 901599 h 2716212"/>
              <a:gd name="connsiteX101" fmla="*/ 243493 w 2716212"/>
              <a:gd name="connsiteY101" fmla="*/ 887246 h 2716212"/>
              <a:gd name="connsiteX102" fmla="*/ 294432 w 2716212"/>
              <a:gd name="connsiteY102" fmla="*/ 781503 h 2716212"/>
              <a:gd name="connsiteX103" fmla="*/ 331226 w 2716212"/>
              <a:gd name="connsiteY103" fmla="*/ 720939 h 2716212"/>
              <a:gd name="connsiteX104" fmla="*/ 207588 w 2716212"/>
              <a:gd name="connsiteY104" fmla="*/ 631111 h 2716212"/>
              <a:gd name="connsiteX105" fmla="*/ 311163 w 2716212"/>
              <a:gd name="connsiteY105" fmla="*/ 488552 h 2716212"/>
              <a:gd name="connsiteX106" fmla="*/ 434311 w 2716212"/>
              <a:gd name="connsiteY106" fmla="*/ 578024 h 2716212"/>
              <a:gd name="connsiteX107" fmla="*/ 502737 w 2716212"/>
              <a:gd name="connsiteY107" fmla="*/ 502737 h 2716212"/>
              <a:gd name="connsiteX108" fmla="*/ 578024 w 2716212"/>
              <a:gd name="connsiteY108" fmla="*/ 434311 h 2716212"/>
              <a:gd name="connsiteX109" fmla="*/ 488552 w 2716212"/>
              <a:gd name="connsiteY109" fmla="*/ 311163 h 2716212"/>
              <a:gd name="connsiteX110" fmla="*/ 631111 w 2716212"/>
              <a:gd name="connsiteY110" fmla="*/ 207588 h 2716212"/>
              <a:gd name="connsiteX111" fmla="*/ 720939 w 2716212"/>
              <a:gd name="connsiteY111" fmla="*/ 331226 h 2716212"/>
              <a:gd name="connsiteX112" fmla="*/ 781503 w 2716212"/>
              <a:gd name="connsiteY112" fmla="*/ 294432 h 2716212"/>
              <a:gd name="connsiteX113" fmla="*/ 887246 w 2716212"/>
              <a:gd name="connsiteY113" fmla="*/ 243493 h 2716212"/>
              <a:gd name="connsiteX114" fmla="*/ 901601 w 2716212"/>
              <a:gd name="connsiteY114" fmla="*/ 238240 h 2716212"/>
              <a:gd name="connsiteX115" fmla="*/ 854635 w 2716212"/>
              <a:gd name="connsiteY115" fmla="*/ 93696 h 2716212"/>
              <a:gd name="connsiteX116" fmla="*/ 1022223 w 2716212"/>
              <a:gd name="connsiteY116" fmla="*/ 39244 h 2716212"/>
              <a:gd name="connsiteX117" fmla="*/ 1069435 w 2716212"/>
              <a:gd name="connsiteY117" fmla="*/ 184547 h 2716212"/>
              <a:gd name="connsiteX118" fmla="*/ 1114314 w 2716212"/>
              <a:gd name="connsiteY118" fmla="*/ 173007 h 2716212"/>
              <a:gd name="connsiteX119" fmla="*/ 1234424 w 2716212"/>
              <a:gd name="connsiteY119" fmla="*/ 154677 h 2716212"/>
              <a:gd name="connsiteX120" fmla="*/ 1270000 w 2716212"/>
              <a:gd name="connsiteY120" fmla="*/ 152880 h 271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716212" h="2716212">
                <a:moveTo>
                  <a:pt x="1358106" y="355963"/>
                </a:moveTo>
                <a:cubicBezTo>
                  <a:pt x="804638" y="355963"/>
                  <a:pt x="355963" y="804638"/>
                  <a:pt x="355963" y="1358106"/>
                </a:cubicBezTo>
                <a:cubicBezTo>
                  <a:pt x="355963" y="1911574"/>
                  <a:pt x="804638" y="2360249"/>
                  <a:pt x="1358106" y="2360249"/>
                </a:cubicBezTo>
                <a:cubicBezTo>
                  <a:pt x="1911574" y="2360249"/>
                  <a:pt x="2360249" y="1911574"/>
                  <a:pt x="2360249" y="1358106"/>
                </a:cubicBezTo>
                <a:cubicBezTo>
                  <a:pt x="2360249" y="804638"/>
                  <a:pt x="1911574" y="355963"/>
                  <a:pt x="1358106" y="355963"/>
                </a:cubicBezTo>
                <a:close/>
                <a:moveTo>
                  <a:pt x="1270000" y="0"/>
                </a:moveTo>
                <a:lnTo>
                  <a:pt x="1446212" y="0"/>
                </a:lnTo>
                <a:lnTo>
                  <a:pt x="1446212" y="152880"/>
                </a:lnTo>
                <a:lnTo>
                  <a:pt x="1481788" y="154677"/>
                </a:lnTo>
                <a:cubicBezTo>
                  <a:pt x="1522454" y="158806"/>
                  <a:pt x="1562524" y="164950"/>
                  <a:pt x="1601898" y="173007"/>
                </a:cubicBezTo>
                <a:lnTo>
                  <a:pt x="1646779" y="184547"/>
                </a:lnTo>
                <a:lnTo>
                  <a:pt x="1693991" y="39244"/>
                </a:lnTo>
                <a:lnTo>
                  <a:pt x="1861578" y="93696"/>
                </a:lnTo>
                <a:lnTo>
                  <a:pt x="1814613" y="238240"/>
                </a:lnTo>
                <a:lnTo>
                  <a:pt x="1828966" y="243493"/>
                </a:lnTo>
                <a:cubicBezTo>
                  <a:pt x="1865147" y="258797"/>
                  <a:pt x="1900429" y="275810"/>
                  <a:pt x="1934709" y="294432"/>
                </a:cubicBezTo>
                <a:lnTo>
                  <a:pt x="1995274" y="331226"/>
                </a:lnTo>
                <a:lnTo>
                  <a:pt x="2085101" y="207588"/>
                </a:lnTo>
                <a:lnTo>
                  <a:pt x="2227660" y="311163"/>
                </a:lnTo>
                <a:lnTo>
                  <a:pt x="2138188" y="434311"/>
                </a:lnTo>
                <a:lnTo>
                  <a:pt x="2213476" y="502737"/>
                </a:lnTo>
                <a:lnTo>
                  <a:pt x="2281902" y="578025"/>
                </a:lnTo>
                <a:lnTo>
                  <a:pt x="2405050" y="488552"/>
                </a:lnTo>
                <a:lnTo>
                  <a:pt x="2508625" y="631111"/>
                </a:lnTo>
                <a:lnTo>
                  <a:pt x="2384987" y="720940"/>
                </a:lnTo>
                <a:lnTo>
                  <a:pt x="2421780" y="781503"/>
                </a:lnTo>
                <a:cubicBezTo>
                  <a:pt x="2440402" y="815784"/>
                  <a:pt x="2457416" y="851065"/>
                  <a:pt x="2472719" y="887246"/>
                </a:cubicBezTo>
                <a:lnTo>
                  <a:pt x="2477972" y="901599"/>
                </a:lnTo>
                <a:lnTo>
                  <a:pt x="2622516" y="854634"/>
                </a:lnTo>
                <a:lnTo>
                  <a:pt x="2676968" y="1022221"/>
                </a:lnTo>
                <a:lnTo>
                  <a:pt x="2531665" y="1069434"/>
                </a:lnTo>
                <a:lnTo>
                  <a:pt x="2543205" y="1114314"/>
                </a:lnTo>
                <a:cubicBezTo>
                  <a:pt x="2551262" y="1153688"/>
                  <a:pt x="2557406" y="1193758"/>
                  <a:pt x="2561536" y="1234424"/>
                </a:cubicBezTo>
                <a:lnTo>
                  <a:pt x="2563332" y="1270000"/>
                </a:lnTo>
                <a:lnTo>
                  <a:pt x="2716212" y="1270000"/>
                </a:lnTo>
                <a:lnTo>
                  <a:pt x="2716212" y="1446212"/>
                </a:lnTo>
                <a:lnTo>
                  <a:pt x="2563332" y="1446212"/>
                </a:lnTo>
                <a:lnTo>
                  <a:pt x="2561536" y="1481788"/>
                </a:lnTo>
                <a:cubicBezTo>
                  <a:pt x="2557406" y="1522454"/>
                  <a:pt x="2551262" y="1562524"/>
                  <a:pt x="2543205" y="1601898"/>
                </a:cubicBezTo>
                <a:lnTo>
                  <a:pt x="2531665" y="1646779"/>
                </a:lnTo>
                <a:lnTo>
                  <a:pt x="2676968" y="1693990"/>
                </a:lnTo>
                <a:lnTo>
                  <a:pt x="2622516" y="1861578"/>
                </a:lnTo>
                <a:lnTo>
                  <a:pt x="2477972" y="1814613"/>
                </a:lnTo>
                <a:lnTo>
                  <a:pt x="2472719" y="1828966"/>
                </a:lnTo>
                <a:cubicBezTo>
                  <a:pt x="2457416" y="1865147"/>
                  <a:pt x="2440402" y="1900429"/>
                  <a:pt x="2421780" y="1934709"/>
                </a:cubicBezTo>
                <a:lnTo>
                  <a:pt x="2384986" y="1995275"/>
                </a:lnTo>
                <a:lnTo>
                  <a:pt x="2508624" y="2085102"/>
                </a:lnTo>
                <a:lnTo>
                  <a:pt x="2405049" y="2227661"/>
                </a:lnTo>
                <a:lnTo>
                  <a:pt x="2281901" y="2138189"/>
                </a:lnTo>
                <a:lnTo>
                  <a:pt x="2213476" y="2213476"/>
                </a:lnTo>
                <a:lnTo>
                  <a:pt x="2138188" y="2281901"/>
                </a:lnTo>
                <a:lnTo>
                  <a:pt x="2227661" y="2405049"/>
                </a:lnTo>
                <a:lnTo>
                  <a:pt x="2085102" y="2508624"/>
                </a:lnTo>
                <a:lnTo>
                  <a:pt x="1995275" y="2384986"/>
                </a:lnTo>
                <a:lnTo>
                  <a:pt x="1934709" y="2421780"/>
                </a:lnTo>
                <a:cubicBezTo>
                  <a:pt x="1900429" y="2440402"/>
                  <a:pt x="1865147" y="2457416"/>
                  <a:pt x="1828966" y="2472719"/>
                </a:cubicBezTo>
                <a:lnTo>
                  <a:pt x="1814613" y="2477972"/>
                </a:lnTo>
                <a:lnTo>
                  <a:pt x="1861578" y="2622516"/>
                </a:lnTo>
                <a:lnTo>
                  <a:pt x="1693991" y="2676968"/>
                </a:lnTo>
                <a:lnTo>
                  <a:pt x="1646779" y="2531665"/>
                </a:lnTo>
                <a:lnTo>
                  <a:pt x="1601898" y="2543205"/>
                </a:lnTo>
                <a:cubicBezTo>
                  <a:pt x="1562524" y="2551262"/>
                  <a:pt x="1522454" y="2557406"/>
                  <a:pt x="1481788" y="2561536"/>
                </a:cubicBezTo>
                <a:lnTo>
                  <a:pt x="1446212" y="2563332"/>
                </a:lnTo>
                <a:lnTo>
                  <a:pt x="1446212" y="2716212"/>
                </a:lnTo>
                <a:lnTo>
                  <a:pt x="1270000" y="2716212"/>
                </a:lnTo>
                <a:lnTo>
                  <a:pt x="1270000" y="2563332"/>
                </a:lnTo>
                <a:lnTo>
                  <a:pt x="1234424" y="2561536"/>
                </a:lnTo>
                <a:cubicBezTo>
                  <a:pt x="1193758" y="2557406"/>
                  <a:pt x="1153688" y="2551262"/>
                  <a:pt x="1114314" y="2543205"/>
                </a:cubicBezTo>
                <a:lnTo>
                  <a:pt x="1069434" y="2531665"/>
                </a:lnTo>
                <a:lnTo>
                  <a:pt x="1022222" y="2676968"/>
                </a:lnTo>
                <a:lnTo>
                  <a:pt x="854634" y="2622516"/>
                </a:lnTo>
                <a:lnTo>
                  <a:pt x="901600" y="2477972"/>
                </a:lnTo>
                <a:lnTo>
                  <a:pt x="887246" y="2472719"/>
                </a:lnTo>
                <a:cubicBezTo>
                  <a:pt x="851065" y="2457416"/>
                  <a:pt x="815784" y="2440402"/>
                  <a:pt x="781503" y="2421780"/>
                </a:cubicBezTo>
                <a:lnTo>
                  <a:pt x="720939" y="2384986"/>
                </a:lnTo>
                <a:lnTo>
                  <a:pt x="631111" y="2508624"/>
                </a:lnTo>
                <a:lnTo>
                  <a:pt x="488552" y="2405049"/>
                </a:lnTo>
                <a:lnTo>
                  <a:pt x="578025" y="2281902"/>
                </a:lnTo>
                <a:lnTo>
                  <a:pt x="502737" y="2213476"/>
                </a:lnTo>
                <a:lnTo>
                  <a:pt x="434312" y="2138189"/>
                </a:lnTo>
                <a:lnTo>
                  <a:pt x="311163" y="2227661"/>
                </a:lnTo>
                <a:lnTo>
                  <a:pt x="207588" y="2085102"/>
                </a:lnTo>
                <a:lnTo>
                  <a:pt x="331227" y="1995275"/>
                </a:lnTo>
                <a:lnTo>
                  <a:pt x="294432" y="1934709"/>
                </a:lnTo>
                <a:cubicBezTo>
                  <a:pt x="275810" y="1900429"/>
                  <a:pt x="258797" y="1865147"/>
                  <a:pt x="243493" y="1828966"/>
                </a:cubicBezTo>
                <a:lnTo>
                  <a:pt x="238240" y="1814613"/>
                </a:lnTo>
                <a:lnTo>
                  <a:pt x="93697" y="1861578"/>
                </a:lnTo>
                <a:lnTo>
                  <a:pt x="39244" y="1693991"/>
                </a:lnTo>
                <a:lnTo>
                  <a:pt x="184548" y="1646779"/>
                </a:lnTo>
                <a:lnTo>
                  <a:pt x="173007" y="1601898"/>
                </a:lnTo>
                <a:cubicBezTo>
                  <a:pt x="164950" y="1562524"/>
                  <a:pt x="158806" y="1522454"/>
                  <a:pt x="154677" y="1481788"/>
                </a:cubicBezTo>
                <a:lnTo>
                  <a:pt x="152880" y="1446212"/>
                </a:lnTo>
                <a:lnTo>
                  <a:pt x="0" y="1446212"/>
                </a:lnTo>
                <a:lnTo>
                  <a:pt x="0" y="1270000"/>
                </a:lnTo>
                <a:lnTo>
                  <a:pt x="152880" y="1270000"/>
                </a:lnTo>
                <a:lnTo>
                  <a:pt x="154677" y="1234424"/>
                </a:lnTo>
                <a:cubicBezTo>
                  <a:pt x="158806" y="1193758"/>
                  <a:pt x="164950" y="1153688"/>
                  <a:pt x="173007" y="1114314"/>
                </a:cubicBezTo>
                <a:lnTo>
                  <a:pt x="184548" y="1069433"/>
                </a:lnTo>
                <a:lnTo>
                  <a:pt x="39244" y="1022221"/>
                </a:lnTo>
                <a:lnTo>
                  <a:pt x="93697" y="854634"/>
                </a:lnTo>
                <a:lnTo>
                  <a:pt x="238240" y="901599"/>
                </a:lnTo>
                <a:lnTo>
                  <a:pt x="243493" y="887246"/>
                </a:lnTo>
                <a:cubicBezTo>
                  <a:pt x="258797" y="851065"/>
                  <a:pt x="275810" y="815784"/>
                  <a:pt x="294432" y="781503"/>
                </a:cubicBezTo>
                <a:lnTo>
                  <a:pt x="331226" y="720939"/>
                </a:lnTo>
                <a:lnTo>
                  <a:pt x="207588" y="631111"/>
                </a:lnTo>
                <a:lnTo>
                  <a:pt x="311163" y="488552"/>
                </a:lnTo>
                <a:lnTo>
                  <a:pt x="434311" y="578024"/>
                </a:lnTo>
                <a:lnTo>
                  <a:pt x="502737" y="502737"/>
                </a:lnTo>
                <a:lnTo>
                  <a:pt x="578024" y="434311"/>
                </a:lnTo>
                <a:lnTo>
                  <a:pt x="488552" y="311163"/>
                </a:lnTo>
                <a:lnTo>
                  <a:pt x="631111" y="207588"/>
                </a:lnTo>
                <a:lnTo>
                  <a:pt x="720939" y="331226"/>
                </a:lnTo>
                <a:lnTo>
                  <a:pt x="781503" y="294432"/>
                </a:lnTo>
                <a:cubicBezTo>
                  <a:pt x="815784" y="275810"/>
                  <a:pt x="851065" y="258797"/>
                  <a:pt x="887246" y="243493"/>
                </a:cubicBezTo>
                <a:lnTo>
                  <a:pt x="901601" y="238240"/>
                </a:lnTo>
                <a:lnTo>
                  <a:pt x="854635" y="93696"/>
                </a:lnTo>
                <a:lnTo>
                  <a:pt x="1022223" y="39244"/>
                </a:lnTo>
                <a:lnTo>
                  <a:pt x="1069435" y="184547"/>
                </a:lnTo>
                <a:lnTo>
                  <a:pt x="1114314" y="173007"/>
                </a:lnTo>
                <a:cubicBezTo>
                  <a:pt x="1153688" y="164950"/>
                  <a:pt x="1193758" y="158806"/>
                  <a:pt x="1234424" y="154677"/>
                </a:cubicBezTo>
                <a:lnTo>
                  <a:pt x="1270000" y="152880"/>
                </a:lnTo>
                <a:close/>
              </a:path>
            </a:pathLst>
          </a:cu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64" name="任意多边形 163"/>
          <p:cNvSpPr/>
          <p:nvPr/>
        </p:nvSpPr>
        <p:spPr>
          <a:xfrm rot="21340114">
            <a:off x="7285552" y="3361891"/>
            <a:ext cx="1093065" cy="1093065"/>
          </a:xfrm>
          <a:custGeom>
            <a:avLst/>
            <a:gdLst>
              <a:gd name="connsiteX0" fmla="*/ 1358106 w 2716212"/>
              <a:gd name="connsiteY0" fmla="*/ 355963 h 2716212"/>
              <a:gd name="connsiteX1" fmla="*/ 355963 w 2716212"/>
              <a:gd name="connsiteY1" fmla="*/ 1358106 h 2716212"/>
              <a:gd name="connsiteX2" fmla="*/ 1358106 w 2716212"/>
              <a:gd name="connsiteY2" fmla="*/ 2360249 h 2716212"/>
              <a:gd name="connsiteX3" fmla="*/ 2360249 w 2716212"/>
              <a:gd name="connsiteY3" fmla="*/ 1358106 h 2716212"/>
              <a:gd name="connsiteX4" fmla="*/ 1358106 w 2716212"/>
              <a:gd name="connsiteY4" fmla="*/ 355963 h 2716212"/>
              <a:gd name="connsiteX5" fmla="*/ 1270000 w 2716212"/>
              <a:gd name="connsiteY5" fmla="*/ 0 h 2716212"/>
              <a:gd name="connsiteX6" fmla="*/ 1446212 w 2716212"/>
              <a:gd name="connsiteY6" fmla="*/ 0 h 2716212"/>
              <a:gd name="connsiteX7" fmla="*/ 1446212 w 2716212"/>
              <a:gd name="connsiteY7" fmla="*/ 152880 h 2716212"/>
              <a:gd name="connsiteX8" fmla="*/ 1481788 w 2716212"/>
              <a:gd name="connsiteY8" fmla="*/ 154677 h 2716212"/>
              <a:gd name="connsiteX9" fmla="*/ 1601898 w 2716212"/>
              <a:gd name="connsiteY9" fmla="*/ 173007 h 2716212"/>
              <a:gd name="connsiteX10" fmla="*/ 1646779 w 2716212"/>
              <a:gd name="connsiteY10" fmla="*/ 184547 h 2716212"/>
              <a:gd name="connsiteX11" fmla="*/ 1693991 w 2716212"/>
              <a:gd name="connsiteY11" fmla="*/ 39244 h 2716212"/>
              <a:gd name="connsiteX12" fmla="*/ 1861578 w 2716212"/>
              <a:gd name="connsiteY12" fmla="*/ 93696 h 2716212"/>
              <a:gd name="connsiteX13" fmla="*/ 1814613 w 2716212"/>
              <a:gd name="connsiteY13" fmla="*/ 238240 h 2716212"/>
              <a:gd name="connsiteX14" fmla="*/ 1828966 w 2716212"/>
              <a:gd name="connsiteY14" fmla="*/ 243493 h 2716212"/>
              <a:gd name="connsiteX15" fmla="*/ 1934709 w 2716212"/>
              <a:gd name="connsiteY15" fmla="*/ 294432 h 2716212"/>
              <a:gd name="connsiteX16" fmla="*/ 1995274 w 2716212"/>
              <a:gd name="connsiteY16" fmla="*/ 331226 h 2716212"/>
              <a:gd name="connsiteX17" fmla="*/ 2085101 w 2716212"/>
              <a:gd name="connsiteY17" fmla="*/ 207588 h 2716212"/>
              <a:gd name="connsiteX18" fmla="*/ 2227660 w 2716212"/>
              <a:gd name="connsiteY18" fmla="*/ 311163 h 2716212"/>
              <a:gd name="connsiteX19" fmla="*/ 2138188 w 2716212"/>
              <a:gd name="connsiteY19" fmla="*/ 434311 h 2716212"/>
              <a:gd name="connsiteX20" fmla="*/ 2213476 w 2716212"/>
              <a:gd name="connsiteY20" fmla="*/ 502737 h 2716212"/>
              <a:gd name="connsiteX21" fmla="*/ 2281902 w 2716212"/>
              <a:gd name="connsiteY21" fmla="*/ 578025 h 2716212"/>
              <a:gd name="connsiteX22" fmla="*/ 2405050 w 2716212"/>
              <a:gd name="connsiteY22" fmla="*/ 488552 h 2716212"/>
              <a:gd name="connsiteX23" fmla="*/ 2508625 w 2716212"/>
              <a:gd name="connsiteY23" fmla="*/ 631111 h 2716212"/>
              <a:gd name="connsiteX24" fmla="*/ 2384987 w 2716212"/>
              <a:gd name="connsiteY24" fmla="*/ 720940 h 2716212"/>
              <a:gd name="connsiteX25" fmla="*/ 2421780 w 2716212"/>
              <a:gd name="connsiteY25" fmla="*/ 781503 h 2716212"/>
              <a:gd name="connsiteX26" fmla="*/ 2472719 w 2716212"/>
              <a:gd name="connsiteY26" fmla="*/ 887246 h 2716212"/>
              <a:gd name="connsiteX27" fmla="*/ 2477972 w 2716212"/>
              <a:gd name="connsiteY27" fmla="*/ 901599 h 2716212"/>
              <a:gd name="connsiteX28" fmla="*/ 2622516 w 2716212"/>
              <a:gd name="connsiteY28" fmla="*/ 854634 h 2716212"/>
              <a:gd name="connsiteX29" fmla="*/ 2676968 w 2716212"/>
              <a:gd name="connsiteY29" fmla="*/ 1022221 h 2716212"/>
              <a:gd name="connsiteX30" fmla="*/ 2531665 w 2716212"/>
              <a:gd name="connsiteY30" fmla="*/ 1069434 h 2716212"/>
              <a:gd name="connsiteX31" fmla="*/ 2543205 w 2716212"/>
              <a:gd name="connsiteY31" fmla="*/ 1114314 h 2716212"/>
              <a:gd name="connsiteX32" fmla="*/ 2561536 w 2716212"/>
              <a:gd name="connsiteY32" fmla="*/ 1234424 h 2716212"/>
              <a:gd name="connsiteX33" fmla="*/ 2563332 w 2716212"/>
              <a:gd name="connsiteY33" fmla="*/ 1270000 h 2716212"/>
              <a:gd name="connsiteX34" fmla="*/ 2716212 w 2716212"/>
              <a:gd name="connsiteY34" fmla="*/ 1270000 h 2716212"/>
              <a:gd name="connsiteX35" fmla="*/ 2716212 w 2716212"/>
              <a:gd name="connsiteY35" fmla="*/ 1446212 h 2716212"/>
              <a:gd name="connsiteX36" fmla="*/ 2563332 w 2716212"/>
              <a:gd name="connsiteY36" fmla="*/ 1446212 h 2716212"/>
              <a:gd name="connsiteX37" fmla="*/ 2561536 w 2716212"/>
              <a:gd name="connsiteY37" fmla="*/ 1481788 h 2716212"/>
              <a:gd name="connsiteX38" fmla="*/ 2543205 w 2716212"/>
              <a:gd name="connsiteY38" fmla="*/ 1601898 h 2716212"/>
              <a:gd name="connsiteX39" fmla="*/ 2531665 w 2716212"/>
              <a:gd name="connsiteY39" fmla="*/ 1646779 h 2716212"/>
              <a:gd name="connsiteX40" fmla="*/ 2676968 w 2716212"/>
              <a:gd name="connsiteY40" fmla="*/ 1693990 h 2716212"/>
              <a:gd name="connsiteX41" fmla="*/ 2622516 w 2716212"/>
              <a:gd name="connsiteY41" fmla="*/ 1861578 h 2716212"/>
              <a:gd name="connsiteX42" fmla="*/ 2477972 w 2716212"/>
              <a:gd name="connsiteY42" fmla="*/ 1814613 h 2716212"/>
              <a:gd name="connsiteX43" fmla="*/ 2472719 w 2716212"/>
              <a:gd name="connsiteY43" fmla="*/ 1828966 h 2716212"/>
              <a:gd name="connsiteX44" fmla="*/ 2421780 w 2716212"/>
              <a:gd name="connsiteY44" fmla="*/ 1934709 h 2716212"/>
              <a:gd name="connsiteX45" fmla="*/ 2384986 w 2716212"/>
              <a:gd name="connsiteY45" fmla="*/ 1995275 h 2716212"/>
              <a:gd name="connsiteX46" fmla="*/ 2508624 w 2716212"/>
              <a:gd name="connsiteY46" fmla="*/ 2085102 h 2716212"/>
              <a:gd name="connsiteX47" fmla="*/ 2405049 w 2716212"/>
              <a:gd name="connsiteY47" fmla="*/ 2227661 h 2716212"/>
              <a:gd name="connsiteX48" fmla="*/ 2281901 w 2716212"/>
              <a:gd name="connsiteY48" fmla="*/ 2138189 h 2716212"/>
              <a:gd name="connsiteX49" fmla="*/ 2213476 w 2716212"/>
              <a:gd name="connsiteY49" fmla="*/ 2213476 h 2716212"/>
              <a:gd name="connsiteX50" fmla="*/ 2138188 w 2716212"/>
              <a:gd name="connsiteY50" fmla="*/ 2281901 h 2716212"/>
              <a:gd name="connsiteX51" fmla="*/ 2227661 w 2716212"/>
              <a:gd name="connsiteY51" fmla="*/ 2405049 h 2716212"/>
              <a:gd name="connsiteX52" fmla="*/ 2085102 w 2716212"/>
              <a:gd name="connsiteY52" fmla="*/ 2508624 h 2716212"/>
              <a:gd name="connsiteX53" fmla="*/ 1995275 w 2716212"/>
              <a:gd name="connsiteY53" fmla="*/ 2384986 h 2716212"/>
              <a:gd name="connsiteX54" fmla="*/ 1934709 w 2716212"/>
              <a:gd name="connsiteY54" fmla="*/ 2421780 h 2716212"/>
              <a:gd name="connsiteX55" fmla="*/ 1828966 w 2716212"/>
              <a:gd name="connsiteY55" fmla="*/ 2472719 h 2716212"/>
              <a:gd name="connsiteX56" fmla="*/ 1814613 w 2716212"/>
              <a:gd name="connsiteY56" fmla="*/ 2477972 h 2716212"/>
              <a:gd name="connsiteX57" fmla="*/ 1861578 w 2716212"/>
              <a:gd name="connsiteY57" fmla="*/ 2622516 h 2716212"/>
              <a:gd name="connsiteX58" fmla="*/ 1693991 w 2716212"/>
              <a:gd name="connsiteY58" fmla="*/ 2676968 h 2716212"/>
              <a:gd name="connsiteX59" fmla="*/ 1646779 w 2716212"/>
              <a:gd name="connsiteY59" fmla="*/ 2531665 h 2716212"/>
              <a:gd name="connsiteX60" fmla="*/ 1601898 w 2716212"/>
              <a:gd name="connsiteY60" fmla="*/ 2543205 h 2716212"/>
              <a:gd name="connsiteX61" fmla="*/ 1481788 w 2716212"/>
              <a:gd name="connsiteY61" fmla="*/ 2561536 h 2716212"/>
              <a:gd name="connsiteX62" fmla="*/ 1446212 w 2716212"/>
              <a:gd name="connsiteY62" fmla="*/ 2563332 h 2716212"/>
              <a:gd name="connsiteX63" fmla="*/ 1446212 w 2716212"/>
              <a:gd name="connsiteY63" fmla="*/ 2716212 h 2716212"/>
              <a:gd name="connsiteX64" fmla="*/ 1270000 w 2716212"/>
              <a:gd name="connsiteY64" fmla="*/ 2716212 h 2716212"/>
              <a:gd name="connsiteX65" fmla="*/ 1270000 w 2716212"/>
              <a:gd name="connsiteY65" fmla="*/ 2563332 h 2716212"/>
              <a:gd name="connsiteX66" fmla="*/ 1234424 w 2716212"/>
              <a:gd name="connsiteY66" fmla="*/ 2561536 h 2716212"/>
              <a:gd name="connsiteX67" fmla="*/ 1114314 w 2716212"/>
              <a:gd name="connsiteY67" fmla="*/ 2543205 h 2716212"/>
              <a:gd name="connsiteX68" fmla="*/ 1069434 w 2716212"/>
              <a:gd name="connsiteY68" fmla="*/ 2531665 h 2716212"/>
              <a:gd name="connsiteX69" fmla="*/ 1022222 w 2716212"/>
              <a:gd name="connsiteY69" fmla="*/ 2676968 h 2716212"/>
              <a:gd name="connsiteX70" fmla="*/ 854634 w 2716212"/>
              <a:gd name="connsiteY70" fmla="*/ 2622516 h 2716212"/>
              <a:gd name="connsiteX71" fmla="*/ 901600 w 2716212"/>
              <a:gd name="connsiteY71" fmla="*/ 2477972 h 2716212"/>
              <a:gd name="connsiteX72" fmla="*/ 887246 w 2716212"/>
              <a:gd name="connsiteY72" fmla="*/ 2472719 h 2716212"/>
              <a:gd name="connsiteX73" fmla="*/ 781503 w 2716212"/>
              <a:gd name="connsiteY73" fmla="*/ 2421780 h 2716212"/>
              <a:gd name="connsiteX74" fmla="*/ 720939 w 2716212"/>
              <a:gd name="connsiteY74" fmla="*/ 2384986 h 2716212"/>
              <a:gd name="connsiteX75" fmla="*/ 631111 w 2716212"/>
              <a:gd name="connsiteY75" fmla="*/ 2508624 h 2716212"/>
              <a:gd name="connsiteX76" fmla="*/ 488552 w 2716212"/>
              <a:gd name="connsiteY76" fmla="*/ 2405049 h 2716212"/>
              <a:gd name="connsiteX77" fmla="*/ 578025 w 2716212"/>
              <a:gd name="connsiteY77" fmla="*/ 2281902 h 2716212"/>
              <a:gd name="connsiteX78" fmla="*/ 502737 w 2716212"/>
              <a:gd name="connsiteY78" fmla="*/ 2213476 h 2716212"/>
              <a:gd name="connsiteX79" fmla="*/ 434312 w 2716212"/>
              <a:gd name="connsiteY79" fmla="*/ 2138189 h 2716212"/>
              <a:gd name="connsiteX80" fmla="*/ 311163 w 2716212"/>
              <a:gd name="connsiteY80" fmla="*/ 2227661 h 2716212"/>
              <a:gd name="connsiteX81" fmla="*/ 207588 w 2716212"/>
              <a:gd name="connsiteY81" fmla="*/ 2085102 h 2716212"/>
              <a:gd name="connsiteX82" fmla="*/ 331227 w 2716212"/>
              <a:gd name="connsiteY82" fmla="*/ 1995275 h 2716212"/>
              <a:gd name="connsiteX83" fmla="*/ 294432 w 2716212"/>
              <a:gd name="connsiteY83" fmla="*/ 1934709 h 2716212"/>
              <a:gd name="connsiteX84" fmla="*/ 243493 w 2716212"/>
              <a:gd name="connsiteY84" fmla="*/ 1828966 h 2716212"/>
              <a:gd name="connsiteX85" fmla="*/ 238240 w 2716212"/>
              <a:gd name="connsiteY85" fmla="*/ 1814613 h 2716212"/>
              <a:gd name="connsiteX86" fmla="*/ 93697 w 2716212"/>
              <a:gd name="connsiteY86" fmla="*/ 1861578 h 2716212"/>
              <a:gd name="connsiteX87" fmla="*/ 39244 w 2716212"/>
              <a:gd name="connsiteY87" fmla="*/ 1693991 h 2716212"/>
              <a:gd name="connsiteX88" fmla="*/ 184548 w 2716212"/>
              <a:gd name="connsiteY88" fmla="*/ 1646779 h 2716212"/>
              <a:gd name="connsiteX89" fmla="*/ 173007 w 2716212"/>
              <a:gd name="connsiteY89" fmla="*/ 1601898 h 2716212"/>
              <a:gd name="connsiteX90" fmla="*/ 154677 w 2716212"/>
              <a:gd name="connsiteY90" fmla="*/ 1481788 h 2716212"/>
              <a:gd name="connsiteX91" fmla="*/ 152880 w 2716212"/>
              <a:gd name="connsiteY91" fmla="*/ 1446212 h 2716212"/>
              <a:gd name="connsiteX92" fmla="*/ 0 w 2716212"/>
              <a:gd name="connsiteY92" fmla="*/ 1446212 h 2716212"/>
              <a:gd name="connsiteX93" fmla="*/ 0 w 2716212"/>
              <a:gd name="connsiteY93" fmla="*/ 1270000 h 2716212"/>
              <a:gd name="connsiteX94" fmla="*/ 152880 w 2716212"/>
              <a:gd name="connsiteY94" fmla="*/ 1270000 h 2716212"/>
              <a:gd name="connsiteX95" fmla="*/ 154677 w 2716212"/>
              <a:gd name="connsiteY95" fmla="*/ 1234424 h 2716212"/>
              <a:gd name="connsiteX96" fmla="*/ 173007 w 2716212"/>
              <a:gd name="connsiteY96" fmla="*/ 1114314 h 2716212"/>
              <a:gd name="connsiteX97" fmla="*/ 184548 w 2716212"/>
              <a:gd name="connsiteY97" fmla="*/ 1069433 h 2716212"/>
              <a:gd name="connsiteX98" fmla="*/ 39244 w 2716212"/>
              <a:gd name="connsiteY98" fmla="*/ 1022221 h 2716212"/>
              <a:gd name="connsiteX99" fmla="*/ 93697 w 2716212"/>
              <a:gd name="connsiteY99" fmla="*/ 854634 h 2716212"/>
              <a:gd name="connsiteX100" fmla="*/ 238240 w 2716212"/>
              <a:gd name="connsiteY100" fmla="*/ 901599 h 2716212"/>
              <a:gd name="connsiteX101" fmla="*/ 243493 w 2716212"/>
              <a:gd name="connsiteY101" fmla="*/ 887246 h 2716212"/>
              <a:gd name="connsiteX102" fmla="*/ 294432 w 2716212"/>
              <a:gd name="connsiteY102" fmla="*/ 781503 h 2716212"/>
              <a:gd name="connsiteX103" fmla="*/ 331226 w 2716212"/>
              <a:gd name="connsiteY103" fmla="*/ 720939 h 2716212"/>
              <a:gd name="connsiteX104" fmla="*/ 207588 w 2716212"/>
              <a:gd name="connsiteY104" fmla="*/ 631111 h 2716212"/>
              <a:gd name="connsiteX105" fmla="*/ 311163 w 2716212"/>
              <a:gd name="connsiteY105" fmla="*/ 488552 h 2716212"/>
              <a:gd name="connsiteX106" fmla="*/ 434311 w 2716212"/>
              <a:gd name="connsiteY106" fmla="*/ 578024 h 2716212"/>
              <a:gd name="connsiteX107" fmla="*/ 502737 w 2716212"/>
              <a:gd name="connsiteY107" fmla="*/ 502737 h 2716212"/>
              <a:gd name="connsiteX108" fmla="*/ 578024 w 2716212"/>
              <a:gd name="connsiteY108" fmla="*/ 434311 h 2716212"/>
              <a:gd name="connsiteX109" fmla="*/ 488552 w 2716212"/>
              <a:gd name="connsiteY109" fmla="*/ 311163 h 2716212"/>
              <a:gd name="connsiteX110" fmla="*/ 631111 w 2716212"/>
              <a:gd name="connsiteY110" fmla="*/ 207588 h 2716212"/>
              <a:gd name="connsiteX111" fmla="*/ 720939 w 2716212"/>
              <a:gd name="connsiteY111" fmla="*/ 331226 h 2716212"/>
              <a:gd name="connsiteX112" fmla="*/ 781503 w 2716212"/>
              <a:gd name="connsiteY112" fmla="*/ 294432 h 2716212"/>
              <a:gd name="connsiteX113" fmla="*/ 887246 w 2716212"/>
              <a:gd name="connsiteY113" fmla="*/ 243493 h 2716212"/>
              <a:gd name="connsiteX114" fmla="*/ 901601 w 2716212"/>
              <a:gd name="connsiteY114" fmla="*/ 238240 h 2716212"/>
              <a:gd name="connsiteX115" fmla="*/ 854635 w 2716212"/>
              <a:gd name="connsiteY115" fmla="*/ 93696 h 2716212"/>
              <a:gd name="connsiteX116" fmla="*/ 1022223 w 2716212"/>
              <a:gd name="connsiteY116" fmla="*/ 39244 h 2716212"/>
              <a:gd name="connsiteX117" fmla="*/ 1069435 w 2716212"/>
              <a:gd name="connsiteY117" fmla="*/ 184547 h 2716212"/>
              <a:gd name="connsiteX118" fmla="*/ 1114314 w 2716212"/>
              <a:gd name="connsiteY118" fmla="*/ 173007 h 2716212"/>
              <a:gd name="connsiteX119" fmla="*/ 1234424 w 2716212"/>
              <a:gd name="connsiteY119" fmla="*/ 154677 h 2716212"/>
              <a:gd name="connsiteX120" fmla="*/ 1270000 w 2716212"/>
              <a:gd name="connsiteY120" fmla="*/ 152880 h 271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716212" h="2716212">
                <a:moveTo>
                  <a:pt x="1358106" y="355963"/>
                </a:moveTo>
                <a:cubicBezTo>
                  <a:pt x="804638" y="355963"/>
                  <a:pt x="355963" y="804638"/>
                  <a:pt x="355963" y="1358106"/>
                </a:cubicBezTo>
                <a:cubicBezTo>
                  <a:pt x="355963" y="1911574"/>
                  <a:pt x="804638" y="2360249"/>
                  <a:pt x="1358106" y="2360249"/>
                </a:cubicBezTo>
                <a:cubicBezTo>
                  <a:pt x="1911574" y="2360249"/>
                  <a:pt x="2360249" y="1911574"/>
                  <a:pt x="2360249" y="1358106"/>
                </a:cubicBezTo>
                <a:cubicBezTo>
                  <a:pt x="2360249" y="804638"/>
                  <a:pt x="1911574" y="355963"/>
                  <a:pt x="1358106" y="355963"/>
                </a:cubicBezTo>
                <a:close/>
                <a:moveTo>
                  <a:pt x="1270000" y="0"/>
                </a:moveTo>
                <a:lnTo>
                  <a:pt x="1446212" y="0"/>
                </a:lnTo>
                <a:lnTo>
                  <a:pt x="1446212" y="152880"/>
                </a:lnTo>
                <a:lnTo>
                  <a:pt x="1481788" y="154677"/>
                </a:lnTo>
                <a:cubicBezTo>
                  <a:pt x="1522454" y="158806"/>
                  <a:pt x="1562524" y="164950"/>
                  <a:pt x="1601898" y="173007"/>
                </a:cubicBezTo>
                <a:lnTo>
                  <a:pt x="1646779" y="184547"/>
                </a:lnTo>
                <a:lnTo>
                  <a:pt x="1693991" y="39244"/>
                </a:lnTo>
                <a:lnTo>
                  <a:pt x="1861578" y="93696"/>
                </a:lnTo>
                <a:lnTo>
                  <a:pt x="1814613" y="238240"/>
                </a:lnTo>
                <a:lnTo>
                  <a:pt x="1828966" y="243493"/>
                </a:lnTo>
                <a:cubicBezTo>
                  <a:pt x="1865147" y="258797"/>
                  <a:pt x="1900429" y="275810"/>
                  <a:pt x="1934709" y="294432"/>
                </a:cubicBezTo>
                <a:lnTo>
                  <a:pt x="1995274" y="331226"/>
                </a:lnTo>
                <a:lnTo>
                  <a:pt x="2085101" y="207588"/>
                </a:lnTo>
                <a:lnTo>
                  <a:pt x="2227660" y="311163"/>
                </a:lnTo>
                <a:lnTo>
                  <a:pt x="2138188" y="434311"/>
                </a:lnTo>
                <a:lnTo>
                  <a:pt x="2213476" y="502737"/>
                </a:lnTo>
                <a:lnTo>
                  <a:pt x="2281902" y="578025"/>
                </a:lnTo>
                <a:lnTo>
                  <a:pt x="2405050" y="488552"/>
                </a:lnTo>
                <a:lnTo>
                  <a:pt x="2508625" y="631111"/>
                </a:lnTo>
                <a:lnTo>
                  <a:pt x="2384987" y="720940"/>
                </a:lnTo>
                <a:lnTo>
                  <a:pt x="2421780" y="781503"/>
                </a:lnTo>
                <a:cubicBezTo>
                  <a:pt x="2440402" y="815784"/>
                  <a:pt x="2457416" y="851065"/>
                  <a:pt x="2472719" y="887246"/>
                </a:cubicBezTo>
                <a:lnTo>
                  <a:pt x="2477972" y="901599"/>
                </a:lnTo>
                <a:lnTo>
                  <a:pt x="2622516" y="854634"/>
                </a:lnTo>
                <a:lnTo>
                  <a:pt x="2676968" y="1022221"/>
                </a:lnTo>
                <a:lnTo>
                  <a:pt x="2531665" y="1069434"/>
                </a:lnTo>
                <a:lnTo>
                  <a:pt x="2543205" y="1114314"/>
                </a:lnTo>
                <a:cubicBezTo>
                  <a:pt x="2551262" y="1153688"/>
                  <a:pt x="2557406" y="1193758"/>
                  <a:pt x="2561536" y="1234424"/>
                </a:cubicBezTo>
                <a:lnTo>
                  <a:pt x="2563332" y="1270000"/>
                </a:lnTo>
                <a:lnTo>
                  <a:pt x="2716212" y="1270000"/>
                </a:lnTo>
                <a:lnTo>
                  <a:pt x="2716212" y="1446212"/>
                </a:lnTo>
                <a:lnTo>
                  <a:pt x="2563332" y="1446212"/>
                </a:lnTo>
                <a:lnTo>
                  <a:pt x="2561536" y="1481788"/>
                </a:lnTo>
                <a:cubicBezTo>
                  <a:pt x="2557406" y="1522454"/>
                  <a:pt x="2551262" y="1562524"/>
                  <a:pt x="2543205" y="1601898"/>
                </a:cubicBezTo>
                <a:lnTo>
                  <a:pt x="2531665" y="1646779"/>
                </a:lnTo>
                <a:lnTo>
                  <a:pt x="2676968" y="1693990"/>
                </a:lnTo>
                <a:lnTo>
                  <a:pt x="2622516" y="1861578"/>
                </a:lnTo>
                <a:lnTo>
                  <a:pt x="2477972" y="1814613"/>
                </a:lnTo>
                <a:lnTo>
                  <a:pt x="2472719" y="1828966"/>
                </a:lnTo>
                <a:cubicBezTo>
                  <a:pt x="2457416" y="1865147"/>
                  <a:pt x="2440402" y="1900429"/>
                  <a:pt x="2421780" y="1934709"/>
                </a:cubicBezTo>
                <a:lnTo>
                  <a:pt x="2384986" y="1995275"/>
                </a:lnTo>
                <a:lnTo>
                  <a:pt x="2508624" y="2085102"/>
                </a:lnTo>
                <a:lnTo>
                  <a:pt x="2405049" y="2227661"/>
                </a:lnTo>
                <a:lnTo>
                  <a:pt x="2281901" y="2138189"/>
                </a:lnTo>
                <a:lnTo>
                  <a:pt x="2213476" y="2213476"/>
                </a:lnTo>
                <a:lnTo>
                  <a:pt x="2138188" y="2281901"/>
                </a:lnTo>
                <a:lnTo>
                  <a:pt x="2227661" y="2405049"/>
                </a:lnTo>
                <a:lnTo>
                  <a:pt x="2085102" y="2508624"/>
                </a:lnTo>
                <a:lnTo>
                  <a:pt x="1995275" y="2384986"/>
                </a:lnTo>
                <a:lnTo>
                  <a:pt x="1934709" y="2421780"/>
                </a:lnTo>
                <a:cubicBezTo>
                  <a:pt x="1900429" y="2440402"/>
                  <a:pt x="1865147" y="2457416"/>
                  <a:pt x="1828966" y="2472719"/>
                </a:cubicBezTo>
                <a:lnTo>
                  <a:pt x="1814613" y="2477972"/>
                </a:lnTo>
                <a:lnTo>
                  <a:pt x="1861578" y="2622516"/>
                </a:lnTo>
                <a:lnTo>
                  <a:pt x="1693991" y="2676968"/>
                </a:lnTo>
                <a:lnTo>
                  <a:pt x="1646779" y="2531665"/>
                </a:lnTo>
                <a:lnTo>
                  <a:pt x="1601898" y="2543205"/>
                </a:lnTo>
                <a:cubicBezTo>
                  <a:pt x="1562524" y="2551262"/>
                  <a:pt x="1522454" y="2557406"/>
                  <a:pt x="1481788" y="2561536"/>
                </a:cubicBezTo>
                <a:lnTo>
                  <a:pt x="1446212" y="2563332"/>
                </a:lnTo>
                <a:lnTo>
                  <a:pt x="1446212" y="2716212"/>
                </a:lnTo>
                <a:lnTo>
                  <a:pt x="1270000" y="2716212"/>
                </a:lnTo>
                <a:lnTo>
                  <a:pt x="1270000" y="2563332"/>
                </a:lnTo>
                <a:lnTo>
                  <a:pt x="1234424" y="2561536"/>
                </a:lnTo>
                <a:cubicBezTo>
                  <a:pt x="1193758" y="2557406"/>
                  <a:pt x="1153688" y="2551262"/>
                  <a:pt x="1114314" y="2543205"/>
                </a:cubicBezTo>
                <a:lnTo>
                  <a:pt x="1069434" y="2531665"/>
                </a:lnTo>
                <a:lnTo>
                  <a:pt x="1022222" y="2676968"/>
                </a:lnTo>
                <a:lnTo>
                  <a:pt x="854634" y="2622516"/>
                </a:lnTo>
                <a:lnTo>
                  <a:pt x="901600" y="2477972"/>
                </a:lnTo>
                <a:lnTo>
                  <a:pt x="887246" y="2472719"/>
                </a:lnTo>
                <a:cubicBezTo>
                  <a:pt x="851065" y="2457416"/>
                  <a:pt x="815784" y="2440402"/>
                  <a:pt x="781503" y="2421780"/>
                </a:cubicBezTo>
                <a:lnTo>
                  <a:pt x="720939" y="2384986"/>
                </a:lnTo>
                <a:lnTo>
                  <a:pt x="631111" y="2508624"/>
                </a:lnTo>
                <a:lnTo>
                  <a:pt x="488552" y="2405049"/>
                </a:lnTo>
                <a:lnTo>
                  <a:pt x="578025" y="2281902"/>
                </a:lnTo>
                <a:lnTo>
                  <a:pt x="502737" y="2213476"/>
                </a:lnTo>
                <a:lnTo>
                  <a:pt x="434312" y="2138189"/>
                </a:lnTo>
                <a:lnTo>
                  <a:pt x="311163" y="2227661"/>
                </a:lnTo>
                <a:lnTo>
                  <a:pt x="207588" y="2085102"/>
                </a:lnTo>
                <a:lnTo>
                  <a:pt x="331227" y="1995275"/>
                </a:lnTo>
                <a:lnTo>
                  <a:pt x="294432" y="1934709"/>
                </a:lnTo>
                <a:cubicBezTo>
                  <a:pt x="275810" y="1900429"/>
                  <a:pt x="258797" y="1865147"/>
                  <a:pt x="243493" y="1828966"/>
                </a:cubicBezTo>
                <a:lnTo>
                  <a:pt x="238240" y="1814613"/>
                </a:lnTo>
                <a:lnTo>
                  <a:pt x="93697" y="1861578"/>
                </a:lnTo>
                <a:lnTo>
                  <a:pt x="39244" y="1693991"/>
                </a:lnTo>
                <a:lnTo>
                  <a:pt x="184548" y="1646779"/>
                </a:lnTo>
                <a:lnTo>
                  <a:pt x="173007" y="1601898"/>
                </a:lnTo>
                <a:cubicBezTo>
                  <a:pt x="164950" y="1562524"/>
                  <a:pt x="158806" y="1522454"/>
                  <a:pt x="154677" y="1481788"/>
                </a:cubicBezTo>
                <a:lnTo>
                  <a:pt x="152880" y="1446212"/>
                </a:lnTo>
                <a:lnTo>
                  <a:pt x="0" y="1446212"/>
                </a:lnTo>
                <a:lnTo>
                  <a:pt x="0" y="1270000"/>
                </a:lnTo>
                <a:lnTo>
                  <a:pt x="152880" y="1270000"/>
                </a:lnTo>
                <a:lnTo>
                  <a:pt x="154677" y="1234424"/>
                </a:lnTo>
                <a:cubicBezTo>
                  <a:pt x="158806" y="1193758"/>
                  <a:pt x="164950" y="1153688"/>
                  <a:pt x="173007" y="1114314"/>
                </a:cubicBezTo>
                <a:lnTo>
                  <a:pt x="184548" y="1069433"/>
                </a:lnTo>
                <a:lnTo>
                  <a:pt x="39244" y="1022221"/>
                </a:lnTo>
                <a:lnTo>
                  <a:pt x="93697" y="854634"/>
                </a:lnTo>
                <a:lnTo>
                  <a:pt x="238240" y="901599"/>
                </a:lnTo>
                <a:lnTo>
                  <a:pt x="243493" y="887246"/>
                </a:lnTo>
                <a:cubicBezTo>
                  <a:pt x="258797" y="851065"/>
                  <a:pt x="275810" y="815784"/>
                  <a:pt x="294432" y="781503"/>
                </a:cubicBezTo>
                <a:lnTo>
                  <a:pt x="331226" y="720939"/>
                </a:lnTo>
                <a:lnTo>
                  <a:pt x="207588" y="631111"/>
                </a:lnTo>
                <a:lnTo>
                  <a:pt x="311163" y="488552"/>
                </a:lnTo>
                <a:lnTo>
                  <a:pt x="434311" y="578024"/>
                </a:lnTo>
                <a:lnTo>
                  <a:pt x="502737" y="502737"/>
                </a:lnTo>
                <a:lnTo>
                  <a:pt x="578024" y="434311"/>
                </a:lnTo>
                <a:lnTo>
                  <a:pt x="488552" y="311163"/>
                </a:lnTo>
                <a:lnTo>
                  <a:pt x="631111" y="207588"/>
                </a:lnTo>
                <a:lnTo>
                  <a:pt x="720939" y="331226"/>
                </a:lnTo>
                <a:lnTo>
                  <a:pt x="781503" y="294432"/>
                </a:lnTo>
                <a:cubicBezTo>
                  <a:pt x="815784" y="275810"/>
                  <a:pt x="851065" y="258797"/>
                  <a:pt x="887246" y="243493"/>
                </a:cubicBezTo>
                <a:lnTo>
                  <a:pt x="901601" y="238240"/>
                </a:lnTo>
                <a:lnTo>
                  <a:pt x="854635" y="93696"/>
                </a:lnTo>
                <a:lnTo>
                  <a:pt x="1022223" y="39244"/>
                </a:lnTo>
                <a:lnTo>
                  <a:pt x="1069435" y="184547"/>
                </a:lnTo>
                <a:lnTo>
                  <a:pt x="1114314" y="173007"/>
                </a:lnTo>
                <a:cubicBezTo>
                  <a:pt x="1153688" y="164950"/>
                  <a:pt x="1193758" y="158806"/>
                  <a:pt x="1234424" y="154677"/>
                </a:cubicBezTo>
                <a:lnTo>
                  <a:pt x="1270000" y="152880"/>
                </a:lnTo>
                <a:close/>
              </a:path>
            </a:pathLst>
          </a:cu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66" name="文本框 165"/>
          <p:cNvSpPr txBox="1"/>
          <p:nvPr/>
        </p:nvSpPr>
        <p:spPr>
          <a:xfrm>
            <a:off x="3366766" y="3394888"/>
            <a:ext cx="670560" cy="553085"/>
          </a:xfrm>
          <a:prstGeom prst="rect">
            <a:avLst/>
          </a:prstGeom>
          <a:noFill/>
        </p:spPr>
        <p:txBody>
          <a:bodyPr wrap="square" rtlCol="0">
            <a:spAutoFit/>
          </a:bodyPr>
          <a:p>
            <a:r>
              <a:rPr lang="en-US" altLang="zh-CN" sz="3000" b="1" dirty="0">
                <a:solidFill>
                  <a:schemeClr val="tx1">
                    <a:lumMod val="65000"/>
                    <a:lumOff val="35000"/>
                  </a:schemeClr>
                </a:solidFill>
                <a:latin typeface="微软雅黑" panose="020B0503020204020204" pitchFamily="34" charset="-122"/>
                <a:ea typeface="微软雅黑" panose="020B0503020204020204" pitchFamily="34" charset="-122"/>
              </a:rPr>
              <a:t>05</a:t>
            </a:r>
            <a:endParaRPr lang="zh-CN" altLang="en-US" sz="3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7" name="文本框 166"/>
          <p:cNvSpPr txBox="1"/>
          <p:nvPr/>
        </p:nvSpPr>
        <p:spPr>
          <a:xfrm>
            <a:off x="5244954" y="3138486"/>
            <a:ext cx="922304" cy="706755"/>
          </a:xfrm>
          <a:prstGeom prst="rect">
            <a:avLst/>
          </a:prstGeom>
          <a:noFill/>
        </p:spPr>
        <p:txBody>
          <a:bodyPr wrap="square" rtlCol="0">
            <a:spAutoFit/>
          </a:bodyPr>
          <a:p>
            <a:pPr algn="ctr"/>
            <a:r>
              <a:rPr lang="en-US" altLang="zh-CN" sz="4000" b="1" dirty="0">
                <a:solidFill>
                  <a:schemeClr val="tx1">
                    <a:lumMod val="65000"/>
                    <a:lumOff val="35000"/>
                  </a:schemeClr>
                </a:solidFill>
                <a:latin typeface="微软雅黑" panose="020B0503020204020204" pitchFamily="34" charset="-122"/>
                <a:ea typeface="微软雅黑" panose="020B0503020204020204" pitchFamily="34" charset="-122"/>
              </a:rPr>
              <a:t>07</a:t>
            </a:r>
            <a:endParaRPr lang="zh-CN" altLang="en-US" sz="4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8" name="文本框 167"/>
          <p:cNvSpPr txBox="1"/>
          <p:nvPr/>
        </p:nvSpPr>
        <p:spPr>
          <a:xfrm>
            <a:off x="4176058" y="3942574"/>
            <a:ext cx="830270" cy="583565"/>
          </a:xfrm>
          <a:prstGeom prst="rect">
            <a:avLst/>
          </a:prstGeom>
          <a:noFill/>
        </p:spPr>
        <p:txBody>
          <a:bodyPr wrap="square" rtlCol="0">
            <a:spAutoFit/>
          </a:bodyPr>
          <a:p>
            <a:pPr algn="ctr"/>
            <a:r>
              <a:rPr lang="en-US" altLang="zh-CN" sz="3200" b="1" dirty="0">
                <a:solidFill>
                  <a:schemeClr val="tx1">
                    <a:lumMod val="65000"/>
                    <a:lumOff val="35000"/>
                  </a:schemeClr>
                </a:solidFill>
                <a:latin typeface="微软雅黑" panose="020B0503020204020204" pitchFamily="34" charset="-122"/>
                <a:ea typeface="微软雅黑" panose="020B0503020204020204" pitchFamily="34" charset="-122"/>
              </a:rPr>
              <a:t>06</a:t>
            </a:r>
            <a:endPar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9" name="文本框 168"/>
          <p:cNvSpPr txBox="1"/>
          <p:nvPr/>
        </p:nvSpPr>
        <p:spPr>
          <a:xfrm>
            <a:off x="6491449" y="3902891"/>
            <a:ext cx="670560" cy="553085"/>
          </a:xfrm>
          <a:prstGeom prst="rect">
            <a:avLst/>
          </a:prstGeom>
          <a:noFill/>
        </p:spPr>
        <p:txBody>
          <a:bodyPr wrap="square" rtlCol="0">
            <a:spAutoFit/>
          </a:bodyPr>
          <a:p>
            <a:r>
              <a:rPr lang="en-US" altLang="zh-CN" sz="3000" b="1" dirty="0">
                <a:solidFill>
                  <a:schemeClr val="tx1">
                    <a:lumMod val="65000"/>
                    <a:lumOff val="35000"/>
                  </a:schemeClr>
                </a:solidFill>
                <a:latin typeface="微软雅黑" panose="020B0503020204020204" pitchFamily="34" charset="-122"/>
                <a:ea typeface="微软雅黑" panose="020B0503020204020204" pitchFamily="34" charset="-122"/>
              </a:rPr>
              <a:t>08</a:t>
            </a:r>
            <a:endParaRPr lang="zh-CN" altLang="en-US" sz="3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0" name="文本框 169"/>
          <p:cNvSpPr txBox="1"/>
          <p:nvPr/>
        </p:nvSpPr>
        <p:spPr>
          <a:xfrm>
            <a:off x="7439322" y="3645711"/>
            <a:ext cx="838212" cy="583565"/>
          </a:xfrm>
          <a:prstGeom prst="rect">
            <a:avLst/>
          </a:prstGeom>
          <a:noFill/>
        </p:spPr>
        <p:txBody>
          <a:bodyPr wrap="square" rtlCol="0">
            <a:spAutoFit/>
          </a:bodyPr>
          <a:p>
            <a:pPr algn="ctr"/>
            <a:r>
              <a:rPr lang="en-US" altLang="zh-CN" sz="3200" b="1" dirty="0">
                <a:solidFill>
                  <a:schemeClr val="tx1">
                    <a:lumMod val="65000"/>
                    <a:lumOff val="35000"/>
                  </a:schemeClr>
                </a:solidFill>
                <a:latin typeface="微软雅黑" panose="020B0503020204020204" pitchFamily="34" charset="-122"/>
                <a:ea typeface="微软雅黑" panose="020B0503020204020204" pitchFamily="34" charset="-122"/>
              </a:rPr>
              <a:t>09</a:t>
            </a:r>
            <a:endPar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73" name="直接连接符 172"/>
          <p:cNvCxnSpPr/>
          <p:nvPr/>
        </p:nvCxnSpPr>
        <p:spPr>
          <a:xfrm flipH="1" flipV="1">
            <a:off x="3163455" y="2544787"/>
            <a:ext cx="643236" cy="602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H="1">
            <a:off x="2890534" y="2544787"/>
            <a:ext cx="272921"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flipH="1">
            <a:off x="3340722" y="4512501"/>
            <a:ext cx="839120" cy="803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flipH="1">
            <a:off x="2800891" y="5316090"/>
            <a:ext cx="568641"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a:stCxn id="162" idx="116"/>
          </p:cNvCxnSpPr>
          <p:nvPr/>
        </p:nvCxnSpPr>
        <p:spPr>
          <a:xfrm flipV="1">
            <a:off x="5542915" y="1488440"/>
            <a:ext cx="391795" cy="1183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5915025" y="1510666"/>
            <a:ext cx="327672"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a:stCxn id="163" idx="58"/>
          </p:cNvCxnSpPr>
          <p:nvPr/>
        </p:nvCxnSpPr>
        <p:spPr>
          <a:xfrm flipH="1">
            <a:off x="6242697" y="4633903"/>
            <a:ext cx="713940" cy="833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flipH="1">
            <a:off x="5729023" y="5467466"/>
            <a:ext cx="513674"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a:stCxn id="164" idx="23"/>
          </p:cNvCxnSpPr>
          <p:nvPr/>
        </p:nvCxnSpPr>
        <p:spPr>
          <a:xfrm>
            <a:off x="8271510" y="3581400"/>
            <a:ext cx="865505"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a:off x="9127490" y="3566160"/>
            <a:ext cx="891540" cy="570230"/>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212" name="矩形 211"/>
          <p:cNvSpPr/>
          <p:nvPr/>
        </p:nvSpPr>
        <p:spPr>
          <a:xfrm>
            <a:off x="6511548" y="1377453"/>
            <a:ext cx="3085572" cy="1076325"/>
          </a:xfrm>
          <a:prstGeom prst="rect">
            <a:avLst/>
          </a:prstGeom>
        </p:spPr>
        <p:txBody>
          <a:bodyPr wrap="square">
            <a:spAutoFit/>
          </a:bodyPr>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此模块用于成绩的统计、展示和对比。教师用户在这里查看学生整体成绩，对学生得学习状况进行大体得了解。</a:t>
            </a:r>
            <a:endParaRPr lang="zh-CN" altLang="en-US" sz="1600" dirty="0"/>
          </a:p>
        </p:txBody>
      </p:sp>
      <p:sp>
        <p:nvSpPr>
          <p:cNvPr id="214" name="矩形 213"/>
          <p:cNvSpPr/>
          <p:nvPr/>
        </p:nvSpPr>
        <p:spPr>
          <a:xfrm>
            <a:off x="8826757" y="4782615"/>
            <a:ext cx="3136643" cy="583565"/>
          </a:xfrm>
          <a:prstGeom prst="rect">
            <a:avLst/>
          </a:prstGeom>
        </p:spPr>
        <p:txBody>
          <a:bodyPr wrap="square">
            <a:spAutoFit/>
          </a:bodyPr>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管理员在这里对学生用户和教师用户进行管理。</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5" name="矩形 214"/>
          <p:cNvSpPr/>
          <p:nvPr/>
        </p:nvSpPr>
        <p:spPr>
          <a:xfrm>
            <a:off x="343511" y="5138745"/>
            <a:ext cx="2521349" cy="1322070"/>
          </a:xfrm>
          <a:prstGeom prst="rect">
            <a:avLst/>
          </a:prstGeom>
        </p:spPr>
        <p:txBody>
          <a:bodyPr wrap="square">
            <a:spAutoFit/>
          </a:bodyPr>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教师用户与管理员可以在这里对相应的题库进行增，删，改，查。动态更新题库，使之更加贴合本校的教学情况。</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7" name="矩形 216"/>
          <p:cNvSpPr/>
          <p:nvPr/>
        </p:nvSpPr>
        <p:spPr>
          <a:xfrm>
            <a:off x="3970020" y="5530850"/>
            <a:ext cx="4115435" cy="1076325"/>
          </a:xfrm>
          <a:prstGeom prst="rect">
            <a:avLst/>
          </a:prstGeom>
        </p:spPr>
        <p:txBody>
          <a:bodyPr wrap="square">
            <a:spAutoFit/>
          </a:bodyPr>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教师用户可以在这里进行“算法游戏”作品题目的管理，并同样可以上传视频为同学进行讲解，随后显示在“算法游戏”作品模块，让同学们进行学习。</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1" name="矩形 220"/>
          <p:cNvSpPr/>
          <p:nvPr/>
        </p:nvSpPr>
        <p:spPr>
          <a:xfrm>
            <a:off x="338035" y="2126073"/>
            <a:ext cx="2521349" cy="2061210"/>
          </a:xfrm>
          <a:prstGeom prst="rect">
            <a:avLst/>
          </a:prstGeom>
        </p:spPr>
        <p:txBody>
          <a:bodyPr wrap="square">
            <a:spAutoFit/>
          </a:bodyPr>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在这里同学们对老师所布置的算法题目以做游戏得方式进行讲解并录视频上传，若上传有误删除。并可以进行同学互评，让学生以做游戏的方式更加直观的的理解算法，让学习变得更加快乐，主动。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2" name="文本框 221"/>
          <p:cNvSpPr txBox="1"/>
          <p:nvPr/>
        </p:nvSpPr>
        <p:spPr>
          <a:xfrm>
            <a:off x="-78740" y="1623695"/>
            <a:ext cx="3823970" cy="460375"/>
          </a:xfrm>
          <a:prstGeom prst="rect">
            <a:avLst/>
          </a:prstGeom>
          <a:noFill/>
        </p:spPr>
        <p:txBody>
          <a:bodyPr wrap="square" rtlCol="0">
            <a:spAutoFit/>
          </a:bodyPr>
          <a:p>
            <a:pPr algn="l"/>
            <a:r>
              <a:rPr lang="zh-CN" altLang="en-US" sz="2400" spc="400" dirty="0">
                <a:solidFill>
                  <a:srgbClr val="427AAD"/>
                </a:solidFill>
                <a:latin typeface="思源黑体 CN Bold" panose="020B0800000000000000" pitchFamily="34" charset="-122"/>
                <a:ea typeface="思源黑体 CN Bold" panose="020B0800000000000000" pitchFamily="34" charset="-122"/>
              </a:rPr>
              <a:t>“算法游戏”作品模块</a:t>
            </a:r>
            <a:endParaRPr lang="zh-CN" altLang="en-US" sz="2400" spc="400" dirty="0">
              <a:solidFill>
                <a:srgbClr val="427AAD"/>
              </a:solidFill>
              <a:latin typeface="思源黑体 CN Bold" panose="020B0800000000000000" pitchFamily="34" charset="-122"/>
              <a:ea typeface="思源黑体 CN Bold" panose="020B0800000000000000" pitchFamily="34" charset="-122"/>
            </a:endParaRPr>
          </a:p>
        </p:txBody>
      </p:sp>
      <p:sp>
        <p:nvSpPr>
          <p:cNvPr id="223" name="文本框 222"/>
          <p:cNvSpPr txBox="1"/>
          <p:nvPr/>
        </p:nvSpPr>
        <p:spPr>
          <a:xfrm>
            <a:off x="231140" y="4633595"/>
            <a:ext cx="2447290" cy="460375"/>
          </a:xfrm>
          <a:prstGeom prst="rect">
            <a:avLst/>
          </a:prstGeom>
          <a:noFill/>
        </p:spPr>
        <p:txBody>
          <a:bodyPr wrap="square" rtlCol="0">
            <a:spAutoFit/>
          </a:bodyPr>
          <a:p>
            <a:pPr algn="r"/>
            <a:r>
              <a:rPr lang="zh-CN" altLang="en-US" sz="2400" spc="400" dirty="0">
                <a:solidFill>
                  <a:srgbClr val="427AAD"/>
                </a:solidFill>
                <a:latin typeface="思源黑体 CN Bold" panose="020B0800000000000000" pitchFamily="34" charset="-122"/>
                <a:ea typeface="思源黑体 CN Bold" panose="020B0800000000000000" pitchFamily="34" charset="-122"/>
              </a:rPr>
              <a:t>题库管理模块</a:t>
            </a:r>
            <a:endParaRPr lang="zh-CN" altLang="en-US" sz="2400" spc="400" dirty="0">
              <a:solidFill>
                <a:srgbClr val="427AAD"/>
              </a:solidFill>
              <a:latin typeface="思源黑体 CN Bold" panose="020B0800000000000000" pitchFamily="34" charset="-122"/>
              <a:ea typeface="思源黑体 CN Bold" panose="020B0800000000000000" pitchFamily="34" charset="-122"/>
            </a:endParaRPr>
          </a:p>
        </p:txBody>
      </p:sp>
      <p:sp>
        <p:nvSpPr>
          <p:cNvPr id="224" name="文本框 223"/>
          <p:cNvSpPr txBox="1"/>
          <p:nvPr/>
        </p:nvSpPr>
        <p:spPr>
          <a:xfrm>
            <a:off x="6182360" y="941070"/>
            <a:ext cx="4672330" cy="460375"/>
          </a:xfrm>
          <a:prstGeom prst="rect">
            <a:avLst/>
          </a:prstGeom>
          <a:noFill/>
        </p:spPr>
        <p:txBody>
          <a:bodyPr wrap="square" rtlCol="0">
            <a:spAutoFit/>
          </a:bodyPr>
          <a:p>
            <a:pPr algn="r"/>
            <a:r>
              <a:rPr lang="zh-CN" altLang="en-US" sz="2400" spc="400" dirty="0">
                <a:solidFill>
                  <a:srgbClr val="427AAD"/>
                </a:solidFill>
                <a:latin typeface="思源黑体 CN Bold" panose="020B0800000000000000" pitchFamily="34" charset="-122"/>
                <a:ea typeface="思源黑体 CN Bold" panose="020B0800000000000000" pitchFamily="34" charset="-122"/>
              </a:rPr>
              <a:t>学生整体成绩数据显示模块</a:t>
            </a:r>
            <a:endParaRPr lang="zh-CN" altLang="en-US" sz="2400" spc="400" dirty="0">
              <a:solidFill>
                <a:srgbClr val="427AAD"/>
              </a:solidFill>
              <a:latin typeface="思源黑体 CN Bold" panose="020B0800000000000000" pitchFamily="34" charset="-122"/>
              <a:ea typeface="思源黑体 CN Bold" panose="020B0800000000000000" pitchFamily="34" charset="-122"/>
            </a:endParaRPr>
          </a:p>
        </p:txBody>
      </p:sp>
      <p:sp>
        <p:nvSpPr>
          <p:cNvPr id="226" name="文本框 225"/>
          <p:cNvSpPr txBox="1"/>
          <p:nvPr/>
        </p:nvSpPr>
        <p:spPr>
          <a:xfrm>
            <a:off x="8735695" y="4328795"/>
            <a:ext cx="2915920" cy="460375"/>
          </a:xfrm>
          <a:prstGeom prst="rect">
            <a:avLst/>
          </a:prstGeom>
          <a:noFill/>
        </p:spPr>
        <p:txBody>
          <a:bodyPr wrap="square" rtlCol="0">
            <a:spAutoFit/>
          </a:bodyPr>
          <a:p>
            <a:pPr algn="l"/>
            <a:r>
              <a:rPr lang="zh-CN" altLang="en-US" sz="2400" spc="400" dirty="0">
                <a:solidFill>
                  <a:srgbClr val="427AAD"/>
                </a:solidFill>
                <a:latin typeface="思源黑体 CN Bold" panose="020B0800000000000000" pitchFamily="34" charset="-122"/>
                <a:ea typeface="思源黑体 CN Bold" panose="020B0800000000000000" pitchFamily="34" charset="-122"/>
              </a:rPr>
              <a:t>用户管理模块</a:t>
            </a:r>
            <a:endParaRPr lang="zh-CN" altLang="en-US" sz="2400" spc="400" dirty="0">
              <a:solidFill>
                <a:srgbClr val="427AAD"/>
              </a:solidFill>
              <a:latin typeface="思源黑体 CN Bold" panose="020B0800000000000000" pitchFamily="34" charset="-122"/>
              <a:ea typeface="思源黑体 CN Bold" panose="020B0800000000000000" pitchFamily="34" charset="-122"/>
            </a:endParaRPr>
          </a:p>
        </p:txBody>
      </p:sp>
      <p:sp>
        <p:nvSpPr>
          <p:cNvPr id="227" name="文本框 226"/>
          <p:cNvSpPr txBox="1"/>
          <p:nvPr/>
        </p:nvSpPr>
        <p:spPr>
          <a:xfrm>
            <a:off x="3486150" y="4943475"/>
            <a:ext cx="4599940" cy="460375"/>
          </a:xfrm>
          <a:prstGeom prst="rect">
            <a:avLst/>
          </a:prstGeom>
          <a:noFill/>
        </p:spPr>
        <p:txBody>
          <a:bodyPr wrap="square" rtlCol="0">
            <a:spAutoFit/>
          </a:bodyPr>
          <a:p>
            <a:pPr algn="r"/>
            <a:r>
              <a:rPr lang="zh-CN" altLang="en-US" sz="2400" spc="400" dirty="0">
                <a:solidFill>
                  <a:srgbClr val="427AAD"/>
                </a:solidFill>
                <a:latin typeface="思源黑体 CN Bold" panose="020B0800000000000000" pitchFamily="34" charset="-122"/>
                <a:ea typeface="思源黑体 CN Bold" panose="020B0800000000000000" pitchFamily="34" charset="-122"/>
              </a:rPr>
              <a:t>“算法游戏”作品管理模块</a:t>
            </a:r>
            <a:endParaRPr lang="zh-CN" altLang="en-US" sz="2400" spc="400" dirty="0">
              <a:solidFill>
                <a:srgbClr val="427AAD"/>
              </a:solidFill>
              <a:latin typeface="思源黑体 CN Bold" panose="020B0800000000000000" pitchFamily="34" charset="-122"/>
              <a:ea typeface="思源黑体 CN Bold" panose="020B0800000000000000" pitchFamily="34" charset="-122"/>
            </a:endParaRPr>
          </a:p>
        </p:txBody>
      </p:sp>
      <p:pic>
        <p:nvPicPr>
          <p:cNvPr id="6" name="图片 5"/>
          <p:cNvPicPr>
            <a:picLocks noChangeAspect="1"/>
          </p:cNvPicPr>
          <p:nvPr/>
        </p:nvPicPr>
        <p:blipFill>
          <a:blip r:embed="rId1"/>
          <a:stretch>
            <a:fillRect/>
          </a:stretch>
        </p:blipFill>
        <p:spPr>
          <a:xfrm>
            <a:off x="11103610" y="90805"/>
            <a:ext cx="735330" cy="7353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椭圆 43"/>
          <p:cNvSpPr/>
          <p:nvPr/>
        </p:nvSpPr>
        <p:spPr>
          <a:xfrm>
            <a:off x="427619" y="377744"/>
            <a:ext cx="366369" cy="366369"/>
          </a:xfrm>
          <a:prstGeom prst="ellipse">
            <a:avLst/>
          </a:prstGeom>
          <a:solidFill>
            <a:srgbClr val="427A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5" name="TextBox 34"/>
          <p:cNvSpPr txBox="1"/>
          <p:nvPr/>
        </p:nvSpPr>
        <p:spPr>
          <a:xfrm>
            <a:off x="920118" y="298606"/>
            <a:ext cx="2912110" cy="501650"/>
          </a:xfrm>
          <a:prstGeom prst="rect">
            <a:avLst/>
          </a:prstGeom>
          <a:noFill/>
        </p:spPr>
        <p:txBody>
          <a:bodyPr wrap="none" rtlCol="0">
            <a:spAutoFit/>
          </a:bodyPr>
          <a:lstStyle/>
          <a:p>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拟解决</a:t>
            </a:r>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关键问题</a:t>
            </a:r>
            <a:endPar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cxnSp>
        <p:nvCxnSpPr>
          <p:cNvPr id="48" name="直接连接符 47"/>
          <p:cNvCxnSpPr/>
          <p:nvPr/>
        </p:nvCxnSpPr>
        <p:spPr>
          <a:xfrm>
            <a:off x="695325" y="1320165"/>
            <a:ext cx="9705975" cy="0"/>
          </a:xfrm>
          <a:prstGeom prst="line">
            <a:avLst/>
          </a:prstGeom>
          <a:ln w="12700">
            <a:solidFill>
              <a:srgbClr val="427AAD"/>
            </a:solidFill>
          </a:ln>
        </p:spPr>
        <p:style>
          <a:lnRef idx="1">
            <a:schemeClr val="accent1"/>
          </a:lnRef>
          <a:fillRef idx="0">
            <a:schemeClr val="accent1"/>
          </a:fillRef>
          <a:effectRef idx="0">
            <a:schemeClr val="accent1"/>
          </a:effectRef>
          <a:fontRef idx="minor">
            <a:schemeClr val="tx1"/>
          </a:fontRef>
        </p:style>
      </p:cxnSp>
      <p:sp>
        <p:nvSpPr>
          <p:cNvPr id="49" name="任意多边形 48"/>
          <p:cNvSpPr/>
          <p:nvPr/>
        </p:nvSpPr>
        <p:spPr>
          <a:xfrm>
            <a:off x="695325" y="1062988"/>
            <a:ext cx="2959895" cy="261940"/>
          </a:xfrm>
          <a:custGeom>
            <a:avLst/>
            <a:gdLst>
              <a:gd name="connsiteX0" fmla="*/ 2198688 w 2959895"/>
              <a:gd name="connsiteY0" fmla="*/ 0 h 261938"/>
              <a:gd name="connsiteX1" fmla="*/ 2454275 w 2959895"/>
              <a:gd name="connsiteY1" fmla="*/ 0 h 261938"/>
              <a:gd name="connsiteX2" fmla="*/ 2456740 w 2959895"/>
              <a:gd name="connsiteY2" fmla="*/ 1021 h 261938"/>
              <a:gd name="connsiteX3" fmla="*/ 2466976 w 2959895"/>
              <a:gd name="connsiteY3" fmla="*/ 1 h 261938"/>
              <a:gd name="connsiteX4" fmla="*/ 2614613 w 2959895"/>
              <a:gd name="connsiteY4" fmla="*/ 203097 h 261938"/>
              <a:gd name="connsiteX5" fmla="*/ 2959895 w 2959895"/>
              <a:gd name="connsiteY5" fmla="*/ 261938 h 261938"/>
              <a:gd name="connsiteX6" fmla="*/ 2421732 w 2959895"/>
              <a:gd name="connsiteY6" fmla="*/ 261938 h 261938"/>
              <a:gd name="connsiteX7" fmla="*/ 2421957 w 2959895"/>
              <a:gd name="connsiteY7" fmla="*/ 256649 h 261938"/>
              <a:gd name="connsiteX8" fmla="*/ 2419348 w 2959895"/>
              <a:gd name="connsiteY8" fmla="*/ 257176 h 261938"/>
              <a:gd name="connsiteX9" fmla="*/ 178594 w 2959895"/>
              <a:gd name="connsiteY9" fmla="*/ 257176 h 261938"/>
              <a:gd name="connsiteX10" fmla="*/ 57152 w 2959895"/>
              <a:gd name="connsiteY10" fmla="*/ 257176 h 261938"/>
              <a:gd name="connsiteX11" fmla="*/ 0 w 2959895"/>
              <a:gd name="connsiteY11" fmla="*/ 257176 h 261938"/>
              <a:gd name="connsiteX12" fmla="*/ 0 w 2959895"/>
              <a:gd name="connsiteY12" fmla="*/ 78582 h 261938"/>
              <a:gd name="connsiteX13" fmla="*/ 0 w 2959895"/>
              <a:gd name="connsiteY13" fmla="*/ 78582 h 261938"/>
              <a:gd name="connsiteX14" fmla="*/ 0 w 2959895"/>
              <a:gd name="connsiteY14" fmla="*/ 57153 h 261938"/>
              <a:gd name="connsiteX15" fmla="*/ 57152 w 2959895"/>
              <a:gd name="connsiteY15" fmla="*/ 1 h 261938"/>
              <a:gd name="connsiteX16" fmla="*/ 2198686 w 2959895"/>
              <a:gd name="connsiteY16" fmla="*/ 1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59895" h="261938">
                <a:moveTo>
                  <a:pt x="2198688" y="0"/>
                </a:moveTo>
                <a:lnTo>
                  <a:pt x="2454275" y="0"/>
                </a:lnTo>
                <a:lnTo>
                  <a:pt x="2456740" y="1021"/>
                </a:lnTo>
                <a:lnTo>
                  <a:pt x="2466976" y="1"/>
                </a:lnTo>
                <a:cubicBezTo>
                  <a:pt x="2499718" y="79721"/>
                  <a:pt x="2532460" y="159441"/>
                  <a:pt x="2614613" y="203097"/>
                </a:cubicBezTo>
                <a:cubicBezTo>
                  <a:pt x="2696766" y="246753"/>
                  <a:pt x="2940051" y="252131"/>
                  <a:pt x="2959895" y="261938"/>
                </a:cubicBezTo>
                <a:lnTo>
                  <a:pt x="2421732" y="261938"/>
                </a:lnTo>
                <a:lnTo>
                  <a:pt x="2421957" y="256649"/>
                </a:lnTo>
                <a:lnTo>
                  <a:pt x="2419348" y="257176"/>
                </a:lnTo>
                <a:lnTo>
                  <a:pt x="178594" y="257176"/>
                </a:lnTo>
                <a:lnTo>
                  <a:pt x="57152" y="257176"/>
                </a:lnTo>
                <a:lnTo>
                  <a:pt x="0" y="257176"/>
                </a:lnTo>
                <a:lnTo>
                  <a:pt x="0" y="78582"/>
                </a:lnTo>
                <a:lnTo>
                  <a:pt x="0" y="78582"/>
                </a:lnTo>
                <a:lnTo>
                  <a:pt x="0" y="57153"/>
                </a:lnTo>
                <a:cubicBezTo>
                  <a:pt x="0" y="25589"/>
                  <a:pt x="25588" y="1"/>
                  <a:pt x="57152" y="1"/>
                </a:cubicBezTo>
                <a:lnTo>
                  <a:pt x="2198686" y="1"/>
                </a:lnTo>
                <a:close/>
              </a:path>
            </a:pathLst>
          </a:cu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rPr>
              <a:t>问题一</a:t>
            </a:r>
            <a:endParaRPr lang="zh-CN" altLang="en-US" dirty="0">
              <a:solidFill>
                <a:schemeClr val="bg1"/>
              </a:solidFill>
            </a:endParaRPr>
          </a:p>
        </p:txBody>
      </p:sp>
      <p:sp>
        <p:nvSpPr>
          <p:cNvPr id="50" name="文本框 49"/>
          <p:cNvSpPr txBox="1"/>
          <p:nvPr/>
        </p:nvSpPr>
        <p:spPr>
          <a:xfrm>
            <a:off x="695325" y="1413736"/>
            <a:ext cx="9820275" cy="730885"/>
          </a:xfrm>
          <a:prstGeom prst="rect">
            <a:avLst/>
          </a:prstGeom>
          <a:noFill/>
        </p:spPr>
        <p:txBody>
          <a:bodyPr wrap="square" rtlCol="0">
            <a:spAutoFit/>
          </a:bodyPr>
          <a:lstStyle/>
          <a:p>
            <a:pPr>
              <a:lnSpc>
                <a:spcPct val="130000"/>
              </a:lnSpc>
              <a:buClr>
                <a:schemeClr val="bg1"/>
              </a:buClr>
            </a:pPr>
            <a:r>
              <a:rPr lang="zh-CN" altLang="en-US" sz="1600" dirty="0">
                <a:latin typeface="微软雅黑 Light" panose="020B0502040204020203" pitchFamily="34" charset="-122"/>
                <a:ea typeface="微软雅黑 Light" panose="020B0502040204020203" pitchFamily="34" charset="-122"/>
              </a:rPr>
              <a:t>智能组卷:在学生进行答题时会有简单，正常，困难三个模式的组卷模式，需要在相应难度的数据库中进行抽取题目。涉及到相应的程序设计，这会是一个难点，需要进行相应的学习。</a:t>
            </a:r>
            <a:endParaRPr lang="zh-CN" altLang="en-US" sz="1600" dirty="0">
              <a:latin typeface="微软雅黑 Light" panose="020B0502040204020203" pitchFamily="34" charset="-122"/>
              <a:ea typeface="微软雅黑 Light" panose="020B0502040204020203" pitchFamily="34" charset="-122"/>
            </a:endParaRPr>
          </a:p>
        </p:txBody>
      </p:sp>
      <p:cxnSp>
        <p:nvCxnSpPr>
          <p:cNvPr id="51" name="直接连接符 50"/>
          <p:cNvCxnSpPr/>
          <p:nvPr/>
        </p:nvCxnSpPr>
        <p:spPr>
          <a:xfrm>
            <a:off x="695325" y="2636217"/>
            <a:ext cx="9705975" cy="0"/>
          </a:xfrm>
          <a:prstGeom prst="line">
            <a:avLst/>
          </a:prstGeom>
          <a:ln w="12700">
            <a:solidFill>
              <a:srgbClr val="427AAD"/>
            </a:solidFill>
          </a:ln>
        </p:spPr>
        <p:style>
          <a:lnRef idx="1">
            <a:schemeClr val="accent1"/>
          </a:lnRef>
          <a:fillRef idx="0">
            <a:schemeClr val="accent1"/>
          </a:fillRef>
          <a:effectRef idx="0">
            <a:schemeClr val="accent1"/>
          </a:effectRef>
          <a:fontRef idx="minor">
            <a:schemeClr val="tx1"/>
          </a:fontRef>
        </p:style>
      </p:cxnSp>
      <p:sp>
        <p:nvSpPr>
          <p:cNvPr id="52" name="任意多边形 51"/>
          <p:cNvSpPr/>
          <p:nvPr/>
        </p:nvSpPr>
        <p:spPr>
          <a:xfrm>
            <a:off x="695325" y="2379040"/>
            <a:ext cx="2959895" cy="261938"/>
          </a:xfrm>
          <a:custGeom>
            <a:avLst/>
            <a:gdLst>
              <a:gd name="connsiteX0" fmla="*/ 2198688 w 2959895"/>
              <a:gd name="connsiteY0" fmla="*/ 0 h 261938"/>
              <a:gd name="connsiteX1" fmla="*/ 2454275 w 2959895"/>
              <a:gd name="connsiteY1" fmla="*/ 0 h 261938"/>
              <a:gd name="connsiteX2" fmla="*/ 2456740 w 2959895"/>
              <a:gd name="connsiteY2" fmla="*/ 1021 h 261938"/>
              <a:gd name="connsiteX3" fmla="*/ 2466976 w 2959895"/>
              <a:gd name="connsiteY3" fmla="*/ 1 h 261938"/>
              <a:gd name="connsiteX4" fmla="*/ 2614613 w 2959895"/>
              <a:gd name="connsiteY4" fmla="*/ 203097 h 261938"/>
              <a:gd name="connsiteX5" fmla="*/ 2959895 w 2959895"/>
              <a:gd name="connsiteY5" fmla="*/ 261938 h 261938"/>
              <a:gd name="connsiteX6" fmla="*/ 2421732 w 2959895"/>
              <a:gd name="connsiteY6" fmla="*/ 261938 h 261938"/>
              <a:gd name="connsiteX7" fmla="*/ 2421957 w 2959895"/>
              <a:gd name="connsiteY7" fmla="*/ 256649 h 261938"/>
              <a:gd name="connsiteX8" fmla="*/ 2419348 w 2959895"/>
              <a:gd name="connsiteY8" fmla="*/ 257176 h 261938"/>
              <a:gd name="connsiteX9" fmla="*/ 178594 w 2959895"/>
              <a:gd name="connsiteY9" fmla="*/ 257176 h 261938"/>
              <a:gd name="connsiteX10" fmla="*/ 57152 w 2959895"/>
              <a:gd name="connsiteY10" fmla="*/ 257176 h 261938"/>
              <a:gd name="connsiteX11" fmla="*/ 0 w 2959895"/>
              <a:gd name="connsiteY11" fmla="*/ 257176 h 261938"/>
              <a:gd name="connsiteX12" fmla="*/ 0 w 2959895"/>
              <a:gd name="connsiteY12" fmla="*/ 78582 h 261938"/>
              <a:gd name="connsiteX13" fmla="*/ 0 w 2959895"/>
              <a:gd name="connsiteY13" fmla="*/ 78582 h 261938"/>
              <a:gd name="connsiteX14" fmla="*/ 0 w 2959895"/>
              <a:gd name="connsiteY14" fmla="*/ 57153 h 261938"/>
              <a:gd name="connsiteX15" fmla="*/ 57152 w 2959895"/>
              <a:gd name="connsiteY15" fmla="*/ 1 h 261938"/>
              <a:gd name="connsiteX16" fmla="*/ 2198686 w 2959895"/>
              <a:gd name="connsiteY16" fmla="*/ 1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59895" h="261938">
                <a:moveTo>
                  <a:pt x="2198688" y="0"/>
                </a:moveTo>
                <a:lnTo>
                  <a:pt x="2454275" y="0"/>
                </a:lnTo>
                <a:lnTo>
                  <a:pt x="2456740" y="1021"/>
                </a:lnTo>
                <a:lnTo>
                  <a:pt x="2466976" y="1"/>
                </a:lnTo>
                <a:cubicBezTo>
                  <a:pt x="2499718" y="79721"/>
                  <a:pt x="2532460" y="159441"/>
                  <a:pt x="2614613" y="203097"/>
                </a:cubicBezTo>
                <a:cubicBezTo>
                  <a:pt x="2696766" y="246753"/>
                  <a:pt x="2940051" y="252131"/>
                  <a:pt x="2959895" y="261938"/>
                </a:cubicBezTo>
                <a:lnTo>
                  <a:pt x="2421732" y="261938"/>
                </a:lnTo>
                <a:lnTo>
                  <a:pt x="2421957" y="256649"/>
                </a:lnTo>
                <a:lnTo>
                  <a:pt x="2419348" y="257176"/>
                </a:lnTo>
                <a:lnTo>
                  <a:pt x="178594" y="257176"/>
                </a:lnTo>
                <a:lnTo>
                  <a:pt x="57152" y="257176"/>
                </a:lnTo>
                <a:lnTo>
                  <a:pt x="0" y="257176"/>
                </a:lnTo>
                <a:lnTo>
                  <a:pt x="0" y="78582"/>
                </a:lnTo>
                <a:lnTo>
                  <a:pt x="0" y="78582"/>
                </a:lnTo>
                <a:lnTo>
                  <a:pt x="0" y="57153"/>
                </a:lnTo>
                <a:cubicBezTo>
                  <a:pt x="0" y="25589"/>
                  <a:pt x="25588" y="1"/>
                  <a:pt x="57152" y="1"/>
                </a:cubicBezTo>
                <a:lnTo>
                  <a:pt x="2198686" y="1"/>
                </a:lnTo>
                <a:close/>
              </a:path>
            </a:pathLst>
          </a:cu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rPr>
              <a:t>问题二</a:t>
            </a:r>
            <a:endParaRPr lang="zh-CN" altLang="en-US" dirty="0">
              <a:solidFill>
                <a:schemeClr val="bg1"/>
              </a:solidFill>
            </a:endParaRPr>
          </a:p>
        </p:txBody>
      </p:sp>
      <p:sp>
        <p:nvSpPr>
          <p:cNvPr id="53" name="文本框 52"/>
          <p:cNvSpPr txBox="1"/>
          <p:nvPr/>
        </p:nvSpPr>
        <p:spPr>
          <a:xfrm>
            <a:off x="695325" y="2729788"/>
            <a:ext cx="9820275" cy="730885"/>
          </a:xfrm>
          <a:prstGeom prst="rect">
            <a:avLst/>
          </a:prstGeom>
          <a:noFill/>
        </p:spPr>
        <p:txBody>
          <a:bodyPr wrap="square" rtlCol="0">
            <a:spAutoFit/>
          </a:bodyPr>
          <a:lstStyle/>
          <a:p>
            <a:pPr>
              <a:lnSpc>
                <a:spcPct val="130000"/>
              </a:lnSpc>
              <a:buClr>
                <a:schemeClr val="bg1"/>
              </a:buClr>
            </a:pPr>
            <a:r>
              <a:rPr lang="zh-CN" altLang="en-US" sz="1600" dirty="0">
                <a:latin typeface="微软雅黑 Light" panose="020B0502040204020203" pitchFamily="34" charset="-122"/>
                <a:ea typeface="微软雅黑 Light" panose="020B0502040204020203" pitchFamily="34" charset="-122"/>
              </a:rPr>
              <a:t>主观题批阅:在答题类系统中，主观题的批阅是一个难题。相关的程序设计会有较大的阻力，需要查阅相应的资料，进行学习。</a:t>
            </a:r>
            <a:endParaRPr lang="zh-CN" altLang="en-US" sz="1600" dirty="0">
              <a:latin typeface="微软雅黑 Light" panose="020B0502040204020203" pitchFamily="34" charset="-122"/>
              <a:ea typeface="微软雅黑 Light" panose="020B0502040204020203" pitchFamily="34" charset="-122"/>
            </a:endParaRPr>
          </a:p>
        </p:txBody>
      </p:sp>
      <p:pic>
        <p:nvPicPr>
          <p:cNvPr id="57" name="图片 56"/>
          <p:cNvPicPr>
            <a:picLocks noChangeAspect="1"/>
          </p:cNvPicPr>
          <p:nvPr/>
        </p:nvPicPr>
        <p:blipFill>
          <a:blip r:embed="rId1"/>
          <a:stretch>
            <a:fillRect/>
          </a:stretch>
        </p:blipFill>
        <p:spPr>
          <a:xfrm>
            <a:off x="11103610" y="90805"/>
            <a:ext cx="735330" cy="735330"/>
          </a:xfrm>
          <a:prstGeom prst="rect">
            <a:avLst/>
          </a:prstGeom>
        </p:spPr>
      </p:pic>
      <p:cxnSp>
        <p:nvCxnSpPr>
          <p:cNvPr id="58" name="直接连接符 57"/>
          <p:cNvCxnSpPr/>
          <p:nvPr/>
        </p:nvCxnSpPr>
        <p:spPr>
          <a:xfrm>
            <a:off x="695325" y="3964759"/>
            <a:ext cx="9705975" cy="0"/>
          </a:xfrm>
          <a:prstGeom prst="line">
            <a:avLst/>
          </a:prstGeom>
          <a:ln w="12700">
            <a:solidFill>
              <a:srgbClr val="427AAD"/>
            </a:solidFill>
          </a:ln>
        </p:spPr>
        <p:style>
          <a:lnRef idx="1">
            <a:schemeClr val="accent1"/>
          </a:lnRef>
          <a:fillRef idx="0">
            <a:schemeClr val="accent1"/>
          </a:fillRef>
          <a:effectRef idx="0">
            <a:schemeClr val="accent1"/>
          </a:effectRef>
          <a:fontRef idx="minor">
            <a:schemeClr val="tx1"/>
          </a:fontRef>
        </p:style>
      </p:cxnSp>
      <p:sp>
        <p:nvSpPr>
          <p:cNvPr id="59" name="任意多边形 58"/>
          <p:cNvSpPr/>
          <p:nvPr/>
        </p:nvSpPr>
        <p:spPr>
          <a:xfrm>
            <a:off x="695325" y="3707582"/>
            <a:ext cx="2959895" cy="261938"/>
          </a:xfrm>
          <a:custGeom>
            <a:avLst/>
            <a:gdLst>
              <a:gd name="connsiteX0" fmla="*/ 2198688 w 2959895"/>
              <a:gd name="connsiteY0" fmla="*/ 0 h 261938"/>
              <a:gd name="connsiteX1" fmla="*/ 2454275 w 2959895"/>
              <a:gd name="connsiteY1" fmla="*/ 0 h 261938"/>
              <a:gd name="connsiteX2" fmla="*/ 2456740 w 2959895"/>
              <a:gd name="connsiteY2" fmla="*/ 1021 h 261938"/>
              <a:gd name="connsiteX3" fmla="*/ 2466976 w 2959895"/>
              <a:gd name="connsiteY3" fmla="*/ 1 h 261938"/>
              <a:gd name="connsiteX4" fmla="*/ 2614613 w 2959895"/>
              <a:gd name="connsiteY4" fmla="*/ 203097 h 261938"/>
              <a:gd name="connsiteX5" fmla="*/ 2959895 w 2959895"/>
              <a:gd name="connsiteY5" fmla="*/ 261938 h 261938"/>
              <a:gd name="connsiteX6" fmla="*/ 2421732 w 2959895"/>
              <a:gd name="connsiteY6" fmla="*/ 261938 h 261938"/>
              <a:gd name="connsiteX7" fmla="*/ 2421957 w 2959895"/>
              <a:gd name="connsiteY7" fmla="*/ 256649 h 261938"/>
              <a:gd name="connsiteX8" fmla="*/ 2419348 w 2959895"/>
              <a:gd name="connsiteY8" fmla="*/ 257176 h 261938"/>
              <a:gd name="connsiteX9" fmla="*/ 178594 w 2959895"/>
              <a:gd name="connsiteY9" fmla="*/ 257176 h 261938"/>
              <a:gd name="connsiteX10" fmla="*/ 57152 w 2959895"/>
              <a:gd name="connsiteY10" fmla="*/ 257176 h 261938"/>
              <a:gd name="connsiteX11" fmla="*/ 0 w 2959895"/>
              <a:gd name="connsiteY11" fmla="*/ 257176 h 261938"/>
              <a:gd name="connsiteX12" fmla="*/ 0 w 2959895"/>
              <a:gd name="connsiteY12" fmla="*/ 78582 h 261938"/>
              <a:gd name="connsiteX13" fmla="*/ 0 w 2959895"/>
              <a:gd name="connsiteY13" fmla="*/ 78582 h 261938"/>
              <a:gd name="connsiteX14" fmla="*/ 0 w 2959895"/>
              <a:gd name="connsiteY14" fmla="*/ 57153 h 261938"/>
              <a:gd name="connsiteX15" fmla="*/ 57152 w 2959895"/>
              <a:gd name="connsiteY15" fmla="*/ 1 h 261938"/>
              <a:gd name="connsiteX16" fmla="*/ 2198686 w 2959895"/>
              <a:gd name="connsiteY16" fmla="*/ 1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59895" h="261938">
                <a:moveTo>
                  <a:pt x="2198688" y="0"/>
                </a:moveTo>
                <a:lnTo>
                  <a:pt x="2454275" y="0"/>
                </a:lnTo>
                <a:lnTo>
                  <a:pt x="2456740" y="1021"/>
                </a:lnTo>
                <a:lnTo>
                  <a:pt x="2466976" y="1"/>
                </a:lnTo>
                <a:cubicBezTo>
                  <a:pt x="2499718" y="79721"/>
                  <a:pt x="2532460" y="159441"/>
                  <a:pt x="2614613" y="203097"/>
                </a:cubicBezTo>
                <a:cubicBezTo>
                  <a:pt x="2696766" y="246753"/>
                  <a:pt x="2940051" y="252131"/>
                  <a:pt x="2959895" y="261938"/>
                </a:cubicBezTo>
                <a:lnTo>
                  <a:pt x="2421732" y="261938"/>
                </a:lnTo>
                <a:lnTo>
                  <a:pt x="2421957" y="256649"/>
                </a:lnTo>
                <a:lnTo>
                  <a:pt x="2419348" y="257176"/>
                </a:lnTo>
                <a:lnTo>
                  <a:pt x="178594" y="257176"/>
                </a:lnTo>
                <a:lnTo>
                  <a:pt x="57152" y="257176"/>
                </a:lnTo>
                <a:lnTo>
                  <a:pt x="0" y="257176"/>
                </a:lnTo>
                <a:lnTo>
                  <a:pt x="0" y="78582"/>
                </a:lnTo>
                <a:lnTo>
                  <a:pt x="0" y="78582"/>
                </a:lnTo>
                <a:lnTo>
                  <a:pt x="0" y="57153"/>
                </a:lnTo>
                <a:cubicBezTo>
                  <a:pt x="0" y="25589"/>
                  <a:pt x="25588" y="1"/>
                  <a:pt x="57152" y="1"/>
                </a:cubicBezTo>
                <a:lnTo>
                  <a:pt x="2198686" y="1"/>
                </a:lnTo>
                <a:close/>
              </a:path>
            </a:pathLst>
          </a:cu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dirty="0">
                <a:solidFill>
                  <a:schemeClr val="bg1"/>
                </a:solidFill>
              </a:rPr>
              <a:t>问题三</a:t>
            </a:r>
            <a:endParaRPr lang="zh-CN" altLang="en-US" dirty="0">
              <a:solidFill>
                <a:schemeClr val="bg1"/>
              </a:solidFill>
            </a:endParaRPr>
          </a:p>
        </p:txBody>
      </p:sp>
      <p:sp>
        <p:nvSpPr>
          <p:cNvPr id="60" name="文本框 59"/>
          <p:cNvSpPr txBox="1"/>
          <p:nvPr/>
        </p:nvSpPr>
        <p:spPr>
          <a:xfrm>
            <a:off x="695325" y="4058330"/>
            <a:ext cx="9820275" cy="730885"/>
          </a:xfrm>
          <a:prstGeom prst="rect">
            <a:avLst/>
          </a:prstGeom>
          <a:noFill/>
        </p:spPr>
        <p:txBody>
          <a:bodyPr wrap="square" rtlCol="0">
            <a:spAutoFit/>
          </a:bodyPr>
          <a:p>
            <a:pPr>
              <a:lnSpc>
                <a:spcPct val="130000"/>
              </a:lnSpc>
              <a:buClr>
                <a:schemeClr val="bg1"/>
              </a:buClr>
            </a:pPr>
            <a:r>
              <a:rPr lang="zh-CN" altLang="en-US" sz="1600" dirty="0">
                <a:latin typeface="微软雅黑 Light" panose="020B0502040204020203" pitchFamily="34" charset="-122"/>
                <a:ea typeface="微软雅黑 Light" panose="020B0502040204020203" pitchFamily="34" charset="-122"/>
              </a:rPr>
              <a:t> 响应式页面设计:本系统需要在电脑端和手机端都有比较美观的页面进行展示，达到方便用户的目的。不仅涉及到页面设计的内容还涉及到了一套代码实现不同页面的问题，在这一方面我需要进行学习。</a:t>
            </a:r>
            <a:endParaRPr lang="zh-CN" altLang="en-US" sz="1600" dirty="0">
              <a:latin typeface="微软雅黑 Light" panose="020B0502040204020203" pitchFamily="34" charset="-122"/>
              <a:ea typeface="微软雅黑 Light" panose="020B0502040204020203" pitchFamily="34" charset="-122"/>
            </a:endParaRPr>
          </a:p>
        </p:txBody>
      </p:sp>
      <p:cxnSp>
        <p:nvCxnSpPr>
          <p:cNvPr id="61" name="直接连接符 60"/>
          <p:cNvCxnSpPr/>
          <p:nvPr/>
        </p:nvCxnSpPr>
        <p:spPr>
          <a:xfrm>
            <a:off x="706755" y="5283019"/>
            <a:ext cx="9705975" cy="0"/>
          </a:xfrm>
          <a:prstGeom prst="line">
            <a:avLst/>
          </a:prstGeom>
          <a:ln w="12700">
            <a:solidFill>
              <a:srgbClr val="427AAD"/>
            </a:solidFill>
          </a:ln>
        </p:spPr>
        <p:style>
          <a:lnRef idx="1">
            <a:schemeClr val="accent1"/>
          </a:lnRef>
          <a:fillRef idx="0">
            <a:schemeClr val="accent1"/>
          </a:fillRef>
          <a:effectRef idx="0">
            <a:schemeClr val="accent1"/>
          </a:effectRef>
          <a:fontRef idx="minor">
            <a:schemeClr val="tx1"/>
          </a:fontRef>
        </p:style>
      </p:cxnSp>
      <p:sp>
        <p:nvSpPr>
          <p:cNvPr id="62" name="任意多边形 61"/>
          <p:cNvSpPr/>
          <p:nvPr/>
        </p:nvSpPr>
        <p:spPr>
          <a:xfrm>
            <a:off x="706755" y="5025842"/>
            <a:ext cx="2959895" cy="261938"/>
          </a:xfrm>
          <a:custGeom>
            <a:avLst/>
            <a:gdLst>
              <a:gd name="connsiteX0" fmla="*/ 2198688 w 2959895"/>
              <a:gd name="connsiteY0" fmla="*/ 0 h 261938"/>
              <a:gd name="connsiteX1" fmla="*/ 2454275 w 2959895"/>
              <a:gd name="connsiteY1" fmla="*/ 0 h 261938"/>
              <a:gd name="connsiteX2" fmla="*/ 2456740 w 2959895"/>
              <a:gd name="connsiteY2" fmla="*/ 1021 h 261938"/>
              <a:gd name="connsiteX3" fmla="*/ 2466976 w 2959895"/>
              <a:gd name="connsiteY3" fmla="*/ 1 h 261938"/>
              <a:gd name="connsiteX4" fmla="*/ 2614613 w 2959895"/>
              <a:gd name="connsiteY4" fmla="*/ 203097 h 261938"/>
              <a:gd name="connsiteX5" fmla="*/ 2959895 w 2959895"/>
              <a:gd name="connsiteY5" fmla="*/ 261938 h 261938"/>
              <a:gd name="connsiteX6" fmla="*/ 2421732 w 2959895"/>
              <a:gd name="connsiteY6" fmla="*/ 261938 h 261938"/>
              <a:gd name="connsiteX7" fmla="*/ 2421957 w 2959895"/>
              <a:gd name="connsiteY7" fmla="*/ 256649 h 261938"/>
              <a:gd name="connsiteX8" fmla="*/ 2419348 w 2959895"/>
              <a:gd name="connsiteY8" fmla="*/ 257176 h 261938"/>
              <a:gd name="connsiteX9" fmla="*/ 178594 w 2959895"/>
              <a:gd name="connsiteY9" fmla="*/ 257176 h 261938"/>
              <a:gd name="connsiteX10" fmla="*/ 57152 w 2959895"/>
              <a:gd name="connsiteY10" fmla="*/ 257176 h 261938"/>
              <a:gd name="connsiteX11" fmla="*/ 0 w 2959895"/>
              <a:gd name="connsiteY11" fmla="*/ 257176 h 261938"/>
              <a:gd name="connsiteX12" fmla="*/ 0 w 2959895"/>
              <a:gd name="connsiteY12" fmla="*/ 78582 h 261938"/>
              <a:gd name="connsiteX13" fmla="*/ 0 w 2959895"/>
              <a:gd name="connsiteY13" fmla="*/ 78582 h 261938"/>
              <a:gd name="connsiteX14" fmla="*/ 0 w 2959895"/>
              <a:gd name="connsiteY14" fmla="*/ 57153 h 261938"/>
              <a:gd name="connsiteX15" fmla="*/ 57152 w 2959895"/>
              <a:gd name="connsiteY15" fmla="*/ 1 h 261938"/>
              <a:gd name="connsiteX16" fmla="*/ 2198686 w 2959895"/>
              <a:gd name="connsiteY16" fmla="*/ 1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59895" h="261938">
                <a:moveTo>
                  <a:pt x="2198688" y="0"/>
                </a:moveTo>
                <a:lnTo>
                  <a:pt x="2454275" y="0"/>
                </a:lnTo>
                <a:lnTo>
                  <a:pt x="2456740" y="1021"/>
                </a:lnTo>
                <a:lnTo>
                  <a:pt x="2466976" y="1"/>
                </a:lnTo>
                <a:cubicBezTo>
                  <a:pt x="2499718" y="79721"/>
                  <a:pt x="2532460" y="159441"/>
                  <a:pt x="2614613" y="203097"/>
                </a:cubicBezTo>
                <a:cubicBezTo>
                  <a:pt x="2696766" y="246753"/>
                  <a:pt x="2940051" y="252131"/>
                  <a:pt x="2959895" y="261938"/>
                </a:cubicBezTo>
                <a:lnTo>
                  <a:pt x="2421732" y="261938"/>
                </a:lnTo>
                <a:lnTo>
                  <a:pt x="2421957" y="256649"/>
                </a:lnTo>
                <a:lnTo>
                  <a:pt x="2419348" y="257176"/>
                </a:lnTo>
                <a:lnTo>
                  <a:pt x="178594" y="257176"/>
                </a:lnTo>
                <a:lnTo>
                  <a:pt x="57152" y="257176"/>
                </a:lnTo>
                <a:lnTo>
                  <a:pt x="0" y="257176"/>
                </a:lnTo>
                <a:lnTo>
                  <a:pt x="0" y="78582"/>
                </a:lnTo>
                <a:lnTo>
                  <a:pt x="0" y="78582"/>
                </a:lnTo>
                <a:lnTo>
                  <a:pt x="0" y="57153"/>
                </a:lnTo>
                <a:cubicBezTo>
                  <a:pt x="0" y="25589"/>
                  <a:pt x="25588" y="1"/>
                  <a:pt x="57152" y="1"/>
                </a:cubicBezTo>
                <a:lnTo>
                  <a:pt x="2198686" y="1"/>
                </a:lnTo>
                <a:close/>
              </a:path>
            </a:pathLst>
          </a:cu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rPr>
              <a:t>问题</a:t>
            </a:r>
            <a:r>
              <a:rPr lang="zh-CN" altLang="en-US" dirty="0">
                <a:solidFill>
                  <a:schemeClr val="bg1"/>
                </a:solidFill>
              </a:rPr>
              <a:t>四</a:t>
            </a:r>
            <a:endParaRPr lang="zh-CN" altLang="en-US" dirty="0">
              <a:solidFill>
                <a:schemeClr val="bg1"/>
              </a:solidFill>
            </a:endParaRPr>
          </a:p>
        </p:txBody>
      </p:sp>
      <p:sp>
        <p:nvSpPr>
          <p:cNvPr id="63" name="文本框 62"/>
          <p:cNvSpPr txBox="1"/>
          <p:nvPr/>
        </p:nvSpPr>
        <p:spPr>
          <a:xfrm>
            <a:off x="706755" y="5376590"/>
            <a:ext cx="9820275" cy="730885"/>
          </a:xfrm>
          <a:prstGeom prst="rect">
            <a:avLst/>
          </a:prstGeom>
          <a:noFill/>
        </p:spPr>
        <p:txBody>
          <a:bodyPr wrap="square" rtlCol="0">
            <a:spAutoFit/>
          </a:bodyPr>
          <a:lstStyle/>
          <a:p>
            <a:pPr>
              <a:lnSpc>
                <a:spcPct val="130000"/>
              </a:lnSpc>
              <a:buClr>
                <a:schemeClr val="bg1"/>
              </a:buClr>
            </a:pPr>
            <a:r>
              <a:rPr lang="zh-CN" altLang="en-US" sz="1600" dirty="0">
                <a:latin typeface="微软雅黑 Light" panose="020B0502040204020203" pitchFamily="34" charset="-122"/>
                <a:ea typeface="微软雅黑 Light" panose="020B0502040204020203" pitchFamily="34" charset="-122"/>
              </a:rPr>
              <a:t>二次登录问题:在学生在进行考试时，未交卷退出系统，或者在答题时进行页面切换，需要进行相应的处理措施和相应的监督，在这一方面我涉猎不足，需要进行补充学习。</a:t>
            </a:r>
            <a:endParaRPr lang="zh-CN" altLang="en-US" sz="1600" dirty="0">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 name="椭圆 43"/>
          <p:cNvSpPr/>
          <p:nvPr/>
        </p:nvSpPr>
        <p:spPr>
          <a:xfrm>
            <a:off x="427619" y="377744"/>
            <a:ext cx="366369" cy="366369"/>
          </a:xfrm>
          <a:prstGeom prst="ellipse">
            <a:avLst/>
          </a:prstGeom>
          <a:solidFill>
            <a:srgbClr val="427A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45" name="TextBox 34"/>
          <p:cNvSpPr txBox="1"/>
          <p:nvPr/>
        </p:nvSpPr>
        <p:spPr>
          <a:xfrm>
            <a:off x="920118" y="298606"/>
            <a:ext cx="1742440" cy="501650"/>
          </a:xfrm>
          <a:prstGeom prst="rect">
            <a:avLst/>
          </a:prstGeom>
          <a:noFill/>
        </p:spPr>
        <p:txBody>
          <a:bodyPr wrap="none" rtlCol="0">
            <a:spAutoFit/>
          </a:bodyPr>
          <a:p>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研究</a:t>
            </a:r>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思路</a:t>
            </a:r>
            <a:endPar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pic>
        <p:nvPicPr>
          <p:cNvPr id="57" name="图片 56"/>
          <p:cNvPicPr>
            <a:picLocks noChangeAspect="1"/>
          </p:cNvPicPr>
          <p:nvPr/>
        </p:nvPicPr>
        <p:blipFill>
          <a:blip r:embed="rId1"/>
          <a:stretch>
            <a:fillRect/>
          </a:stretch>
        </p:blipFill>
        <p:spPr>
          <a:xfrm>
            <a:off x="11103610" y="90805"/>
            <a:ext cx="735330" cy="735330"/>
          </a:xfrm>
          <a:prstGeom prst="rect">
            <a:avLst/>
          </a:prstGeom>
        </p:spPr>
      </p:pic>
      <p:grpSp>
        <p:nvGrpSpPr>
          <p:cNvPr id="34" name="组合 33"/>
          <p:cNvGrpSpPr/>
          <p:nvPr/>
        </p:nvGrpSpPr>
        <p:grpSpPr>
          <a:xfrm>
            <a:off x="2583652" y="1596509"/>
            <a:ext cx="7242175" cy="368300"/>
            <a:chOff x="2492375" y="1996559"/>
            <a:chExt cx="7242175" cy="368300"/>
          </a:xfrm>
        </p:grpSpPr>
        <p:sp>
          <p:nvSpPr>
            <p:cNvPr id="35" name="矩形 34"/>
            <p:cNvSpPr/>
            <p:nvPr/>
          </p:nvSpPr>
          <p:spPr>
            <a:xfrm>
              <a:off x="2492375" y="2066925"/>
              <a:ext cx="279400" cy="228600"/>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1</a:t>
              </a:r>
              <a:endParaRPr lang="zh-CN" altLang="en-US" dirty="0">
                <a:solidFill>
                  <a:schemeClr val="bg1"/>
                </a:solidFill>
              </a:endParaRPr>
            </a:p>
          </p:txBody>
        </p:sp>
        <p:sp>
          <p:nvSpPr>
            <p:cNvPr id="36" name="文本框 35"/>
            <p:cNvSpPr txBox="1"/>
            <p:nvPr/>
          </p:nvSpPr>
          <p:spPr>
            <a:xfrm>
              <a:off x="2847974" y="1996559"/>
              <a:ext cx="6886576" cy="368300"/>
            </a:xfrm>
            <a:prstGeom prst="rect">
              <a:avLst/>
            </a:prstGeom>
            <a:noFill/>
          </p:spPr>
          <p:txBody>
            <a:bodyPr wrap="square" rtlCol="0">
              <a:spAutoFit/>
            </a:bodyPr>
            <a:lstStyle/>
            <a:p>
              <a:r>
                <a:rPr dirty="0">
                  <a:solidFill>
                    <a:schemeClr val="tx1">
                      <a:lumMod val="65000"/>
                      <a:lumOff val="35000"/>
                    </a:schemeClr>
                  </a:solidFill>
                </a:rPr>
                <a:t> 对考试系统做出需求分析。并查阅相关资料。</a:t>
              </a:r>
              <a:endParaRPr dirty="0">
                <a:solidFill>
                  <a:schemeClr val="tx1">
                    <a:lumMod val="65000"/>
                    <a:lumOff val="35000"/>
                  </a:schemeClr>
                </a:solidFill>
              </a:endParaRPr>
            </a:p>
          </p:txBody>
        </p:sp>
      </p:grpSp>
      <p:grpSp>
        <p:nvGrpSpPr>
          <p:cNvPr id="37" name="组合 36"/>
          <p:cNvGrpSpPr/>
          <p:nvPr/>
        </p:nvGrpSpPr>
        <p:grpSpPr>
          <a:xfrm>
            <a:off x="2583652" y="2314694"/>
            <a:ext cx="7242175" cy="368300"/>
            <a:chOff x="2492375" y="2714744"/>
            <a:chExt cx="7242175" cy="368300"/>
          </a:xfrm>
        </p:grpSpPr>
        <p:sp>
          <p:nvSpPr>
            <p:cNvPr id="38" name="矩形 37"/>
            <p:cNvSpPr/>
            <p:nvPr/>
          </p:nvSpPr>
          <p:spPr>
            <a:xfrm>
              <a:off x="2492375" y="2785110"/>
              <a:ext cx="279400" cy="228600"/>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2</a:t>
              </a:r>
              <a:endParaRPr lang="zh-CN" altLang="en-US" dirty="0">
                <a:solidFill>
                  <a:schemeClr val="bg1"/>
                </a:solidFill>
              </a:endParaRPr>
            </a:p>
          </p:txBody>
        </p:sp>
        <p:sp>
          <p:nvSpPr>
            <p:cNvPr id="39" name="文本框 38"/>
            <p:cNvSpPr txBox="1"/>
            <p:nvPr/>
          </p:nvSpPr>
          <p:spPr>
            <a:xfrm>
              <a:off x="2847974" y="2714744"/>
              <a:ext cx="6886576" cy="368300"/>
            </a:xfrm>
            <a:prstGeom prst="rect">
              <a:avLst/>
            </a:prstGeom>
            <a:noFill/>
          </p:spPr>
          <p:txBody>
            <a:bodyPr wrap="square" rtlCol="0">
              <a:spAutoFit/>
            </a:bodyPr>
            <a:lstStyle/>
            <a:p>
              <a:r>
                <a:rPr dirty="0">
                  <a:solidFill>
                    <a:schemeClr val="tx1">
                      <a:lumMod val="65000"/>
                      <a:lumOff val="35000"/>
                    </a:schemeClr>
                  </a:solidFill>
                </a:rPr>
                <a:t>对不同设备的页面进行设计，并编写基础前端页面代码。</a:t>
              </a:r>
              <a:endParaRPr dirty="0">
                <a:solidFill>
                  <a:schemeClr val="tx1">
                    <a:lumMod val="65000"/>
                    <a:lumOff val="35000"/>
                  </a:schemeClr>
                </a:solidFill>
              </a:endParaRPr>
            </a:p>
          </p:txBody>
        </p:sp>
      </p:grpSp>
      <p:grpSp>
        <p:nvGrpSpPr>
          <p:cNvPr id="40" name="组合 39"/>
          <p:cNvGrpSpPr/>
          <p:nvPr/>
        </p:nvGrpSpPr>
        <p:grpSpPr>
          <a:xfrm>
            <a:off x="2583652" y="3032879"/>
            <a:ext cx="7242175" cy="368300"/>
            <a:chOff x="2492375" y="3432929"/>
            <a:chExt cx="7242175" cy="368300"/>
          </a:xfrm>
        </p:grpSpPr>
        <p:sp>
          <p:nvSpPr>
            <p:cNvPr id="41" name="矩形 40"/>
            <p:cNvSpPr/>
            <p:nvPr/>
          </p:nvSpPr>
          <p:spPr>
            <a:xfrm>
              <a:off x="2492375" y="3503295"/>
              <a:ext cx="279400" cy="228600"/>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3</a:t>
              </a:r>
              <a:endParaRPr lang="zh-CN" altLang="en-US" dirty="0">
                <a:solidFill>
                  <a:schemeClr val="bg1"/>
                </a:solidFill>
              </a:endParaRPr>
            </a:p>
          </p:txBody>
        </p:sp>
        <p:sp>
          <p:nvSpPr>
            <p:cNvPr id="42" name="文本框 41"/>
            <p:cNvSpPr txBox="1"/>
            <p:nvPr/>
          </p:nvSpPr>
          <p:spPr>
            <a:xfrm>
              <a:off x="2847974" y="3432929"/>
              <a:ext cx="6886576" cy="368300"/>
            </a:xfrm>
            <a:prstGeom prst="rect">
              <a:avLst/>
            </a:prstGeom>
            <a:noFill/>
          </p:spPr>
          <p:txBody>
            <a:bodyPr wrap="square" rtlCol="0">
              <a:spAutoFit/>
            </a:bodyPr>
            <a:lstStyle/>
            <a:p>
              <a:r>
                <a:rPr dirty="0">
                  <a:solidFill>
                    <a:schemeClr val="tx1">
                      <a:lumMod val="65000"/>
                      <a:lumOff val="35000"/>
                    </a:schemeClr>
                  </a:solidFill>
                </a:rPr>
                <a:t>创建后台服务器，连接前后端，保证数据正常发送。</a:t>
              </a:r>
              <a:endParaRPr dirty="0">
                <a:solidFill>
                  <a:schemeClr val="tx1">
                    <a:lumMod val="65000"/>
                    <a:lumOff val="35000"/>
                  </a:schemeClr>
                </a:solidFill>
              </a:endParaRPr>
            </a:p>
          </p:txBody>
        </p:sp>
      </p:grpSp>
      <p:grpSp>
        <p:nvGrpSpPr>
          <p:cNvPr id="43" name="组合 42"/>
          <p:cNvGrpSpPr/>
          <p:nvPr/>
        </p:nvGrpSpPr>
        <p:grpSpPr>
          <a:xfrm>
            <a:off x="2583652" y="3751064"/>
            <a:ext cx="7242175" cy="368300"/>
            <a:chOff x="2492375" y="4151114"/>
            <a:chExt cx="7242175" cy="368300"/>
          </a:xfrm>
        </p:grpSpPr>
        <p:sp>
          <p:nvSpPr>
            <p:cNvPr id="46" name="矩形 45"/>
            <p:cNvSpPr/>
            <p:nvPr/>
          </p:nvSpPr>
          <p:spPr>
            <a:xfrm>
              <a:off x="2492375" y="4221480"/>
              <a:ext cx="279400" cy="228600"/>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4</a:t>
              </a:r>
              <a:endParaRPr lang="zh-CN" altLang="en-US" dirty="0">
                <a:solidFill>
                  <a:schemeClr val="bg1"/>
                </a:solidFill>
              </a:endParaRPr>
            </a:p>
          </p:txBody>
        </p:sp>
        <p:sp>
          <p:nvSpPr>
            <p:cNvPr id="47" name="文本框 46"/>
            <p:cNvSpPr txBox="1"/>
            <p:nvPr/>
          </p:nvSpPr>
          <p:spPr>
            <a:xfrm>
              <a:off x="2847974" y="4151114"/>
              <a:ext cx="6886576" cy="368300"/>
            </a:xfrm>
            <a:prstGeom prst="rect">
              <a:avLst/>
            </a:prstGeom>
            <a:noFill/>
          </p:spPr>
          <p:txBody>
            <a:bodyPr wrap="square" rtlCol="0">
              <a:spAutoFit/>
            </a:bodyPr>
            <a:lstStyle/>
            <a:p>
              <a:r>
                <a:rPr dirty="0">
                  <a:solidFill>
                    <a:schemeClr val="tx1">
                      <a:lumMod val="65000"/>
                      <a:lumOff val="35000"/>
                    </a:schemeClr>
                  </a:solidFill>
                </a:rPr>
                <a:t>后端连接数据库，并进行数据库设计，处理表关联和用户权限。</a:t>
              </a:r>
              <a:endParaRPr dirty="0">
                <a:solidFill>
                  <a:schemeClr val="tx1">
                    <a:lumMod val="65000"/>
                    <a:lumOff val="35000"/>
                  </a:schemeClr>
                </a:solidFill>
              </a:endParaRPr>
            </a:p>
          </p:txBody>
        </p:sp>
      </p:grpSp>
      <p:grpSp>
        <p:nvGrpSpPr>
          <p:cNvPr id="48" name="组合 47"/>
          <p:cNvGrpSpPr/>
          <p:nvPr/>
        </p:nvGrpSpPr>
        <p:grpSpPr>
          <a:xfrm>
            <a:off x="2583652" y="4469249"/>
            <a:ext cx="7242175" cy="368300"/>
            <a:chOff x="2492375" y="4869299"/>
            <a:chExt cx="7242175" cy="368300"/>
          </a:xfrm>
        </p:grpSpPr>
        <p:sp>
          <p:nvSpPr>
            <p:cNvPr id="49" name="矩形 48"/>
            <p:cNvSpPr/>
            <p:nvPr/>
          </p:nvSpPr>
          <p:spPr>
            <a:xfrm>
              <a:off x="2492375" y="4939665"/>
              <a:ext cx="279400" cy="228600"/>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5</a:t>
              </a:r>
              <a:endParaRPr lang="zh-CN" altLang="en-US" dirty="0">
                <a:solidFill>
                  <a:schemeClr val="bg1"/>
                </a:solidFill>
              </a:endParaRPr>
            </a:p>
          </p:txBody>
        </p:sp>
        <p:sp>
          <p:nvSpPr>
            <p:cNvPr id="50" name="文本框 49"/>
            <p:cNvSpPr txBox="1"/>
            <p:nvPr/>
          </p:nvSpPr>
          <p:spPr>
            <a:xfrm>
              <a:off x="2847974" y="4869299"/>
              <a:ext cx="6886576" cy="368300"/>
            </a:xfrm>
            <a:prstGeom prst="rect">
              <a:avLst/>
            </a:prstGeom>
            <a:noFill/>
          </p:spPr>
          <p:txBody>
            <a:bodyPr wrap="square" rtlCol="0">
              <a:spAutoFit/>
            </a:bodyPr>
            <a:lstStyle/>
            <a:p>
              <a:r>
                <a:rPr dirty="0">
                  <a:solidFill>
                    <a:schemeClr val="tx1">
                      <a:lumMod val="65000"/>
                      <a:lumOff val="35000"/>
                    </a:schemeClr>
                  </a:solidFill>
                </a:rPr>
                <a:t>进行后续功能前后端的编写，连接接口。</a:t>
              </a:r>
              <a:endParaRPr dirty="0">
                <a:solidFill>
                  <a:schemeClr val="tx1">
                    <a:lumMod val="65000"/>
                    <a:lumOff val="35000"/>
                  </a:schemeClr>
                </a:solidFill>
              </a:endParaRPr>
            </a:p>
          </p:txBody>
        </p:sp>
      </p:grpSp>
      <p:grpSp>
        <p:nvGrpSpPr>
          <p:cNvPr id="51" name="组合 50"/>
          <p:cNvGrpSpPr/>
          <p:nvPr/>
        </p:nvGrpSpPr>
        <p:grpSpPr>
          <a:xfrm>
            <a:off x="2583815" y="5187315"/>
            <a:ext cx="8520430" cy="368300"/>
            <a:chOff x="2492375" y="5587484"/>
            <a:chExt cx="7831455" cy="368300"/>
          </a:xfrm>
        </p:grpSpPr>
        <p:sp>
          <p:nvSpPr>
            <p:cNvPr id="52" name="矩形 51"/>
            <p:cNvSpPr/>
            <p:nvPr/>
          </p:nvSpPr>
          <p:spPr>
            <a:xfrm>
              <a:off x="2492375" y="5657850"/>
              <a:ext cx="279400" cy="228600"/>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6</a:t>
              </a:r>
              <a:endParaRPr lang="en-US" altLang="zh-CN" dirty="0">
                <a:solidFill>
                  <a:schemeClr val="bg1"/>
                </a:solidFill>
              </a:endParaRPr>
            </a:p>
          </p:txBody>
        </p:sp>
        <p:sp>
          <p:nvSpPr>
            <p:cNvPr id="53" name="文本框 52"/>
            <p:cNvSpPr txBox="1"/>
            <p:nvPr/>
          </p:nvSpPr>
          <p:spPr>
            <a:xfrm>
              <a:off x="2847975" y="5587484"/>
              <a:ext cx="7475855" cy="368300"/>
            </a:xfrm>
            <a:prstGeom prst="rect">
              <a:avLst/>
            </a:prstGeom>
            <a:noFill/>
          </p:spPr>
          <p:txBody>
            <a:bodyPr wrap="square" rtlCol="0">
              <a:spAutoFit/>
            </a:bodyPr>
            <a:lstStyle/>
            <a:p>
              <a:r>
                <a:rPr dirty="0">
                  <a:solidFill>
                    <a:schemeClr val="tx1">
                      <a:lumMod val="65000"/>
                      <a:lumOff val="35000"/>
                    </a:schemeClr>
                  </a:solidFill>
                </a:rPr>
                <a:t>进行本地测试，测试无误后进行相应的服务器，域名配置。上线服务器测试。</a:t>
              </a:r>
              <a:endParaRPr dirty="0">
                <a:solidFill>
                  <a:schemeClr val="tx1">
                    <a:lumMod val="65000"/>
                    <a:lumOff val="35000"/>
                  </a:schemeClr>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 name="椭圆 43"/>
          <p:cNvSpPr/>
          <p:nvPr/>
        </p:nvSpPr>
        <p:spPr>
          <a:xfrm>
            <a:off x="427619" y="377744"/>
            <a:ext cx="366369" cy="366369"/>
          </a:xfrm>
          <a:prstGeom prst="ellipse">
            <a:avLst/>
          </a:prstGeom>
          <a:solidFill>
            <a:srgbClr val="427A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45" name="TextBox 34"/>
          <p:cNvSpPr txBox="1"/>
          <p:nvPr/>
        </p:nvSpPr>
        <p:spPr>
          <a:xfrm>
            <a:off x="920118" y="298606"/>
            <a:ext cx="1742440" cy="501650"/>
          </a:xfrm>
          <a:prstGeom prst="rect">
            <a:avLst/>
          </a:prstGeom>
          <a:noFill/>
        </p:spPr>
        <p:txBody>
          <a:bodyPr wrap="none" rtlCol="0">
            <a:spAutoFit/>
          </a:bodyPr>
          <a:p>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研究</a:t>
            </a:r>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思路</a:t>
            </a:r>
            <a:endPar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pic>
        <p:nvPicPr>
          <p:cNvPr id="57" name="图片 56"/>
          <p:cNvPicPr>
            <a:picLocks noChangeAspect="1"/>
          </p:cNvPicPr>
          <p:nvPr/>
        </p:nvPicPr>
        <p:blipFill>
          <a:blip r:embed="rId1"/>
          <a:stretch>
            <a:fillRect/>
          </a:stretch>
        </p:blipFill>
        <p:spPr>
          <a:xfrm>
            <a:off x="11103610" y="90805"/>
            <a:ext cx="735330" cy="735330"/>
          </a:xfrm>
          <a:prstGeom prst="rect">
            <a:avLst/>
          </a:prstGeom>
        </p:spPr>
      </p:pic>
      <p:sp>
        <p:nvSpPr>
          <p:cNvPr id="9" name="文本框 8"/>
          <p:cNvSpPr txBox="1"/>
          <p:nvPr/>
        </p:nvSpPr>
        <p:spPr>
          <a:xfrm>
            <a:off x="1090358" y="2173336"/>
            <a:ext cx="1074738" cy="769441"/>
          </a:xfrm>
          <a:prstGeom prst="rect">
            <a:avLst/>
          </a:prstGeom>
          <a:noFill/>
        </p:spPr>
        <p:txBody>
          <a:bodyPr wrap="square" rtlCol="0">
            <a:spAutoFit/>
          </a:bodyPr>
          <a:p>
            <a:pPr algn="ctr"/>
            <a:r>
              <a:rPr lang="en-US" altLang="zh-CN" sz="4400" b="1" dirty="0">
                <a:solidFill>
                  <a:srgbClr val="427AAD"/>
                </a:solidFill>
                <a:latin typeface="微软雅黑" panose="020B0503020204020204" pitchFamily="34" charset="-122"/>
                <a:ea typeface="微软雅黑" panose="020B0503020204020204" pitchFamily="34" charset="-122"/>
              </a:rPr>
              <a:t>01</a:t>
            </a:r>
            <a:endParaRPr lang="zh-CN" altLang="en-US" sz="4400" b="1" dirty="0">
              <a:solidFill>
                <a:srgbClr val="427AAD"/>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502687" y="2173336"/>
            <a:ext cx="1074738" cy="769441"/>
          </a:xfrm>
          <a:prstGeom prst="rect">
            <a:avLst/>
          </a:prstGeom>
          <a:noFill/>
        </p:spPr>
        <p:txBody>
          <a:bodyPr wrap="square" rtlCol="0">
            <a:spAutoFit/>
          </a:bodyPr>
          <a:p>
            <a:pPr algn="ctr"/>
            <a:r>
              <a:rPr lang="en-US" altLang="zh-CN" sz="4400" b="1" dirty="0">
                <a:solidFill>
                  <a:srgbClr val="427AAD"/>
                </a:solidFill>
                <a:latin typeface="微软雅黑" panose="020B0503020204020204" pitchFamily="34" charset="-122"/>
                <a:ea typeface="微软雅黑" panose="020B0503020204020204" pitchFamily="34" charset="-122"/>
              </a:rPr>
              <a:t>02</a:t>
            </a:r>
            <a:endParaRPr lang="zh-CN" altLang="en-US" sz="4400" b="1" dirty="0">
              <a:solidFill>
                <a:srgbClr val="427AAD"/>
              </a:solidFill>
              <a:latin typeface="微软雅黑" panose="020B0503020204020204" pitchFamily="34" charset="-122"/>
              <a:ea typeface="微软雅黑" panose="020B0503020204020204" pitchFamily="34" charset="-122"/>
            </a:endParaRPr>
          </a:p>
        </p:txBody>
      </p:sp>
      <p:sp>
        <p:nvSpPr>
          <p:cNvPr id="26" name="矩形 25"/>
          <p:cNvSpPr/>
          <p:nvPr/>
        </p:nvSpPr>
        <p:spPr>
          <a:xfrm>
            <a:off x="2165096" y="2302066"/>
            <a:ext cx="1714500" cy="460375"/>
          </a:xfrm>
          <a:prstGeom prst="rect">
            <a:avLst/>
          </a:prstGeom>
          <a:solidFill>
            <a:srgbClr val="427AAD"/>
          </a:solidFill>
        </p:spPr>
        <p:txBody>
          <a:bodyPr wrap="square" rtlCol="0">
            <a:spAutoFit/>
          </a:bodyPr>
          <a:p>
            <a:pPr algn="ctr"/>
            <a:r>
              <a:rPr lang="zh-CN" altLang="en-US" sz="2400" dirty="0">
                <a:solidFill>
                  <a:schemeClr val="bg1"/>
                </a:solidFill>
                <a:latin typeface="微软雅黑" panose="020B0503020204020204" pitchFamily="34" charset="-122"/>
                <a:ea typeface="微软雅黑" panose="020B0503020204020204" pitchFamily="34" charset="-122"/>
              </a:rPr>
              <a:t>经济可行性</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7577425" y="2302066"/>
            <a:ext cx="1714500" cy="460375"/>
          </a:xfrm>
          <a:prstGeom prst="rect">
            <a:avLst/>
          </a:prstGeom>
          <a:solidFill>
            <a:srgbClr val="427AAD"/>
          </a:solidFill>
        </p:spPr>
        <p:txBody>
          <a:bodyPr wrap="square" rtlCol="0">
            <a:spAutoFit/>
          </a:bodyPr>
          <a:p>
            <a:pPr algn="ctr"/>
            <a:r>
              <a:rPr lang="zh-CN" altLang="en-US" sz="2400" dirty="0">
                <a:solidFill>
                  <a:schemeClr val="bg1"/>
                </a:solidFill>
                <a:latin typeface="微软雅黑" panose="020B0503020204020204" pitchFamily="34" charset="-122"/>
                <a:ea typeface="微软雅黑" panose="020B0503020204020204" pitchFamily="34" charset="-122"/>
              </a:rPr>
              <a:t>技术可行性</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43025" y="3037840"/>
            <a:ext cx="3349625" cy="1753235"/>
          </a:xfrm>
          <a:prstGeom prst="rect">
            <a:avLst/>
          </a:prstGeom>
          <a:noFill/>
        </p:spPr>
        <p:txBody>
          <a:bodyPr wrap="square" rtlCol="0">
            <a:spAutoFit/>
          </a:bodyPr>
          <a:p>
            <a:r>
              <a:rPr lang="zh-CN" altLang="en-US"/>
              <a:t>主要对实现系统的费用进行评估，在经济上是可以接受的。并且系统如果完成实施，可以很大程度上提升工作效率，提升教学质量，所以在经济上可行。</a:t>
            </a:r>
            <a:endParaRPr lang="zh-CN" altLang="en-US"/>
          </a:p>
        </p:txBody>
      </p:sp>
      <p:sp>
        <p:nvSpPr>
          <p:cNvPr id="5" name="文本框 4"/>
          <p:cNvSpPr txBox="1"/>
          <p:nvPr/>
        </p:nvSpPr>
        <p:spPr>
          <a:xfrm>
            <a:off x="6471920" y="3027680"/>
            <a:ext cx="4947920" cy="2584450"/>
          </a:xfrm>
          <a:prstGeom prst="rect">
            <a:avLst/>
          </a:prstGeom>
          <a:noFill/>
        </p:spPr>
        <p:txBody>
          <a:bodyPr wrap="square" rtlCol="0">
            <a:spAutoFit/>
          </a:bodyPr>
          <a:p>
            <a:r>
              <a:rPr lang="zh-CN" altLang="en-US"/>
              <a:t>技术上的可行性是能否实现该系统的关键性因素。该系统采用B/S结构进行开发，它具有开发难度小，灵活性大，后期维护成本底的优点。数据库采用mongoose，它有着灵活的文档模型，JSON格式更加接近于真是对象模型。性能高超，适合于各种场合,适合随时更改。语言使用nodejs，它使用了一个事件驱动、非阻塞式 I/O 的模型，使其轻量又高效。并且软件开发平台成熟可靠，因此技术可行性完全满足。</a:t>
            </a:r>
            <a:endParaRPr lang="zh-CN" altLang="en-US"/>
          </a:p>
        </p:txBody>
      </p:sp>
      <p:sp>
        <p:nvSpPr>
          <p:cNvPr id="6" name="文本框 5"/>
          <p:cNvSpPr txBox="1"/>
          <p:nvPr/>
        </p:nvSpPr>
        <p:spPr>
          <a:xfrm>
            <a:off x="2321560" y="1137285"/>
            <a:ext cx="7548880" cy="645160"/>
          </a:xfrm>
          <a:prstGeom prst="rect">
            <a:avLst/>
          </a:prstGeom>
          <a:solidFill>
            <a:schemeClr val="accent1">
              <a:lumMod val="40000"/>
              <a:lumOff val="60000"/>
            </a:schemeClr>
          </a:solidFill>
        </p:spPr>
        <p:txBody>
          <a:bodyPr wrap="square" rtlCol="0">
            <a:spAutoFit/>
          </a:bodyPr>
          <a:p>
            <a:r>
              <a:rPr lang="zh-CN" altLang="en-US"/>
              <a:t>综上所述，系统开发目标明确，经济，技术可行性条件满足，因此，系统开发完全可行。</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4266" y="3039107"/>
            <a:ext cx="6448425" cy="911225"/>
          </a:xfrm>
          <a:prstGeom prst="rect">
            <a:avLst/>
          </a:prstGeom>
          <a:noFill/>
        </p:spPr>
        <p:txBody>
          <a:bodyPr wrap="square" rtlCol="0">
            <a:spAutoFit/>
          </a:bodyPr>
          <a:lstStyle/>
          <a:p>
            <a:pPr algn="ctr"/>
            <a:r>
              <a:rPr lang="zh-CN" altLang="en-US" sz="5330" dirty="0">
                <a:solidFill>
                  <a:srgbClr val="427AAD"/>
                </a:solidFill>
                <a:latin typeface="思源黑体 CN Medium" panose="020B0600000000000000" pitchFamily="34" charset="-122"/>
                <a:ea typeface="思源黑体 CN Medium" panose="020B0600000000000000" pitchFamily="34" charset="-122"/>
                <a:sym typeface="+mn-ea"/>
              </a:rPr>
              <a:t>研究方法与进度安排</a:t>
            </a:r>
            <a:endParaRPr lang="zh-CN" altLang="en-US" sz="5335" b="1" dirty="0">
              <a:solidFill>
                <a:srgbClr val="427AAD"/>
              </a:solidFill>
              <a:latin typeface="思源黑体 CN Heavy" panose="020B0A00000000000000" pitchFamily="34" charset="-122"/>
              <a:ea typeface="思源黑体 CN Heavy" panose="020B0A00000000000000" pitchFamily="34" charset="-122"/>
            </a:endParaRPr>
          </a:p>
        </p:txBody>
      </p:sp>
      <p:sp>
        <p:nvSpPr>
          <p:cNvPr id="5" name="圆角矩形 4"/>
          <p:cNvSpPr/>
          <p:nvPr/>
        </p:nvSpPr>
        <p:spPr>
          <a:xfrm>
            <a:off x="5201074" y="1026480"/>
            <a:ext cx="1734808" cy="1734808"/>
          </a:xfrm>
          <a:prstGeom prst="roundRect">
            <a:avLst/>
          </a:prstGeom>
          <a:solidFill>
            <a:srgbClr val="427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文本框 5"/>
          <p:cNvSpPr txBox="1"/>
          <p:nvPr/>
        </p:nvSpPr>
        <p:spPr>
          <a:xfrm>
            <a:off x="3999267" y="4051932"/>
            <a:ext cx="4138422" cy="1170305"/>
          </a:xfrm>
          <a:prstGeom prst="rect">
            <a:avLst/>
          </a:prstGeom>
          <a:noFill/>
        </p:spPr>
        <p:txBody>
          <a:bodyPr wrap="square" rtlCol="0">
            <a:spAutoFit/>
          </a:bodyPr>
          <a:lstStyle/>
          <a:p>
            <a:pPr marL="342900" indent="-342900" algn="ctr">
              <a:lnSpc>
                <a:spcPct val="130000"/>
              </a:lnSpc>
              <a:buFont typeface="+mj-lt"/>
              <a:buAutoNum type="arabicPeriod"/>
            </a:pPr>
            <a:r>
              <a:rPr lang="zh-CN" altLang="en-US" dirty="0">
                <a:solidFill>
                  <a:schemeClr val="tx1">
                    <a:lumMod val="75000"/>
                    <a:lumOff val="25000"/>
                  </a:schemeClr>
                </a:solidFill>
                <a:latin typeface="思源黑体 CN Bold" panose="020B0800000000000000" pitchFamily="34" charset="-122"/>
                <a:ea typeface="思源黑体 CN Bold" panose="020B0800000000000000" pitchFamily="34" charset="-122"/>
              </a:rPr>
              <a:t>研究</a:t>
            </a:r>
            <a:r>
              <a:rPr lang="zh-CN" altLang="en-US" dirty="0">
                <a:solidFill>
                  <a:schemeClr val="tx1">
                    <a:lumMod val="75000"/>
                    <a:lumOff val="25000"/>
                  </a:schemeClr>
                </a:solidFill>
                <a:latin typeface="思源黑体 CN Bold" panose="020B0800000000000000" pitchFamily="34" charset="-122"/>
                <a:ea typeface="思源黑体 CN Bold" panose="020B0800000000000000" pitchFamily="34" charset="-122"/>
              </a:rPr>
              <a:t>方法</a:t>
            </a:r>
            <a:endParaRPr lang="zh-CN" altLang="en-US"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a:p>
            <a:pPr marL="342900" indent="-342900" algn="ctr">
              <a:lnSpc>
                <a:spcPct val="130000"/>
              </a:lnSpc>
              <a:buFont typeface="+mj-lt"/>
              <a:buAutoNum type="arabicPeriod"/>
            </a:pPr>
            <a:r>
              <a:rPr lang="zh-CN" altLang="en-US" dirty="0">
                <a:solidFill>
                  <a:schemeClr val="tx1">
                    <a:lumMod val="75000"/>
                    <a:lumOff val="25000"/>
                  </a:schemeClr>
                </a:solidFill>
                <a:latin typeface="思源黑体 CN Bold" panose="020B0800000000000000" pitchFamily="34" charset="-122"/>
                <a:ea typeface="思源黑体 CN Bold" panose="020B0800000000000000" pitchFamily="34" charset="-122"/>
              </a:rPr>
              <a:t>成果展示</a:t>
            </a:r>
            <a:r>
              <a:rPr lang="zh-CN" altLang="en-US" dirty="0">
                <a:solidFill>
                  <a:schemeClr val="tx1">
                    <a:lumMod val="75000"/>
                    <a:lumOff val="25000"/>
                  </a:schemeClr>
                </a:solidFill>
                <a:latin typeface="思源黑体 CN Bold" panose="020B0800000000000000" pitchFamily="34" charset="-122"/>
                <a:ea typeface="思源黑体 CN Bold" panose="020B0800000000000000" pitchFamily="34" charset="-122"/>
              </a:rPr>
              <a:t>形式</a:t>
            </a:r>
            <a:endParaRPr lang="zh-CN" altLang="en-US"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a:p>
            <a:pPr marL="342900" indent="-342900" algn="ctr">
              <a:lnSpc>
                <a:spcPct val="130000"/>
              </a:lnSpc>
              <a:buFont typeface="+mj-lt"/>
              <a:buAutoNum type="arabicPeriod"/>
            </a:pPr>
            <a:r>
              <a:rPr lang="zh-CN" altLang="en-US" dirty="0">
                <a:solidFill>
                  <a:schemeClr val="tx1">
                    <a:lumMod val="75000"/>
                    <a:lumOff val="25000"/>
                  </a:schemeClr>
                </a:solidFill>
                <a:latin typeface="思源黑体 CN Bold" panose="020B0800000000000000" pitchFamily="34" charset="-122"/>
                <a:ea typeface="思源黑体 CN Bold" panose="020B0800000000000000" pitchFamily="34" charset="-122"/>
              </a:rPr>
              <a:t>进度</a:t>
            </a:r>
            <a:r>
              <a:rPr lang="zh-CN" altLang="en-US" dirty="0">
                <a:solidFill>
                  <a:schemeClr val="tx1">
                    <a:lumMod val="75000"/>
                    <a:lumOff val="25000"/>
                  </a:schemeClr>
                </a:solidFill>
                <a:latin typeface="思源黑体 CN Bold" panose="020B0800000000000000" pitchFamily="34" charset="-122"/>
                <a:ea typeface="思源黑体 CN Bold" panose="020B0800000000000000" pitchFamily="34" charset="-122"/>
              </a:rPr>
              <a:t>安排 </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KSO_Shape"/>
          <p:cNvSpPr/>
          <p:nvPr/>
        </p:nvSpPr>
        <p:spPr bwMode="auto">
          <a:xfrm>
            <a:off x="5605060" y="1499981"/>
            <a:ext cx="926836" cy="78780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rgbClr val="FFFFFF"/>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27619" y="377744"/>
            <a:ext cx="366369" cy="366369"/>
          </a:xfrm>
          <a:prstGeom prst="ellipse">
            <a:avLst/>
          </a:prstGeom>
          <a:solidFill>
            <a:srgbClr val="427A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TextBox 34"/>
          <p:cNvSpPr txBox="1"/>
          <p:nvPr/>
        </p:nvSpPr>
        <p:spPr>
          <a:xfrm>
            <a:off x="828043" y="312576"/>
            <a:ext cx="1742440" cy="501650"/>
          </a:xfrm>
          <a:prstGeom prst="rect">
            <a:avLst/>
          </a:prstGeom>
          <a:noFill/>
        </p:spPr>
        <p:txBody>
          <a:bodyPr wrap="none" rtlCol="0">
            <a:spAutoFit/>
          </a:bodyPr>
          <a:lstStyle/>
          <a:p>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研究</a:t>
            </a:r>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方法</a:t>
            </a:r>
            <a:endPar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cxnSp>
        <p:nvCxnSpPr>
          <p:cNvPr id="4" name="直接连接符 3"/>
          <p:cNvCxnSpPr/>
          <p:nvPr/>
        </p:nvCxnSpPr>
        <p:spPr>
          <a:xfrm>
            <a:off x="695325" y="1320165"/>
            <a:ext cx="9705975" cy="0"/>
          </a:xfrm>
          <a:prstGeom prst="line">
            <a:avLst/>
          </a:prstGeom>
          <a:ln w="12700">
            <a:solidFill>
              <a:srgbClr val="427AAD"/>
            </a:solidFill>
          </a:ln>
        </p:spPr>
        <p:style>
          <a:lnRef idx="1">
            <a:schemeClr val="accent1"/>
          </a:lnRef>
          <a:fillRef idx="0">
            <a:schemeClr val="accent1"/>
          </a:fillRef>
          <a:effectRef idx="0">
            <a:schemeClr val="accent1"/>
          </a:effectRef>
          <a:fontRef idx="minor">
            <a:schemeClr val="tx1"/>
          </a:fontRef>
        </p:style>
      </p:cxnSp>
      <p:sp>
        <p:nvSpPr>
          <p:cNvPr id="7" name="任意多边形 6"/>
          <p:cNvSpPr/>
          <p:nvPr/>
        </p:nvSpPr>
        <p:spPr>
          <a:xfrm>
            <a:off x="695325" y="1062988"/>
            <a:ext cx="2959895" cy="261940"/>
          </a:xfrm>
          <a:custGeom>
            <a:avLst/>
            <a:gdLst>
              <a:gd name="connsiteX0" fmla="*/ 2198688 w 2959895"/>
              <a:gd name="connsiteY0" fmla="*/ 0 h 261938"/>
              <a:gd name="connsiteX1" fmla="*/ 2454275 w 2959895"/>
              <a:gd name="connsiteY1" fmla="*/ 0 h 261938"/>
              <a:gd name="connsiteX2" fmla="*/ 2456740 w 2959895"/>
              <a:gd name="connsiteY2" fmla="*/ 1021 h 261938"/>
              <a:gd name="connsiteX3" fmla="*/ 2466976 w 2959895"/>
              <a:gd name="connsiteY3" fmla="*/ 1 h 261938"/>
              <a:gd name="connsiteX4" fmla="*/ 2614613 w 2959895"/>
              <a:gd name="connsiteY4" fmla="*/ 203097 h 261938"/>
              <a:gd name="connsiteX5" fmla="*/ 2959895 w 2959895"/>
              <a:gd name="connsiteY5" fmla="*/ 261938 h 261938"/>
              <a:gd name="connsiteX6" fmla="*/ 2421732 w 2959895"/>
              <a:gd name="connsiteY6" fmla="*/ 261938 h 261938"/>
              <a:gd name="connsiteX7" fmla="*/ 2421957 w 2959895"/>
              <a:gd name="connsiteY7" fmla="*/ 256649 h 261938"/>
              <a:gd name="connsiteX8" fmla="*/ 2419348 w 2959895"/>
              <a:gd name="connsiteY8" fmla="*/ 257176 h 261938"/>
              <a:gd name="connsiteX9" fmla="*/ 178594 w 2959895"/>
              <a:gd name="connsiteY9" fmla="*/ 257176 h 261938"/>
              <a:gd name="connsiteX10" fmla="*/ 57152 w 2959895"/>
              <a:gd name="connsiteY10" fmla="*/ 257176 h 261938"/>
              <a:gd name="connsiteX11" fmla="*/ 0 w 2959895"/>
              <a:gd name="connsiteY11" fmla="*/ 257176 h 261938"/>
              <a:gd name="connsiteX12" fmla="*/ 0 w 2959895"/>
              <a:gd name="connsiteY12" fmla="*/ 78582 h 261938"/>
              <a:gd name="connsiteX13" fmla="*/ 0 w 2959895"/>
              <a:gd name="connsiteY13" fmla="*/ 78582 h 261938"/>
              <a:gd name="connsiteX14" fmla="*/ 0 w 2959895"/>
              <a:gd name="connsiteY14" fmla="*/ 57153 h 261938"/>
              <a:gd name="connsiteX15" fmla="*/ 57152 w 2959895"/>
              <a:gd name="connsiteY15" fmla="*/ 1 h 261938"/>
              <a:gd name="connsiteX16" fmla="*/ 2198686 w 2959895"/>
              <a:gd name="connsiteY16" fmla="*/ 1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59895" h="261938">
                <a:moveTo>
                  <a:pt x="2198688" y="0"/>
                </a:moveTo>
                <a:lnTo>
                  <a:pt x="2454275" y="0"/>
                </a:lnTo>
                <a:lnTo>
                  <a:pt x="2456740" y="1021"/>
                </a:lnTo>
                <a:lnTo>
                  <a:pt x="2466976" y="1"/>
                </a:lnTo>
                <a:cubicBezTo>
                  <a:pt x="2499718" y="79721"/>
                  <a:pt x="2532460" y="159441"/>
                  <a:pt x="2614613" y="203097"/>
                </a:cubicBezTo>
                <a:cubicBezTo>
                  <a:pt x="2696766" y="246753"/>
                  <a:pt x="2940051" y="252131"/>
                  <a:pt x="2959895" y="261938"/>
                </a:cubicBezTo>
                <a:lnTo>
                  <a:pt x="2421732" y="261938"/>
                </a:lnTo>
                <a:lnTo>
                  <a:pt x="2421957" y="256649"/>
                </a:lnTo>
                <a:lnTo>
                  <a:pt x="2419348" y="257176"/>
                </a:lnTo>
                <a:lnTo>
                  <a:pt x="178594" y="257176"/>
                </a:lnTo>
                <a:lnTo>
                  <a:pt x="57152" y="257176"/>
                </a:lnTo>
                <a:lnTo>
                  <a:pt x="0" y="257176"/>
                </a:lnTo>
                <a:lnTo>
                  <a:pt x="0" y="78582"/>
                </a:lnTo>
                <a:lnTo>
                  <a:pt x="0" y="78582"/>
                </a:lnTo>
                <a:lnTo>
                  <a:pt x="0" y="57153"/>
                </a:lnTo>
                <a:cubicBezTo>
                  <a:pt x="0" y="25589"/>
                  <a:pt x="25588" y="1"/>
                  <a:pt x="57152" y="1"/>
                </a:cubicBezTo>
                <a:lnTo>
                  <a:pt x="2198686" y="1"/>
                </a:lnTo>
                <a:close/>
              </a:path>
            </a:pathLst>
          </a:cu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rPr>
              <a:t>文献研究法</a:t>
            </a:r>
            <a:endParaRPr lang="zh-CN" altLang="en-US" dirty="0">
              <a:solidFill>
                <a:schemeClr val="bg1"/>
              </a:solidFill>
            </a:endParaRPr>
          </a:p>
        </p:txBody>
      </p:sp>
      <p:sp>
        <p:nvSpPr>
          <p:cNvPr id="8" name="文本框 7"/>
          <p:cNvSpPr txBox="1"/>
          <p:nvPr/>
        </p:nvSpPr>
        <p:spPr>
          <a:xfrm>
            <a:off x="695325" y="1413736"/>
            <a:ext cx="9820275" cy="730885"/>
          </a:xfrm>
          <a:prstGeom prst="rect">
            <a:avLst/>
          </a:prstGeom>
          <a:noFill/>
        </p:spPr>
        <p:txBody>
          <a:bodyPr wrap="square" rtlCol="0">
            <a:spAutoFit/>
          </a:bodyPr>
          <a:lstStyle/>
          <a:p>
            <a:pPr>
              <a:lnSpc>
                <a:spcPct val="130000"/>
              </a:lnSpc>
              <a:buClr>
                <a:schemeClr val="bg1"/>
              </a:buClr>
            </a:pPr>
            <a:r>
              <a:rPr lang="zh-CN" altLang="en-US" sz="1600" dirty="0">
                <a:latin typeface="微软雅黑 Light" panose="020B0502040204020203" pitchFamily="34" charset="-122"/>
                <a:ea typeface="微软雅黑 Light" panose="020B0502040204020203" pitchFamily="34" charset="-122"/>
              </a:rPr>
              <a:t>收集相关得文献资料以及研究成果进行比较，吸收，结合并加上自己的理解创新，不断地进行学习，提供理论支持，实现方法。保证在线题库系统的顺利实现。</a:t>
            </a:r>
            <a:endParaRPr lang="zh-CN" altLang="en-US" sz="1600" dirty="0">
              <a:latin typeface="微软雅黑 Light" panose="020B0502040204020203" pitchFamily="34" charset="-122"/>
              <a:ea typeface="微软雅黑 Light" panose="020B0502040204020203" pitchFamily="34" charset="-122"/>
            </a:endParaRPr>
          </a:p>
        </p:txBody>
      </p:sp>
      <p:cxnSp>
        <p:nvCxnSpPr>
          <p:cNvPr id="9" name="直接连接符 8"/>
          <p:cNvCxnSpPr/>
          <p:nvPr/>
        </p:nvCxnSpPr>
        <p:spPr>
          <a:xfrm>
            <a:off x="695325" y="2636217"/>
            <a:ext cx="9705975" cy="0"/>
          </a:xfrm>
          <a:prstGeom prst="line">
            <a:avLst/>
          </a:prstGeom>
          <a:ln w="12700">
            <a:solidFill>
              <a:srgbClr val="427AAD"/>
            </a:solidFill>
          </a:ln>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695325" y="2379040"/>
            <a:ext cx="2959895" cy="261938"/>
          </a:xfrm>
          <a:custGeom>
            <a:avLst/>
            <a:gdLst>
              <a:gd name="connsiteX0" fmla="*/ 2198688 w 2959895"/>
              <a:gd name="connsiteY0" fmla="*/ 0 h 261938"/>
              <a:gd name="connsiteX1" fmla="*/ 2454275 w 2959895"/>
              <a:gd name="connsiteY1" fmla="*/ 0 h 261938"/>
              <a:gd name="connsiteX2" fmla="*/ 2456740 w 2959895"/>
              <a:gd name="connsiteY2" fmla="*/ 1021 h 261938"/>
              <a:gd name="connsiteX3" fmla="*/ 2466976 w 2959895"/>
              <a:gd name="connsiteY3" fmla="*/ 1 h 261938"/>
              <a:gd name="connsiteX4" fmla="*/ 2614613 w 2959895"/>
              <a:gd name="connsiteY4" fmla="*/ 203097 h 261938"/>
              <a:gd name="connsiteX5" fmla="*/ 2959895 w 2959895"/>
              <a:gd name="connsiteY5" fmla="*/ 261938 h 261938"/>
              <a:gd name="connsiteX6" fmla="*/ 2421732 w 2959895"/>
              <a:gd name="connsiteY6" fmla="*/ 261938 h 261938"/>
              <a:gd name="connsiteX7" fmla="*/ 2421957 w 2959895"/>
              <a:gd name="connsiteY7" fmla="*/ 256649 h 261938"/>
              <a:gd name="connsiteX8" fmla="*/ 2419348 w 2959895"/>
              <a:gd name="connsiteY8" fmla="*/ 257176 h 261938"/>
              <a:gd name="connsiteX9" fmla="*/ 178594 w 2959895"/>
              <a:gd name="connsiteY9" fmla="*/ 257176 h 261938"/>
              <a:gd name="connsiteX10" fmla="*/ 57152 w 2959895"/>
              <a:gd name="connsiteY10" fmla="*/ 257176 h 261938"/>
              <a:gd name="connsiteX11" fmla="*/ 0 w 2959895"/>
              <a:gd name="connsiteY11" fmla="*/ 257176 h 261938"/>
              <a:gd name="connsiteX12" fmla="*/ 0 w 2959895"/>
              <a:gd name="connsiteY12" fmla="*/ 78582 h 261938"/>
              <a:gd name="connsiteX13" fmla="*/ 0 w 2959895"/>
              <a:gd name="connsiteY13" fmla="*/ 78582 h 261938"/>
              <a:gd name="connsiteX14" fmla="*/ 0 w 2959895"/>
              <a:gd name="connsiteY14" fmla="*/ 57153 h 261938"/>
              <a:gd name="connsiteX15" fmla="*/ 57152 w 2959895"/>
              <a:gd name="connsiteY15" fmla="*/ 1 h 261938"/>
              <a:gd name="connsiteX16" fmla="*/ 2198686 w 2959895"/>
              <a:gd name="connsiteY16" fmla="*/ 1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59895" h="261938">
                <a:moveTo>
                  <a:pt x="2198688" y="0"/>
                </a:moveTo>
                <a:lnTo>
                  <a:pt x="2454275" y="0"/>
                </a:lnTo>
                <a:lnTo>
                  <a:pt x="2456740" y="1021"/>
                </a:lnTo>
                <a:lnTo>
                  <a:pt x="2466976" y="1"/>
                </a:lnTo>
                <a:cubicBezTo>
                  <a:pt x="2499718" y="79721"/>
                  <a:pt x="2532460" y="159441"/>
                  <a:pt x="2614613" y="203097"/>
                </a:cubicBezTo>
                <a:cubicBezTo>
                  <a:pt x="2696766" y="246753"/>
                  <a:pt x="2940051" y="252131"/>
                  <a:pt x="2959895" y="261938"/>
                </a:cubicBezTo>
                <a:lnTo>
                  <a:pt x="2421732" y="261938"/>
                </a:lnTo>
                <a:lnTo>
                  <a:pt x="2421957" y="256649"/>
                </a:lnTo>
                <a:lnTo>
                  <a:pt x="2419348" y="257176"/>
                </a:lnTo>
                <a:lnTo>
                  <a:pt x="178594" y="257176"/>
                </a:lnTo>
                <a:lnTo>
                  <a:pt x="57152" y="257176"/>
                </a:lnTo>
                <a:lnTo>
                  <a:pt x="0" y="257176"/>
                </a:lnTo>
                <a:lnTo>
                  <a:pt x="0" y="78582"/>
                </a:lnTo>
                <a:lnTo>
                  <a:pt x="0" y="78582"/>
                </a:lnTo>
                <a:lnTo>
                  <a:pt x="0" y="57153"/>
                </a:lnTo>
                <a:cubicBezTo>
                  <a:pt x="0" y="25589"/>
                  <a:pt x="25588" y="1"/>
                  <a:pt x="57152" y="1"/>
                </a:cubicBezTo>
                <a:lnTo>
                  <a:pt x="2198686" y="1"/>
                </a:lnTo>
                <a:close/>
              </a:path>
            </a:pathLst>
          </a:cu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rPr>
              <a:t>功能分析法</a:t>
            </a:r>
            <a:endParaRPr lang="zh-CN" altLang="en-US" dirty="0">
              <a:solidFill>
                <a:schemeClr val="bg1"/>
              </a:solidFill>
            </a:endParaRPr>
          </a:p>
        </p:txBody>
      </p:sp>
      <p:sp>
        <p:nvSpPr>
          <p:cNvPr id="11" name="文本框 10"/>
          <p:cNvSpPr txBox="1"/>
          <p:nvPr/>
        </p:nvSpPr>
        <p:spPr>
          <a:xfrm>
            <a:off x="695325" y="2729788"/>
            <a:ext cx="9820275" cy="730885"/>
          </a:xfrm>
          <a:prstGeom prst="rect">
            <a:avLst/>
          </a:prstGeom>
          <a:noFill/>
        </p:spPr>
        <p:txBody>
          <a:bodyPr wrap="square" rtlCol="0">
            <a:spAutoFit/>
          </a:bodyPr>
          <a:lstStyle/>
          <a:p>
            <a:pPr>
              <a:lnSpc>
                <a:spcPct val="130000"/>
              </a:lnSpc>
              <a:buClr>
                <a:schemeClr val="bg1"/>
              </a:buClr>
            </a:pPr>
            <a:r>
              <a:rPr lang="zh-CN" altLang="en-US" sz="1600" dirty="0">
                <a:latin typeface="微软雅黑 Light" panose="020B0502040204020203" pitchFamily="34" charset="-122"/>
                <a:ea typeface="微软雅黑 Light" panose="020B0502040204020203" pitchFamily="34" charset="-122"/>
              </a:rPr>
              <a:t>通过确定总体的功能即为学生提供可靠题库，考试学习。将之分解为各个分功能，分析各个功能之间的联系。了解系统功能结构。</a:t>
            </a:r>
            <a:endParaRPr lang="zh-CN" altLang="en-US" sz="1600" dirty="0">
              <a:latin typeface="微软雅黑 Light" panose="020B0502040204020203" pitchFamily="34" charset="-122"/>
              <a:ea typeface="微软雅黑 Light" panose="020B0502040204020203" pitchFamily="34" charset="-122"/>
            </a:endParaRPr>
          </a:p>
        </p:txBody>
      </p:sp>
      <p:cxnSp>
        <p:nvCxnSpPr>
          <p:cNvPr id="12" name="直接连接符 11"/>
          <p:cNvCxnSpPr/>
          <p:nvPr/>
        </p:nvCxnSpPr>
        <p:spPr>
          <a:xfrm>
            <a:off x="695325" y="3964759"/>
            <a:ext cx="9705975" cy="0"/>
          </a:xfrm>
          <a:prstGeom prst="line">
            <a:avLst/>
          </a:prstGeom>
          <a:ln w="12700">
            <a:solidFill>
              <a:srgbClr val="427AAD"/>
            </a:solidFill>
          </a:ln>
        </p:spPr>
        <p:style>
          <a:lnRef idx="1">
            <a:schemeClr val="accent1"/>
          </a:lnRef>
          <a:fillRef idx="0">
            <a:schemeClr val="accent1"/>
          </a:fillRef>
          <a:effectRef idx="0">
            <a:schemeClr val="accent1"/>
          </a:effectRef>
          <a:fontRef idx="minor">
            <a:schemeClr val="tx1"/>
          </a:fontRef>
        </p:style>
      </p:cxnSp>
      <p:sp>
        <p:nvSpPr>
          <p:cNvPr id="13" name="任意多边形 12"/>
          <p:cNvSpPr/>
          <p:nvPr/>
        </p:nvSpPr>
        <p:spPr>
          <a:xfrm>
            <a:off x="695325" y="3707582"/>
            <a:ext cx="2959895" cy="261938"/>
          </a:xfrm>
          <a:custGeom>
            <a:avLst/>
            <a:gdLst>
              <a:gd name="connsiteX0" fmla="*/ 2198688 w 2959895"/>
              <a:gd name="connsiteY0" fmla="*/ 0 h 261938"/>
              <a:gd name="connsiteX1" fmla="*/ 2454275 w 2959895"/>
              <a:gd name="connsiteY1" fmla="*/ 0 h 261938"/>
              <a:gd name="connsiteX2" fmla="*/ 2456740 w 2959895"/>
              <a:gd name="connsiteY2" fmla="*/ 1021 h 261938"/>
              <a:gd name="connsiteX3" fmla="*/ 2466976 w 2959895"/>
              <a:gd name="connsiteY3" fmla="*/ 1 h 261938"/>
              <a:gd name="connsiteX4" fmla="*/ 2614613 w 2959895"/>
              <a:gd name="connsiteY4" fmla="*/ 203097 h 261938"/>
              <a:gd name="connsiteX5" fmla="*/ 2959895 w 2959895"/>
              <a:gd name="connsiteY5" fmla="*/ 261938 h 261938"/>
              <a:gd name="connsiteX6" fmla="*/ 2421732 w 2959895"/>
              <a:gd name="connsiteY6" fmla="*/ 261938 h 261938"/>
              <a:gd name="connsiteX7" fmla="*/ 2421957 w 2959895"/>
              <a:gd name="connsiteY7" fmla="*/ 256649 h 261938"/>
              <a:gd name="connsiteX8" fmla="*/ 2419348 w 2959895"/>
              <a:gd name="connsiteY8" fmla="*/ 257176 h 261938"/>
              <a:gd name="connsiteX9" fmla="*/ 178594 w 2959895"/>
              <a:gd name="connsiteY9" fmla="*/ 257176 h 261938"/>
              <a:gd name="connsiteX10" fmla="*/ 57152 w 2959895"/>
              <a:gd name="connsiteY10" fmla="*/ 257176 h 261938"/>
              <a:gd name="connsiteX11" fmla="*/ 0 w 2959895"/>
              <a:gd name="connsiteY11" fmla="*/ 257176 h 261938"/>
              <a:gd name="connsiteX12" fmla="*/ 0 w 2959895"/>
              <a:gd name="connsiteY12" fmla="*/ 78582 h 261938"/>
              <a:gd name="connsiteX13" fmla="*/ 0 w 2959895"/>
              <a:gd name="connsiteY13" fmla="*/ 78582 h 261938"/>
              <a:gd name="connsiteX14" fmla="*/ 0 w 2959895"/>
              <a:gd name="connsiteY14" fmla="*/ 57153 h 261938"/>
              <a:gd name="connsiteX15" fmla="*/ 57152 w 2959895"/>
              <a:gd name="connsiteY15" fmla="*/ 1 h 261938"/>
              <a:gd name="connsiteX16" fmla="*/ 2198686 w 2959895"/>
              <a:gd name="connsiteY16" fmla="*/ 1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59895" h="261938">
                <a:moveTo>
                  <a:pt x="2198688" y="0"/>
                </a:moveTo>
                <a:lnTo>
                  <a:pt x="2454275" y="0"/>
                </a:lnTo>
                <a:lnTo>
                  <a:pt x="2456740" y="1021"/>
                </a:lnTo>
                <a:lnTo>
                  <a:pt x="2466976" y="1"/>
                </a:lnTo>
                <a:cubicBezTo>
                  <a:pt x="2499718" y="79721"/>
                  <a:pt x="2532460" y="159441"/>
                  <a:pt x="2614613" y="203097"/>
                </a:cubicBezTo>
                <a:cubicBezTo>
                  <a:pt x="2696766" y="246753"/>
                  <a:pt x="2940051" y="252131"/>
                  <a:pt x="2959895" y="261938"/>
                </a:cubicBezTo>
                <a:lnTo>
                  <a:pt x="2421732" y="261938"/>
                </a:lnTo>
                <a:lnTo>
                  <a:pt x="2421957" y="256649"/>
                </a:lnTo>
                <a:lnTo>
                  <a:pt x="2419348" y="257176"/>
                </a:lnTo>
                <a:lnTo>
                  <a:pt x="178594" y="257176"/>
                </a:lnTo>
                <a:lnTo>
                  <a:pt x="57152" y="257176"/>
                </a:lnTo>
                <a:lnTo>
                  <a:pt x="0" y="257176"/>
                </a:lnTo>
                <a:lnTo>
                  <a:pt x="0" y="78582"/>
                </a:lnTo>
                <a:lnTo>
                  <a:pt x="0" y="78582"/>
                </a:lnTo>
                <a:lnTo>
                  <a:pt x="0" y="57153"/>
                </a:lnTo>
                <a:cubicBezTo>
                  <a:pt x="0" y="25589"/>
                  <a:pt x="25588" y="1"/>
                  <a:pt x="57152" y="1"/>
                </a:cubicBezTo>
                <a:lnTo>
                  <a:pt x="2198686" y="1"/>
                </a:lnTo>
                <a:close/>
              </a:path>
            </a:pathLst>
          </a:cu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dirty="0">
                <a:solidFill>
                  <a:schemeClr val="bg1"/>
                </a:solidFill>
              </a:rPr>
              <a:t>系统开发方法</a:t>
            </a:r>
            <a:endParaRPr lang="zh-CN" altLang="en-US" dirty="0">
              <a:solidFill>
                <a:schemeClr val="bg1"/>
              </a:solidFill>
            </a:endParaRPr>
          </a:p>
        </p:txBody>
      </p:sp>
      <p:sp>
        <p:nvSpPr>
          <p:cNvPr id="14" name="文本框 13"/>
          <p:cNvSpPr txBox="1"/>
          <p:nvPr/>
        </p:nvSpPr>
        <p:spPr>
          <a:xfrm>
            <a:off x="695325" y="4058330"/>
            <a:ext cx="9820275" cy="730885"/>
          </a:xfrm>
          <a:prstGeom prst="rect">
            <a:avLst/>
          </a:prstGeom>
          <a:noFill/>
        </p:spPr>
        <p:txBody>
          <a:bodyPr wrap="square" rtlCol="0">
            <a:spAutoFit/>
          </a:bodyPr>
          <a:p>
            <a:pPr>
              <a:lnSpc>
                <a:spcPct val="130000"/>
              </a:lnSpc>
              <a:buClr>
                <a:schemeClr val="bg1"/>
              </a:buClr>
            </a:pPr>
            <a:r>
              <a:rPr lang="zh-CN" altLang="en-US" sz="1600" dirty="0">
                <a:latin typeface="微软雅黑 Light" panose="020B0502040204020203" pitchFamily="34" charset="-122"/>
                <a:ea typeface="微软雅黑 Light" panose="020B0502040204020203" pitchFamily="34" charset="-122"/>
              </a:rPr>
              <a:t>系统开发采用快速原型法，《C语言程序设计》课程在线题库系统的设计与实现，首先快速的建立原型系统，获取到用户的真正需求，</a:t>
            </a:r>
            <a:r>
              <a:rPr lang="zh-CN" altLang="en-US" sz="1600" dirty="0">
                <a:latin typeface="微软雅黑 Light" panose="020B0502040204020203" pitchFamily="34" charset="-122"/>
                <a:ea typeface="微软雅黑 Light" panose="020B0502040204020203" pitchFamily="34" charset="-122"/>
              </a:rPr>
              <a:t>然后快速的开发系统，节约成本。</a:t>
            </a:r>
            <a:endParaRPr lang="zh-CN" altLang="en-US" sz="1600" dirty="0">
              <a:latin typeface="微软雅黑 Light" panose="020B0502040204020203" pitchFamily="34" charset="-122"/>
              <a:ea typeface="微软雅黑 Light" panose="020B0502040204020203" pitchFamily="34" charset="-122"/>
            </a:endParaRPr>
          </a:p>
        </p:txBody>
      </p:sp>
      <p:cxnSp>
        <p:nvCxnSpPr>
          <p:cNvPr id="15" name="直接连接符 14"/>
          <p:cNvCxnSpPr/>
          <p:nvPr/>
        </p:nvCxnSpPr>
        <p:spPr>
          <a:xfrm>
            <a:off x="706755" y="5283019"/>
            <a:ext cx="9705975" cy="0"/>
          </a:xfrm>
          <a:prstGeom prst="line">
            <a:avLst/>
          </a:prstGeom>
          <a:ln w="12700">
            <a:solidFill>
              <a:srgbClr val="427AAD"/>
            </a:solidFill>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706755" y="5025842"/>
            <a:ext cx="2959895" cy="261938"/>
          </a:xfrm>
          <a:custGeom>
            <a:avLst/>
            <a:gdLst>
              <a:gd name="connsiteX0" fmla="*/ 2198688 w 2959895"/>
              <a:gd name="connsiteY0" fmla="*/ 0 h 261938"/>
              <a:gd name="connsiteX1" fmla="*/ 2454275 w 2959895"/>
              <a:gd name="connsiteY1" fmla="*/ 0 h 261938"/>
              <a:gd name="connsiteX2" fmla="*/ 2456740 w 2959895"/>
              <a:gd name="connsiteY2" fmla="*/ 1021 h 261938"/>
              <a:gd name="connsiteX3" fmla="*/ 2466976 w 2959895"/>
              <a:gd name="connsiteY3" fmla="*/ 1 h 261938"/>
              <a:gd name="connsiteX4" fmla="*/ 2614613 w 2959895"/>
              <a:gd name="connsiteY4" fmla="*/ 203097 h 261938"/>
              <a:gd name="connsiteX5" fmla="*/ 2959895 w 2959895"/>
              <a:gd name="connsiteY5" fmla="*/ 261938 h 261938"/>
              <a:gd name="connsiteX6" fmla="*/ 2421732 w 2959895"/>
              <a:gd name="connsiteY6" fmla="*/ 261938 h 261938"/>
              <a:gd name="connsiteX7" fmla="*/ 2421957 w 2959895"/>
              <a:gd name="connsiteY7" fmla="*/ 256649 h 261938"/>
              <a:gd name="connsiteX8" fmla="*/ 2419348 w 2959895"/>
              <a:gd name="connsiteY8" fmla="*/ 257176 h 261938"/>
              <a:gd name="connsiteX9" fmla="*/ 178594 w 2959895"/>
              <a:gd name="connsiteY9" fmla="*/ 257176 h 261938"/>
              <a:gd name="connsiteX10" fmla="*/ 57152 w 2959895"/>
              <a:gd name="connsiteY10" fmla="*/ 257176 h 261938"/>
              <a:gd name="connsiteX11" fmla="*/ 0 w 2959895"/>
              <a:gd name="connsiteY11" fmla="*/ 257176 h 261938"/>
              <a:gd name="connsiteX12" fmla="*/ 0 w 2959895"/>
              <a:gd name="connsiteY12" fmla="*/ 78582 h 261938"/>
              <a:gd name="connsiteX13" fmla="*/ 0 w 2959895"/>
              <a:gd name="connsiteY13" fmla="*/ 78582 h 261938"/>
              <a:gd name="connsiteX14" fmla="*/ 0 w 2959895"/>
              <a:gd name="connsiteY14" fmla="*/ 57153 h 261938"/>
              <a:gd name="connsiteX15" fmla="*/ 57152 w 2959895"/>
              <a:gd name="connsiteY15" fmla="*/ 1 h 261938"/>
              <a:gd name="connsiteX16" fmla="*/ 2198686 w 2959895"/>
              <a:gd name="connsiteY16" fmla="*/ 1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59895" h="261938">
                <a:moveTo>
                  <a:pt x="2198688" y="0"/>
                </a:moveTo>
                <a:lnTo>
                  <a:pt x="2454275" y="0"/>
                </a:lnTo>
                <a:lnTo>
                  <a:pt x="2456740" y="1021"/>
                </a:lnTo>
                <a:lnTo>
                  <a:pt x="2466976" y="1"/>
                </a:lnTo>
                <a:cubicBezTo>
                  <a:pt x="2499718" y="79721"/>
                  <a:pt x="2532460" y="159441"/>
                  <a:pt x="2614613" y="203097"/>
                </a:cubicBezTo>
                <a:cubicBezTo>
                  <a:pt x="2696766" y="246753"/>
                  <a:pt x="2940051" y="252131"/>
                  <a:pt x="2959895" y="261938"/>
                </a:cubicBezTo>
                <a:lnTo>
                  <a:pt x="2421732" y="261938"/>
                </a:lnTo>
                <a:lnTo>
                  <a:pt x="2421957" y="256649"/>
                </a:lnTo>
                <a:lnTo>
                  <a:pt x="2419348" y="257176"/>
                </a:lnTo>
                <a:lnTo>
                  <a:pt x="178594" y="257176"/>
                </a:lnTo>
                <a:lnTo>
                  <a:pt x="57152" y="257176"/>
                </a:lnTo>
                <a:lnTo>
                  <a:pt x="0" y="257176"/>
                </a:lnTo>
                <a:lnTo>
                  <a:pt x="0" y="78582"/>
                </a:lnTo>
                <a:lnTo>
                  <a:pt x="0" y="78582"/>
                </a:lnTo>
                <a:lnTo>
                  <a:pt x="0" y="57153"/>
                </a:lnTo>
                <a:cubicBezTo>
                  <a:pt x="0" y="25589"/>
                  <a:pt x="25588" y="1"/>
                  <a:pt x="57152" y="1"/>
                </a:cubicBezTo>
                <a:lnTo>
                  <a:pt x="2198686" y="1"/>
                </a:lnTo>
                <a:close/>
              </a:path>
            </a:pathLst>
          </a:cu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rPr>
              <a:t>系统测试方法</a:t>
            </a:r>
            <a:endParaRPr lang="zh-CN" altLang="en-US" dirty="0">
              <a:solidFill>
                <a:schemeClr val="bg1"/>
              </a:solidFill>
            </a:endParaRPr>
          </a:p>
        </p:txBody>
      </p:sp>
      <p:sp>
        <p:nvSpPr>
          <p:cNvPr id="17" name="文本框 16"/>
          <p:cNvSpPr txBox="1"/>
          <p:nvPr/>
        </p:nvSpPr>
        <p:spPr>
          <a:xfrm>
            <a:off x="706755" y="5376590"/>
            <a:ext cx="9820275" cy="730885"/>
          </a:xfrm>
          <a:prstGeom prst="rect">
            <a:avLst/>
          </a:prstGeom>
          <a:noFill/>
        </p:spPr>
        <p:txBody>
          <a:bodyPr wrap="square" rtlCol="0">
            <a:spAutoFit/>
          </a:bodyPr>
          <a:lstStyle/>
          <a:p>
            <a:pPr>
              <a:lnSpc>
                <a:spcPct val="130000"/>
              </a:lnSpc>
              <a:buClr>
                <a:schemeClr val="bg1"/>
              </a:buClr>
            </a:pPr>
            <a:r>
              <a:rPr lang="zh-CN" altLang="en-US" sz="1600" dirty="0">
                <a:latin typeface="微软雅黑 Light" panose="020B0502040204020203" pitchFamily="34" charset="-122"/>
                <a:ea typeface="微软雅黑 Light" panose="020B0502040204020203" pitchFamily="34" charset="-122"/>
              </a:rPr>
              <a:t>采用界面测试和业务测试，每个模块完成后进行简单的测试，在系统完成后，进行完整的测试，测试界面的合理性，美观性。并模仿用户的操作流程，查看是否满足需求定义的</a:t>
            </a:r>
            <a:r>
              <a:rPr lang="zh-CN" altLang="en-US" sz="1600" dirty="0">
                <a:latin typeface="微软雅黑 Light" panose="020B0502040204020203" pitchFamily="34" charset="-122"/>
                <a:ea typeface="微软雅黑 Light" panose="020B0502040204020203" pitchFamily="34" charset="-122"/>
              </a:rPr>
              <a:t>业务功能。</a:t>
            </a:r>
            <a:endParaRPr lang="zh-CN" altLang="en-US" sz="1600" dirty="0">
              <a:latin typeface="微软雅黑 Light" panose="020B0502040204020203" pitchFamily="34" charset="-122"/>
              <a:ea typeface="微软雅黑 Light" panose="020B0502040204020203" pitchFamily="34" charset="-122"/>
            </a:endParaRPr>
          </a:p>
        </p:txBody>
      </p:sp>
      <p:pic>
        <p:nvPicPr>
          <p:cNvPr id="18" name="图片 17"/>
          <p:cNvPicPr>
            <a:picLocks noChangeAspect="1"/>
          </p:cNvPicPr>
          <p:nvPr/>
        </p:nvPicPr>
        <p:blipFill>
          <a:blip r:embed="rId1"/>
          <a:stretch>
            <a:fillRect/>
          </a:stretch>
        </p:blipFill>
        <p:spPr>
          <a:xfrm>
            <a:off x="11103610" y="90805"/>
            <a:ext cx="735330" cy="7353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5005698" y="3781104"/>
            <a:ext cx="1680852" cy="1680852"/>
          </a:xfrm>
          <a:custGeom>
            <a:avLst/>
            <a:gdLst>
              <a:gd name="connsiteX0" fmla="*/ 1358106 w 2716212"/>
              <a:gd name="connsiteY0" fmla="*/ 355963 h 2716212"/>
              <a:gd name="connsiteX1" fmla="*/ 355963 w 2716212"/>
              <a:gd name="connsiteY1" fmla="*/ 1358106 h 2716212"/>
              <a:gd name="connsiteX2" fmla="*/ 1358106 w 2716212"/>
              <a:gd name="connsiteY2" fmla="*/ 2360249 h 2716212"/>
              <a:gd name="connsiteX3" fmla="*/ 2360249 w 2716212"/>
              <a:gd name="connsiteY3" fmla="*/ 1358106 h 2716212"/>
              <a:gd name="connsiteX4" fmla="*/ 1358106 w 2716212"/>
              <a:gd name="connsiteY4" fmla="*/ 355963 h 2716212"/>
              <a:gd name="connsiteX5" fmla="*/ 1270000 w 2716212"/>
              <a:gd name="connsiteY5" fmla="*/ 0 h 2716212"/>
              <a:gd name="connsiteX6" fmla="*/ 1446212 w 2716212"/>
              <a:gd name="connsiteY6" fmla="*/ 0 h 2716212"/>
              <a:gd name="connsiteX7" fmla="*/ 1446212 w 2716212"/>
              <a:gd name="connsiteY7" fmla="*/ 152880 h 2716212"/>
              <a:gd name="connsiteX8" fmla="*/ 1481788 w 2716212"/>
              <a:gd name="connsiteY8" fmla="*/ 154677 h 2716212"/>
              <a:gd name="connsiteX9" fmla="*/ 1601898 w 2716212"/>
              <a:gd name="connsiteY9" fmla="*/ 173007 h 2716212"/>
              <a:gd name="connsiteX10" fmla="*/ 1646779 w 2716212"/>
              <a:gd name="connsiteY10" fmla="*/ 184547 h 2716212"/>
              <a:gd name="connsiteX11" fmla="*/ 1693991 w 2716212"/>
              <a:gd name="connsiteY11" fmla="*/ 39244 h 2716212"/>
              <a:gd name="connsiteX12" fmla="*/ 1861578 w 2716212"/>
              <a:gd name="connsiteY12" fmla="*/ 93696 h 2716212"/>
              <a:gd name="connsiteX13" fmla="*/ 1814613 w 2716212"/>
              <a:gd name="connsiteY13" fmla="*/ 238240 h 2716212"/>
              <a:gd name="connsiteX14" fmla="*/ 1828966 w 2716212"/>
              <a:gd name="connsiteY14" fmla="*/ 243493 h 2716212"/>
              <a:gd name="connsiteX15" fmla="*/ 1934709 w 2716212"/>
              <a:gd name="connsiteY15" fmla="*/ 294432 h 2716212"/>
              <a:gd name="connsiteX16" fmla="*/ 1995274 w 2716212"/>
              <a:gd name="connsiteY16" fmla="*/ 331226 h 2716212"/>
              <a:gd name="connsiteX17" fmla="*/ 2085101 w 2716212"/>
              <a:gd name="connsiteY17" fmla="*/ 207588 h 2716212"/>
              <a:gd name="connsiteX18" fmla="*/ 2227660 w 2716212"/>
              <a:gd name="connsiteY18" fmla="*/ 311163 h 2716212"/>
              <a:gd name="connsiteX19" fmla="*/ 2138188 w 2716212"/>
              <a:gd name="connsiteY19" fmla="*/ 434311 h 2716212"/>
              <a:gd name="connsiteX20" fmla="*/ 2213476 w 2716212"/>
              <a:gd name="connsiteY20" fmla="*/ 502737 h 2716212"/>
              <a:gd name="connsiteX21" fmla="*/ 2281902 w 2716212"/>
              <a:gd name="connsiteY21" fmla="*/ 578025 h 2716212"/>
              <a:gd name="connsiteX22" fmla="*/ 2405050 w 2716212"/>
              <a:gd name="connsiteY22" fmla="*/ 488552 h 2716212"/>
              <a:gd name="connsiteX23" fmla="*/ 2508625 w 2716212"/>
              <a:gd name="connsiteY23" fmla="*/ 631111 h 2716212"/>
              <a:gd name="connsiteX24" fmla="*/ 2384987 w 2716212"/>
              <a:gd name="connsiteY24" fmla="*/ 720940 h 2716212"/>
              <a:gd name="connsiteX25" fmla="*/ 2421780 w 2716212"/>
              <a:gd name="connsiteY25" fmla="*/ 781503 h 2716212"/>
              <a:gd name="connsiteX26" fmla="*/ 2472719 w 2716212"/>
              <a:gd name="connsiteY26" fmla="*/ 887246 h 2716212"/>
              <a:gd name="connsiteX27" fmla="*/ 2477972 w 2716212"/>
              <a:gd name="connsiteY27" fmla="*/ 901599 h 2716212"/>
              <a:gd name="connsiteX28" fmla="*/ 2622516 w 2716212"/>
              <a:gd name="connsiteY28" fmla="*/ 854634 h 2716212"/>
              <a:gd name="connsiteX29" fmla="*/ 2676968 w 2716212"/>
              <a:gd name="connsiteY29" fmla="*/ 1022221 h 2716212"/>
              <a:gd name="connsiteX30" fmla="*/ 2531665 w 2716212"/>
              <a:gd name="connsiteY30" fmla="*/ 1069434 h 2716212"/>
              <a:gd name="connsiteX31" fmla="*/ 2543205 w 2716212"/>
              <a:gd name="connsiteY31" fmla="*/ 1114314 h 2716212"/>
              <a:gd name="connsiteX32" fmla="*/ 2561536 w 2716212"/>
              <a:gd name="connsiteY32" fmla="*/ 1234424 h 2716212"/>
              <a:gd name="connsiteX33" fmla="*/ 2563332 w 2716212"/>
              <a:gd name="connsiteY33" fmla="*/ 1270000 h 2716212"/>
              <a:gd name="connsiteX34" fmla="*/ 2716212 w 2716212"/>
              <a:gd name="connsiteY34" fmla="*/ 1270000 h 2716212"/>
              <a:gd name="connsiteX35" fmla="*/ 2716212 w 2716212"/>
              <a:gd name="connsiteY35" fmla="*/ 1446212 h 2716212"/>
              <a:gd name="connsiteX36" fmla="*/ 2563332 w 2716212"/>
              <a:gd name="connsiteY36" fmla="*/ 1446212 h 2716212"/>
              <a:gd name="connsiteX37" fmla="*/ 2561536 w 2716212"/>
              <a:gd name="connsiteY37" fmla="*/ 1481788 h 2716212"/>
              <a:gd name="connsiteX38" fmla="*/ 2543205 w 2716212"/>
              <a:gd name="connsiteY38" fmla="*/ 1601898 h 2716212"/>
              <a:gd name="connsiteX39" fmla="*/ 2531665 w 2716212"/>
              <a:gd name="connsiteY39" fmla="*/ 1646779 h 2716212"/>
              <a:gd name="connsiteX40" fmla="*/ 2676968 w 2716212"/>
              <a:gd name="connsiteY40" fmla="*/ 1693990 h 2716212"/>
              <a:gd name="connsiteX41" fmla="*/ 2622516 w 2716212"/>
              <a:gd name="connsiteY41" fmla="*/ 1861578 h 2716212"/>
              <a:gd name="connsiteX42" fmla="*/ 2477972 w 2716212"/>
              <a:gd name="connsiteY42" fmla="*/ 1814613 h 2716212"/>
              <a:gd name="connsiteX43" fmla="*/ 2472719 w 2716212"/>
              <a:gd name="connsiteY43" fmla="*/ 1828966 h 2716212"/>
              <a:gd name="connsiteX44" fmla="*/ 2421780 w 2716212"/>
              <a:gd name="connsiteY44" fmla="*/ 1934709 h 2716212"/>
              <a:gd name="connsiteX45" fmla="*/ 2384986 w 2716212"/>
              <a:gd name="connsiteY45" fmla="*/ 1995275 h 2716212"/>
              <a:gd name="connsiteX46" fmla="*/ 2508624 w 2716212"/>
              <a:gd name="connsiteY46" fmla="*/ 2085102 h 2716212"/>
              <a:gd name="connsiteX47" fmla="*/ 2405049 w 2716212"/>
              <a:gd name="connsiteY47" fmla="*/ 2227661 h 2716212"/>
              <a:gd name="connsiteX48" fmla="*/ 2281901 w 2716212"/>
              <a:gd name="connsiteY48" fmla="*/ 2138189 h 2716212"/>
              <a:gd name="connsiteX49" fmla="*/ 2213476 w 2716212"/>
              <a:gd name="connsiteY49" fmla="*/ 2213476 h 2716212"/>
              <a:gd name="connsiteX50" fmla="*/ 2138188 w 2716212"/>
              <a:gd name="connsiteY50" fmla="*/ 2281901 h 2716212"/>
              <a:gd name="connsiteX51" fmla="*/ 2227661 w 2716212"/>
              <a:gd name="connsiteY51" fmla="*/ 2405049 h 2716212"/>
              <a:gd name="connsiteX52" fmla="*/ 2085102 w 2716212"/>
              <a:gd name="connsiteY52" fmla="*/ 2508624 h 2716212"/>
              <a:gd name="connsiteX53" fmla="*/ 1995275 w 2716212"/>
              <a:gd name="connsiteY53" fmla="*/ 2384986 h 2716212"/>
              <a:gd name="connsiteX54" fmla="*/ 1934709 w 2716212"/>
              <a:gd name="connsiteY54" fmla="*/ 2421780 h 2716212"/>
              <a:gd name="connsiteX55" fmla="*/ 1828966 w 2716212"/>
              <a:gd name="connsiteY55" fmla="*/ 2472719 h 2716212"/>
              <a:gd name="connsiteX56" fmla="*/ 1814613 w 2716212"/>
              <a:gd name="connsiteY56" fmla="*/ 2477972 h 2716212"/>
              <a:gd name="connsiteX57" fmla="*/ 1861578 w 2716212"/>
              <a:gd name="connsiteY57" fmla="*/ 2622516 h 2716212"/>
              <a:gd name="connsiteX58" fmla="*/ 1693991 w 2716212"/>
              <a:gd name="connsiteY58" fmla="*/ 2676968 h 2716212"/>
              <a:gd name="connsiteX59" fmla="*/ 1646779 w 2716212"/>
              <a:gd name="connsiteY59" fmla="*/ 2531665 h 2716212"/>
              <a:gd name="connsiteX60" fmla="*/ 1601898 w 2716212"/>
              <a:gd name="connsiteY60" fmla="*/ 2543205 h 2716212"/>
              <a:gd name="connsiteX61" fmla="*/ 1481788 w 2716212"/>
              <a:gd name="connsiteY61" fmla="*/ 2561536 h 2716212"/>
              <a:gd name="connsiteX62" fmla="*/ 1446212 w 2716212"/>
              <a:gd name="connsiteY62" fmla="*/ 2563332 h 2716212"/>
              <a:gd name="connsiteX63" fmla="*/ 1446212 w 2716212"/>
              <a:gd name="connsiteY63" fmla="*/ 2716212 h 2716212"/>
              <a:gd name="connsiteX64" fmla="*/ 1270000 w 2716212"/>
              <a:gd name="connsiteY64" fmla="*/ 2716212 h 2716212"/>
              <a:gd name="connsiteX65" fmla="*/ 1270000 w 2716212"/>
              <a:gd name="connsiteY65" fmla="*/ 2563332 h 2716212"/>
              <a:gd name="connsiteX66" fmla="*/ 1234424 w 2716212"/>
              <a:gd name="connsiteY66" fmla="*/ 2561536 h 2716212"/>
              <a:gd name="connsiteX67" fmla="*/ 1114314 w 2716212"/>
              <a:gd name="connsiteY67" fmla="*/ 2543205 h 2716212"/>
              <a:gd name="connsiteX68" fmla="*/ 1069434 w 2716212"/>
              <a:gd name="connsiteY68" fmla="*/ 2531665 h 2716212"/>
              <a:gd name="connsiteX69" fmla="*/ 1022222 w 2716212"/>
              <a:gd name="connsiteY69" fmla="*/ 2676968 h 2716212"/>
              <a:gd name="connsiteX70" fmla="*/ 854634 w 2716212"/>
              <a:gd name="connsiteY70" fmla="*/ 2622516 h 2716212"/>
              <a:gd name="connsiteX71" fmla="*/ 901600 w 2716212"/>
              <a:gd name="connsiteY71" fmla="*/ 2477972 h 2716212"/>
              <a:gd name="connsiteX72" fmla="*/ 887246 w 2716212"/>
              <a:gd name="connsiteY72" fmla="*/ 2472719 h 2716212"/>
              <a:gd name="connsiteX73" fmla="*/ 781503 w 2716212"/>
              <a:gd name="connsiteY73" fmla="*/ 2421780 h 2716212"/>
              <a:gd name="connsiteX74" fmla="*/ 720939 w 2716212"/>
              <a:gd name="connsiteY74" fmla="*/ 2384986 h 2716212"/>
              <a:gd name="connsiteX75" fmla="*/ 631111 w 2716212"/>
              <a:gd name="connsiteY75" fmla="*/ 2508624 h 2716212"/>
              <a:gd name="connsiteX76" fmla="*/ 488552 w 2716212"/>
              <a:gd name="connsiteY76" fmla="*/ 2405049 h 2716212"/>
              <a:gd name="connsiteX77" fmla="*/ 578025 w 2716212"/>
              <a:gd name="connsiteY77" fmla="*/ 2281902 h 2716212"/>
              <a:gd name="connsiteX78" fmla="*/ 502737 w 2716212"/>
              <a:gd name="connsiteY78" fmla="*/ 2213476 h 2716212"/>
              <a:gd name="connsiteX79" fmla="*/ 434312 w 2716212"/>
              <a:gd name="connsiteY79" fmla="*/ 2138189 h 2716212"/>
              <a:gd name="connsiteX80" fmla="*/ 311163 w 2716212"/>
              <a:gd name="connsiteY80" fmla="*/ 2227661 h 2716212"/>
              <a:gd name="connsiteX81" fmla="*/ 207588 w 2716212"/>
              <a:gd name="connsiteY81" fmla="*/ 2085102 h 2716212"/>
              <a:gd name="connsiteX82" fmla="*/ 331227 w 2716212"/>
              <a:gd name="connsiteY82" fmla="*/ 1995275 h 2716212"/>
              <a:gd name="connsiteX83" fmla="*/ 294432 w 2716212"/>
              <a:gd name="connsiteY83" fmla="*/ 1934709 h 2716212"/>
              <a:gd name="connsiteX84" fmla="*/ 243493 w 2716212"/>
              <a:gd name="connsiteY84" fmla="*/ 1828966 h 2716212"/>
              <a:gd name="connsiteX85" fmla="*/ 238240 w 2716212"/>
              <a:gd name="connsiteY85" fmla="*/ 1814613 h 2716212"/>
              <a:gd name="connsiteX86" fmla="*/ 93697 w 2716212"/>
              <a:gd name="connsiteY86" fmla="*/ 1861578 h 2716212"/>
              <a:gd name="connsiteX87" fmla="*/ 39244 w 2716212"/>
              <a:gd name="connsiteY87" fmla="*/ 1693991 h 2716212"/>
              <a:gd name="connsiteX88" fmla="*/ 184548 w 2716212"/>
              <a:gd name="connsiteY88" fmla="*/ 1646779 h 2716212"/>
              <a:gd name="connsiteX89" fmla="*/ 173007 w 2716212"/>
              <a:gd name="connsiteY89" fmla="*/ 1601898 h 2716212"/>
              <a:gd name="connsiteX90" fmla="*/ 154677 w 2716212"/>
              <a:gd name="connsiteY90" fmla="*/ 1481788 h 2716212"/>
              <a:gd name="connsiteX91" fmla="*/ 152880 w 2716212"/>
              <a:gd name="connsiteY91" fmla="*/ 1446212 h 2716212"/>
              <a:gd name="connsiteX92" fmla="*/ 0 w 2716212"/>
              <a:gd name="connsiteY92" fmla="*/ 1446212 h 2716212"/>
              <a:gd name="connsiteX93" fmla="*/ 0 w 2716212"/>
              <a:gd name="connsiteY93" fmla="*/ 1270000 h 2716212"/>
              <a:gd name="connsiteX94" fmla="*/ 152880 w 2716212"/>
              <a:gd name="connsiteY94" fmla="*/ 1270000 h 2716212"/>
              <a:gd name="connsiteX95" fmla="*/ 154677 w 2716212"/>
              <a:gd name="connsiteY95" fmla="*/ 1234424 h 2716212"/>
              <a:gd name="connsiteX96" fmla="*/ 173007 w 2716212"/>
              <a:gd name="connsiteY96" fmla="*/ 1114314 h 2716212"/>
              <a:gd name="connsiteX97" fmla="*/ 184548 w 2716212"/>
              <a:gd name="connsiteY97" fmla="*/ 1069433 h 2716212"/>
              <a:gd name="connsiteX98" fmla="*/ 39244 w 2716212"/>
              <a:gd name="connsiteY98" fmla="*/ 1022221 h 2716212"/>
              <a:gd name="connsiteX99" fmla="*/ 93697 w 2716212"/>
              <a:gd name="connsiteY99" fmla="*/ 854634 h 2716212"/>
              <a:gd name="connsiteX100" fmla="*/ 238240 w 2716212"/>
              <a:gd name="connsiteY100" fmla="*/ 901599 h 2716212"/>
              <a:gd name="connsiteX101" fmla="*/ 243493 w 2716212"/>
              <a:gd name="connsiteY101" fmla="*/ 887246 h 2716212"/>
              <a:gd name="connsiteX102" fmla="*/ 294432 w 2716212"/>
              <a:gd name="connsiteY102" fmla="*/ 781503 h 2716212"/>
              <a:gd name="connsiteX103" fmla="*/ 331226 w 2716212"/>
              <a:gd name="connsiteY103" fmla="*/ 720939 h 2716212"/>
              <a:gd name="connsiteX104" fmla="*/ 207588 w 2716212"/>
              <a:gd name="connsiteY104" fmla="*/ 631111 h 2716212"/>
              <a:gd name="connsiteX105" fmla="*/ 311163 w 2716212"/>
              <a:gd name="connsiteY105" fmla="*/ 488552 h 2716212"/>
              <a:gd name="connsiteX106" fmla="*/ 434311 w 2716212"/>
              <a:gd name="connsiteY106" fmla="*/ 578024 h 2716212"/>
              <a:gd name="connsiteX107" fmla="*/ 502737 w 2716212"/>
              <a:gd name="connsiteY107" fmla="*/ 502737 h 2716212"/>
              <a:gd name="connsiteX108" fmla="*/ 578024 w 2716212"/>
              <a:gd name="connsiteY108" fmla="*/ 434311 h 2716212"/>
              <a:gd name="connsiteX109" fmla="*/ 488552 w 2716212"/>
              <a:gd name="connsiteY109" fmla="*/ 311163 h 2716212"/>
              <a:gd name="connsiteX110" fmla="*/ 631111 w 2716212"/>
              <a:gd name="connsiteY110" fmla="*/ 207588 h 2716212"/>
              <a:gd name="connsiteX111" fmla="*/ 720939 w 2716212"/>
              <a:gd name="connsiteY111" fmla="*/ 331226 h 2716212"/>
              <a:gd name="connsiteX112" fmla="*/ 781503 w 2716212"/>
              <a:gd name="connsiteY112" fmla="*/ 294432 h 2716212"/>
              <a:gd name="connsiteX113" fmla="*/ 887246 w 2716212"/>
              <a:gd name="connsiteY113" fmla="*/ 243493 h 2716212"/>
              <a:gd name="connsiteX114" fmla="*/ 901601 w 2716212"/>
              <a:gd name="connsiteY114" fmla="*/ 238240 h 2716212"/>
              <a:gd name="connsiteX115" fmla="*/ 854635 w 2716212"/>
              <a:gd name="connsiteY115" fmla="*/ 93696 h 2716212"/>
              <a:gd name="connsiteX116" fmla="*/ 1022223 w 2716212"/>
              <a:gd name="connsiteY116" fmla="*/ 39244 h 2716212"/>
              <a:gd name="connsiteX117" fmla="*/ 1069435 w 2716212"/>
              <a:gd name="connsiteY117" fmla="*/ 184547 h 2716212"/>
              <a:gd name="connsiteX118" fmla="*/ 1114314 w 2716212"/>
              <a:gd name="connsiteY118" fmla="*/ 173007 h 2716212"/>
              <a:gd name="connsiteX119" fmla="*/ 1234424 w 2716212"/>
              <a:gd name="connsiteY119" fmla="*/ 154677 h 2716212"/>
              <a:gd name="connsiteX120" fmla="*/ 1270000 w 2716212"/>
              <a:gd name="connsiteY120" fmla="*/ 152880 h 271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716212" h="2716212">
                <a:moveTo>
                  <a:pt x="1358106" y="355963"/>
                </a:moveTo>
                <a:cubicBezTo>
                  <a:pt x="804638" y="355963"/>
                  <a:pt x="355963" y="804638"/>
                  <a:pt x="355963" y="1358106"/>
                </a:cubicBezTo>
                <a:cubicBezTo>
                  <a:pt x="355963" y="1911574"/>
                  <a:pt x="804638" y="2360249"/>
                  <a:pt x="1358106" y="2360249"/>
                </a:cubicBezTo>
                <a:cubicBezTo>
                  <a:pt x="1911574" y="2360249"/>
                  <a:pt x="2360249" y="1911574"/>
                  <a:pt x="2360249" y="1358106"/>
                </a:cubicBezTo>
                <a:cubicBezTo>
                  <a:pt x="2360249" y="804638"/>
                  <a:pt x="1911574" y="355963"/>
                  <a:pt x="1358106" y="355963"/>
                </a:cubicBezTo>
                <a:close/>
                <a:moveTo>
                  <a:pt x="1270000" y="0"/>
                </a:moveTo>
                <a:lnTo>
                  <a:pt x="1446212" y="0"/>
                </a:lnTo>
                <a:lnTo>
                  <a:pt x="1446212" y="152880"/>
                </a:lnTo>
                <a:lnTo>
                  <a:pt x="1481788" y="154677"/>
                </a:lnTo>
                <a:cubicBezTo>
                  <a:pt x="1522454" y="158806"/>
                  <a:pt x="1562524" y="164950"/>
                  <a:pt x="1601898" y="173007"/>
                </a:cubicBezTo>
                <a:lnTo>
                  <a:pt x="1646779" y="184547"/>
                </a:lnTo>
                <a:lnTo>
                  <a:pt x="1693991" y="39244"/>
                </a:lnTo>
                <a:lnTo>
                  <a:pt x="1861578" y="93696"/>
                </a:lnTo>
                <a:lnTo>
                  <a:pt x="1814613" y="238240"/>
                </a:lnTo>
                <a:lnTo>
                  <a:pt x="1828966" y="243493"/>
                </a:lnTo>
                <a:cubicBezTo>
                  <a:pt x="1865147" y="258797"/>
                  <a:pt x="1900429" y="275810"/>
                  <a:pt x="1934709" y="294432"/>
                </a:cubicBezTo>
                <a:lnTo>
                  <a:pt x="1995274" y="331226"/>
                </a:lnTo>
                <a:lnTo>
                  <a:pt x="2085101" y="207588"/>
                </a:lnTo>
                <a:lnTo>
                  <a:pt x="2227660" y="311163"/>
                </a:lnTo>
                <a:lnTo>
                  <a:pt x="2138188" y="434311"/>
                </a:lnTo>
                <a:lnTo>
                  <a:pt x="2213476" y="502737"/>
                </a:lnTo>
                <a:lnTo>
                  <a:pt x="2281902" y="578025"/>
                </a:lnTo>
                <a:lnTo>
                  <a:pt x="2405050" y="488552"/>
                </a:lnTo>
                <a:lnTo>
                  <a:pt x="2508625" y="631111"/>
                </a:lnTo>
                <a:lnTo>
                  <a:pt x="2384987" y="720940"/>
                </a:lnTo>
                <a:lnTo>
                  <a:pt x="2421780" y="781503"/>
                </a:lnTo>
                <a:cubicBezTo>
                  <a:pt x="2440402" y="815784"/>
                  <a:pt x="2457416" y="851065"/>
                  <a:pt x="2472719" y="887246"/>
                </a:cubicBezTo>
                <a:lnTo>
                  <a:pt x="2477972" y="901599"/>
                </a:lnTo>
                <a:lnTo>
                  <a:pt x="2622516" y="854634"/>
                </a:lnTo>
                <a:lnTo>
                  <a:pt x="2676968" y="1022221"/>
                </a:lnTo>
                <a:lnTo>
                  <a:pt x="2531665" y="1069434"/>
                </a:lnTo>
                <a:lnTo>
                  <a:pt x="2543205" y="1114314"/>
                </a:lnTo>
                <a:cubicBezTo>
                  <a:pt x="2551262" y="1153688"/>
                  <a:pt x="2557406" y="1193758"/>
                  <a:pt x="2561536" y="1234424"/>
                </a:cubicBezTo>
                <a:lnTo>
                  <a:pt x="2563332" y="1270000"/>
                </a:lnTo>
                <a:lnTo>
                  <a:pt x="2716212" y="1270000"/>
                </a:lnTo>
                <a:lnTo>
                  <a:pt x="2716212" y="1446212"/>
                </a:lnTo>
                <a:lnTo>
                  <a:pt x="2563332" y="1446212"/>
                </a:lnTo>
                <a:lnTo>
                  <a:pt x="2561536" y="1481788"/>
                </a:lnTo>
                <a:cubicBezTo>
                  <a:pt x="2557406" y="1522454"/>
                  <a:pt x="2551262" y="1562524"/>
                  <a:pt x="2543205" y="1601898"/>
                </a:cubicBezTo>
                <a:lnTo>
                  <a:pt x="2531665" y="1646779"/>
                </a:lnTo>
                <a:lnTo>
                  <a:pt x="2676968" y="1693990"/>
                </a:lnTo>
                <a:lnTo>
                  <a:pt x="2622516" y="1861578"/>
                </a:lnTo>
                <a:lnTo>
                  <a:pt x="2477972" y="1814613"/>
                </a:lnTo>
                <a:lnTo>
                  <a:pt x="2472719" y="1828966"/>
                </a:lnTo>
                <a:cubicBezTo>
                  <a:pt x="2457416" y="1865147"/>
                  <a:pt x="2440402" y="1900429"/>
                  <a:pt x="2421780" y="1934709"/>
                </a:cubicBezTo>
                <a:lnTo>
                  <a:pt x="2384986" y="1995275"/>
                </a:lnTo>
                <a:lnTo>
                  <a:pt x="2508624" y="2085102"/>
                </a:lnTo>
                <a:lnTo>
                  <a:pt x="2405049" y="2227661"/>
                </a:lnTo>
                <a:lnTo>
                  <a:pt x="2281901" y="2138189"/>
                </a:lnTo>
                <a:lnTo>
                  <a:pt x="2213476" y="2213476"/>
                </a:lnTo>
                <a:lnTo>
                  <a:pt x="2138188" y="2281901"/>
                </a:lnTo>
                <a:lnTo>
                  <a:pt x="2227661" y="2405049"/>
                </a:lnTo>
                <a:lnTo>
                  <a:pt x="2085102" y="2508624"/>
                </a:lnTo>
                <a:lnTo>
                  <a:pt x="1995275" y="2384986"/>
                </a:lnTo>
                <a:lnTo>
                  <a:pt x="1934709" y="2421780"/>
                </a:lnTo>
                <a:cubicBezTo>
                  <a:pt x="1900429" y="2440402"/>
                  <a:pt x="1865147" y="2457416"/>
                  <a:pt x="1828966" y="2472719"/>
                </a:cubicBezTo>
                <a:lnTo>
                  <a:pt x="1814613" y="2477972"/>
                </a:lnTo>
                <a:lnTo>
                  <a:pt x="1861578" y="2622516"/>
                </a:lnTo>
                <a:lnTo>
                  <a:pt x="1693991" y="2676968"/>
                </a:lnTo>
                <a:lnTo>
                  <a:pt x="1646779" y="2531665"/>
                </a:lnTo>
                <a:lnTo>
                  <a:pt x="1601898" y="2543205"/>
                </a:lnTo>
                <a:cubicBezTo>
                  <a:pt x="1562524" y="2551262"/>
                  <a:pt x="1522454" y="2557406"/>
                  <a:pt x="1481788" y="2561536"/>
                </a:cubicBezTo>
                <a:lnTo>
                  <a:pt x="1446212" y="2563332"/>
                </a:lnTo>
                <a:lnTo>
                  <a:pt x="1446212" y="2716212"/>
                </a:lnTo>
                <a:lnTo>
                  <a:pt x="1270000" y="2716212"/>
                </a:lnTo>
                <a:lnTo>
                  <a:pt x="1270000" y="2563332"/>
                </a:lnTo>
                <a:lnTo>
                  <a:pt x="1234424" y="2561536"/>
                </a:lnTo>
                <a:cubicBezTo>
                  <a:pt x="1193758" y="2557406"/>
                  <a:pt x="1153688" y="2551262"/>
                  <a:pt x="1114314" y="2543205"/>
                </a:cubicBezTo>
                <a:lnTo>
                  <a:pt x="1069434" y="2531665"/>
                </a:lnTo>
                <a:lnTo>
                  <a:pt x="1022222" y="2676968"/>
                </a:lnTo>
                <a:lnTo>
                  <a:pt x="854634" y="2622516"/>
                </a:lnTo>
                <a:lnTo>
                  <a:pt x="901600" y="2477972"/>
                </a:lnTo>
                <a:lnTo>
                  <a:pt x="887246" y="2472719"/>
                </a:lnTo>
                <a:cubicBezTo>
                  <a:pt x="851065" y="2457416"/>
                  <a:pt x="815784" y="2440402"/>
                  <a:pt x="781503" y="2421780"/>
                </a:cubicBezTo>
                <a:lnTo>
                  <a:pt x="720939" y="2384986"/>
                </a:lnTo>
                <a:lnTo>
                  <a:pt x="631111" y="2508624"/>
                </a:lnTo>
                <a:lnTo>
                  <a:pt x="488552" y="2405049"/>
                </a:lnTo>
                <a:lnTo>
                  <a:pt x="578025" y="2281902"/>
                </a:lnTo>
                <a:lnTo>
                  <a:pt x="502737" y="2213476"/>
                </a:lnTo>
                <a:lnTo>
                  <a:pt x="434312" y="2138189"/>
                </a:lnTo>
                <a:lnTo>
                  <a:pt x="311163" y="2227661"/>
                </a:lnTo>
                <a:lnTo>
                  <a:pt x="207588" y="2085102"/>
                </a:lnTo>
                <a:lnTo>
                  <a:pt x="331227" y="1995275"/>
                </a:lnTo>
                <a:lnTo>
                  <a:pt x="294432" y="1934709"/>
                </a:lnTo>
                <a:cubicBezTo>
                  <a:pt x="275810" y="1900429"/>
                  <a:pt x="258797" y="1865147"/>
                  <a:pt x="243493" y="1828966"/>
                </a:cubicBezTo>
                <a:lnTo>
                  <a:pt x="238240" y="1814613"/>
                </a:lnTo>
                <a:lnTo>
                  <a:pt x="93697" y="1861578"/>
                </a:lnTo>
                <a:lnTo>
                  <a:pt x="39244" y="1693991"/>
                </a:lnTo>
                <a:lnTo>
                  <a:pt x="184548" y="1646779"/>
                </a:lnTo>
                <a:lnTo>
                  <a:pt x="173007" y="1601898"/>
                </a:lnTo>
                <a:cubicBezTo>
                  <a:pt x="164950" y="1562524"/>
                  <a:pt x="158806" y="1522454"/>
                  <a:pt x="154677" y="1481788"/>
                </a:cubicBezTo>
                <a:lnTo>
                  <a:pt x="152880" y="1446212"/>
                </a:lnTo>
                <a:lnTo>
                  <a:pt x="0" y="1446212"/>
                </a:lnTo>
                <a:lnTo>
                  <a:pt x="0" y="1270000"/>
                </a:lnTo>
                <a:lnTo>
                  <a:pt x="152880" y="1270000"/>
                </a:lnTo>
                <a:lnTo>
                  <a:pt x="154677" y="1234424"/>
                </a:lnTo>
                <a:cubicBezTo>
                  <a:pt x="158806" y="1193758"/>
                  <a:pt x="164950" y="1153688"/>
                  <a:pt x="173007" y="1114314"/>
                </a:cubicBezTo>
                <a:lnTo>
                  <a:pt x="184548" y="1069433"/>
                </a:lnTo>
                <a:lnTo>
                  <a:pt x="39244" y="1022221"/>
                </a:lnTo>
                <a:lnTo>
                  <a:pt x="93697" y="854634"/>
                </a:lnTo>
                <a:lnTo>
                  <a:pt x="238240" y="901599"/>
                </a:lnTo>
                <a:lnTo>
                  <a:pt x="243493" y="887246"/>
                </a:lnTo>
                <a:cubicBezTo>
                  <a:pt x="258797" y="851065"/>
                  <a:pt x="275810" y="815784"/>
                  <a:pt x="294432" y="781503"/>
                </a:cubicBezTo>
                <a:lnTo>
                  <a:pt x="331226" y="720939"/>
                </a:lnTo>
                <a:lnTo>
                  <a:pt x="207588" y="631111"/>
                </a:lnTo>
                <a:lnTo>
                  <a:pt x="311163" y="488552"/>
                </a:lnTo>
                <a:lnTo>
                  <a:pt x="434311" y="578024"/>
                </a:lnTo>
                <a:lnTo>
                  <a:pt x="502737" y="502737"/>
                </a:lnTo>
                <a:lnTo>
                  <a:pt x="578024" y="434311"/>
                </a:lnTo>
                <a:lnTo>
                  <a:pt x="488552" y="311163"/>
                </a:lnTo>
                <a:lnTo>
                  <a:pt x="631111" y="207588"/>
                </a:lnTo>
                <a:lnTo>
                  <a:pt x="720939" y="331226"/>
                </a:lnTo>
                <a:lnTo>
                  <a:pt x="781503" y="294432"/>
                </a:lnTo>
                <a:cubicBezTo>
                  <a:pt x="815784" y="275810"/>
                  <a:pt x="851065" y="258797"/>
                  <a:pt x="887246" y="243493"/>
                </a:cubicBezTo>
                <a:lnTo>
                  <a:pt x="901601" y="238240"/>
                </a:lnTo>
                <a:lnTo>
                  <a:pt x="854635" y="93696"/>
                </a:lnTo>
                <a:lnTo>
                  <a:pt x="1022223" y="39244"/>
                </a:lnTo>
                <a:lnTo>
                  <a:pt x="1069435" y="184547"/>
                </a:lnTo>
                <a:lnTo>
                  <a:pt x="1114314" y="173007"/>
                </a:lnTo>
                <a:cubicBezTo>
                  <a:pt x="1153688" y="164950"/>
                  <a:pt x="1193758" y="158806"/>
                  <a:pt x="1234424" y="154677"/>
                </a:cubicBezTo>
                <a:lnTo>
                  <a:pt x="1270000" y="152880"/>
                </a:lnTo>
                <a:close/>
              </a:path>
            </a:pathLst>
          </a:cu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tx1">
                    <a:lumMod val="65000"/>
                    <a:lumOff val="35000"/>
                  </a:schemeClr>
                </a:solidFill>
                <a:latin typeface="微软雅黑" panose="020B0503020204020204" pitchFamily="34" charset="-122"/>
                <a:ea typeface="微软雅黑" panose="020B0503020204020204" pitchFamily="34" charset="-122"/>
              </a:rPr>
              <a:t>02</a:t>
            </a:r>
            <a:endParaRPr lang="zh-CN" altLang="en-US" sz="4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任意多边形 7"/>
          <p:cNvSpPr/>
          <p:nvPr/>
        </p:nvSpPr>
        <p:spPr>
          <a:xfrm>
            <a:off x="3096224" y="2676204"/>
            <a:ext cx="1267146" cy="1267146"/>
          </a:xfrm>
          <a:custGeom>
            <a:avLst/>
            <a:gdLst>
              <a:gd name="connsiteX0" fmla="*/ 1358106 w 2716212"/>
              <a:gd name="connsiteY0" fmla="*/ 355963 h 2716212"/>
              <a:gd name="connsiteX1" fmla="*/ 355963 w 2716212"/>
              <a:gd name="connsiteY1" fmla="*/ 1358106 h 2716212"/>
              <a:gd name="connsiteX2" fmla="*/ 1358106 w 2716212"/>
              <a:gd name="connsiteY2" fmla="*/ 2360249 h 2716212"/>
              <a:gd name="connsiteX3" fmla="*/ 2360249 w 2716212"/>
              <a:gd name="connsiteY3" fmla="*/ 1358106 h 2716212"/>
              <a:gd name="connsiteX4" fmla="*/ 1358106 w 2716212"/>
              <a:gd name="connsiteY4" fmla="*/ 355963 h 2716212"/>
              <a:gd name="connsiteX5" fmla="*/ 1270000 w 2716212"/>
              <a:gd name="connsiteY5" fmla="*/ 0 h 2716212"/>
              <a:gd name="connsiteX6" fmla="*/ 1446212 w 2716212"/>
              <a:gd name="connsiteY6" fmla="*/ 0 h 2716212"/>
              <a:gd name="connsiteX7" fmla="*/ 1446212 w 2716212"/>
              <a:gd name="connsiteY7" fmla="*/ 152880 h 2716212"/>
              <a:gd name="connsiteX8" fmla="*/ 1481788 w 2716212"/>
              <a:gd name="connsiteY8" fmla="*/ 154677 h 2716212"/>
              <a:gd name="connsiteX9" fmla="*/ 1601898 w 2716212"/>
              <a:gd name="connsiteY9" fmla="*/ 173007 h 2716212"/>
              <a:gd name="connsiteX10" fmla="*/ 1646779 w 2716212"/>
              <a:gd name="connsiteY10" fmla="*/ 184547 h 2716212"/>
              <a:gd name="connsiteX11" fmla="*/ 1693991 w 2716212"/>
              <a:gd name="connsiteY11" fmla="*/ 39244 h 2716212"/>
              <a:gd name="connsiteX12" fmla="*/ 1861578 w 2716212"/>
              <a:gd name="connsiteY12" fmla="*/ 93696 h 2716212"/>
              <a:gd name="connsiteX13" fmla="*/ 1814613 w 2716212"/>
              <a:gd name="connsiteY13" fmla="*/ 238240 h 2716212"/>
              <a:gd name="connsiteX14" fmla="*/ 1828966 w 2716212"/>
              <a:gd name="connsiteY14" fmla="*/ 243493 h 2716212"/>
              <a:gd name="connsiteX15" fmla="*/ 1934709 w 2716212"/>
              <a:gd name="connsiteY15" fmla="*/ 294432 h 2716212"/>
              <a:gd name="connsiteX16" fmla="*/ 1995274 w 2716212"/>
              <a:gd name="connsiteY16" fmla="*/ 331226 h 2716212"/>
              <a:gd name="connsiteX17" fmla="*/ 2085101 w 2716212"/>
              <a:gd name="connsiteY17" fmla="*/ 207588 h 2716212"/>
              <a:gd name="connsiteX18" fmla="*/ 2227660 w 2716212"/>
              <a:gd name="connsiteY18" fmla="*/ 311163 h 2716212"/>
              <a:gd name="connsiteX19" fmla="*/ 2138188 w 2716212"/>
              <a:gd name="connsiteY19" fmla="*/ 434311 h 2716212"/>
              <a:gd name="connsiteX20" fmla="*/ 2213476 w 2716212"/>
              <a:gd name="connsiteY20" fmla="*/ 502737 h 2716212"/>
              <a:gd name="connsiteX21" fmla="*/ 2281902 w 2716212"/>
              <a:gd name="connsiteY21" fmla="*/ 578025 h 2716212"/>
              <a:gd name="connsiteX22" fmla="*/ 2405050 w 2716212"/>
              <a:gd name="connsiteY22" fmla="*/ 488552 h 2716212"/>
              <a:gd name="connsiteX23" fmla="*/ 2508625 w 2716212"/>
              <a:gd name="connsiteY23" fmla="*/ 631111 h 2716212"/>
              <a:gd name="connsiteX24" fmla="*/ 2384987 w 2716212"/>
              <a:gd name="connsiteY24" fmla="*/ 720940 h 2716212"/>
              <a:gd name="connsiteX25" fmla="*/ 2421780 w 2716212"/>
              <a:gd name="connsiteY25" fmla="*/ 781503 h 2716212"/>
              <a:gd name="connsiteX26" fmla="*/ 2472719 w 2716212"/>
              <a:gd name="connsiteY26" fmla="*/ 887246 h 2716212"/>
              <a:gd name="connsiteX27" fmla="*/ 2477972 w 2716212"/>
              <a:gd name="connsiteY27" fmla="*/ 901599 h 2716212"/>
              <a:gd name="connsiteX28" fmla="*/ 2622516 w 2716212"/>
              <a:gd name="connsiteY28" fmla="*/ 854634 h 2716212"/>
              <a:gd name="connsiteX29" fmla="*/ 2676968 w 2716212"/>
              <a:gd name="connsiteY29" fmla="*/ 1022221 h 2716212"/>
              <a:gd name="connsiteX30" fmla="*/ 2531665 w 2716212"/>
              <a:gd name="connsiteY30" fmla="*/ 1069434 h 2716212"/>
              <a:gd name="connsiteX31" fmla="*/ 2543205 w 2716212"/>
              <a:gd name="connsiteY31" fmla="*/ 1114314 h 2716212"/>
              <a:gd name="connsiteX32" fmla="*/ 2561536 w 2716212"/>
              <a:gd name="connsiteY32" fmla="*/ 1234424 h 2716212"/>
              <a:gd name="connsiteX33" fmla="*/ 2563332 w 2716212"/>
              <a:gd name="connsiteY33" fmla="*/ 1270000 h 2716212"/>
              <a:gd name="connsiteX34" fmla="*/ 2716212 w 2716212"/>
              <a:gd name="connsiteY34" fmla="*/ 1270000 h 2716212"/>
              <a:gd name="connsiteX35" fmla="*/ 2716212 w 2716212"/>
              <a:gd name="connsiteY35" fmla="*/ 1446212 h 2716212"/>
              <a:gd name="connsiteX36" fmla="*/ 2563332 w 2716212"/>
              <a:gd name="connsiteY36" fmla="*/ 1446212 h 2716212"/>
              <a:gd name="connsiteX37" fmla="*/ 2561536 w 2716212"/>
              <a:gd name="connsiteY37" fmla="*/ 1481788 h 2716212"/>
              <a:gd name="connsiteX38" fmla="*/ 2543205 w 2716212"/>
              <a:gd name="connsiteY38" fmla="*/ 1601898 h 2716212"/>
              <a:gd name="connsiteX39" fmla="*/ 2531665 w 2716212"/>
              <a:gd name="connsiteY39" fmla="*/ 1646779 h 2716212"/>
              <a:gd name="connsiteX40" fmla="*/ 2676968 w 2716212"/>
              <a:gd name="connsiteY40" fmla="*/ 1693990 h 2716212"/>
              <a:gd name="connsiteX41" fmla="*/ 2622516 w 2716212"/>
              <a:gd name="connsiteY41" fmla="*/ 1861578 h 2716212"/>
              <a:gd name="connsiteX42" fmla="*/ 2477972 w 2716212"/>
              <a:gd name="connsiteY42" fmla="*/ 1814613 h 2716212"/>
              <a:gd name="connsiteX43" fmla="*/ 2472719 w 2716212"/>
              <a:gd name="connsiteY43" fmla="*/ 1828966 h 2716212"/>
              <a:gd name="connsiteX44" fmla="*/ 2421780 w 2716212"/>
              <a:gd name="connsiteY44" fmla="*/ 1934709 h 2716212"/>
              <a:gd name="connsiteX45" fmla="*/ 2384986 w 2716212"/>
              <a:gd name="connsiteY45" fmla="*/ 1995275 h 2716212"/>
              <a:gd name="connsiteX46" fmla="*/ 2508624 w 2716212"/>
              <a:gd name="connsiteY46" fmla="*/ 2085102 h 2716212"/>
              <a:gd name="connsiteX47" fmla="*/ 2405049 w 2716212"/>
              <a:gd name="connsiteY47" fmla="*/ 2227661 h 2716212"/>
              <a:gd name="connsiteX48" fmla="*/ 2281901 w 2716212"/>
              <a:gd name="connsiteY48" fmla="*/ 2138189 h 2716212"/>
              <a:gd name="connsiteX49" fmla="*/ 2213476 w 2716212"/>
              <a:gd name="connsiteY49" fmla="*/ 2213476 h 2716212"/>
              <a:gd name="connsiteX50" fmla="*/ 2138188 w 2716212"/>
              <a:gd name="connsiteY50" fmla="*/ 2281901 h 2716212"/>
              <a:gd name="connsiteX51" fmla="*/ 2227661 w 2716212"/>
              <a:gd name="connsiteY51" fmla="*/ 2405049 h 2716212"/>
              <a:gd name="connsiteX52" fmla="*/ 2085102 w 2716212"/>
              <a:gd name="connsiteY52" fmla="*/ 2508624 h 2716212"/>
              <a:gd name="connsiteX53" fmla="*/ 1995275 w 2716212"/>
              <a:gd name="connsiteY53" fmla="*/ 2384986 h 2716212"/>
              <a:gd name="connsiteX54" fmla="*/ 1934709 w 2716212"/>
              <a:gd name="connsiteY54" fmla="*/ 2421780 h 2716212"/>
              <a:gd name="connsiteX55" fmla="*/ 1828966 w 2716212"/>
              <a:gd name="connsiteY55" fmla="*/ 2472719 h 2716212"/>
              <a:gd name="connsiteX56" fmla="*/ 1814613 w 2716212"/>
              <a:gd name="connsiteY56" fmla="*/ 2477972 h 2716212"/>
              <a:gd name="connsiteX57" fmla="*/ 1861578 w 2716212"/>
              <a:gd name="connsiteY57" fmla="*/ 2622516 h 2716212"/>
              <a:gd name="connsiteX58" fmla="*/ 1693991 w 2716212"/>
              <a:gd name="connsiteY58" fmla="*/ 2676968 h 2716212"/>
              <a:gd name="connsiteX59" fmla="*/ 1646779 w 2716212"/>
              <a:gd name="connsiteY59" fmla="*/ 2531665 h 2716212"/>
              <a:gd name="connsiteX60" fmla="*/ 1601898 w 2716212"/>
              <a:gd name="connsiteY60" fmla="*/ 2543205 h 2716212"/>
              <a:gd name="connsiteX61" fmla="*/ 1481788 w 2716212"/>
              <a:gd name="connsiteY61" fmla="*/ 2561536 h 2716212"/>
              <a:gd name="connsiteX62" fmla="*/ 1446212 w 2716212"/>
              <a:gd name="connsiteY62" fmla="*/ 2563332 h 2716212"/>
              <a:gd name="connsiteX63" fmla="*/ 1446212 w 2716212"/>
              <a:gd name="connsiteY63" fmla="*/ 2716212 h 2716212"/>
              <a:gd name="connsiteX64" fmla="*/ 1270000 w 2716212"/>
              <a:gd name="connsiteY64" fmla="*/ 2716212 h 2716212"/>
              <a:gd name="connsiteX65" fmla="*/ 1270000 w 2716212"/>
              <a:gd name="connsiteY65" fmla="*/ 2563332 h 2716212"/>
              <a:gd name="connsiteX66" fmla="*/ 1234424 w 2716212"/>
              <a:gd name="connsiteY66" fmla="*/ 2561536 h 2716212"/>
              <a:gd name="connsiteX67" fmla="*/ 1114314 w 2716212"/>
              <a:gd name="connsiteY67" fmla="*/ 2543205 h 2716212"/>
              <a:gd name="connsiteX68" fmla="*/ 1069434 w 2716212"/>
              <a:gd name="connsiteY68" fmla="*/ 2531665 h 2716212"/>
              <a:gd name="connsiteX69" fmla="*/ 1022222 w 2716212"/>
              <a:gd name="connsiteY69" fmla="*/ 2676968 h 2716212"/>
              <a:gd name="connsiteX70" fmla="*/ 854634 w 2716212"/>
              <a:gd name="connsiteY70" fmla="*/ 2622516 h 2716212"/>
              <a:gd name="connsiteX71" fmla="*/ 901600 w 2716212"/>
              <a:gd name="connsiteY71" fmla="*/ 2477972 h 2716212"/>
              <a:gd name="connsiteX72" fmla="*/ 887246 w 2716212"/>
              <a:gd name="connsiteY72" fmla="*/ 2472719 h 2716212"/>
              <a:gd name="connsiteX73" fmla="*/ 781503 w 2716212"/>
              <a:gd name="connsiteY73" fmla="*/ 2421780 h 2716212"/>
              <a:gd name="connsiteX74" fmla="*/ 720939 w 2716212"/>
              <a:gd name="connsiteY74" fmla="*/ 2384986 h 2716212"/>
              <a:gd name="connsiteX75" fmla="*/ 631111 w 2716212"/>
              <a:gd name="connsiteY75" fmla="*/ 2508624 h 2716212"/>
              <a:gd name="connsiteX76" fmla="*/ 488552 w 2716212"/>
              <a:gd name="connsiteY76" fmla="*/ 2405049 h 2716212"/>
              <a:gd name="connsiteX77" fmla="*/ 578025 w 2716212"/>
              <a:gd name="connsiteY77" fmla="*/ 2281902 h 2716212"/>
              <a:gd name="connsiteX78" fmla="*/ 502737 w 2716212"/>
              <a:gd name="connsiteY78" fmla="*/ 2213476 h 2716212"/>
              <a:gd name="connsiteX79" fmla="*/ 434312 w 2716212"/>
              <a:gd name="connsiteY79" fmla="*/ 2138189 h 2716212"/>
              <a:gd name="connsiteX80" fmla="*/ 311163 w 2716212"/>
              <a:gd name="connsiteY80" fmla="*/ 2227661 h 2716212"/>
              <a:gd name="connsiteX81" fmla="*/ 207588 w 2716212"/>
              <a:gd name="connsiteY81" fmla="*/ 2085102 h 2716212"/>
              <a:gd name="connsiteX82" fmla="*/ 331227 w 2716212"/>
              <a:gd name="connsiteY82" fmla="*/ 1995275 h 2716212"/>
              <a:gd name="connsiteX83" fmla="*/ 294432 w 2716212"/>
              <a:gd name="connsiteY83" fmla="*/ 1934709 h 2716212"/>
              <a:gd name="connsiteX84" fmla="*/ 243493 w 2716212"/>
              <a:gd name="connsiteY84" fmla="*/ 1828966 h 2716212"/>
              <a:gd name="connsiteX85" fmla="*/ 238240 w 2716212"/>
              <a:gd name="connsiteY85" fmla="*/ 1814613 h 2716212"/>
              <a:gd name="connsiteX86" fmla="*/ 93697 w 2716212"/>
              <a:gd name="connsiteY86" fmla="*/ 1861578 h 2716212"/>
              <a:gd name="connsiteX87" fmla="*/ 39244 w 2716212"/>
              <a:gd name="connsiteY87" fmla="*/ 1693991 h 2716212"/>
              <a:gd name="connsiteX88" fmla="*/ 184548 w 2716212"/>
              <a:gd name="connsiteY88" fmla="*/ 1646779 h 2716212"/>
              <a:gd name="connsiteX89" fmla="*/ 173007 w 2716212"/>
              <a:gd name="connsiteY89" fmla="*/ 1601898 h 2716212"/>
              <a:gd name="connsiteX90" fmla="*/ 154677 w 2716212"/>
              <a:gd name="connsiteY90" fmla="*/ 1481788 h 2716212"/>
              <a:gd name="connsiteX91" fmla="*/ 152880 w 2716212"/>
              <a:gd name="connsiteY91" fmla="*/ 1446212 h 2716212"/>
              <a:gd name="connsiteX92" fmla="*/ 0 w 2716212"/>
              <a:gd name="connsiteY92" fmla="*/ 1446212 h 2716212"/>
              <a:gd name="connsiteX93" fmla="*/ 0 w 2716212"/>
              <a:gd name="connsiteY93" fmla="*/ 1270000 h 2716212"/>
              <a:gd name="connsiteX94" fmla="*/ 152880 w 2716212"/>
              <a:gd name="connsiteY94" fmla="*/ 1270000 h 2716212"/>
              <a:gd name="connsiteX95" fmla="*/ 154677 w 2716212"/>
              <a:gd name="connsiteY95" fmla="*/ 1234424 h 2716212"/>
              <a:gd name="connsiteX96" fmla="*/ 173007 w 2716212"/>
              <a:gd name="connsiteY96" fmla="*/ 1114314 h 2716212"/>
              <a:gd name="connsiteX97" fmla="*/ 184548 w 2716212"/>
              <a:gd name="connsiteY97" fmla="*/ 1069433 h 2716212"/>
              <a:gd name="connsiteX98" fmla="*/ 39244 w 2716212"/>
              <a:gd name="connsiteY98" fmla="*/ 1022221 h 2716212"/>
              <a:gd name="connsiteX99" fmla="*/ 93697 w 2716212"/>
              <a:gd name="connsiteY99" fmla="*/ 854634 h 2716212"/>
              <a:gd name="connsiteX100" fmla="*/ 238240 w 2716212"/>
              <a:gd name="connsiteY100" fmla="*/ 901599 h 2716212"/>
              <a:gd name="connsiteX101" fmla="*/ 243493 w 2716212"/>
              <a:gd name="connsiteY101" fmla="*/ 887246 h 2716212"/>
              <a:gd name="connsiteX102" fmla="*/ 294432 w 2716212"/>
              <a:gd name="connsiteY102" fmla="*/ 781503 h 2716212"/>
              <a:gd name="connsiteX103" fmla="*/ 331226 w 2716212"/>
              <a:gd name="connsiteY103" fmla="*/ 720939 h 2716212"/>
              <a:gd name="connsiteX104" fmla="*/ 207588 w 2716212"/>
              <a:gd name="connsiteY104" fmla="*/ 631111 h 2716212"/>
              <a:gd name="connsiteX105" fmla="*/ 311163 w 2716212"/>
              <a:gd name="connsiteY105" fmla="*/ 488552 h 2716212"/>
              <a:gd name="connsiteX106" fmla="*/ 434311 w 2716212"/>
              <a:gd name="connsiteY106" fmla="*/ 578024 h 2716212"/>
              <a:gd name="connsiteX107" fmla="*/ 502737 w 2716212"/>
              <a:gd name="connsiteY107" fmla="*/ 502737 h 2716212"/>
              <a:gd name="connsiteX108" fmla="*/ 578024 w 2716212"/>
              <a:gd name="connsiteY108" fmla="*/ 434311 h 2716212"/>
              <a:gd name="connsiteX109" fmla="*/ 488552 w 2716212"/>
              <a:gd name="connsiteY109" fmla="*/ 311163 h 2716212"/>
              <a:gd name="connsiteX110" fmla="*/ 631111 w 2716212"/>
              <a:gd name="connsiteY110" fmla="*/ 207588 h 2716212"/>
              <a:gd name="connsiteX111" fmla="*/ 720939 w 2716212"/>
              <a:gd name="connsiteY111" fmla="*/ 331226 h 2716212"/>
              <a:gd name="connsiteX112" fmla="*/ 781503 w 2716212"/>
              <a:gd name="connsiteY112" fmla="*/ 294432 h 2716212"/>
              <a:gd name="connsiteX113" fmla="*/ 887246 w 2716212"/>
              <a:gd name="connsiteY113" fmla="*/ 243493 h 2716212"/>
              <a:gd name="connsiteX114" fmla="*/ 901601 w 2716212"/>
              <a:gd name="connsiteY114" fmla="*/ 238240 h 2716212"/>
              <a:gd name="connsiteX115" fmla="*/ 854635 w 2716212"/>
              <a:gd name="connsiteY115" fmla="*/ 93696 h 2716212"/>
              <a:gd name="connsiteX116" fmla="*/ 1022223 w 2716212"/>
              <a:gd name="connsiteY116" fmla="*/ 39244 h 2716212"/>
              <a:gd name="connsiteX117" fmla="*/ 1069435 w 2716212"/>
              <a:gd name="connsiteY117" fmla="*/ 184547 h 2716212"/>
              <a:gd name="connsiteX118" fmla="*/ 1114314 w 2716212"/>
              <a:gd name="connsiteY118" fmla="*/ 173007 h 2716212"/>
              <a:gd name="connsiteX119" fmla="*/ 1234424 w 2716212"/>
              <a:gd name="connsiteY119" fmla="*/ 154677 h 2716212"/>
              <a:gd name="connsiteX120" fmla="*/ 1270000 w 2716212"/>
              <a:gd name="connsiteY120" fmla="*/ 152880 h 271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716212" h="2716212">
                <a:moveTo>
                  <a:pt x="1358106" y="355963"/>
                </a:moveTo>
                <a:cubicBezTo>
                  <a:pt x="804638" y="355963"/>
                  <a:pt x="355963" y="804638"/>
                  <a:pt x="355963" y="1358106"/>
                </a:cubicBezTo>
                <a:cubicBezTo>
                  <a:pt x="355963" y="1911574"/>
                  <a:pt x="804638" y="2360249"/>
                  <a:pt x="1358106" y="2360249"/>
                </a:cubicBezTo>
                <a:cubicBezTo>
                  <a:pt x="1911574" y="2360249"/>
                  <a:pt x="2360249" y="1911574"/>
                  <a:pt x="2360249" y="1358106"/>
                </a:cubicBezTo>
                <a:cubicBezTo>
                  <a:pt x="2360249" y="804638"/>
                  <a:pt x="1911574" y="355963"/>
                  <a:pt x="1358106" y="355963"/>
                </a:cubicBezTo>
                <a:close/>
                <a:moveTo>
                  <a:pt x="1270000" y="0"/>
                </a:moveTo>
                <a:lnTo>
                  <a:pt x="1446212" y="0"/>
                </a:lnTo>
                <a:lnTo>
                  <a:pt x="1446212" y="152880"/>
                </a:lnTo>
                <a:lnTo>
                  <a:pt x="1481788" y="154677"/>
                </a:lnTo>
                <a:cubicBezTo>
                  <a:pt x="1522454" y="158806"/>
                  <a:pt x="1562524" y="164950"/>
                  <a:pt x="1601898" y="173007"/>
                </a:cubicBezTo>
                <a:lnTo>
                  <a:pt x="1646779" y="184547"/>
                </a:lnTo>
                <a:lnTo>
                  <a:pt x="1693991" y="39244"/>
                </a:lnTo>
                <a:lnTo>
                  <a:pt x="1861578" y="93696"/>
                </a:lnTo>
                <a:lnTo>
                  <a:pt x="1814613" y="238240"/>
                </a:lnTo>
                <a:lnTo>
                  <a:pt x="1828966" y="243493"/>
                </a:lnTo>
                <a:cubicBezTo>
                  <a:pt x="1865147" y="258797"/>
                  <a:pt x="1900429" y="275810"/>
                  <a:pt x="1934709" y="294432"/>
                </a:cubicBezTo>
                <a:lnTo>
                  <a:pt x="1995274" y="331226"/>
                </a:lnTo>
                <a:lnTo>
                  <a:pt x="2085101" y="207588"/>
                </a:lnTo>
                <a:lnTo>
                  <a:pt x="2227660" y="311163"/>
                </a:lnTo>
                <a:lnTo>
                  <a:pt x="2138188" y="434311"/>
                </a:lnTo>
                <a:lnTo>
                  <a:pt x="2213476" y="502737"/>
                </a:lnTo>
                <a:lnTo>
                  <a:pt x="2281902" y="578025"/>
                </a:lnTo>
                <a:lnTo>
                  <a:pt x="2405050" y="488552"/>
                </a:lnTo>
                <a:lnTo>
                  <a:pt x="2508625" y="631111"/>
                </a:lnTo>
                <a:lnTo>
                  <a:pt x="2384987" y="720940"/>
                </a:lnTo>
                <a:lnTo>
                  <a:pt x="2421780" y="781503"/>
                </a:lnTo>
                <a:cubicBezTo>
                  <a:pt x="2440402" y="815784"/>
                  <a:pt x="2457416" y="851065"/>
                  <a:pt x="2472719" y="887246"/>
                </a:cubicBezTo>
                <a:lnTo>
                  <a:pt x="2477972" y="901599"/>
                </a:lnTo>
                <a:lnTo>
                  <a:pt x="2622516" y="854634"/>
                </a:lnTo>
                <a:lnTo>
                  <a:pt x="2676968" y="1022221"/>
                </a:lnTo>
                <a:lnTo>
                  <a:pt x="2531665" y="1069434"/>
                </a:lnTo>
                <a:lnTo>
                  <a:pt x="2543205" y="1114314"/>
                </a:lnTo>
                <a:cubicBezTo>
                  <a:pt x="2551262" y="1153688"/>
                  <a:pt x="2557406" y="1193758"/>
                  <a:pt x="2561536" y="1234424"/>
                </a:cubicBezTo>
                <a:lnTo>
                  <a:pt x="2563332" y="1270000"/>
                </a:lnTo>
                <a:lnTo>
                  <a:pt x="2716212" y="1270000"/>
                </a:lnTo>
                <a:lnTo>
                  <a:pt x="2716212" y="1446212"/>
                </a:lnTo>
                <a:lnTo>
                  <a:pt x="2563332" y="1446212"/>
                </a:lnTo>
                <a:lnTo>
                  <a:pt x="2561536" y="1481788"/>
                </a:lnTo>
                <a:cubicBezTo>
                  <a:pt x="2557406" y="1522454"/>
                  <a:pt x="2551262" y="1562524"/>
                  <a:pt x="2543205" y="1601898"/>
                </a:cubicBezTo>
                <a:lnTo>
                  <a:pt x="2531665" y="1646779"/>
                </a:lnTo>
                <a:lnTo>
                  <a:pt x="2676968" y="1693990"/>
                </a:lnTo>
                <a:lnTo>
                  <a:pt x="2622516" y="1861578"/>
                </a:lnTo>
                <a:lnTo>
                  <a:pt x="2477972" y="1814613"/>
                </a:lnTo>
                <a:lnTo>
                  <a:pt x="2472719" y="1828966"/>
                </a:lnTo>
                <a:cubicBezTo>
                  <a:pt x="2457416" y="1865147"/>
                  <a:pt x="2440402" y="1900429"/>
                  <a:pt x="2421780" y="1934709"/>
                </a:cubicBezTo>
                <a:lnTo>
                  <a:pt x="2384986" y="1995275"/>
                </a:lnTo>
                <a:lnTo>
                  <a:pt x="2508624" y="2085102"/>
                </a:lnTo>
                <a:lnTo>
                  <a:pt x="2405049" y="2227661"/>
                </a:lnTo>
                <a:lnTo>
                  <a:pt x="2281901" y="2138189"/>
                </a:lnTo>
                <a:lnTo>
                  <a:pt x="2213476" y="2213476"/>
                </a:lnTo>
                <a:lnTo>
                  <a:pt x="2138188" y="2281901"/>
                </a:lnTo>
                <a:lnTo>
                  <a:pt x="2227661" y="2405049"/>
                </a:lnTo>
                <a:lnTo>
                  <a:pt x="2085102" y="2508624"/>
                </a:lnTo>
                <a:lnTo>
                  <a:pt x="1995275" y="2384986"/>
                </a:lnTo>
                <a:lnTo>
                  <a:pt x="1934709" y="2421780"/>
                </a:lnTo>
                <a:cubicBezTo>
                  <a:pt x="1900429" y="2440402"/>
                  <a:pt x="1865147" y="2457416"/>
                  <a:pt x="1828966" y="2472719"/>
                </a:cubicBezTo>
                <a:lnTo>
                  <a:pt x="1814613" y="2477972"/>
                </a:lnTo>
                <a:lnTo>
                  <a:pt x="1861578" y="2622516"/>
                </a:lnTo>
                <a:lnTo>
                  <a:pt x="1693991" y="2676968"/>
                </a:lnTo>
                <a:lnTo>
                  <a:pt x="1646779" y="2531665"/>
                </a:lnTo>
                <a:lnTo>
                  <a:pt x="1601898" y="2543205"/>
                </a:lnTo>
                <a:cubicBezTo>
                  <a:pt x="1562524" y="2551262"/>
                  <a:pt x="1522454" y="2557406"/>
                  <a:pt x="1481788" y="2561536"/>
                </a:cubicBezTo>
                <a:lnTo>
                  <a:pt x="1446212" y="2563332"/>
                </a:lnTo>
                <a:lnTo>
                  <a:pt x="1446212" y="2716212"/>
                </a:lnTo>
                <a:lnTo>
                  <a:pt x="1270000" y="2716212"/>
                </a:lnTo>
                <a:lnTo>
                  <a:pt x="1270000" y="2563332"/>
                </a:lnTo>
                <a:lnTo>
                  <a:pt x="1234424" y="2561536"/>
                </a:lnTo>
                <a:cubicBezTo>
                  <a:pt x="1193758" y="2557406"/>
                  <a:pt x="1153688" y="2551262"/>
                  <a:pt x="1114314" y="2543205"/>
                </a:cubicBezTo>
                <a:lnTo>
                  <a:pt x="1069434" y="2531665"/>
                </a:lnTo>
                <a:lnTo>
                  <a:pt x="1022222" y="2676968"/>
                </a:lnTo>
                <a:lnTo>
                  <a:pt x="854634" y="2622516"/>
                </a:lnTo>
                <a:lnTo>
                  <a:pt x="901600" y="2477972"/>
                </a:lnTo>
                <a:lnTo>
                  <a:pt x="887246" y="2472719"/>
                </a:lnTo>
                <a:cubicBezTo>
                  <a:pt x="851065" y="2457416"/>
                  <a:pt x="815784" y="2440402"/>
                  <a:pt x="781503" y="2421780"/>
                </a:cubicBezTo>
                <a:lnTo>
                  <a:pt x="720939" y="2384986"/>
                </a:lnTo>
                <a:lnTo>
                  <a:pt x="631111" y="2508624"/>
                </a:lnTo>
                <a:lnTo>
                  <a:pt x="488552" y="2405049"/>
                </a:lnTo>
                <a:lnTo>
                  <a:pt x="578025" y="2281902"/>
                </a:lnTo>
                <a:lnTo>
                  <a:pt x="502737" y="2213476"/>
                </a:lnTo>
                <a:lnTo>
                  <a:pt x="434312" y="2138189"/>
                </a:lnTo>
                <a:lnTo>
                  <a:pt x="311163" y="2227661"/>
                </a:lnTo>
                <a:lnTo>
                  <a:pt x="207588" y="2085102"/>
                </a:lnTo>
                <a:lnTo>
                  <a:pt x="331227" y="1995275"/>
                </a:lnTo>
                <a:lnTo>
                  <a:pt x="294432" y="1934709"/>
                </a:lnTo>
                <a:cubicBezTo>
                  <a:pt x="275810" y="1900429"/>
                  <a:pt x="258797" y="1865147"/>
                  <a:pt x="243493" y="1828966"/>
                </a:cubicBezTo>
                <a:lnTo>
                  <a:pt x="238240" y="1814613"/>
                </a:lnTo>
                <a:lnTo>
                  <a:pt x="93697" y="1861578"/>
                </a:lnTo>
                <a:lnTo>
                  <a:pt x="39244" y="1693991"/>
                </a:lnTo>
                <a:lnTo>
                  <a:pt x="184548" y="1646779"/>
                </a:lnTo>
                <a:lnTo>
                  <a:pt x="173007" y="1601898"/>
                </a:lnTo>
                <a:cubicBezTo>
                  <a:pt x="164950" y="1562524"/>
                  <a:pt x="158806" y="1522454"/>
                  <a:pt x="154677" y="1481788"/>
                </a:cubicBezTo>
                <a:lnTo>
                  <a:pt x="152880" y="1446212"/>
                </a:lnTo>
                <a:lnTo>
                  <a:pt x="0" y="1446212"/>
                </a:lnTo>
                <a:lnTo>
                  <a:pt x="0" y="1270000"/>
                </a:lnTo>
                <a:lnTo>
                  <a:pt x="152880" y="1270000"/>
                </a:lnTo>
                <a:lnTo>
                  <a:pt x="154677" y="1234424"/>
                </a:lnTo>
                <a:cubicBezTo>
                  <a:pt x="158806" y="1193758"/>
                  <a:pt x="164950" y="1153688"/>
                  <a:pt x="173007" y="1114314"/>
                </a:cubicBezTo>
                <a:lnTo>
                  <a:pt x="184548" y="1069433"/>
                </a:lnTo>
                <a:lnTo>
                  <a:pt x="39244" y="1022221"/>
                </a:lnTo>
                <a:lnTo>
                  <a:pt x="93697" y="854634"/>
                </a:lnTo>
                <a:lnTo>
                  <a:pt x="238240" y="901599"/>
                </a:lnTo>
                <a:lnTo>
                  <a:pt x="243493" y="887246"/>
                </a:lnTo>
                <a:cubicBezTo>
                  <a:pt x="258797" y="851065"/>
                  <a:pt x="275810" y="815784"/>
                  <a:pt x="294432" y="781503"/>
                </a:cubicBezTo>
                <a:lnTo>
                  <a:pt x="331226" y="720939"/>
                </a:lnTo>
                <a:lnTo>
                  <a:pt x="207588" y="631111"/>
                </a:lnTo>
                <a:lnTo>
                  <a:pt x="311163" y="488552"/>
                </a:lnTo>
                <a:lnTo>
                  <a:pt x="434311" y="578024"/>
                </a:lnTo>
                <a:lnTo>
                  <a:pt x="502737" y="502737"/>
                </a:lnTo>
                <a:lnTo>
                  <a:pt x="578024" y="434311"/>
                </a:lnTo>
                <a:lnTo>
                  <a:pt x="488552" y="311163"/>
                </a:lnTo>
                <a:lnTo>
                  <a:pt x="631111" y="207588"/>
                </a:lnTo>
                <a:lnTo>
                  <a:pt x="720939" y="331226"/>
                </a:lnTo>
                <a:lnTo>
                  <a:pt x="781503" y="294432"/>
                </a:lnTo>
                <a:cubicBezTo>
                  <a:pt x="815784" y="275810"/>
                  <a:pt x="851065" y="258797"/>
                  <a:pt x="887246" y="243493"/>
                </a:cubicBezTo>
                <a:lnTo>
                  <a:pt x="901601" y="238240"/>
                </a:lnTo>
                <a:lnTo>
                  <a:pt x="854635" y="93696"/>
                </a:lnTo>
                <a:lnTo>
                  <a:pt x="1022223" y="39244"/>
                </a:lnTo>
                <a:lnTo>
                  <a:pt x="1069435" y="184547"/>
                </a:lnTo>
                <a:lnTo>
                  <a:pt x="1114314" y="173007"/>
                </a:lnTo>
                <a:cubicBezTo>
                  <a:pt x="1153688" y="164950"/>
                  <a:pt x="1193758" y="158806"/>
                  <a:pt x="1234424" y="154677"/>
                </a:cubicBezTo>
                <a:lnTo>
                  <a:pt x="1270000" y="152880"/>
                </a:lnTo>
                <a:close/>
              </a:path>
            </a:pathLst>
          </a:cu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tx1">
                    <a:lumMod val="65000"/>
                    <a:lumOff val="35000"/>
                  </a:schemeClr>
                </a:solidFill>
                <a:latin typeface="微软雅黑" panose="020B0503020204020204" pitchFamily="34" charset="-122"/>
                <a:ea typeface="微软雅黑" panose="020B0503020204020204" pitchFamily="34" charset="-122"/>
              </a:rPr>
              <a:t>01</a:t>
            </a:r>
            <a:endParaRPr lang="zh-CN" altLang="en-US" sz="4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任意多边形 8"/>
          <p:cNvSpPr/>
          <p:nvPr/>
        </p:nvSpPr>
        <p:spPr>
          <a:xfrm>
            <a:off x="7328878" y="2676204"/>
            <a:ext cx="1267146" cy="1267146"/>
          </a:xfrm>
          <a:custGeom>
            <a:avLst/>
            <a:gdLst>
              <a:gd name="connsiteX0" fmla="*/ 1358106 w 2716212"/>
              <a:gd name="connsiteY0" fmla="*/ 355963 h 2716212"/>
              <a:gd name="connsiteX1" fmla="*/ 355963 w 2716212"/>
              <a:gd name="connsiteY1" fmla="*/ 1358106 h 2716212"/>
              <a:gd name="connsiteX2" fmla="*/ 1358106 w 2716212"/>
              <a:gd name="connsiteY2" fmla="*/ 2360249 h 2716212"/>
              <a:gd name="connsiteX3" fmla="*/ 2360249 w 2716212"/>
              <a:gd name="connsiteY3" fmla="*/ 1358106 h 2716212"/>
              <a:gd name="connsiteX4" fmla="*/ 1358106 w 2716212"/>
              <a:gd name="connsiteY4" fmla="*/ 355963 h 2716212"/>
              <a:gd name="connsiteX5" fmla="*/ 1270000 w 2716212"/>
              <a:gd name="connsiteY5" fmla="*/ 0 h 2716212"/>
              <a:gd name="connsiteX6" fmla="*/ 1446212 w 2716212"/>
              <a:gd name="connsiteY6" fmla="*/ 0 h 2716212"/>
              <a:gd name="connsiteX7" fmla="*/ 1446212 w 2716212"/>
              <a:gd name="connsiteY7" fmla="*/ 152880 h 2716212"/>
              <a:gd name="connsiteX8" fmla="*/ 1481788 w 2716212"/>
              <a:gd name="connsiteY8" fmla="*/ 154677 h 2716212"/>
              <a:gd name="connsiteX9" fmla="*/ 1601898 w 2716212"/>
              <a:gd name="connsiteY9" fmla="*/ 173007 h 2716212"/>
              <a:gd name="connsiteX10" fmla="*/ 1646779 w 2716212"/>
              <a:gd name="connsiteY10" fmla="*/ 184547 h 2716212"/>
              <a:gd name="connsiteX11" fmla="*/ 1693991 w 2716212"/>
              <a:gd name="connsiteY11" fmla="*/ 39244 h 2716212"/>
              <a:gd name="connsiteX12" fmla="*/ 1861578 w 2716212"/>
              <a:gd name="connsiteY12" fmla="*/ 93696 h 2716212"/>
              <a:gd name="connsiteX13" fmla="*/ 1814613 w 2716212"/>
              <a:gd name="connsiteY13" fmla="*/ 238240 h 2716212"/>
              <a:gd name="connsiteX14" fmla="*/ 1828966 w 2716212"/>
              <a:gd name="connsiteY14" fmla="*/ 243493 h 2716212"/>
              <a:gd name="connsiteX15" fmla="*/ 1934709 w 2716212"/>
              <a:gd name="connsiteY15" fmla="*/ 294432 h 2716212"/>
              <a:gd name="connsiteX16" fmla="*/ 1995274 w 2716212"/>
              <a:gd name="connsiteY16" fmla="*/ 331226 h 2716212"/>
              <a:gd name="connsiteX17" fmla="*/ 2085101 w 2716212"/>
              <a:gd name="connsiteY17" fmla="*/ 207588 h 2716212"/>
              <a:gd name="connsiteX18" fmla="*/ 2227660 w 2716212"/>
              <a:gd name="connsiteY18" fmla="*/ 311163 h 2716212"/>
              <a:gd name="connsiteX19" fmla="*/ 2138188 w 2716212"/>
              <a:gd name="connsiteY19" fmla="*/ 434311 h 2716212"/>
              <a:gd name="connsiteX20" fmla="*/ 2213476 w 2716212"/>
              <a:gd name="connsiteY20" fmla="*/ 502737 h 2716212"/>
              <a:gd name="connsiteX21" fmla="*/ 2281902 w 2716212"/>
              <a:gd name="connsiteY21" fmla="*/ 578025 h 2716212"/>
              <a:gd name="connsiteX22" fmla="*/ 2405050 w 2716212"/>
              <a:gd name="connsiteY22" fmla="*/ 488552 h 2716212"/>
              <a:gd name="connsiteX23" fmla="*/ 2508625 w 2716212"/>
              <a:gd name="connsiteY23" fmla="*/ 631111 h 2716212"/>
              <a:gd name="connsiteX24" fmla="*/ 2384987 w 2716212"/>
              <a:gd name="connsiteY24" fmla="*/ 720940 h 2716212"/>
              <a:gd name="connsiteX25" fmla="*/ 2421780 w 2716212"/>
              <a:gd name="connsiteY25" fmla="*/ 781503 h 2716212"/>
              <a:gd name="connsiteX26" fmla="*/ 2472719 w 2716212"/>
              <a:gd name="connsiteY26" fmla="*/ 887246 h 2716212"/>
              <a:gd name="connsiteX27" fmla="*/ 2477972 w 2716212"/>
              <a:gd name="connsiteY27" fmla="*/ 901599 h 2716212"/>
              <a:gd name="connsiteX28" fmla="*/ 2622516 w 2716212"/>
              <a:gd name="connsiteY28" fmla="*/ 854634 h 2716212"/>
              <a:gd name="connsiteX29" fmla="*/ 2676968 w 2716212"/>
              <a:gd name="connsiteY29" fmla="*/ 1022221 h 2716212"/>
              <a:gd name="connsiteX30" fmla="*/ 2531665 w 2716212"/>
              <a:gd name="connsiteY30" fmla="*/ 1069434 h 2716212"/>
              <a:gd name="connsiteX31" fmla="*/ 2543205 w 2716212"/>
              <a:gd name="connsiteY31" fmla="*/ 1114314 h 2716212"/>
              <a:gd name="connsiteX32" fmla="*/ 2561536 w 2716212"/>
              <a:gd name="connsiteY32" fmla="*/ 1234424 h 2716212"/>
              <a:gd name="connsiteX33" fmla="*/ 2563332 w 2716212"/>
              <a:gd name="connsiteY33" fmla="*/ 1270000 h 2716212"/>
              <a:gd name="connsiteX34" fmla="*/ 2716212 w 2716212"/>
              <a:gd name="connsiteY34" fmla="*/ 1270000 h 2716212"/>
              <a:gd name="connsiteX35" fmla="*/ 2716212 w 2716212"/>
              <a:gd name="connsiteY35" fmla="*/ 1446212 h 2716212"/>
              <a:gd name="connsiteX36" fmla="*/ 2563332 w 2716212"/>
              <a:gd name="connsiteY36" fmla="*/ 1446212 h 2716212"/>
              <a:gd name="connsiteX37" fmla="*/ 2561536 w 2716212"/>
              <a:gd name="connsiteY37" fmla="*/ 1481788 h 2716212"/>
              <a:gd name="connsiteX38" fmla="*/ 2543205 w 2716212"/>
              <a:gd name="connsiteY38" fmla="*/ 1601898 h 2716212"/>
              <a:gd name="connsiteX39" fmla="*/ 2531665 w 2716212"/>
              <a:gd name="connsiteY39" fmla="*/ 1646779 h 2716212"/>
              <a:gd name="connsiteX40" fmla="*/ 2676968 w 2716212"/>
              <a:gd name="connsiteY40" fmla="*/ 1693990 h 2716212"/>
              <a:gd name="connsiteX41" fmla="*/ 2622516 w 2716212"/>
              <a:gd name="connsiteY41" fmla="*/ 1861578 h 2716212"/>
              <a:gd name="connsiteX42" fmla="*/ 2477972 w 2716212"/>
              <a:gd name="connsiteY42" fmla="*/ 1814613 h 2716212"/>
              <a:gd name="connsiteX43" fmla="*/ 2472719 w 2716212"/>
              <a:gd name="connsiteY43" fmla="*/ 1828966 h 2716212"/>
              <a:gd name="connsiteX44" fmla="*/ 2421780 w 2716212"/>
              <a:gd name="connsiteY44" fmla="*/ 1934709 h 2716212"/>
              <a:gd name="connsiteX45" fmla="*/ 2384986 w 2716212"/>
              <a:gd name="connsiteY45" fmla="*/ 1995275 h 2716212"/>
              <a:gd name="connsiteX46" fmla="*/ 2508624 w 2716212"/>
              <a:gd name="connsiteY46" fmla="*/ 2085102 h 2716212"/>
              <a:gd name="connsiteX47" fmla="*/ 2405049 w 2716212"/>
              <a:gd name="connsiteY47" fmla="*/ 2227661 h 2716212"/>
              <a:gd name="connsiteX48" fmla="*/ 2281901 w 2716212"/>
              <a:gd name="connsiteY48" fmla="*/ 2138189 h 2716212"/>
              <a:gd name="connsiteX49" fmla="*/ 2213476 w 2716212"/>
              <a:gd name="connsiteY49" fmla="*/ 2213476 h 2716212"/>
              <a:gd name="connsiteX50" fmla="*/ 2138188 w 2716212"/>
              <a:gd name="connsiteY50" fmla="*/ 2281901 h 2716212"/>
              <a:gd name="connsiteX51" fmla="*/ 2227661 w 2716212"/>
              <a:gd name="connsiteY51" fmla="*/ 2405049 h 2716212"/>
              <a:gd name="connsiteX52" fmla="*/ 2085102 w 2716212"/>
              <a:gd name="connsiteY52" fmla="*/ 2508624 h 2716212"/>
              <a:gd name="connsiteX53" fmla="*/ 1995275 w 2716212"/>
              <a:gd name="connsiteY53" fmla="*/ 2384986 h 2716212"/>
              <a:gd name="connsiteX54" fmla="*/ 1934709 w 2716212"/>
              <a:gd name="connsiteY54" fmla="*/ 2421780 h 2716212"/>
              <a:gd name="connsiteX55" fmla="*/ 1828966 w 2716212"/>
              <a:gd name="connsiteY55" fmla="*/ 2472719 h 2716212"/>
              <a:gd name="connsiteX56" fmla="*/ 1814613 w 2716212"/>
              <a:gd name="connsiteY56" fmla="*/ 2477972 h 2716212"/>
              <a:gd name="connsiteX57" fmla="*/ 1861578 w 2716212"/>
              <a:gd name="connsiteY57" fmla="*/ 2622516 h 2716212"/>
              <a:gd name="connsiteX58" fmla="*/ 1693991 w 2716212"/>
              <a:gd name="connsiteY58" fmla="*/ 2676968 h 2716212"/>
              <a:gd name="connsiteX59" fmla="*/ 1646779 w 2716212"/>
              <a:gd name="connsiteY59" fmla="*/ 2531665 h 2716212"/>
              <a:gd name="connsiteX60" fmla="*/ 1601898 w 2716212"/>
              <a:gd name="connsiteY60" fmla="*/ 2543205 h 2716212"/>
              <a:gd name="connsiteX61" fmla="*/ 1481788 w 2716212"/>
              <a:gd name="connsiteY61" fmla="*/ 2561536 h 2716212"/>
              <a:gd name="connsiteX62" fmla="*/ 1446212 w 2716212"/>
              <a:gd name="connsiteY62" fmla="*/ 2563332 h 2716212"/>
              <a:gd name="connsiteX63" fmla="*/ 1446212 w 2716212"/>
              <a:gd name="connsiteY63" fmla="*/ 2716212 h 2716212"/>
              <a:gd name="connsiteX64" fmla="*/ 1270000 w 2716212"/>
              <a:gd name="connsiteY64" fmla="*/ 2716212 h 2716212"/>
              <a:gd name="connsiteX65" fmla="*/ 1270000 w 2716212"/>
              <a:gd name="connsiteY65" fmla="*/ 2563332 h 2716212"/>
              <a:gd name="connsiteX66" fmla="*/ 1234424 w 2716212"/>
              <a:gd name="connsiteY66" fmla="*/ 2561536 h 2716212"/>
              <a:gd name="connsiteX67" fmla="*/ 1114314 w 2716212"/>
              <a:gd name="connsiteY67" fmla="*/ 2543205 h 2716212"/>
              <a:gd name="connsiteX68" fmla="*/ 1069434 w 2716212"/>
              <a:gd name="connsiteY68" fmla="*/ 2531665 h 2716212"/>
              <a:gd name="connsiteX69" fmla="*/ 1022222 w 2716212"/>
              <a:gd name="connsiteY69" fmla="*/ 2676968 h 2716212"/>
              <a:gd name="connsiteX70" fmla="*/ 854634 w 2716212"/>
              <a:gd name="connsiteY70" fmla="*/ 2622516 h 2716212"/>
              <a:gd name="connsiteX71" fmla="*/ 901600 w 2716212"/>
              <a:gd name="connsiteY71" fmla="*/ 2477972 h 2716212"/>
              <a:gd name="connsiteX72" fmla="*/ 887246 w 2716212"/>
              <a:gd name="connsiteY72" fmla="*/ 2472719 h 2716212"/>
              <a:gd name="connsiteX73" fmla="*/ 781503 w 2716212"/>
              <a:gd name="connsiteY73" fmla="*/ 2421780 h 2716212"/>
              <a:gd name="connsiteX74" fmla="*/ 720939 w 2716212"/>
              <a:gd name="connsiteY74" fmla="*/ 2384986 h 2716212"/>
              <a:gd name="connsiteX75" fmla="*/ 631111 w 2716212"/>
              <a:gd name="connsiteY75" fmla="*/ 2508624 h 2716212"/>
              <a:gd name="connsiteX76" fmla="*/ 488552 w 2716212"/>
              <a:gd name="connsiteY76" fmla="*/ 2405049 h 2716212"/>
              <a:gd name="connsiteX77" fmla="*/ 578025 w 2716212"/>
              <a:gd name="connsiteY77" fmla="*/ 2281902 h 2716212"/>
              <a:gd name="connsiteX78" fmla="*/ 502737 w 2716212"/>
              <a:gd name="connsiteY78" fmla="*/ 2213476 h 2716212"/>
              <a:gd name="connsiteX79" fmla="*/ 434312 w 2716212"/>
              <a:gd name="connsiteY79" fmla="*/ 2138189 h 2716212"/>
              <a:gd name="connsiteX80" fmla="*/ 311163 w 2716212"/>
              <a:gd name="connsiteY80" fmla="*/ 2227661 h 2716212"/>
              <a:gd name="connsiteX81" fmla="*/ 207588 w 2716212"/>
              <a:gd name="connsiteY81" fmla="*/ 2085102 h 2716212"/>
              <a:gd name="connsiteX82" fmla="*/ 331227 w 2716212"/>
              <a:gd name="connsiteY82" fmla="*/ 1995275 h 2716212"/>
              <a:gd name="connsiteX83" fmla="*/ 294432 w 2716212"/>
              <a:gd name="connsiteY83" fmla="*/ 1934709 h 2716212"/>
              <a:gd name="connsiteX84" fmla="*/ 243493 w 2716212"/>
              <a:gd name="connsiteY84" fmla="*/ 1828966 h 2716212"/>
              <a:gd name="connsiteX85" fmla="*/ 238240 w 2716212"/>
              <a:gd name="connsiteY85" fmla="*/ 1814613 h 2716212"/>
              <a:gd name="connsiteX86" fmla="*/ 93697 w 2716212"/>
              <a:gd name="connsiteY86" fmla="*/ 1861578 h 2716212"/>
              <a:gd name="connsiteX87" fmla="*/ 39244 w 2716212"/>
              <a:gd name="connsiteY87" fmla="*/ 1693991 h 2716212"/>
              <a:gd name="connsiteX88" fmla="*/ 184548 w 2716212"/>
              <a:gd name="connsiteY88" fmla="*/ 1646779 h 2716212"/>
              <a:gd name="connsiteX89" fmla="*/ 173007 w 2716212"/>
              <a:gd name="connsiteY89" fmla="*/ 1601898 h 2716212"/>
              <a:gd name="connsiteX90" fmla="*/ 154677 w 2716212"/>
              <a:gd name="connsiteY90" fmla="*/ 1481788 h 2716212"/>
              <a:gd name="connsiteX91" fmla="*/ 152880 w 2716212"/>
              <a:gd name="connsiteY91" fmla="*/ 1446212 h 2716212"/>
              <a:gd name="connsiteX92" fmla="*/ 0 w 2716212"/>
              <a:gd name="connsiteY92" fmla="*/ 1446212 h 2716212"/>
              <a:gd name="connsiteX93" fmla="*/ 0 w 2716212"/>
              <a:gd name="connsiteY93" fmla="*/ 1270000 h 2716212"/>
              <a:gd name="connsiteX94" fmla="*/ 152880 w 2716212"/>
              <a:gd name="connsiteY94" fmla="*/ 1270000 h 2716212"/>
              <a:gd name="connsiteX95" fmla="*/ 154677 w 2716212"/>
              <a:gd name="connsiteY95" fmla="*/ 1234424 h 2716212"/>
              <a:gd name="connsiteX96" fmla="*/ 173007 w 2716212"/>
              <a:gd name="connsiteY96" fmla="*/ 1114314 h 2716212"/>
              <a:gd name="connsiteX97" fmla="*/ 184548 w 2716212"/>
              <a:gd name="connsiteY97" fmla="*/ 1069433 h 2716212"/>
              <a:gd name="connsiteX98" fmla="*/ 39244 w 2716212"/>
              <a:gd name="connsiteY98" fmla="*/ 1022221 h 2716212"/>
              <a:gd name="connsiteX99" fmla="*/ 93697 w 2716212"/>
              <a:gd name="connsiteY99" fmla="*/ 854634 h 2716212"/>
              <a:gd name="connsiteX100" fmla="*/ 238240 w 2716212"/>
              <a:gd name="connsiteY100" fmla="*/ 901599 h 2716212"/>
              <a:gd name="connsiteX101" fmla="*/ 243493 w 2716212"/>
              <a:gd name="connsiteY101" fmla="*/ 887246 h 2716212"/>
              <a:gd name="connsiteX102" fmla="*/ 294432 w 2716212"/>
              <a:gd name="connsiteY102" fmla="*/ 781503 h 2716212"/>
              <a:gd name="connsiteX103" fmla="*/ 331226 w 2716212"/>
              <a:gd name="connsiteY103" fmla="*/ 720939 h 2716212"/>
              <a:gd name="connsiteX104" fmla="*/ 207588 w 2716212"/>
              <a:gd name="connsiteY104" fmla="*/ 631111 h 2716212"/>
              <a:gd name="connsiteX105" fmla="*/ 311163 w 2716212"/>
              <a:gd name="connsiteY105" fmla="*/ 488552 h 2716212"/>
              <a:gd name="connsiteX106" fmla="*/ 434311 w 2716212"/>
              <a:gd name="connsiteY106" fmla="*/ 578024 h 2716212"/>
              <a:gd name="connsiteX107" fmla="*/ 502737 w 2716212"/>
              <a:gd name="connsiteY107" fmla="*/ 502737 h 2716212"/>
              <a:gd name="connsiteX108" fmla="*/ 578024 w 2716212"/>
              <a:gd name="connsiteY108" fmla="*/ 434311 h 2716212"/>
              <a:gd name="connsiteX109" fmla="*/ 488552 w 2716212"/>
              <a:gd name="connsiteY109" fmla="*/ 311163 h 2716212"/>
              <a:gd name="connsiteX110" fmla="*/ 631111 w 2716212"/>
              <a:gd name="connsiteY110" fmla="*/ 207588 h 2716212"/>
              <a:gd name="connsiteX111" fmla="*/ 720939 w 2716212"/>
              <a:gd name="connsiteY111" fmla="*/ 331226 h 2716212"/>
              <a:gd name="connsiteX112" fmla="*/ 781503 w 2716212"/>
              <a:gd name="connsiteY112" fmla="*/ 294432 h 2716212"/>
              <a:gd name="connsiteX113" fmla="*/ 887246 w 2716212"/>
              <a:gd name="connsiteY113" fmla="*/ 243493 h 2716212"/>
              <a:gd name="connsiteX114" fmla="*/ 901601 w 2716212"/>
              <a:gd name="connsiteY114" fmla="*/ 238240 h 2716212"/>
              <a:gd name="connsiteX115" fmla="*/ 854635 w 2716212"/>
              <a:gd name="connsiteY115" fmla="*/ 93696 h 2716212"/>
              <a:gd name="connsiteX116" fmla="*/ 1022223 w 2716212"/>
              <a:gd name="connsiteY116" fmla="*/ 39244 h 2716212"/>
              <a:gd name="connsiteX117" fmla="*/ 1069435 w 2716212"/>
              <a:gd name="connsiteY117" fmla="*/ 184547 h 2716212"/>
              <a:gd name="connsiteX118" fmla="*/ 1114314 w 2716212"/>
              <a:gd name="connsiteY118" fmla="*/ 173007 h 2716212"/>
              <a:gd name="connsiteX119" fmla="*/ 1234424 w 2716212"/>
              <a:gd name="connsiteY119" fmla="*/ 154677 h 2716212"/>
              <a:gd name="connsiteX120" fmla="*/ 1270000 w 2716212"/>
              <a:gd name="connsiteY120" fmla="*/ 152880 h 271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716212" h="2716212">
                <a:moveTo>
                  <a:pt x="1358106" y="355963"/>
                </a:moveTo>
                <a:cubicBezTo>
                  <a:pt x="804638" y="355963"/>
                  <a:pt x="355963" y="804638"/>
                  <a:pt x="355963" y="1358106"/>
                </a:cubicBezTo>
                <a:cubicBezTo>
                  <a:pt x="355963" y="1911574"/>
                  <a:pt x="804638" y="2360249"/>
                  <a:pt x="1358106" y="2360249"/>
                </a:cubicBezTo>
                <a:cubicBezTo>
                  <a:pt x="1911574" y="2360249"/>
                  <a:pt x="2360249" y="1911574"/>
                  <a:pt x="2360249" y="1358106"/>
                </a:cubicBezTo>
                <a:cubicBezTo>
                  <a:pt x="2360249" y="804638"/>
                  <a:pt x="1911574" y="355963"/>
                  <a:pt x="1358106" y="355963"/>
                </a:cubicBezTo>
                <a:close/>
                <a:moveTo>
                  <a:pt x="1270000" y="0"/>
                </a:moveTo>
                <a:lnTo>
                  <a:pt x="1446212" y="0"/>
                </a:lnTo>
                <a:lnTo>
                  <a:pt x="1446212" y="152880"/>
                </a:lnTo>
                <a:lnTo>
                  <a:pt x="1481788" y="154677"/>
                </a:lnTo>
                <a:cubicBezTo>
                  <a:pt x="1522454" y="158806"/>
                  <a:pt x="1562524" y="164950"/>
                  <a:pt x="1601898" y="173007"/>
                </a:cubicBezTo>
                <a:lnTo>
                  <a:pt x="1646779" y="184547"/>
                </a:lnTo>
                <a:lnTo>
                  <a:pt x="1693991" y="39244"/>
                </a:lnTo>
                <a:lnTo>
                  <a:pt x="1861578" y="93696"/>
                </a:lnTo>
                <a:lnTo>
                  <a:pt x="1814613" y="238240"/>
                </a:lnTo>
                <a:lnTo>
                  <a:pt x="1828966" y="243493"/>
                </a:lnTo>
                <a:cubicBezTo>
                  <a:pt x="1865147" y="258797"/>
                  <a:pt x="1900429" y="275810"/>
                  <a:pt x="1934709" y="294432"/>
                </a:cubicBezTo>
                <a:lnTo>
                  <a:pt x="1995274" y="331226"/>
                </a:lnTo>
                <a:lnTo>
                  <a:pt x="2085101" y="207588"/>
                </a:lnTo>
                <a:lnTo>
                  <a:pt x="2227660" y="311163"/>
                </a:lnTo>
                <a:lnTo>
                  <a:pt x="2138188" y="434311"/>
                </a:lnTo>
                <a:lnTo>
                  <a:pt x="2213476" y="502737"/>
                </a:lnTo>
                <a:lnTo>
                  <a:pt x="2281902" y="578025"/>
                </a:lnTo>
                <a:lnTo>
                  <a:pt x="2405050" y="488552"/>
                </a:lnTo>
                <a:lnTo>
                  <a:pt x="2508625" y="631111"/>
                </a:lnTo>
                <a:lnTo>
                  <a:pt x="2384987" y="720940"/>
                </a:lnTo>
                <a:lnTo>
                  <a:pt x="2421780" y="781503"/>
                </a:lnTo>
                <a:cubicBezTo>
                  <a:pt x="2440402" y="815784"/>
                  <a:pt x="2457416" y="851065"/>
                  <a:pt x="2472719" y="887246"/>
                </a:cubicBezTo>
                <a:lnTo>
                  <a:pt x="2477972" y="901599"/>
                </a:lnTo>
                <a:lnTo>
                  <a:pt x="2622516" y="854634"/>
                </a:lnTo>
                <a:lnTo>
                  <a:pt x="2676968" y="1022221"/>
                </a:lnTo>
                <a:lnTo>
                  <a:pt x="2531665" y="1069434"/>
                </a:lnTo>
                <a:lnTo>
                  <a:pt x="2543205" y="1114314"/>
                </a:lnTo>
                <a:cubicBezTo>
                  <a:pt x="2551262" y="1153688"/>
                  <a:pt x="2557406" y="1193758"/>
                  <a:pt x="2561536" y="1234424"/>
                </a:cubicBezTo>
                <a:lnTo>
                  <a:pt x="2563332" y="1270000"/>
                </a:lnTo>
                <a:lnTo>
                  <a:pt x="2716212" y="1270000"/>
                </a:lnTo>
                <a:lnTo>
                  <a:pt x="2716212" y="1446212"/>
                </a:lnTo>
                <a:lnTo>
                  <a:pt x="2563332" y="1446212"/>
                </a:lnTo>
                <a:lnTo>
                  <a:pt x="2561536" y="1481788"/>
                </a:lnTo>
                <a:cubicBezTo>
                  <a:pt x="2557406" y="1522454"/>
                  <a:pt x="2551262" y="1562524"/>
                  <a:pt x="2543205" y="1601898"/>
                </a:cubicBezTo>
                <a:lnTo>
                  <a:pt x="2531665" y="1646779"/>
                </a:lnTo>
                <a:lnTo>
                  <a:pt x="2676968" y="1693990"/>
                </a:lnTo>
                <a:lnTo>
                  <a:pt x="2622516" y="1861578"/>
                </a:lnTo>
                <a:lnTo>
                  <a:pt x="2477972" y="1814613"/>
                </a:lnTo>
                <a:lnTo>
                  <a:pt x="2472719" y="1828966"/>
                </a:lnTo>
                <a:cubicBezTo>
                  <a:pt x="2457416" y="1865147"/>
                  <a:pt x="2440402" y="1900429"/>
                  <a:pt x="2421780" y="1934709"/>
                </a:cubicBezTo>
                <a:lnTo>
                  <a:pt x="2384986" y="1995275"/>
                </a:lnTo>
                <a:lnTo>
                  <a:pt x="2508624" y="2085102"/>
                </a:lnTo>
                <a:lnTo>
                  <a:pt x="2405049" y="2227661"/>
                </a:lnTo>
                <a:lnTo>
                  <a:pt x="2281901" y="2138189"/>
                </a:lnTo>
                <a:lnTo>
                  <a:pt x="2213476" y="2213476"/>
                </a:lnTo>
                <a:lnTo>
                  <a:pt x="2138188" y="2281901"/>
                </a:lnTo>
                <a:lnTo>
                  <a:pt x="2227661" y="2405049"/>
                </a:lnTo>
                <a:lnTo>
                  <a:pt x="2085102" y="2508624"/>
                </a:lnTo>
                <a:lnTo>
                  <a:pt x="1995275" y="2384986"/>
                </a:lnTo>
                <a:lnTo>
                  <a:pt x="1934709" y="2421780"/>
                </a:lnTo>
                <a:cubicBezTo>
                  <a:pt x="1900429" y="2440402"/>
                  <a:pt x="1865147" y="2457416"/>
                  <a:pt x="1828966" y="2472719"/>
                </a:cubicBezTo>
                <a:lnTo>
                  <a:pt x="1814613" y="2477972"/>
                </a:lnTo>
                <a:lnTo>
                  <a:pt x="1861578" y="2622516"/>
                </a:lnTo>
                <a:lnTo>
                  <a:pt x="1693991" y="2676968"/>
                </a:lnTo>
                <a:lnTo>
                  <a:pt x="1646779" y="2531665"/>
                </a:lnTo>
                <a:lnTo>
                  <a:pt x="1601898" y="2543205"/>
                </a:lnTo>
                <a:cubicBezTo>
                  <a:pt x="1562524" y="2551262"/>
                  <a:pt x="1522454" y="2557406"/>
                  <a:pt x="1481788" y="2561536"/>
                </a:cubicBezTo>
                <a:lnTo>
                  <a:pt x="1446212" y="2563332"/>
                </a:lnTo>
                <a:lnTo>
                  <a:pt x="1446212" y="2716212"/>
                </a:lnTo>
                <a:lnTo>
                  <a:pt x="1270000" y="2716212"/>
                </a:lnTo>
                <a:lnTo>
                  <a:pt x="1270000" y="2563332"/>
                </a:lnTo>
                <a:lnTo>
                  <a:pt x="1234424" y="2561536"/>
                </a:lnTo>
                <a:cubicBezTo>
                  <a:pt x="1193758" y="2557406"/>
                  <a:pt x="1153688" y="2551262"/>
                  <a:pt x="1114314" y="2543205"/>
                </a:cubicBezTo>
                <a:lnTo>
                  <a:pt x="1069434" y="2531665"/>
                </a:lnTo>
                <a:lnTo>
                  <a:pt x="1022222" y="2676968"/>
                </a:lnTo>
                <a:lnTo>
                  <a:pt x="854634" y="2622516"/>
                </a:lnTo>
                <a:lnTo>
                  <a:pt x="901600" y="2477972"/>
                </a:lnTo>
                <a:lnTo>
                  <a:pt x="887246" y="2472719"/>
                </a:lnTo>
                <a:cubicBezTo>
                  <a:pt x="851065" y="2457416"/>
                  <a:pt x="815784" y="2440402"/>
                  <a:pt x="781503" y="2421780"/>
                </a:cubicBezTo>
                <a:lnTo>
                  <a:pt x="720939" y="2384986"/>
                </a:lnTo>
                <a:lnTo>
                  <a:pt x="631111" y="2508624"/>
                </a:lnTo>
                <a:lnTo>
                  <a:pt x="488552" y="2405049"/>
                </a:lnTo>
                <a:lnTo>
                  <a:pt x="578025" y="2281902"/>
                </a:lnTo>
                <a:lnTo>
                  <a:pt x="502737" y="2213476"/>
                </a:lnTo>
                <a:lnTo>
                  <a:pt x="434312" y="2138189"/>
                </a:lnTo>
                <a:lnTo>
                  <a:pt x="311163" y="2227661"/>
                </a:lnTo>
                <a:lnTo>
                  <a:pt x="207588" y="2085102"/>
                </a:lnTo>
                <a:lnTo>
                  <a:pt x="331227" y="1995275"/>
                </a:lnTo>
                <a:lnTo>
                  <a:pt x="294432" y="1934709"/>
                </a:lnTo>
                <a:cubicBezTo>
                  <a:pt x="275810" y="1900429"/>
                  <a:pt x="258797" y="1865147"/>
                  <a:pt x="243493" y="1828966"/>
                </a:cubicBezTo>
                <a:lnTo>
                  <a:pt x="238240" y="1814613"/>
                </a:lnTo>
                <a:lnTo>
                  <a:pt x="93697" y="1861578"/>
                </a:lnTo>
                <a:lnTo>
                  <a:pt x="39244" y="1693991"/>
                </a:lnTo>
                <a:lnTo>
                  <a:pt x="184548" y="1646779"/>
                </a:lnTo>
                <a:lnTo>
                  <a:pt x="173007" y="1601898"/>
                </a:lnTo>
                <a:cubicBezTo>
                  <a:pt x="164950" y="1562524"/>
                  <a:pt x="158806" y="1522454"/>
                  <a:pt x="154677" y="1481788"/>
                </a:cubicBezTo>
                <a:lnTo>
                  <a:pt x="152880" y="1446212"/>
                </a:lnTo>
                <a:lnTo>
                  <a:pt x="0" y="1446212"/>
                </a:lnTo>
                <a:lnTo>
                  <a:pt x="0" y="1270000"/>
                </a:lnTo>
                <a:lnTo>
                  <a:pt x="152880" y="1270000"/>
                </a:lnTo>
                <a:lnTo>
                  <a:pt x="154677" y="1234424"/>
                </a:lnTo>
                <a:cubicBezTo>
                  <a:pt x="158806" y="1193758"/>
                  <a:pt x="164950" y="1153688"/>
                  <a:pt x="173007" y="1114314"/>
                </a:cubicBezTo>
                <a:lnTo>
                  <a:pt x="184548" y="1069433"/>
                </a:lnTo>
                <a:lnTo>
                  <a:pt x="39244" y="1022221"/>
                </a:lnTo>
                <a:lnTo>
                  <a:pt x="93697" y="854634"/>
                </a:lnTo>
                <a:lnTo>
                  <a:pt x="238240" y="901599"/>
                </a:lnTo>
                <a:lnTo>
                  <a:pt x="243493" y="887246"/>
                </a:lnTo>
                <a:cubicBezTo>
                  <a:pt x="258797" y="851065"/>
                  <a:pt x="275810" y="815784"/>
                  <a:pt x="294432" y="781503"/>
                </a:cubicBezTo>
                <a:lnTo>
                  <a:pt x="331226" y="720939"/>
                </a:lnTo>
                <a:lnTo>
                  <a:pt x="207588" y="631111"/>
                </a:lnTo>
                <a:lnTo>
                  <a:pt x="311163" y="488552"/>
                </a:lnTo>
                <a:lnTo>
                  <a:pt x="434311" y="578024"/>
                </a:lnTo>
                <a:lnTo>
                  <a:pt x="502737" y="502737"/>
                </a:lnTo>
                <a:lnTo>
                  <a:pt x="578024" y="434311"/>
                </a:lnTo>
                <a:lnTo>
                  <a:pt x="488552" y="311163"/>
                </a:lnTo>
                <a:lnTo>
                  <a:pt x="631111" y="207588"/>
                </a:lnTo>
                <a:lnTo>
                  <a:pt x="720939" y="331226"/>
                </a:lnTo>
                <a:lnTo>
                  <a:pt x="781503" y="294432"/>
                </a:lnTo>
                <a:cubicBezTo>
                  <a:pt x="815784" y="275810"/>
                  <a:pt x="851065" y="258797"/>
                  <a:pt x="887246" y="243493"/>
                </a:cubicBezTo>
                <a:lnTo>
                  <a:pt x="901601" y="238240"/>
                </a:lnTo>
                <a:lnTo>
                  <a:pt x="854635" y="93696"/>
                </a:lnTo>
                <a:lnTo>
                  <a:pt x="1022223" y="39244"/>
                </a:lnTo>
                <a:lnTo>
                  <a:pt x="1069435" y="184547"/>
                </a:lnTo>
                <a:lnTo>
                  <a:pt x="1114314" y="173007"/>
                </a:lnTo>
                <a:cubicBezTo>
                  <a:pt x="1153688" y="164950"/>
                  <a:pt x="1193758" y="158806"/>
                  <a:pt x="1234424" y="154677"/>
                </a:cubicBezTo>
                <a:lnTo>
                  <a:pt x="1270000" y="152880"/>
                </a:lnTo>
                <a:close/>
              </a:path>
            </a:pathLst>
          </a:cu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tx1">
                    <a:lumMod val="65000"/>
                    <a:lumOff val="35000"/>
                  </a:schemeClr>
                </a:solidFill>
                <a:latin typeface="微软雅黑" panose="020B0503020204020204" pitchFamily="34" charset="-122"/>
                <a:ea typeface="微软雅黑" panose="020B0503020204020204" pitchFamily="34" charset="-122"/>
              </a:rPr>
              <a:t>03</a:t>
            </a:r>
            <a:endParaRPr lang="zh-CN" altLang="en-US" sz="4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KSO_Shape"/>
          <p:cNvSpPr/>
          <p:nvPr/>
        </p:nvSpPr>
        <p:spPr>
          <a:xfrm rot="2769952">
            <a:off x="3297633" y="3196329"/>
            <a:ext cx="1355541" cy="1555114"/>
          </a:xfrm>
          <a:custGeom>
            <a:avLst/>
            <a:gdLst>
              <a:gd name="connsiteX0" fmla="*/ 346309 w 432049"/>
              <a:gd name="connsiteY0" fmla="*/ 0 h 495844"/>
              <a:gd name="connsiteX1" fmla="*/ 432049 w 432049"/>
              <a:gd name="connsiteY1" fmla="*/ 123961 h 495844"/>
              <a:gd name="connsiteX2" fmla="*/ 372597 w 432049"/>
              <a:gd name="connsiteY2" fmla="*/ 123961 h 495844"/>
              <a:gd name="connsiteX3" fmla="*/ 38364 w 432049"/>
              <a:gd name="connsiteY3" fmla="*/ 495844 h 495844"/>
              <a:gd name="connsiteX4" fmla="*/ 0 w 432049"/>
              <a:gd name="connsiteY4" fmla="*/ 495844 h 495844"/>
              <a:gd name="connsiteX5" fmla="*/ 0 w 432049"/>
              <a:gd name="connsiteY5" fmla="*/ 492698 h 495844"/>
              <a:gd name="connsiteX6" fmla="*/ 297 w 432049"/>
              <a:gd name="connsiteY6" fmla="*/ 492765 h 495844"/>
              <a:gd name="connsiteX7" fmla="*/ 298097 w 432049"/>
              <a:gd name="connsiteY7" fmla="*/ 123961 h 495844"/>
              <a:gd name="connsiteX8" fmla="*/ 238645 w 432049"/>
              <a:gd name="connsiteY8" fmla="*/ 123961 h 495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049" h="495844">
                <a:moveTo>
                  <a:pt x="346309" y="0"/>
                </a:moveTo>
                <a:lnTo>
                  <a:pt x="432049" y="123961"/>
                </a:lnTo>
                <a:lnTo>
                  <a:pt x="372597" y="123961"/>
                </a:lnTo>
                <a:cubicBezTo>
                  <a:pt x="333246" y="342885"/>
                  <a:pt x="195772" y="495844"/>
                  <a:pt x="38364" y="495844"/>
                </a:cubicBezTo>
                <a:lnTo>
                  <a:pt x="0" y="495844"/>
                </a:lnTo>
                <a:lnTo>
                  <a:pt x="0" y="492698"/>
                </a:lnTo>
                <a:cubicBezTo>
                  <a:pt x="97" y="492733"/>
                  <a:pt x="197" y="492749"/>
                  <a:pt x="297" y="492765"/>
                </a:cubicBezTo>
                <a:cubicBezTo>
                  <a:pt x="142148" y="471547"/>
                  <a:pt x="261818" y="325786"/>
                  <a:pt x="298097" y="123961"/>
                </a:cubicBezTo>
                <a:lnTo>
                  <a:pt x="238645" y="123961"/>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KSO_Shape"/>
          <p:cNvSpPr/>
          <p:nvPr/>
        </p:nvSpPr>
        <p:spPr>
          <a:xfrm rot="7873603" flipH="1">
            <a:off x="5515451" y="2800772"/>
            <a:ext cx="1303675" cy="1698040"/>
          </a:xfrm>
          <a:custGeom>
            <a:avLst/>
            <a:gdLst>
              <a:gd name="connsiteX0" fmla="*/ 346309 w 432049"/>
              <a:gd name="connsiteY0" fmla="*/ 0 h 495844"/>
              <a:gd name="connsiteX1" fmla="*/ 432049 w 432049"/>
              <a:gd name="connsiteY1" fmla="*/ 123961 h 495844"/>
              <a:gd name="connsiteX2" fmla="*/ 372597 w 432049"/>
              <a:gd name="connsiteY2" fmla="*/ 123961 h 495844"/>
              <a:gd name="connsiteX3" fmla="*/ 38364 w 432049"/>
              <a:gd name="connsiteY3" fmla="*/ 495844 h 495844"/>
              <a:gd name="connsiteX4" fmla="*/ 0 w 432049"/>
              <a:gd name="connsiteY4" fmla="*/ 495844 h 495844"/>
              <a:gd name="connsiteX5" fmla="*/ 0 w 432049"/>
              <a:gd name="connsiteY5" fmla="*/ 492698 h 495844"/>
              <a:gd name="connsiteX6" fmla="*/ 297 w 432049"/>
              <a:gd name="connsiteY6" fmla="*/ 492765 h 495844"/>
              <a:gd name="connsiteX7" fmla="*/ 298097 w 432049"/>
              <a:gd name="connsiteY7" fmla="*/ 123961 h 495844"/>
              <a:gd name="connsiteX8" fmla="*/ 238645 w 432049"/>
              <a:gd name="connsiteY8" fmla="*/ 123961 h 495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049" h="495844">
                <a:moveTo>
                  <a:pt x="346309" y="0"/>
                </a:moveTo>
                <a:lnTo>
                  <a:pt x="432049" y="123961"/>
                </a:lnTo>
                <a:lnTo>
                  <a:pt x="372597" y="123961"/>
                </a:lnTo>
                <a:cubicBezTo>
                  <a:pt x="333246" y="342885"/>
                  <a:pt x="195772" y="495844"/>
                  <a:pt x="38364" y="495844"/>
                </a:cubicBezTo>
                <a:lnTo>
                  <a:pt x="0" y="495844"/>
                </a:lnTo>
                <a:lnTo>
                  <a:pt x="0" y="492698"/>
                </a:lnTo>
                <a:cubicBezTo>
                  <a:pt x="97" y="492733"/>
                  <a:pt x="197" y="492749"/>
                  <a:pt x="297" y="492765"/>
                </a:cubicBezTo>
                <a:cubicBezTo>
                  <a:pt x="142148" y="471547"/>
                  <a:pt x="261818" y="325786"/>
                  <a:pt x="298097" y="123961"/>
                </a:cubicBezTo>
                <a:lnTo>
                  <a:pt x="238645" y="123961"/>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KSO_Shape"/>
          <p:cNvSpPr/>
          <p:nvPr/>
        </p:nvSpPr>
        <p:spPr>
          <a:xfrm rot="2769952">
            <a:off x="7564833" y="3246397"/>
            <a:ext cx="1355541" cy="1555114"/>
          </a:xfrm>
          <a:custGeom>
            <a:avLst/>
            <a:gdLst>
              <a:gd name="connsiteX0" fmla="*/ 346309 w 432049"/>
              <a:gd name="connsiteY0" fmla="*/ 0 h 495844"/>
              <a:gd name="connsiteX1" fmla="*/ 432049 w 432049"/>
              <a:gd name="connsiteY1" fmla="*/ 123961 h 495844"/>
              <a:gd name="connsiteX2" fmla="*/ 372597 w 432049"/>
              <a:gd name="connsiteY2" fmla="*/ 123961 h 495844"/>
              <a:gd name="connsiteX3" fmla="*/ 38364 w 432049"/>
              <a:gd name="connsiteY3" fmla="*/ 495844 h 495844"/>
              <a:gd name="connsiteX4" fmla="*/ 0 w 432049"/>
              <a:gd name="connsiteY4" fmla="*/ 495844 h 495844"/>
              <a:gd name="connsiteX5" fmla="*/ 0 w 432049"/>
              <a:gd name="connsiteY5" fmla="*/ 492698 h 495844"/>
              <a:gd name="connsiteX6" fmla="*/ 297 w 432049"/>
              <a:gd name="connsiteY6" fmla="*/ 492765 h 495844"/>
              <a:gd name="connsiteX7" fmla="*/ 298097 w 432049"/>
              <a:gd name="connsiteY7" fmla="*/ 123961 h 495844"/>
              <a:gd name="connsiteX8" fmla="*/ 238645 w 432049"/>
              <a:gd name="connsiteY8" fmla="*/ 123961 h 495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049" h="495844">
                <a:moveTo>
                  <a:pt x="346309" y="0"/>
                </a:moveTo>
                <a:lnTo>
                  <a:pt x="432049" y="123961"/>
                </a:lnTo>
                <a:lnTo>
                  <a:pt x="372597" y="123961"/>
                </a:lnTo>
                <a:cubicBezTo>
                  <a:pt x="333246" y="342885"/>
                  <a:pt x="195772" y="495844"/>
                  <a:pt x="38364" y="495844"/>
                </a:cubicBezTo>
                <a:lnTo>
                  <a:pt x="0" y="495844"/>
                </a:lnTo>
                <a:lnTo>
                  <a:pt x="0" y="492698"/>
                </a:lnTo>
                <a:cubicBezTo>
                  <a:pt x="97" y="492733"/>
                  <a:pt x="197" y="492749"/>
                  <a:pt x="297" y="492765"/>
                </a:cubicBezTo>
                <a:cubicBezTo>
                  <a:pt x="142148" y="471547"/>
                  <a:pt x="261818" y="325786"/>
                  <a:pt x="298097" y="123961"/>
                </a:cubicBezTo>
                <a:lnTo>
                  <a:pt x="238645" y="123961"/>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 name="文本框 15"/>
          <p:cNvSpPr txBox="1"/>
          <p:nvPr/>
        </p:nvSpPr>
        <p:spPr>
          <a:xfrm>
            <a:off x="1502410" y="4620260"/>
            <a:ext cx="2252345" cy="829945"/>
          </a:xfrm>
          <a:prstGeom prst="rect">
            <a:avLst/>
          </a:prstGeom>
          <a:noFill/>
        </p:spPr>
        <p:txBody>
          <a:bodyPr wrap="square" rtlCol="0">
            <a:spAutoFit/>
          </a:bodyPr>
          <a:lstStyle/>
          <a:p>
            <a:pPr algn="l"/>
            <a:r>
              <a:rPr lang="zh-CN" altLang="en-US" sz="2400" spc="400" dirty="0">
                <a:solidFill>
                  <a:schemeClr val="tx1">
                    <a:lumMod val="65000"/>
                    <a:lumOff val="35000"/>
                  </a:schemeClr>
                </a:solidFill>
                <a:latin typeface="思源黑体 CN Bold" panose="020B0800000000000000" pitchFamily="34" charset="-122"/>
                <a:ea typeface="思源黑体 CN Bold" panose="020B0800000000000000" pitchFamily="34" charset="-122"/>
              </a:rPr>
              <a:t>程序和数据库</a:t>
            </a:r>
            <a:r>
              <a:rPr lang="zh-CN" altLang="en-US" sz="2400" spc="400" dirty="0">
                <a:solidFill>
                  <a:schemeClr val="tx1">
                    <a:lumMod val="65000"/>
                    <a:lumOff val="35000"/>
                  </a:schemeClr>
                </a:solidFill>
                <a:latin typeface="思源黑体 CN Bold" panose="020B0800000000000000" pitchFamily="34" charset="-122"/>
                <a:ea typeface="思源黑体 CN Bold" panose="020B0800000000000000" pitchFamily="34" charset="-122"/>
              </a:rPr>
              <a:t>代码</a:t>
            </a:r>
            <a:endParaRPr lang="zh-CN" altLang="en-US" sz="2400" spc="400" dirty="0">
              <a:solidFill>
                <a:schemeClr val="tx1">
                  <a:lumMod val="65000"/>
                  <a:lumOff val="35000"/>
                </a:schemeClr>
              </a:solidFill>
              <a:latin typeface="思源黑体 CN Bold" panose="020B0800000000000000" pitchFamily="34" charset="-122"/>
              <a:ea typeface="思源黑体 CN Bold" panose="020B0800000000000000" pitchFamily="34" charset="-122"/>
            </a:endParaRPr>
          </a:p>
        </p:txBody>
      </p:sp>
      <p:sp>
        <p:nvSpPr>
          <p:cNvPr id="20" name="文本框 19"/>
          <p:cNvSpPr txBox="1"/>
          <p:nvPr/>
        </p:nvSpPr>
        <p:spPr>
          <a:xfrm>
            <a:off x="7062470" y="4435475"/>
            <a:ext cx="4284980" cy="1198880"/>
          </a:xfrm>
          <a:prstGeom prst="rect">
            <a:avLst/>
          </a:prstGeom>
          <a:noFill/>
        </p:spPr>
        <p:txBody>
          <a:bodyPr wrap="square" rtlCol="0">
            <a:spAutoFit/>
          </a:bodyPr>
          <a:lstStyle/>
          <a:p>
            <a:pPr algn="ctr"/>
            <a:r>
              <a:rPr lang="zh-CN" altLang="en-US" sz="2400" spc="400" dirty="0">
                <a:solidFill>
                  <a:schemeClr val="tx1">
                    <a:lumMod val="65000"/>
                    <a:lumOff val="35000"/>
                  </a:schemeClr>
                </a:solidFill>
                <a:latin typeface="思源黑体 CN Bold" panose="020B0800000000000000" pitchFamily="34" charset="-122"/>
                <a:ea typeface="思源黑体 CN Bold" panose="020B0800000000000000" pitchFamily="34" charset="-122"/>
              </a:rPr>
              <a:t>毕业设计报告：要求符合兰州工业学院毕业设计（论文）撰写要求。</a:t>
            </a:r>
            <a:endParaRPr lang="zh-CN" altLang="en-US" sz="2400" spc="400" dirty="0">
              <a:solidFill>
                <a:schemeClr val="tx1">
                  <a:lumMod val="65000"/>
                  <a:lumOff val="35000"/>
                </a:schemeClr>
              </a:solidFill>
              <a:latin typeface="思源黑体 CN Bold" panose="020B0800000000000000" pitchFamily="34" charset="-122"/>
              <a:ea typeface="思源黑体 CN Bold" panose="020B0800000000000000" pitchFamily="34" charset="-122"/>
            </a:endParaRPr>
          </a:p>
        </p:txBody>
      </p:sp>
      <p:sp>
        <p:nvSpPr>
          <p:cNvPr id="11" name="椭圆 10"/>
          <p:cNvSpPr/>
          <p:nvPr/>
        </p:nvSpPr>
        <p:spPr>
          <a:xfrm>
            <a:off x="427619" y="377744"/>
            <a:ext cx="366369" cy="366369"/>
          </a:xfrm>
          <a:prstGeom prst="ellipse">
            <a:avLst/>
          </a:prstGeom>
          <a:solidFill>
            <a:srgbClr val="427A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TextBox 34"/>
          <p:cNvSpPr txBox="1"/>
          <p:nvPr/>
        </p:nvSpPr>
        <p:spPr>
          <a:xfrm>
            <a:off x="828043" y="312576"/>
            <a:ext cx="2522220" cy="501650"/>
          </a:xfrm>
          <a:prstGeom prst="rect">
            <a:avLst/>
          </a:prstGeom>
          <a:noFill/>
        </p:spPr>
        <p:txBody>
          <a:bodyPr wrap="none" rtlCol="0">
            <a:spAutoFit/>
          </a:bodyPr>
          <a:lstStyle/>
          <a:p>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成果展示</a:t>
            </a:r>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形式</a:t>
            </a:r>
            <a:endPar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22" name="文本框 21"/>
          <p:cNvSpPr txBox="1"/>
          <p:nvPr/>
        </p:nvSpPr>
        <p:spPr>
          <a:xfrm>
            <a:off x="4214495" y="2166620"/>
            <a:ext cx="3263265" cy="829945"/>
          </a:xfrm>
          <a:prstGeom prst="rect">
            <a:avLst/>
          </a:prstGeom>
          <a:noFill/>
        </p:spPr>
        <p:txBody>
          <a:bodyPr wrap="square" rtlCol="0">
            <a:spAutoFit/>
          </a:bodyPr>
          <a:p>
            <a:pPr algn="ctr"/>
            <a:r>
              <a:rPr lang="zh-CN" altLang="en-US" sz="2400" spc="400" dirty="0">
                <a:solidFill>
                  <a:schemeClr val="tx1">
                    <a:lumMod val="65000"/>
                    <a:lumOff val="35000"/>
                  </a:schemeClr>
                </a:solidFill>
                <a:latin typeface="思源黑体 CN Bold" panose="020B0800000000000000" pitchFamily="34" charset="-122"/>
                <a:ea typeface="思源黑体 CN Bold" panose="020B0800000000000000" pitchFamily="34" charset="-122"/>
              </a:rPr>
              <a:t>网站可以演示，实现研究内容和</a:t>
            </a:r>
            <a:r>
              <a:rPr lang="zh-CN" altLang="en-US" sz="2400" spc="400" dirty="0">
                <a:solidFill>
                  <a:schemeClr val="tx1">
                    <a:lumMod val="65000"/>
                    <a:lumOff val="35000"/>
                  </a:schemeClr>
                </a:solidFill>
                <a:latin typeface="思源黑体 CN Bold" panose="020B0800000000000000" pitchFamily="34" charset="-122"/>
                <a:ea typeface="思源黑体 CN Bold" panose="020B0800000000000000" pitchFamily="34" charset="-122"/>
              </a:rPr>
              <a:t>要求</a:t>
            </a:r>
            <a:endParaRPr lang="zh-CN" altLang="en-US" sz="2400" spc="400" dirty="0">
              <a:solidFill>
                <a:schemeClr val="tx1">
                  <a:lumMod val="65000"/>
                  <a:lumOff val="35000"/>
                </a:schemeClr>
              </a:solidFill>
              <a:latin typeface="思源黑体 CN Bold" panose="020B0800000000000000" pitchFamily="34" charset="-122"/>
              <a:ea typeface="思源黑体 CN Bold" panose="020B0800000000000000" pitchFamily="34" charset="-122"/>
            </a:endParaRPr>
          </a:p>
        </p:txBody>
      </p:sp>
      <p:pic>
        <p:nvPicPr>
          <p:cNvPr id="23" name="图片 22"/>
          <p:cNvPicPr>
            <a:picLocks noChangeAspect="1"/>
          </p:cNvPicPr>
          <p:nvPr/>
        </p:nvPicPr>
        <p:blipFill>
          <a:blip r:embed="rId1"/>
          <a:stretch>
            <a:fillRect/>
          </a:stretch>
        </p:blipFill>
        <p:spPr>
          <a:xfrm>
            <a:off x="11103610" y="90805"/>
            <a:ext cx="735330" cy="7353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427619" y="377744"/>
            <a:ext cx="366369" cy="366369"/>
          </a:xfrm>
          <a:prstGeom prst="ellipse">
            <a:avLst/>
          </a:prstGeom>
          <a:solidFill>
            <a:srgbClr val="427A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TextBox 34"/>
          <p:cNvSpPr txBox="1"/>
          <p:nvPr/>
        </p:nvSpPr>
        <p:spPr>
          <a:xfrm>
            <a:off x="828043" y="312576"/>
            <a:ext cx="1742440" cy="501650"/>
          </a:xfrm>
          <a:prstGeom prst="rect">
            <a:avLst/>
          </a:prstGeom>
          <a:noFill/>
        </p:spPr>
        <p:txBody>
          <a:bodyPr wrap="none" rtlCol="0">
            <a:spAutoFit/>
          </a:bodyPr>
          <a:lstStyle/>
          <a:p>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进度</a:t>
            </a:r>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安排</a:t>
            </a:r>
            <a:endPar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18" name="文本框 17"/>
          <p:cNvSpPr txBox="1"/>
          <p:nvPr/>
        </p:nvSpPr>
        <p:spPr>
          <a:xfrm>
            <a:off x="2677160" y="814070"/>
            <a:ext cx="6837680" cy="5492750"/>
          </a:xfrm>
          <a:prstGeom prst="rect">
            <a:avLst/>
          </a:prstGeom>
          <a:noFill/>
        </p:spPr>
        <p:txBody>
          <a:bodyPr wrap="square" rtlCol="0">
            <a:spAutoFit/>
          </a:bodyPr>
          <a:p>
            <a:pPr algn="l">
              <a:lnSpc>
                <a:spcPct val="150000"/>
              </a:lnSpc>
            </a:pPr>
            <a:r>
              <a:rPr lang="zh-CN" altLang="en-US"/>
              <a:t>  </a:t>
            </a:r>
            <a:r>
              <a:rPr lang="en-US" altLang="zh-CN"/>
              <a:t>   </a:t>
            </a:r>
            <a:r>
              <a:rPr lang="zh-CN" altLang="en-US"/>
              <a:t>01月01日至01月28日                   开题报告</a:t>
            </a:r>
            <a:endParaRPr lang="zh-CN" altLang="en-US"/>
          </a:p>
          <a:p>
            <a:pPr algn="l">
              <a:lnSpc>
                <a:spcPct val="150000"/>
              </a:lnSpc>
            </a:pPr>
            <a:r>
              <a:rPr lang="zh-CN" altLang="en-US"/>
              <a:t>     01月28日至02月10日                   基础页面设计与制作</a:t>
            </a:r>
            <a:endParaRPr lang="zh-CN" altLang="en-US"/>
          </a:p>
          <a:p>
            <a:pPr algn="l">
              <a:lnSpc>
                <a:spcPct val="150000"/>
              </a:lnSpc>
            </a:pPr>
            <a:r>
              <a:rPr lang="zh-CN" altLang="en-US"/>
              <a:t>     02月10日至02月20日                   建立后端并连接数据库，</a:t>
            </a:r>
            <a:endParaRPr lang="zh-CN" altLang="en-US"/>
          </a:p>
          <a:p>
            <a:pPr algn="l">
              <a:lnSpc>
                <a:spcPct val="150000"/>
              </a:lnSpc>
            </a:pPr>
            <a:r>
              <a:rPr lang="zh-CN" altLang="en-US"/>
              <a:t>     02月20日至02月25日                   完成登录模块</a:t>
            </a:r>
            <a:endParaRPr lang="zh-CN" altLang="en-US"/>
          </a:p>
          <a:p>
            <a:pPr algn="l">
              <a:lnSpc>
                <a:spcPct val="150000"/>
              </a:lnSpc>
            </a:pPr>
            <a:r>
              <a:rPr lang="zh-CN" altLang="en-US"/>
              <a:t>     02月26日至03月01日                   完成模拟考试模块</a:t>
            </a:r>
            <a:endParaRPr lang="zh-CN" altLang="en-US"/>
          </a:p>
          <a:p>
            <a:pPr algn="l">
              <a:lnSpc>
                <a:spcPct val="150000"/>
              </a:lnSpc>
            </a:pPr>
            <a:r>
              <a:rPr lang="zh-CN" altLang="en-US"/>
              <a:t>     03月02日至03月09日                   完成学习交流模块</a:t>
            </a:r>
            <a:endParaRPr lang="zh-CN" altLang="en-US"/>
          </a:p>
          <a:p>
            <a:pPr algn="l">
              <a:lnSpc>
                <a:spcPct val="150000"/>
              </a:lnSpc>
            </a:pPr>
            <a:r>
              <a:rPr lang="zh-CN" altLang="en-US"/>
              <a:t>     03月10日至03月16日                   完成“算法游戏”作品模块</a:t>
            </a:r>
            <a:endParaRPr lang="zh-CN" altLang="en-US"/>
          </a:p>
          <a:p>
            <a:pPr algn="l">
              <a:lnSpc>
                <a:spcPct val="150000"/>
              </a:lnSpc>
            </a:pPr>
            <a:r>
              <a:rPr lang="zh-CN" altLang="en-US"/>
              <a:t>     03月16日至03月19日                   完成个人中心模块</a:t>
            </a:r>
            <a:endParaRPr lang="zh-CN" altLang="en-US"/>
          </a:p>
          <a:p>
            <a:pPr algn="l">
              <a:lnSpc>
                <a:spcPct val="150000"/>
              </a:lnSpc>
            </a:pPr>
            <a:r>
              <a:rPr lang="zh-CN" altLang="en-US"/>
              <a:t>     03月19日至03月24日                   完成题库管理模块</a:t>
            </a:r>
            <a:endParaRPr lang="zh-CN" altLang="en-US"/>
          </a:p>
          <a:p>
            <a:pPr algn="l">
              <a:lnSpc>
                <a:spcPct val="150000"/>
              </a:lnSpc>
            </a:pPr>
            <a:r>
              <a:rPr lang="zh-CN" altLang="en-US"/>
              <a:t>     03月25日至04月01日                   完成整体成绩显示模块</a:t>
            </a:r>
            <a:endParaRPr lang="zh-CN" altLang="en-US"/>
          </a:p>
          <a:p>
            <a:pPr algn="l">
              <a:lnSpc>
                <a:spcPct val="150000"/>
              </a:lnSpc>
            </a:pPr>
            <a:r>
              <a:rPr lang="zh-CN" altLang="en-US"/>
              <a:t>     04月01日至04月05日                   完成“算法游戏”作品管理模块</a:t>
            </a:r>
            <a:endParaRPr lang="zh-CN" altLang="en-US"/>
          </a:p>
          <a:p>
            <a:pPr algn="l">
              <a:lnSpc>
                <a:spcPct val="150000"/>
              </a:lnSpc>
            </a:pPr>
            <a:r>
              <a:rPr lang="zh-CN" altLang="en-US"/>
              <a:t>     04月06日至04月10日                   完成用户管理模块</a:t>
            </a:r>
            <a:endParaRPr lang="zh-CN" altLang="en-US"/>
          </a:p>
          <a:p>
            <a:pPr algn="l">
              <a:lnSpc>
                <a:spcPct val="150000"/>
              </a:lnSpc>
            </a:pPr>
            <a:r>
              <a:rPr lang="zh-CN" altLang="en-US"/>
              <a:t>     04月10日至05月10日                   完成设计报告</a:t>
            </a:r>
            <a:endParaRPr lang="zh-CN" altLang="en-US"/>
          </a:p>
        </p:txBody>
      </p:sp>
      <p:pic>
        <p:nvPicPr>
          <p:cNvPr id="19" name="图片 18"/>
          <p:cNvPicPr>
            <a:picLocks noChangeAspect="1"/>
          </p:cNvPicPr>
          <p:nvPr/>
        </p:nvPicPr>
        <p:blipFill>
          <a:blip r:embed="rId1"/>
          <a:stretch>
            <a:fillRect/>
          </a:stretch>
        </p:blipFill>
        <p:spPr>
          <a:xfrm>
            <a:off x="11103610" y="78740"/>
            <a:ext cx="735330" cy="7353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5200650" y="1952625"/>
            <a:ext cx="1755140" cy="1684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246" name="Freeform 21"/>
          <p:cNvSpPr>
            <a:spLocks noEditPoints="1"/>
          </p:cNvSpPr>
          <p:nvPr/>
        </p:nvSpPr>
        <p:spPr bwMode="auto">
          <a:xfrm>
            <a:off x="5318125" y="2163445"/>
            <a:ext cx="1574800" cy="1341120"/>
          </a:xfrm>
          <a:custGeom>
            <a:avLst/>
            <a:gdLst>
              <a:gd name="T0" fmla="*/ 47316 w 401"/>
              <a:gd name="T1" fmla="*/ 38693 h 610"/>
              <a:gd name="T2" fmla="*/ 60460 w 401"/>
              <a:gd name="T3" fmla="*/ 17707 h 610"/>
              <a:gd name="T4" fmla="*/ 85432 w 401"/>
              <a:gd name="T5" fmla="*/ 15084 h 610"/>
              <a:gd name="T6" fmla="*/ 72289 w 401"/>
              <a:gd name="T7" fmla="*/ 36070 h 610"/>
              <a:gd name="T8" fmla="*/ 47316 w 401"/>
              <a:gd name="T9" fmla="*/ 38693 h 610"/>
              <a:gd name="T10" fmla="*/ 98575 w 401"/>
              <a:gd name="T11" fmla="*/ 297086 h 610"/>
              <a:gd name="T12" fmla="*/ 127491 w 401"/>
              <a:gd name="T13" fmla="*/ 300365 h 610"/>
              <a:gd name="T14" fmla="*/ 191236 w 401"/>
              <a:gd name="T15" fmla="*/ 282658 h 610"/>
              <a:gd name="T16" fmla="*/ 195179 w 401"/>
              <a:gd name="T17" fmla="*/ 267574 h 610"/>
              <a:gd name="T18" fmla="*/ 180722 w 401"/>
              <a:gd name="T19" fmla="*/ 264295 h 610"/>
              <a:gd name="T20" fmla="*/ 103833 w 401"/>
              <a:gd name="T21" fmla="*/ 276756 h 610"/>
              <a:gd name="T22" fmla="*/ 40745 w 401"/>
              <a:gd name="T23" fmla="*/ 231504 h 610"/>
              <a:gd name="T24" fmla="*/ 28258 w 401"/>
              <a:gd name="T25" fmla="*/ 154773 h 610"/>
              <a:gd name="T26" fmla="*/ 67688 w 401"/>
              <a:gd name="T27" fmla="*/ 95750 h 610"/>
              <a:gd name="T28" fmla="*/ 136034 w 401"/>
              <a:gd name="T29" fmla="*/ 207239 h 610"/>
              <a:gd name="T30" fmla="*/ 136691 w 401"/>
              <a:gd name="T31" fmla="*/ 208551 h 610"/>
              <a:gd name="T32" fmla="*/ 136691 w 401"/>
              <a:gd name="T33" fmla="*/ 208551 h 610"/>
              <a:gd name="T34" fmla="*/ 175464 w 401"/>
              <a:gd name="T35" fmla="*/ 203960 h 610"/>
              <a:gd name="T36" fmla="*/ 196494 w 401"/>
              <a:gd name="T37" fmla="*/ 171825 h 610"/>
              <a:gd name="T38" fmla="*/ 197151 w 401"/>
              <a:gd name="T39" fmla="*/ 171169 h 610"/>
              <a:gd name="T40" fmla="*/ 96604 w 401"/>
              <a:gd name="T41" fmla="*/ 9181 h 610"/>
              <a:gd name="T42" fmla="*/ 96604 w 401"/>
              <a:gd name="T43" fmla="*/ 9181 h 610"/>
              <a:gd name="T44" fmla="*/ 96604 w 401"/>
              <a:gd name="T45" fmla="*/ 8526 h 610"/>
              <a:gd name="T46" fmla="*/ 57174 w 401"/>
              <a:gd name="T47" fmla="*/ 11805 h 610"/>
              <a:gd name="T48" fmla="*/ 36144 w 401"/>
              <a:gd name="T49" fmla="*/ 45252 h 610"/>
              <a:gd name="T50" fmla="*/ 36801 w 401"/>
              <a:gd name="T51" fmla="*/ 45907 h 610"/>
              <a:gd name="T52" fmla="*/ 36801 w 401"/>
              <a:gd name="T53" fmla="*/ 45907 h 610"/>
              <a:gd name="T54" fmla="*/ 56517 w 401"/>
              <a:gd name="T55" fmla="*/ 78043 h 610"/>
              <a:gd name="T56" fmla="*/ 7886 w 401"/>
              <a:gd name="T57" fmla="*/ 149527 h 610"/>
              <a:gd name="T58" fmla="*/ 23001 w 401"/>
              <a:gd name="T59" fmla="*/ 241997 h 610"/>
              <a:gd name="T60" fmla="*/ 98575 w 401"/>
              <a:gd name="T61" fmla="*/ 297086 h 610"/>
              <a:gd name="T62" fmla="*/ 253667 w 401"/>
              <a:gd name="T63" fmla="*/ 233472 h 610"/>
              <a:gd name="T64" fmla="*/ 107119 w 401"/>
              <a:gd name="T65" fmla="*/ 233472 h 610"/>
              <a:gd name="T66" fmla="*/ 97261 w 401"/>
              <a:gd name="T67" fmla="*/ 243309 h 610"/>
              <a:gd name="T68" fmla="*/ 107119 w 401"/>
              <a:gd name="T69" fmla="*/ 253802 h 610"/>
              <a:gd name="T70" fmla="*/ 253667 w 401"/>
              <a:gd name="T71" fmla="*/ 253802 h 610"/>
              <a:gd name="T72" fmla="*/ 263525 w 401"/>
              <a:gd name="T73" fmla="*/ 243309 h 610"/>
              <a:gd name="T74" fmla="*/ 253667 w 401"/>
              <a:gd name="T75" fmla="*/ 233472 h 610"/>
              <a:gd name="T76" fmla="*/ 132748 w 401"/>
              <a:gd name="T77" fmla="*/ 331845 h 610"/>
              <a:gd name="T78" fmla="*/ 120262 w 401"/>
              <a:gd name="T79" fmla="*/ 344961 h 610"/>
              <a:gd name="T80" fmla="*/ 107119 w 401"/>
              <a:gd name="T81" fmla="*/ 331845 h 610"/>
              <a:gd name="T82" fmla="*/ 120262 w 401"/>
              <a:gd name="T83" fmla="*/ 319384 h 610"/>
              <a:gd name="T84" fmla="*/ 132748 w 401"/>
              <a:gd name="T85" fmla="*/ 331845 h 610"/>
              <a:gd name="T86" fmla="*/ 93318 w 401"/>
              <a:gd name="T87" fmla="*/ 331845 h 610"/>
              <a:gd name="T88" fmla="*/ 120262 w 401"/>
              <a:gd name="T89" fmla="*/ 358733 h 610"/>
              <a:gd name="T90" fmla="*/ 146549 w 401"/>
              <a:gd name="T91" fmla="*/ 331845 h 610"/>
              <a:gd name="T92" fmla="*/ 120262 w 401"/>
              <a:gd name="T93" fmla="*/ 305612 h 610"/>
              <a:gd name="T94" fmla="*/ 93318 w 401"/>
              <a:gd name="T95" fmla="*/ 331845 h 610"/>
              <a:gd name="T96" fmla="*/ 155749 w 401"/>
              <a:gd name="T97" fmla="*/ 344305 h 610"/>
              <a:gd name="T98" fmla="*/ 120262 w 401"/>
              <a:gd name="T99" fmla="*/ 369882 h 610"/>
              <a:gd name="T100" fmla="*/ 84118 w 401"/>
              <a:gd name="T101" fmla="*/ 344305 h 610"/>
              <a:gd name="T102" fmla="*/ 36144 w 401"/>
              <a:gd name="T103" fmla="*/ 389557 h 610"/>
              <a:gd name="T104" fmla="*/ 35487 w 401"/>
              <a:gd name="T105" fmla="*/ 396771 h 610"/>
              <a:gd name="T106" fmla="*/ 42059 w 401"/>
              <a:gd name="T107" fmla="*/ 400050 h 610"/>
              <a:gd name="T108" fmla="*/ 198465 w 401"/>
              <a:gd name="T109" fmla="*/ 400050 h 610"/>
              <a:gd name="T110" fmla="*/ 198465 w 401"/>
              <a:gd name="T111" fmla="*/ 400050 h 610"/>
              <a:gd name="T112" fmla="*/ 205037 w 401"/>
              <a:gd name="T113" fmla="*/ 392836 h 610"/>
              <a:gd name="T114" fmla="*/ 203723 w 401"/>
              <a:gd name="T115" fmla="*/ 388901 h 610"/>
              <a:gd name="T116" fmla="*/ 155749 w 401"/>
              <a:gd name="T117" fmla="*/ 344305 h 6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1" h="610">
                <a:moveTo>
                  <a:pt x="72" y="59"/>
                </a:moveTo>
                <a:cubicBezTo>
                  <a:pt x="67" y="51"/>
                  <a:pt x="76" y="36"/>
                  <a:pt x="92" y="27"/>
                </a:cubicBezTo>
                <a:cubicBezTo>
                  <a:pt x="108" y="17"/>
                  <a:pt x="125" y="15"/>
                  <a:pt x="130" y="23"/>
                </a:cubicBezTo>
                <a:cubicBezTo>
                  <a:pt x="134" y="31"/>
                  <a:pt x="126" y="45"/>
                  <a:pt x="110" y="55"/>
                </a:cubicBezTo>
                <a:cubicBezTo>
                  <a:pt x="94" y="65"/>
                  <a:pt x="77" y="67"/>
                  <a:pt x="72" y="59"/>
                </a:cubicBezTo>
                <a:close/>
                <a:moveTo>
                  <a:pt x="150" y="453"/>
                </a:moveTo>
                <a:cubicBezTo>
                  <a:pt x="165" y="457"/>
                  <a:pt x="179" y="458"/>
                  <a:pt x="194" y="458"/>
                </a:cubicBezTo>
                <a:cubicBezTo>
                  <a:pt x="228" y="458"/>
                  <a:pt x="262" y="449"/>
                  <a:pt x="291" y="431"/>
                </a:cubicBezTo>
                <a:cubicBezTo>
                  <a:pt x="299" y="426"/>
                  <a:pt x="301" y="416"/>
                  <a:pt x="297" y="408"/>
                </a:cubicBezTo>
                <a:cubicBezTo>
                  <a:pt x="292" y="401"/>
                  <a:pt x="282" y="399"/>
                  <a:pt x="275" y="403"/>
                </a:cubicBezTo>
                <a:cubicBezTo>
                  <a:pt x="239" y="425"/>
                  <a:pt x="198" y="432"/>
                  <a:pt x="158" y="422"/>
                </a:cubicBezTo>
                <a:cubicBezTo>
                  <a:pt x="118" y="412"/>
                  <a:pt x="84" y="388"/>
                  <a:pt x="62" y="353"/>
                </a:cubicBezTo>
                <a:cubicBezTo>
                  <a:pt x="40" y="317"/>
                  <a:pt x="34" y="276"/>
                  <a:pt x="43" y="236"/>
                </a:cubicBezTo>
                <a:cubicBezTo>
                  <a:pt x="52" y="199"/>
                  <a:pt x="73" y="168"/>
                  <a:pt x="103" y="146"/>
                </a:cubicBezTo>
                <a:lnTo>
                  <a:pt x="207" y="316"/>
                </a:lnTo>
                <a:lnTo>
                  <a:pt x="208" y="318"/>
                </a:lnTo>
                <a:cubicBezTo>
                  <a:pt x="217" y="328"/>
                  <a:pt x="243" y="325"/>
                  <a:pt x="267" y="311"/>
                </a:cubicBezTo>
                <a:cubicBezTo>
                  <a:pt x="291" y="296"/>
                  <a:pt x="305" y="274"/>
                  <a:pt x="299" y="262"/>
                </a:cubicBezTo>
                <a:lnTo>
                  <a:pt x="300" y="261"/>
                </a:lnTo>
                <a:lnTo>
                  <a:pt x="147" y="14"/>
                </a:lnTo>
                <a:cubicBezTo>
                  <a:pt x="147" y="13"/>
                  <a:pt x="147" y="13"/>
                  <a:pt x="147" y="13"/>
                </a:cubicBezTo>
                <a:cubicBezTo>
                  <a:pt x="139" y="0"/>
                  <a:pt x="112" y="3"/>
                  <a:pt x="87" y="18"/>
                </a:cubicBezTo>
                <a:cubicBezTo>
                  <a:pt x="62" y="34"/>
                  <a:pt x="48" y="57"/>
                  <a:pt x="55" y="69"/>
                </a:cubicBezTo>
                <a:cubicBezTo>
                  <a:pt x="55" y="69"/>
                  <a:pt x="56" y="70"/>
                  <a:pt x="56" y="70"/>
                </a:cubicBezTo>
                <a:lnTo>
                  <a:pt x="86" y="119"/>
                </a:lnTo>
                <a:cubicBezTo>
                  <a:pt x="49" y="145"/>
                  <a:pt x="23" y="184"/>
                  <a:pt x="12" y="228"/>
                </a:cubicBezTo>
                <a:cubicBezTo>
                  <a:pt x="0" y="277"/>
                  <a:pt x="9" y="327"/>
                  <a:pt x="35" y="369"/>
                </a:cubicBezTo>
                <a:cubicBezTo>
                  <a:pt x="61" y="412"/>
                  <a:pt x="102" y="442"/>
                  <a:pt x="150" y="453"/>
                </a:cubicBezTo>
                <a:close/>
                <a:moveTo>
                  <a:pt x="386" y="356"/>
                </a:moveTo>
                <a:lnTo>
                  <a:pt x="163" y="356"/>
                </a:lnTo>
                <a:cubicBezTo>
                  <a:pt x="155" y="356"/>
                  <a:pt x="148" y="363"/>
                  <a:pt x="148" y="371"/>
                </a:cubicBezTo>
                <a:cubicBezTo>
                  <a:pt x="148" y="380"/>
                  <a:pt x="155" y="387"/>
                  <a:pt x="163" y="387"/>
                </a:cubicBezTo>
                <a:lnTo>
                  <a:pt x="386" y="387"/>
                </a:lnTo>
                <a:cubicBezTo>
                  <a:pt x="394" y="387"/>
                  <a:pt x="401" y="380"/>
                  <a:pt x="401" y="371"/>
                </a:cubicBezTo>
                <a:cubicBezTo>
                  <a:pt x="401" y="363"/>
                  <a:pt x="394" y="356"/>
                  <a:pt x="386" y="356"/>
                </a:cubicBezTo>
                <a:close/>
                <a:moveTo>
                  <a:pt x="202" y="506"/>
                </a:moveTo>
                <a:cubicBezTo>
                  <a:pt x="202" y="517"/>
                  <a:pt x="193" y="526"/>
                  <a:pt x="183" y="526"/>
                </a:cubicBezTo>
                <a:cubicBezTo>
                  <a:pt x="172" y="526"/>
                  <a:pt x="163" y="517"/>
                  <a:pt x="163" y="506"/>
                </a:cubicBezTo>
                <a:cubicBezTo>
                  <a:pt x="163" y="495"/>
                  <a:pt x="172" y="487"/>
                  <a:pt x="183" y="487"/>
                </a:cubicBezTo>
                <a:cubicBezTo>
                  <a:pt x="193" y="487"/>
                  <a:pt x="202" y="495"/>
                  <a:pt x="202" y="506"/>
                </a:cubicBezTo>
                <a:close/>
                <a:moveTo>
                  <a:pt x="142" y="506"/>
                </a:moveTo>
                <a:cubicBezTo>
                  <a:pt x="142" y="529"/>
                  <a:pt x="160" y="547"/>
                  <a:pt x="183" y="547"/>
                </a:cubicBezTo>
                <a:cubicBezTo>
                  <a:pt x="205" y="547"/>
                  <a:pt x="223" y="529"/>
                  <a:pt x="223" y="506"/>
                </a:cubicBezTo>
                <a:cubicBezTo>
                  <a:pt x="223" y="484"/>
                  <a:pt x="205" y="466"/>
                  <a:pt x="183" y="466"/>
                </a:cubicBezTo>
                <a:cubicBezTo>
                  <a:pt x="160" y="466"/>
                  <a:pt x="142" y="484"/>
                  <a:pt x="142" y="506"/>
                </a:cubicBezTo>
                <a:close/>
                <a:moveTo>
                  <a:pt x="237" y="525"/>
                </a:moveTo>
                <a:cubicBezTo>
                  <a:pt x="229" y="548"/>
                  <a:pt x="208" y="564"/>
                  <a:pt x="183" y="564"/>
                </a:cubicBezTo>
                <a:cubicBezTo>
                  <a:pt x="157" y="564"/>
                  <a:pt x="136" y="548"/>
                  <a:pt x="128" y="525"/>
                </a:cubicBezTo>
                <a:cubicBezTo>
                  <a:pt x="85" y="548"/>
                  <a:pt x="56" y="591"/>
                  <a:pt x="55" y="594"/>
                </a:cubicBezTo>
                <a:cubicBezTo>
                  <a:pt x="52" y="597"/>
                  <a:pt x="52" y="601"/>
                  <a:pt x="54" y="605"/>
                </a:cubicBezTo>
                <a:cubicBezTo>
                  <a:pt x="56" y="608"/>
                  <a:pt x="60" y="610"/>
                  <a:pt x="64" y="610"/>
                </a:cubicBezTo>
                <a:lnTo>
                  <a:pt x="302" y="610"/>
                </a:lnTo>
                <a:cubicBezTo>
                  <a:pt x="308" y="610"/>
                  <a:pt x="312" y="605"/>
                  <a:pt x="312" y="599"/>
                </a:cubicBezTo>
                <a:cubicBezTo>
                  <a:pt x="312" y="597"/>
                  <a:pt x="312" y="595"/>
                  <a:pt x="310" y="593"/>
                </a:cubicBezTo>
                <a:cubicBezTo>
                  <a:pt x="306" y="587"/>
                  <a:pt x="278" y="547"/>
                  <a:pt x="237" y="525"/>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1"/>
          </a:lnRef>
          <a:fillRef idx="1">
            <a:schemeClr val="lt1"/>
          </a:fillRef>
          <a:effectRef idx="0">
            <a:schemeClr val="accent1"/>
          </a:effectRef>
          <a:fontRef idx="minor">
            <a:schemeClr val="dk1"/>
          </a:fontRef>
        </p:style>
        <p:txBody>
          <a:bodyPr/>
          <a:p>
            <a:endParaRPr lang="zh-CN" altLang="en-US"/>
          </a:p>
        </p:txBody>
      </p:sp>
      <p:sp>
        <p:nvSpPr>
          <p:cNvPr id="5" name="TextBox 1"/>
          <p:cNvSpPr txBox="1"/>
          <p:nvPr/>
        </p:nvSpPr>
        <p:spPr>
          <a:xfrm>
            <a:off x="2871571" y="4175122"/>
            <a:ext cx="6448425" cy="912495"/>
          </a:xfrm>
          <a:prstGeom prst="rect">
            <a:avLst/>
          </a:prstGeom>
          <a:noFill/>
        </p:spPr>
        <p:txBody>
          <a:bodyPr wrap="square" rtlCol="0">
            <a:spAutoFit/>
          </a:bodyPr>
          <a:p>
            <a:pPr algn="ctr"/>
            <a:r>
              <a:rPr lang="zh-CN" altLang="en-US" sz="5335" b="1" dirty="0">
                <a:solidFill>
                  <a:srgbClr val="427AAD"/>
                </a:solidFill>
                <a:latin typeface="思源黑体 CN Heavy" panose="020B0A00000000000000" pitchFamily="34" charset="-122"/>
                <a:ea typeface="思源黑体 CN Heavy" panose="020B0A00000000000000" pitchFamily="34" charset="-122"/>
              </a:rPr>
              <a:t>目前</a:t>
            </a:r>
            <a:r>
              <a:rPr lang="zh-CN" altLang="en-US" sz="5335" b="1" dirty="0">
                <a:solidFill>
                  <a:srgbClr val="427AAD"/>
                </a:solidFill>
                <a:latin typeface="思源黑体 CN Heavy" panose="020B0A00000000000000" pitchFamily="34" charset="-122"/>
                <a:ea typeface="思源黑体 CN Heavy" panose="020B0A00000000000000" pitchFamily="34" charset="-122"/>
              </a:rPr>
              <a:t>进度</a:t>
            </a:r>
            <a:endParaRPr lang="zh-CN" altLang="en-US" sz="5335" b="1" dirty="0">
              <a:solidFill>
                <a:srgbClr val="427AAD"/>
              </a:solidFill>
              <a:latin typeface="思源黑体 CN Heavy" panose="020B0A00000000000000" pitchFamily="34" charset="-122"/>
              <a:ea typeface="思源黑体 CN Heavy" panose="020B0A00000000000000"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48581" y="1053473"/>
            <a:ext cx="2193925" cy="4251952"/>
          </a:xfrm>
          <a:prstGeom prst="rect">
            <a:avLst/>
          </a:prstGeom>
          <a:noFill/>
          <a:ln w="9525">
            <a:solidFill>
              <a:srgbClr val="427AAD"/>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CN" altLang="en-US" dirty="0"/>
          </a:p>
        </p:txBody>
      </p:sp>
      <p:cxnSp>
        <p:nvCxnSpPr>
          <p:cNvPr id="4" name="直接连接符 3"/>
          <p:cNvCxnSpPr/>
          <p:nvPr/>
        </p:nvCxnSpPr>
        <p:spPr>
          <a:xfrm>
            <a:off x="1776413" y="1981200"/>
            <a:ext cx="1338262" cy="0"/>
          </a:xfrm>
          <a:prstGeom prst="line">
            <a:avLst/>
          </a:prstGeom>
          <a:ln w="19050">
            <a:solidFill>
              <a:srgbClr val="A6A6A6"/>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685925" y="1273314"/>
            <a:ext cx="1657350" cy="707886"/>
          </a:xfrm>
          <a:prstGeom prst="rect">
            <a:avLst/>
          </a:prstGeom>
          <a:noFill/>
        </p:spPr>
        <p:txBody>
          <a:bodyPr wrap="square" rtlCol="0">
            <a:spAutoFit/>
          </a:bodyPr>
          <a:lstStyle/>
          <a:p>
            <a:r>
              <a:rPr lang="zh-CN" altLang="en-US" sz="4000" b="1" dirty="0">
                <a:solidFill>
                  <a:srgbClr val="427AAD"/>
                </a:solidFill>
                <a:latin typeface="微软雅黑" panose="020B0503020204020204" pitchFamily="34" charset="-122"/>
                <a:ea typeface="微软雅黑" panose="020B0503020204020204" pitchFamily="34" charset="-122"/>
              </a:rPr>
              <a:t>目  录</a:t>
            </a:r>
            <a:endParaRPr lang="zh-CN" altLang="en-US" sz="4000" b="1" dirty="0">
              <a:solidFill>
                <a:srgbClr val="427AAD"/>
              </a:solidFill>
              <a:latin typeface="微软雅黑" panose="020B0503020204020204" pitchFamily="34" charset="-122"/>
              <a:ea typeface="微软雅黑" panose="020B0503020204020204" pitchFamily="34" charset="-122"/>
            </a:endParaRPr>
          </a:p>
        </p:txBody>
      </p:sp>
      <p:sp>
        <p:nvSpPr>
          <p:cNvPr id="6" name="TextBox 143"/>
          <p:cNvSpPr txBox="1"/>
          <p:nvPr/>
        </p:nvSpPr>
        <p:spPr>
          <a:xfrm>
            <a:off x="4185444" y="1396424"/>
            <a:ext cx="3009651" cy="460375"/>
          </a:xfrm>
          <a:prstGeom prst="rect">
            <a:avLst/>
          </a:prstGeom>
          <a:noFill/>
        </p:spPr>
        <p:txBody>
          <a:bodyPr wrap="square" rtlCol="0">
            <a:spAutoFit/>
          </a:bodyPr>
          <a:lstStyle/>
          <a:p>
            <a:r>
              <a:rPr lang="zh-CN" altLang="en-US" sz="2400" dirty="0">
                <a:solidFill>
                  <a:srgbClr val="427AAD"/>
                </a:solidFill>
                <a:latin typeface="思源黑体 CN Medium" panose="020B0600000000000000" pitchFamily="34" charset="-122"/>
                <a:ea typeface="思源黑体 CN Medium" panose="020B0600000000000000" pitchFamily="34" charset="-122"/>
              </a:rPr>
              <a:t>一、课题背景</a:t>
            </a:r>
            <a:r>
              <a:rPr lang="zh-CN" altLang="en-US" sz="2400" dirty="0">
                <a:solidFill>
                  <a:srgbClr val="427AAD"/>
                </a:solidFill>
                <a:latin typeface="思源黑体 CN Medium" panose="020B0600000000000000" pitchFamily="34" charset="-122"/>
                <a:ea typeface="思源黑体 CN Medium" panose="020B0600000000000000" pitchFamily="34" charset="-122"/>
              </a:rPr>
              <a:t>意义</a:t>
            </a:r>
            <a:endParaRPr lang="zh-CN" altLang="en-US" sz="2400" dirty="0">
              <a:solidFill>
                <a:srgbClr val="427AAD"/>
              </a:solidFill>
              <a:latin typeface="思源黑体 CN Medium" panose="020B0600000000000000" pitchFamily="34" charset="-122"/>
              <a:ea typeface="思源黑体 CN Medium" panose="020B0600000000000000" pitchFamily="34" charset="-122"/>
            </a:endParaRPr>
          </a:p>
        </p:txBody>
      </p:sp>
      <p:sp>
        <p:nvSpPr>
          <p:cNvPr id="7" name="TextBox 144"/>
          <p:cNvSpPr txBox="1"/>
          <p:nvPr/>
        </p:nvSpPr>
        <p:spPr>
          <a:xfrm>
            <a:off x="4185445" y="2105270"/>
            <a:ext cx="3625204" cy="460375"/>
          </a:xfrm>
          <a:prstGeom prst="rect">
            <a:avLst/>
          </a:prstGeom>
          <a:noFill/>
        </p:spPr>
        <p:txBody>
          <a:bodyPr wrap="square" rtlCol="0">
            <a:spAutoFit/>
          </a:bodyPr>
          <a:lstStyle/>
          <a:p>
            <a:r>
              <a:rPr lang="zh-CN" altLang="en-US" sz="2400" dirty="0">
                <a:solidFill>
                  <a:srgbClr val="427AAD"/>
                </a:solidFill>
                <a:latin typeface="思源黑体 CN Medium" panose="020B0600000000000000" pitchFamily="34" charset="-122"/>
                <a:ea typeface="思源黑体 CN Medium" panose="020B0600000000000000" pitchFamily="34" charset="-122"/>
              </a:rPr>
              <a:t>二、国内外</a:t>
            </a:r>
            <a:r>
              <a:rPr lang="zh-CN" altLang="en-US" sz="2400" dirty="0">
                <a:solidFill>
                  <a:srgbClr val="427AAD"/>
                </a:solidFill>
                <a:latin typeface="思源黑体 CN Medium" panose="020B0600000000000000" pitchFamily="34" charset="-122"/>
                <a:ea typeface="思源黑体 CN Medium" panose="020B0600000000000000" pitchFamily="34" charset="-122"/>
              </a:rPr>
              <a:t>研究现状</a:t>
            </a:r>
            <a:endParaRPr lang="zh-CN" altLang="en-US" sz="2400" dirty="0">
              <a:solidFill>
                <a:srgbClr val="427AAD"/>
              </a:solidFill>
              <a:latin typeface="思源黑体 CN Medium" panose="020B0600000000000000" pitchFamily="34" charset="-122"/>
              <a:ea typeface="思源黑体 CN Medium" panose="020B0600000000000000" pitchFamily="34" charset="-122"/>
            </a:endParaRPr>
          </a:p>
        </p:txBody>
      </p:sp>
      <p:sp>
        <p:nvSpPr>
          <p:cNvPr id="8" name="TextBox 145"/>
          <p:cNvSpPr txBox="1"/>
          <p:nvPr/>
        </p:nvSpPr>
        <p:spPr>
          <a:xfrm>
            <a:off x="4185285" y="2766695"/>
            <a:ext cx="5880100" cy="460375"/>
          </a:xfrm>
          <a:prstGeom prst="rect">
            <a:avLst/>
          </a:prstGeom>
          <a:noFill/>
        </p:spPr>
        <p:txBody>
          <a:bodyPr wrap="square" rtlCol="0">
            <a:spAutoFit/>
          </a:bodyPr>
          <a:lstStyle/>
          <a:p>
            <a:r>
              <a:rPr lang="zh-CN" altLang="en-US" sz="2400" dirty="0">
                <a:solidFill>
                  <a:srgbClr val="427AAD"/>
                </a:solidFill>
                <a:latin typeface="思源黑体 CN Medium" panose="020B0600000000000000" pitchFamily="34" charset="-122"/>
                <a:ea typeface="思源黑体 CN Medium" panose="020B0600000000000000" pitchFamily="34" charset="-122"/>
              </a:rPr>
              <a:t>三、研究内容及拟解决</a:t>
            </a:r>
            <a:r>
              <a:rPr lang="zh-CN" altLang="en-US" sz="2400" dirty="0">
                <a:solidFill>
                  <a:srgbClr val="427AAD"/>
                </a:solidFill>
                <a:latin typeface="思源黑体 CN Medium" panose="020B0600000000000000" pitchFamily="34" charset="-122"/>
                <a:ea typeface="思源黑体 CN Medium" panose="020B0600000000000000" pitchFamily="34" charset="-122"/>
              </a:rPr>
              <a:t>关键问题</a:t>
            </a:r>
            <a:endParaRPr lang="zh-CN" altLang="en-US" sz="2400" dirty="0">
              <a:solidFill>
                <a:srgbClr val="427AAD"/>
              </a:solidFill>
              <a:latin typeface="思源黑体 CN Medium" panose="020B0600000000000000" pitchFamily="34" charset="-122"/>
              <a:ea typeface="思源黑体 CN Medium" panose="020B0600000000000000" pitchFamily="34" charset="-122"/>
            </a:endParaRPr>
          </a:p>
        </p:txBody>
      </p:sp>
      <p:sp>
        <p:nvSpPr>
          <p:cNvPr id="9" name="TextBox 146"/>
          <p:cNvSpPr txBox="1"/>
          <p:nvPr/>
        </p:nvSpPr>
        <p:spPr>
          <a:xfrm>
            <a:off x="4185285" y="3475355"/>
            <a:ext cx="4642485" cy="460375"/>
          </a:xfrm>
          <a:prstGeom prst="rect">
            <a:avLst/>
          </a:prstGeom>
          <a:noFill/>
        </p:spPr>
        <p:txBody>
          <a:bodyPr wrap="square" rtlCol="0">
            <a:spAutoFit/>
          </a:bodyPr>
          <a:lstStyle/>
          <a:p>
            <a:r>
              <a:rPr lang="zh-CN" altLang="en-US" sz="2400" dirty="0">
                <a:solidFill>
                  <a:srgbClr val="427AAD"/>
                </a:solidFill>
                <a:latin typeface="思源黑体 CN Medium" panose="020B0600000000000000" pitchFamily="34" charset="-122"/>
                <a:ea typeface="思源黑体 CN Medium" panose="020B0600000000000000" pitchFamily="34" charset="-122"/>
              </a:rPr>
              <a:t>四、研究方法与进度安排</a:t>
            </a:r>
            <a:endParaRPr lang="zh-CN" altLang="en-US" sz="2400" dirty="0">
              <a:solidFill>
                <a:srgbClr val="427AAD"/>
              </a:solidFill>
              <a:latin typeface="思源黑体 CN Medium" panose="020B0600000000000000" pitchFamily="34" charset="-122"/>
              <a:ea typeface="思源黑体 CN Medium" panose="020B0600000000000000" pitchFamily="34" charset="-122"/>
            </a:endParaRPr>
          </a:p>
        </p:txBody>
      </p:sp>
      <p:sp>
        <p:nvSpPr>
          <p:cNvPr id="10" name="TextBox 147"/>
          <p:cNvSpPr txBox="1"/>
          <p:nvPr/>
        </p:nvSpPr>
        <p:spPr>
          <a:xfrm>
            <a:off x="4185444" y="4822358"/>
            <a:ext cx="3009651" cy="460375"/>
          </a:xfrm>
          <a:prstGeom prst="rect">
            <a:avLst/>
          </a:prstGeom>
          <a:noFill/>
        </p:spPr>
        <p:txBody>
          <a:bodyPr wrap="square" rtlCol="0">
            <a:spAutoFit/>
          </a:bodyPr>
          <a:lstStyle/>
          <a:p>
            <a:r>
              <a:rPr lang="zh-CN" altLang="en-US" sz="2400" dirty="0">
                <a:solidFill>
                  <a:srgbClr val="427AAD"/>
                </a:solidFill>
                <a:latin typeface="思源黑体 CN Medium" panose="020B0600000000000000" pitchFamily="34" charset="-122"/>
                <a:ea typeface="思源黑体 CN Medium" panose="020B0600000000000000" pitchFamily="34" charset="-122"/>
              </a:rPr>
              <a:t>六、主要参考文献</a:t>
            </a:r>
            <a:endParaRPr lang="zh-CN" altLang="en-US" sz="2400" dirty="0">
              <a:solidFill>
                <a:srgbClr val="427AAD"/>
              </a:solidFill>
              <a:latin typeface="思源黑体 CN Medium" panose="020B0600000000000000" pitchFamily="34" charset="-122"/>
              <a:ea typeface="思源黑体 CN Medium" panose="020B0600000000000000" pitchFamily="34" charset="-122"/>
            </a:endParaRPr>
          </a:p>
        </p:txBody>
      </p:sp>
      <p:sp>
        <p:nvSpPr>
          <p:cNvPr id="16" name="文本框 15"/>
          <p:cNvSpPr txBox="1"/>
          <p:nvPr/>
        </p:nvSpPr>
        <p:spPr>
          <a:xfrm>
            <a:off x="1685925" y="2005808"/>
            <a:ext cx="1657350" cy="400110"/>
          </a:xfrm>
          <a:prstGeom prst="rect">
            <a:avLst/>
          </a:prstGeom>
          <a:noFill/>
        </p:spPr>
        <p:txBody>
          <a:bodyPr wrap="square" rtlCol="0">
            <a:spAutoFit/>
          </a:bodyPr>
          <a:lstStyle/>
          <a:p>
            <a:r>
              <a:rPr lang="en-US" altLang="zh-CN" sz="2000" b="1" dirty="0">
                <a:solidFill>
                  <a:srgbClr val="427AAD"/>
                </a:solidFill>
                <a:latin typeface="微软雅黑" panose="020B0503020204020204" pitchFamily="34" charset="-122"/>
                <a:ea typeface="微软雅黑" panose="020B0503020204020204" pitchFamily="34" charset="-122"/>
              </a:rPr>
              <a:t>CONTENT</a:t>
            </a:r>
            <a:endParaRPr lang="zh-CN" altLang="en-US" sz="2000" b="1" dirty="0">
              <a:solidFill>
                <a:srgbClr val="427AAD"/>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737658" y="2689086"/>
            <a:ext cx="1415772" cy="2692630"/>
          </a:xfrm>
          <a:prstGeom prst="rect">
            <a:avLst/>
          </a:prstGeom>
          <a:noFill/>
        </p:spPr>
        <p:txBody>
          <a:bodyPr vert="eaVert" wrap="square" rtlCol="0">
            <a:spAutoFit/>
          </a:bodyPr>
          <a:lstStyle/>
          <a:p>
            <a:r>
              <a:rPr lang="zh-CN" altLang="en-US" sz="4000" spc="300" dirty="0">
                <a:solidFill>
                  <a:srgbClr val="427AAD"/>
                </a:solidFill>
                <a:latin typeface="叶根友毛笔行书2.0版" panose="02010601030101010101" pitchFamily="2" charset="-122"/>
                <a:ea typeface="叶根友毛笔行书2.0版" panose="02010601030101010101" pitchFamily="2" charset="-122"/>
              </a:rPr>
              <a:t>兼容并包</a:t>
            </a:r>
            <a:endParaRPr lang="en-US" altLang="zh-CN" sz="4000" spc="300" dirty="0">
              <a:solidFill>
                <a:srgbClr val="427AAD"/>
              </a:solidFill>
              <a:latin typeface="叶根友毛笔行书2.0版" panose="02010601030101010101" pitchFamily="2" charset="-122"/>
              <a:ea typeface="叶根友毛笔行书2.0版" panose="02010601030101010101" pitchFamily="2" charset="-122"/>
            </a:endParaRPr>
          </a:p>
          <a:p>
            <a:r>
              <a:rPr lang="zh-CN" altLang="en-US" sz="4000" spc="300" dirty="0">
                <a:solidFill>
                  <a:srgbClr val="427AAD"/>
                </a:solidFill>
                <a:latin typeface="叶根友毛笔行书2.0版" panose="02010601030101010101" pitchFamily="2" charset="-122"/>
                <a:ea typeface="叶根友毛笔行书2.0版" panose="02010601030101010101" pitchFamily="2" charset="-122"/>
              </a:rPr>
              <a:t>思想自由</a:t>
            </a:r>
            <a:endParaRPr lang="zh-CN" altLang="en-US" sz="4000" spc="300" dirty="0">
              <a:solidFill>
                <a:srgbClr val="427AAD"/>
              </a:solidFill>
              <a:latin typeface="叶根友毛笔行书2.0版" panose="02010601030101010101" pitchFamily="2" charset="-122"/>
              <a:ea typeface="叶根友毛笔行书2.0版" panose="02010601030101010101" pitchFamily="2" charset="-122"/>
            </a:endParaRPr>
          </a:p>
        </p:txBody>
      </p:sp>
      <p:sp>
        <p:nvSpPr>
          <p:cNvPr id="2" name="TextBox 146"/>
          <p:cNvSpPr txBox="1"/>
          <p:nvPr/>
        </p:nvSpPr>
        <p:spPr>
          <a:xfrm>
            <a:off x="4197985" y="4192905"/>
            <a:ext cx="4642485" cy="460375"/>
          </a:xfrm>
          <a:prstGeom prst="rect">
            <a:avLst/>
          </a:prstGeom>
          <a:noFill/>
        </p:spPr>
        <p:txBody>
          <a:bodyPr wrap="square" rtlCol="0">
            <a:spAutoFit/>
          </a:bodyPr>
          <a:p>
            <a:r>
              <a:rPr lang="zh-CN" altLang="en-US" sz="2400" dirty="0">
                <a:solidFill>
                  <a:srgbClr val="427AAD"/>
                </a:solidFill>
                <a:latin typeface="思源黑体 CN Medium" panose="020B0600000000000000" pitchFamily="34" charset="-122"/>
                <a:ea typeface="思源黑体 CN Medium" panose="020B0600000000000000" pitchFamily="34" charset="-122"/>
              </a:rPr>
              <a:t>五、</a:t>
            </a:r>
            <a:r>
              <a:rPr lang="zh-CN" altLang="en-US" sz="2400" dirty="0">
                <a:solidFill>
                  <a:srgbClr val="427AAD"/>
                </a:solidFill>
                <a:latin typeface="思源黑体 CN Medium" panose="020B0600000000000000" pitchFamily="34" charset="-122"/>
                <a:ea typeface="思源黑体 CN Medium" panose="020B0600000000000000" pitchFamily="34" charset="-122"/>
              </a:rPr>
              <a:t>目前进度</a:t>
            </a:r>
            <a:endParaRPr lang="zh-CN" altLang="en-US" sz="2400" dirty="0">
              <a:solidFill>
                <a:srgbClr val="427AAD"/>
              </a:solidFill>
              <a:latin typeface="思源黑体 CN Medium" panose="020B0600000000000000" pitchFamily="34" charset="-122"/>
              <a:ea typeface="思源黑体 CN Medium" panose="020B0600000000000000"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椭圆 14"/>
          <p:cNvSpPr/>
          <p:nvPr/>
        </p:nvSpPr>
        <p:spPr>
          <a:xfrm>
            <a:off x="427619" y="377744"/>
            <a:ext cx="366369" cy="366369"/>
          </a:xfrm>
          <a:prstGeom prst="ellipse">
            <a:avLst/>
          </a:prstGeom>
          <a:solidFill>
            <a:srgbClr val="427A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17" name="TextBox 34"/>
          <p:cNvSpPr txBox="1"/>
          <p:nvPr/>
        </p:nvSpPr>
        <p:spPr>
          <a:xfrm>
            <a:off x="828043" y="312576"/>
            <a:ext cx="4861560" cy="501650"/>
          </a:xfrm>
          <a:prstGeom prst="rect">
            <a:avLst/>
          </a:prstGeom>
          <a:noFill/>
        </p:spPr>
        <p:txBody>
          <a:bodyPr wrap="none" rtlCol="0">
            <a:spAutoFit/>
          </a:bodyPr>
          <a:p>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数据库软件的安装以及</a:t>
            </a:r>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测试</a:t>
            </a:r>
            <a:endPar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pic>
        <p:nvPicPr>
          <p:cNvPr id="19" name="图片 18"/>
          <p:cNvPicPr>
            <a:picLocks noChangeAspect="1"/>
          </p:cNvPicPr>
          <p:nvPr/>
        </p:nvPicPr>
        <p:blipFill>
          <a:blip r:embed="rId1"/>
          <a:stretch>
            <a:fillRect/>
          </a:stretch>
        </p:blipFill>
        <p:spPr>
          <a:xfrm>
            <a:off x="11103610" y="78740"/>
            <a:ext cx="735330" cy="735330"/>
          </a:xfrm>
          <a:prstGeom prst="rect">
            <a:avLst/>
          </a:prstGeom>
        </p:spPr>
      </p:pic>
      <p:pic>
        <p:nvPicPr>
          <p:cNvPr id="5" name="图片 4"/>
          <p:cNvPicPr>
            <a:picLocks noChangeAspect="1"/>
          </p:cNvPicPr>
          <p:nvPr/>
        </p:nvPicPr>
        <p:blipFill>
          <a:blip r:embed="rId2"/>
          <a:stretch>
            <a:fillRect/>
          </a:stretch>
        </p:blipFill>
        <p:spPr>
          <a:xfrm>
            <a:off x="1363980" y="1047750"/>
            <a:ext cx="9464040" cy="57308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椭圆 14"/>
          <p:cNvSpPr/>
          <p:nvPr/>
        </p:nvSpPr>
        <p:spPr>
          <a:xfrm>
            <a:off x="427619" y="377744"/>
            <a:ext cx="366369" cy="366369"/>
          </a:xfrm>
          <a:prstGeom prst="ellipse">
            <a:avLst/>
          </a:prstGeom>
          <a:solidFill>
            <a:srgbClr val="427A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17" name="TextBox 34"/>
          <p:cNvSpPr txBox="1"/>
          <p:nvPr/>
        </p:nvSpPr>
        <p:spPr>
          <a:xfrm>
            <a:off x="828043" y="312576"/>
            <a:ext cx="1742440" cy="501650"/>
          </a:xfrm>
          <a:prstGeom prst="rect">
            <a:avLst/>
          </a:prstGeom>
          <a:noFill/>
        </p:spPr>
        <p:txBody>
          <a:bodyPr wrap="none" rtlCol="0">
            <a:spAutoFit/>
          </a:bodyPr>
          <a:p>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登录</a:t>
            </a:r>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页面</a:t>
            </a:r>
            <a:endPar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pic>
        <p:nvPicPr>
          <p:cNvPr id="19" name="图片 18"/>
          <p:cNvPicPr>
            <a:picLocks noChangeAspect="1"/>
          </p:cNvPicPr>
          <p:nvPr/>
        </p:nvPicPr>
        <p:blipFill>
          <a:blip r:embed="rId1"/>
          <a:stretch>
            <a:fillRect/>
          </a:stretch>
        </p:blipFill>
        <p:spPr>
          <a:xfrm>
            <a:off x="11103610" y="78740"/>
            <a:ext cx="735330" cy="735330"/>
          </a:xfrm>
          <a:prstGeom prst="rect">
            <a:avLst/>
          </a:prstGeom>
        </p:spPr>
      </p:pic>
      <p:pic>
        <p:nvPicPr>
          <p:cNvPr id="6" name="图片 5"/>
          <p:cNvPicPr>
            <a:picLocks noChangeAspect="1"/>
          </p:cNvPicPr>
          <p:nvPr/>
        </p:nvPicPr>
        <p:blipFill>
          <a:blip r:embed="rId2"/>
          <a:stretch>
            <a:fillRect/>
          </a:stretch>
        </p:blipFill>
        <p:spPr>
          <a:xfrm>
            <a:off x="427355" y="1492885"/>
            <a:ext cx="11410950" cy="53409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椭圆 14"/>
          <p:cNvSpPr/>
          <p:nvPr/>
        </p:nvSpPr>
        <p:spPr>
          <a:xfrm>
            <a:off x="427619" y="377744"/>
            <a:ext cx="366369" cy="366369"/>
          </a:xfrm>
          <a:prstGeom prst="ellipse">
            <a:avLst/>
          </a:prstGeom>
          <a:solidFill>
            <a:srgbClr val="427A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17" name="TextBox 34"/>
          <p:cNvSpPr txBox="1"/>
          <p:nvPr/>
        </p:nvSpPr>
        <p:spPr>
          <a:xfrm>
            <a:off x="793753" y="312576"/>
            <a:ext cx="6811010" cy="501650"/>
          </a:xfrm>
          <a:prstGeom prst="rect">
            <a:avLst/>
          </a:prstGeom>
          <a:noFill/>
        </p:spPr>
        <p:txBody>
          <a:bodyPr wrap="none" rtlCol="0">
            <a:spAutoFit/>
          </a:bodyPr>
          <a:p>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注册页面：用于学生用户注册账号</a:t>
            </a:r>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使用</a:t>
            </a:r>
            <a:endPar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pic>
        <p:nvPicPr>
          <p:cNvPr id="19" name="图片 18"/>
          <p:cNvPicPr>
            <a:picLocks noChangeAspect="1"/>
          </p:cNvPicPr>
          <p:nvPr/>
        </p:nvPicPr>
        <p:blipFill>
          <a:blip r:embed="rId1"/>
          <a:stretch>
            <a:fillRect/>
          </a:stretch>
        </p:blipFill>
        <p:spPr>
          <a:xfrm>
            <a:off x="11103610" y="78740"/>
            <a:ext cx="735330" cy="735330"/>
          </a:xfrm>
          <a:prstGeom prst="rect">
            <a:avLst/>
          </a:prstGeom>
        </p:spPr>
      </p:pic>
      <p:pic>
        <p:nvPicPr>
          <p:cNvPr id="4" name="图片 3"/>
          <p:cNvPicPr>
            <a:picLocks noChangeAspect="1"/>
          </p:cNvPicPr>
          <p:nvPr/>
        </p:nvPicPr>
        <p:blipFill>
          <a:blip r:embed="rId2"/>
          <a:stretch>
            <a:fillRect/>
          </a:stretch>
        </p:blipFill>
        <p:spPr>
          <a:xfrm>
            <a:off x="427355" y="1459865"/>
            <a:ext cx="11410950" cy="53244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27619" y="377744"/>
            <a:ext cx="366369" cy="366369"/>
          </a:xfrm>
          <a:prstGeom prst="ellipse">
            <a:avLst/>
          </a:prstGeom>
          <a:solidFill>
            <a:srgbClr val="427A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TextBox 34"/>
          <p:cNvSpPr txBox="1"/>
          <p:nvPr/>
        </p:nvSpPr>
        <p:spPr>
          <a:xfrm>
            <a:off x="828043" y="312576"/>
            <a:ext cx="1755609" cy="502766"/>
          </a:xfrm>
          <a:prstGeom prst="rect">
            <a:avLst/>
          </a:prstGeom>
          <a:noFill/>
        </p:spPr>
        <p:txBody>
          <a:bodyPr wrap="none" rtlCol="0">
            <a:spAutoFit/>
          </a:bodyPr>
          <a:lstStyle/>
          <a:p>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参考文献</a:t>
            </a:r>
            <a:endPar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cxnSp>
        <p:nvCxnSpPr>
          <p:cNvPr id="5" name="直接连接符 4"/>
          <p:cNvCxnSpPr/>
          <p:nvPr/>
        </p:nvCxnSpPr>
        <p:spPr>
          <a:xfrm>
            <a:off x="2692271" y="421868"/>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35"/>
          <p:cNvSpPr txBox="1"/>
          <p:nvPr/>
        </p:nvSpPr>
        <p:spPr>
          <a:xfrm>
            <a:off x="2800891" y="296902"/>
            <a:ext cx="1840568" cy="461665"/>
          </a:xfrm>
          <a:prstGeom prst="rect">
            <a:avLst/>
          </a:prstGeom>
          <a:noFill/>
        </p:spPr>
        <p:txBody>
          <a:bodyPr wrap="none" rtlCol="0">
            <a:spAutoFit/>
          </a:bodyPr>
          <a:lstStyle/>
          <a:p>
            <a:r>
              <a:rPr lang="en-US" altLang="zh-CN" sz="2400" dirty="0">
                <a:solidFill>
                  <a:schemeClr val="bg1">
                    <a:lumMod val="50000"/>
                  </a:schemeClr>
                </a:solidFill>
                <a:latin typeface="Kozuka Gothic Pro R" pitchFamily="34" charset="-128"/>
                <a:ea typeface="Kozuka Gothic Pro R" pitchFamily="34" charset="-128"/>
              </a:rPr>
              <a:t>REFERENCE</a:t>
            </a:r>
            <a:endParaRPr lang="zh-CN" altLang="en-US" sz="2400" dirty="0">
              <a:solidFill>
                <a:schemeClr val="bg1">
                  <a:lumMod val="50000"/>
                </a:schemeClr>
              </a:solidFill>
              <a:latin typeface="Kozuka Gothic Pro R" pitchFamily="34" charset="-128"/>
              <a:ea typeface="Kozuka Gothic Pro R" pitchFamily="34" charset="-128"/>
            </a:endParaRPr>
          </a:p>
        </p:txBody>
      </p:sp>
      <p:grpSp>
        <p:nvGrpSpPr>
          <p:cNvPr id="7" name="组合 6"/>
          <p:cNvGrpSpPr/>
          <p:nvPr/>
        </p:nvGrpSpPr>
        <p:grpSpPr>
          <a:xfrm>
            <a:off x="1618615" y="1372870"/>
            <a:ext cx="9355455" cy="337185"/>
            <a:chOff x="2492375" y="1996559"/>
            <a:chExt cx="9062253" cy="337185"/>
          </a:xfrm>
        </p:grpSpPr>
        <p:sp>
          <p:nvSpPr>
            <p:cNvPr id="8" name="矩形 7"/>
            <p:cNvSpPr/>
            <p:nvPr/>
          </p:nvSpPr>
          <p:spPr>
            <a:xfrm>
              <a:off x="2492375" y="2067044"/>
              <a:ext cx="476250" cy="228600"/>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rPr>
                <a:t>1</a:t>
              </a:r>
              <a:endParaRPr lang="en-US" altLang="zh-CN" sz="1600" dirty="0">
                <a:solidFill>
                  <a:schemeClr val="bg1"/>
                </a:solidFill>
              </a:endParaRPr>
            </a:p>
          </p:txBody>
        </p:sp>
        <p:sp>
          <p:nvSpPr>
            <p:cNvPr id="9" name="文本框 8"/>
            <p:cNvSpPr txBox="1"/>
            <p:nvPr/>
          </p:nvSpPr>
          <p:spPr>
            <a:xfrm>
              <a:off x="3162833" y="1996559"/>
              <a:ext cx="8391795" cy="337185"/>
            </a:xfrm>
            <a:prstGeom prst="rect">
              <a:avLst/>
            </a:prstGeom>
            <a:noFill/>
          </p:spPr>
          <p:txBody>
            <a:bodyPr wrap="square" rtlCol="0">
              <a:spAutoFit/>
            </a:bodyPr>
            <a:lstStyle/>
            <a:p>
              <a:r>
                <a:rPr sz="1600" dirty="0">
                  <a:solidFill>
                    <a:schemeClr val="tx1">
                      <a:lumMod val="65000"/>
                      <a:lumOff val="35000"/>
                    </a:schemeClr>
                  </a:solidFill>
                </a:rPr>
                <a:t>[1]贾寒霜,黄军峰.浅析在线考试系统的发展现状与趋势研究[J].电脑迷,2018(11):271.</a:t>
              </a:r>
              <a:endParaRPr sz="1600" dirty="0">
                <a:solidFill>
                  <a:schemeClr val="tx1">
                    <a:lumMod val="65000"/>
                    <a:lumOff val="35000"/>
                  </a:schemeClr>
                </a:solidFill>
              </a:endParaRPr>
            </a:p>
          </p:txBody>
        </p:sp>
      </p:grpSp>
      <p:grpSp>
        <p:nvGrpSpPr>
          <p:cNvPr id="10" name="组合 9"/>
          <p:cNvGrpSpPr/>
          <p:nvPr/>
        </p:nvGrpSpPr>
        <p:grpSpPr>
          <a:xfrm>
            <a:off x="1618452" y="1766054"/>
            <a:ext cx="8938895" cy="337185"/>
            <a:chOff x="2492375" y="2714744"/>
            <a:chExt cx="8938895" cy="337185"/>
          </a:xfrm>
        </p:grpSpPr>
        <p:sp>
          <p:nvSpPr>
            <p:cNvPr id="11" name="矩形 10"/>
            <p:cNvSpPr/>
            <p:nvPr/>
          </p:nvSpPr>
          <p:spPr>
            <a:xfrm>
              <a:off x="2492375" y="2785229"/>
              <a:ext cx="476250" cy="228600"/>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rPr>
                <a:t>2</a:t>
              </a:r>
              <a:endParaRPr lang="en-US" altLang="zh-CN" sz="1600" dirty="0">
                <a:solidFill>
                  <a:schemeClr val="bg1"/>
                </a:solidFill>
              </a:endParaRPr>
            </a:p>
          </p:txBody>
        </p:sp>
        <p:sp>
          <p:nvSpPr>
            <p:cNvPr id="12" name="文本框 11"/>
            <p:cNvSpPr txBox="1"/>
            <p:nvPr/>
          </p:nvSpPr>
          <p:spPr>
            <a:xfrm>
              <a:off x="3162935" y="2714744"/>
              <a:ext cx="8268335" cy="337185"/>
            </a:xfrm>
            <a:prstGeom prst="rect">
              <a:avLst/>
            </a:prstGeom>
            <a:noFill/>
          </p:spPr>
          <p:txBody>
            <a:bodyPr wrap="square" rtlCol="0">
              <a:spAutoFit/>
            </a:bodyPr>
            <a:lstStyle/>
            <a:p>
              <a:r>
                <a:rPr sz="1600" dirty="0">
                  <a:solidFill>
                    <a:schemeClr val="tx1">
                      <a:lumMod val="65000"/>
                      <a:lumOff val="35000"/>
                    </a:schemeClr>
                  </a:solidFill>
                </a:rPr>
                <a:t>[2]周黎.试分析在线考试系统的发展现状与研究[J].计算机产品与流通,2017(11):222</a:t>
              </a:r>
              <a:endParaRPr sz="1600" dirty="0">
                <a:solidFill>
                  <a:schemeClr val="tx1">
                    <a:lumMod val="65000"/>
                    <a:lumOff val="35000"/>
                  </a:schemeClr>
                </a:solidFill>
              </a:endParaRPr>
            </a:p>
          </p:txBody>
        </p:sp>
      </p:grpSp>
      <p:grpSp>
        <p:nvGrpSpPr>
          <p:cNvPr id="13" name="组合 12"/>
          <p:cNvGrpSpPr/>
          <p:nvPr/>
        </p:nvGrpSpPr>
        <p:grpSpPr>
          <a:xfrm>
            <a:off x="1618452" y="2128639"/>
            <a:ext cx="10411460" cy="337185"/>
            <a:chOff x="2492375" y="3432929"/>
            <a:chExt cx="10411460" cy="337185"/>
          </a:xfrm>
        </p:grpSpPr>
        <p:sp>
          <p:nvSpPr>
            <p:cNvPr id="14" name="矩形 13"/>
            <p:cNvSpPr/>
            <p:nvPr/>
          </p:nvSpPr>
          <p:spPr>
            <a:xfrm>
              <a:off x="2492375" y="3503414"/>
              <a:ext cx="476250" cy="228600"/>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rPr>
                <a:t>3</a:t>
              </a:r>
              <a:endParaRPr lang="en-US" altLang="zh-CN" sz="1600" dirty="0">
                <a:solidFill>
                  <a:schemeClr val="bg1"/>
                </a:solidFill>
              </a:endParaRPr>
            </a:p>
          </p:txBody>
        </p:sp>
        <p:sp>
          <p:nvSpPr>
            <p:cNvPr id="15" name="文本框 14"/>
            <p:cNvSpPr txBox="1"/>
            <p:nvPr/>
          </p:nvSpPr>
          <p:spPr>
            <a:xfrm>
              <a:off x="3152775" y="3432929"/>
              <a:ext cx="9751060" cy="337185"/>
            </a:xfrm>
            <a:prstGeom prst="rect">
              <a:avLst/>
            </a:prstGeom>
            <a:noFill/>
          </p:spPr>
          <p:txBody>
            <a:bodyPr wrap="square" rtlCol="0">
              <a:spAutoFit/>
            </a:bodyPr>
            <a:lstStyle/>
            <a:p>
              <a:r>
                <a:rPr sz="1600" dirty="0">
                  <a:solidFill>
                    <a:schemeClr val="tx1">
                      <a:lumMod val="65000"/>
                      <a:lumOff val="35000"/>
                    </a:schemeClr>
                  </a:solidFill>
                </a:rPr>
                <a:t>[3]王景,刘四顺.基于信息化考试分析系统对提高教学质量的研究[J].智慧健康,2020,6(11):27-29</a:t>
              </a:r>
              <a:r>
                <a:rPr lang="en-US" altLang="zh-CN" sz="1600" dirty="0">
                  <a:solidFill>
                    <a:schemeClr val="tx1">
                      <a:lumMod val="65000"/>
                      <a:lumOff val="35000"/>
                    </a:schemeClr>
                  </a:solidFill>
                </a:rPr>
                <a:t>.</a:t>
              </a:r>
              <a:endParaRPr lang="zh-CN" altLang="en-US" sz="1600" dirty="0">
                <a:solidFill>
                  <a:schemeClr val="tx1">
                    <a:lumMod val="65000"/>
                    <a:lumOff val="35000"/>
                  </a:schemeClr>
                </a:solidFill>
              </a:endParaRPr>
            </a:p>
          </p:txBody>
        </p:sp>
      </p:grpSp>
      <p:grpSp>
        <p:nvGrpSpPr>
          <p:cNvPr id="16" name="组合 15"/>
          <p:cNvGrpSpPr/>
          <p:nvPr/>
        </p:nvGrpSpPr>
        <p:grpSpPr>
          <a:xfrm>
            <a:off x="1618452" y="2511544"/>
            <a:ext cx="8176260" cy="583565"/>
            <a:chOff x="2492375" y="4151114"/>
            <a:chExt cx="8176260" cy="583565"/>
          </a:xfrm>
        </p:grpSpPr>
        <p:sp>
          <p:nvSpPr>
            <p:cNvPr id="17" name="矩形 16"/>
            <p:cNvSpPr/>
            <p:nvPr/>
          </p:nvSpPr>
          <p:spPr>
            <a:xfrm>
              <a:off x="2492375" y="4221599"/>
              <a:ext cx="477520" cy="228600"/>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rPr>
                <a:t>4</a:t>
              </a:r>
              <a:endParaRPr lang="en-US" altLang="zh-CN" sz="1600" dirty="0">
                <a:solidFill>
                  <a:schemeClr val="bg1"/>
                </a:solidFill>
              </a:endParaRPr>
            </a:p>
          </p:txBody>
        </p:sp>
        <p:sp>
          <p:nvSpPr>
            <p:cNvPr id="18" name="文本框 17"/>
            <p:cNvSpPr txBox="1"/>
            <p:nvPr/>
          </p:nvSpPr>
          <p:spPr>
            <a:xfrm>
              <a:off x="3162935" y="4151114"/>
              <a:ext cx="7505700" cy="583565"/>
            </a:xfrm>
            <a:prstGeom prst="rect">
              <a:avLst/>
            </a:prstGeom>
            <a:noFill/>
          </p:spPr>
          <p:txBody>
            <a:bodyPr wrap="square" rtlCol="0">
              <a:spAutoFit/>
            </a:bodyPr>
            <a:lstStyle/>
            <a:p>
              <a:r>
                <a:rPr sz="1600" dirty="0">
                  <a:solidFill>
                    <a:schemeClr val="tx1">
                      <a:lumMod val="65000"/>
                      <a:lumOff val="35000"/>
                    </a:schemeClr>
                  </a:solidFill>
                </a:rPr>
                <a:t>[4]张勇.基于B/S结构的考试系统的设计与实现[D].厦门大学硕士学位论文，2008.</a:t>
              </a:r>
              <a:endParaRPr sz="1600" dirty="0">
                <a:solidFill>
                  <a:schemeClr val="tx1">
                    <a:lumMod val="65000"/>
                    <a:lumOff val="35000"/>
                  </a:schemeClr>
                </a:solidFill>
              </a:endParaRPr>
            </a:p>
            <a:p>
              <a:endParaRPr sz="1600" dirty="0">
                <a:solidFill>
                  <a:schemeClr val="tx1">
                    <a:lumMod val="65000"/>
                    <a:lumOff val="35000"/>
                  </a:schemeClr>
                </a:solidFill>
              </a:endParaRPr>
            </a:p>
          </p:txBody>
        </p:sp>
      </p:grpSp>
      <p:grpSp>
        <p:nvGrpSpPr>
          <p:cNvPr id="19" name="组合 18"/>
          <p:cNvGrpSpPr/>
          <p:nvPr/>
        </p:nvGrpSpPr>
        <p:grpSpPr>
          <a:xfrm>
            <a:off x="1618452" y="2894449"/>
            <a:ext cx="7242175" cy="337185"/>
            <a:chOff x="2492375" y="4869299"/>
            <a:chExt cx="7242175" cy="337185"/>
          </a:xfrm>
        </p:grpSpPr>
        <p:sp>
          <p:nvSpPr>
            <p:cNvPr id="20" name="矩形 19"/>
            <p:cNvSpPr/>
            <p:nvPr/>
          </p:nvSpPr>
          <p:spPr>
            <a:xfrm>
              <a:off x="2492375" y="4939784"/>
              <a:ext cx="476885" cy="228600"/>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rPr>
                <a:t>5</a:t>
              </a:r>
              <a:endParaRPr lang="en-US" altLang="zh-CN" sz="1600" dirty="0">
                <a:solidFill>
                  <a:schemeClr val="bg1"/>
                </a:solidFill>
              </a:endParaRPr>
            </a:p>
          </p:txBody>
        </p:sp>
        <p:sp>
          <p:nvSpPr>
            <p:cNvPr id="21" name="文本框 20"/>
            <p:cNvSpPr txBox="1"/>
            <p:nvPr/>
          </p:nvSpPr>
          <p:spPr>
            <a:xfrm>
              <a:off x="3162935" y="4869299"/>
              <a:ext cx="6571615" cy="337185"/>
            </a:xfrm>
            <a:prstGeom prst="rect">
              <a:avLst/>
            </a:prstGeom>
            <a:noFill/>
          </p:spPr>
          <p:txBody>
            <a:bodyPr wrap="square" rtlCol="0">
              <a:spAutoFit/>
            </a:bodyPr>
            <a:lstStyle/>
            <a:p>
              <a:r>
                <a:rPr lang="zh-CN" altLang="en-US" sz="1600" dirty="0">
                  <a:solidFill>
                    <a:schemeClr val="tx1">
                      <a:lumMod val="65000"/>
                      <a:lumOff val="35000"/>
                    </a:schemeClr>
                  </a:solidFill>
                </a:rPr>
                <a:t>[5]王愉,潘明明.响应式网页设计初探[J].北京印刷学院学报,2014(3):13-15.</a:t>
              </a:r>
              <a:endParaRPr lang="zh-CN" altLang="en-US" sz="1600" dirty="0">
                <a:solidFill>
                  <a:schemeClr val="tx1">
                    <a:lumMod val="65000"/>
                    <a:lumOff val="35000"/>
                  </a:schemeClr>
                </a:solidFill>
              </a:endParaRPr>
            </a:p>
          </p:txBody>
        </p:sp>
      </p:grpSp>
      <p:grpSp>
        <p:nvGrpSpPr>
          <p:cNvPr id="22" name="组合 21"/>
          <p:cNvGrpSpPr/>
          <p:nvPr/>
        </p:nvGrpSpPr>
        <p:grpSpPr>
          <a:xfrm>
            <a:off x="1618452" y="3277354"/>
            <a:ext cx="8176260" cy="337185"/>
            <a:chOff x="2492375" y="5587484"/>
            <a:chExt cx="8176260" cy="337185"/>
          </a:xfrm>
        </p:grpSpPr>
        <p:sp>
          <p:nvSpPr>
            <p:cNvPr id="23" name="矩形 22"/>
            <p:cNvSpPr/>
            <p:nvPr/>
          </p:nvSpPr>
          <p:spPr>
            <a:xfrm>
              <a:off x="2492375" y="5657969"/>
              <a:ext cx="476885" cy="228600"/>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rPr>
                <a:t>6</a:t>
              </a:r>
              <a:endParaRPr lang="en-US" altLang="zh-CN" sz="1600" dirty="0">
                <a:solidFill>
                  <a:schemeClr val="bg1"/>
                </a:solidFill>
              </a:endParaRPr>
            </a:p>
          </p:txBody>
        </p:sp>
        <p:sp>
          <p:nvSpPr>
            <p:cNvPr id="24" name="文本框 23"/>
            <p:cNvSpPr txBox="1"/>
            <p:nvPr/>
          </p:nvSpPr>
          <p:spPr>
            <a:xfrm>
              <a:off x="3162935" y="5587484"/>
              <a:ext cx="7505700" cy="337185"/>
            </a:xfrm>
            <a:prstGeom prst="rect">
              <a:avLst/>
            </a:prstGeom>
            <a:noFill/>
          </p:spPr>
          <p:txBody>
            <a:bodyPr wrap="square" rtlCol="0">
              <a:spAutoFit/>
            </a:bodyPr>
            <a:lstStyle/>
            <a:p>
              <a:r>
                <a:rPr sz="1600" dirty="0">
                  <a:solidFill>
                    <a:schemeClr val="tx1">
                      <a:lumMod val="65000"/>
                      <a:lumOff val="35000"/>
                    </a:schemeClr>
                  </a:solidFill>
                </a:rPr>
                <a:t>[6]肖豆.智能组卷系统的设计与实现[D].电子科技大学硕士学位论文，2017.</a:t>
              </a:r>
              <a:endParaRPr sz="1600" dirty="0">
                <a:solidFill>
                  <a:schemeClr val="tx1">
                    <a:lumMod val="65000"/>
                    <a:lumOff val="35000"/>
                  </a:schemeClr>
                </a:solidFill>
              </a:endParaRPr>
            </a:p>
          </p:txBody>
        </p:sp>
      </p:grpSp>
      <p:grpSp>
        <p:nvGrpSpPr>
          <p:cNvPr id="4" name="组合 3"/>
          <p:cNvGrpSpPr/>
          <p:nvPr/>
        </p:nvGrpSpPr>
        <p:grpSpPr>
          <a:xfrm>
            <a:off x="1613535" y="3653790"/>
            <a:ext cx="9166860" cy="337185"/>
            <a:chOff x="2492375" y="1996559"/>
            <a:chExt cx="9050020" cy="337185"/>
          </a:xfrm>
        </p:grpSpPr>
        <p:sp>
          <p:nvSpPr>
            <p:cNvPr id="25" name="矩形 24"/>
            <p:cNvSpPr/>
            <p:nvPr/>
          </p:nvSpPr>
          <p:spPr>
            <a:xfrm>
              <a:off x="2492375" y="2067044"/>
              <a:ext cx="483235" cy="228600"/>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dirty="0">
                  <a:solidFill>
                    <a:schemeClr val="bg1"/>
                  </a:solidFill>
                </a:rPr>
                <a:t>7</a:t>
              </a:r>
              <a:endParaRPr lang="en-US" altLang="zh-CN" sz="1600" dirty="0">
                <a:solidFill>
                  <a:schemeClr val="bg1"/>
                </a:solidFill>
              </a:endParaRPr>
            </a:p>
          </p:txBody>
        </p:sp>
        <p:sp>
          <p:nvSpPr>
            <p:cNvPr id="26" name="文本框 25"/>
            <p:cNvSpPr txBox="1"/>
            <p:nvPr/>
          </p:nvSpPr>
          <p:spPr>
            <a:xfrm>
              <a:off x="3168015" y="1996559"/>
              <a:ext cx="8374380" cy="337185"/>
            </a:xfrm>
            <a:prstGeom prst="rect">
              <a:avLst/>
            </a:prstGeom>
            <a:noFill/>
          </p:spPr>
          <p:txBody>
            <a:bodyPr wrap="square" rtlCol="0">
              <a:spAutoFit/>
            </a:bodyPr>
            <a:p>
              <a:r>
                <a:rPr sz="1600" dirty="0">
                  <a:solidFill>
                    <a:schemeClr val="tx1">
                      <a:lumMod val="65000"/>
                      <a:lumOff val="35000"/>
                    </a:schemeClr>
                  </a:solidFill>
                </a:rPr>
                <a:t>[7]Matt Frisbie,李松峰.JavaScript高级程序设计[M].第四版.北京：人民邮电出版社，2020:1-865.</a:t>
              </a:r>
              <a:endParaRPr sz="1600" dirty="0">
                <a:solidFill>
                  <a:schemeClr val="tx1">
                    <a:lumMod val="65000"/>
                    <a:lumOff val="35000"/>
                  </a:schemeClr>
                </a:solidFill>
              </a:endParaRPr>
            </a:p>
          </p:txBody>
        </p:sp>
      </p:grpSp>
      <p:grpSp>
        <p:nvGrpSpPr>
          <p:cNvPr id="27" name="组合 26"/>
          <p:cNvGrpSpPr/>
          <p:nvPr/>
        </p:nvGrpSpPr>
        <p:grpSpPr>
          <a:xfrm>
            <a:off x="1613372" y="4043164"/>
            <a:ext cx="9568180" cy="337185"/>
            <a:chOff x="2492375" y="2714744"/>
            <a:chExt cx="9568180" cy="337185"/>
          </a:xfrm>
        </p:grpSpPr>
        <p:sp>
          <p:nvSpPr>
            <p:cNvPr id="28" name="矩形 27"/>
            <p:cNvSpPr/>
            <p:nvPr/>
          </p:nvSpPr>
          <p:spPr>
            <a:xfrm>
              <a:off x="2492375" y="2785229"/>
              <a:ext cx="482600" cy="228600"/>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dirty="0">
                  <a:solidFill>
                    <a:schemeClr val="bg1"/>
                  </a:solidFill>
                </a:rPr>
                <a:t>8</a:t>
              </a:r>
              <a:endParaRPr lang="en-US" altLang="zh-CN" sz="1600" dirty="0">
                <a:solidFill>
                  <a:schemeClr val="bg1"/>
                </a:solidFill>
              </a:endParaRPr>
            </a:p>
          </p:txBody>
        </p:sp>
        <p:sp>
          <p:nvSpPr>
            <p:cNvPr id="29" name="文本框 28"/>
            <p:cNvSpPr txBox="1"/>
            <p:nvPr/>
          </p:nvSpPr>
          <p:spPr>
            <a:xfrm>
              <a:off x="3168015" y="2714744"/>
              <a:ext cx="8892540" cy="337185"/>
            </a:xfrm>
            <a:prstGeom prst="rect">
              <a:avLst/>
            </a:prstGeom>
            <a:noFill/>
          </p:spPr>
          <p:txBody>
            <a:bodyPr wrap="square" rtlCol="0">
              <a:spAutoFit/>
            </a:bodyPr>
            <a:p>
              <a:r>
                <a:rPr sz="1600" dirty="0">
                  <a:solidFill>
                    <a:schemeClr val="tx1">
                      <a:lumMod val="65000"/>
                      <a:lumOff val="35000"/>
                    </a:schemeClr>
                  </a:solidFill>
                </a:rPr>
                <a:t>[8]Charles Wyke-Smith,李松峰.css设计指南[M].第三版.北京：人民邮电出版社，2013.1-295</a:t>
              </a:r>
              <a:endParaRPr sz="1600" dirty="0">
                <a:solidFill>
                  <a:schemeClr val="tx1">
                    <a:lumMod val="65000"/>
                    <a:lumOff val="35000"/>
                  </a:schemeClr>
                </a:solidFill>
              </a:endParaRPr>
            </a:p>
          </p:txBody>
        </p:sp>
      </p:grpSp>
      <p:grpSp>
        <p:nvGrpSpPr>
          <p:cNvPr id="30" name="组合 29"/>
          <p:cNvGrpSpPr/>
          <p:nvPr/>
        </p:nvGrpSpPr>
        <p:grpSpPr>
          <a:xfrm>
            <a:off x="1613372" y="4409559"/>
            <a:ext cx="10135870" cy="337185"/>
            <a:chOff x="2492375" y="3432929"/>
            <a:chExt cx="10135870" cy="337185"/>
          </a:xfrm>
        </p:grpSpPr>
        <p:sp>
          <p:nvSpPr>
            <p:cNvPr id="31" name="矩形 30"/>
            <p:cNvSpPr/>
            <p:nvPr/>
          </p:nvSpPr>
          <p:spPr>
            <a:xfrm>
              <a:off x="2492375" y="3503414"/>
              <a:ext cx="482600" cy="228600"/>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dirty="0">
                  <a:solidFill>
                    <a:schemeClr val="bg1"/>
                  </a:solidFill>
                </a:rPr>
                <a:t>9</a:t>
              </a:r>
              <a:endParaRPr lang="en-US" altLang="zh-CN" sz="1600" dirty="0">
                <a:solidFill>
                  <a:schemeClr val="bg1"/>
                </a:solidFill>
              </a:endParaRPr>
            </a:p>
          </p:txBody>
        </p:sp>
        <p:sp>
          <p:nvSpPr>
            <p:cNvPr id="32" name="文本框 31"/>
            <p:cNvSpPr txBox="1"/>
            <p:nvPr/>
          </p:nvSpPr>
          <p:spPr>
            <a:xfrm>
              <a:off x="3168015" y="3432929"/>
              <a:ext cx="9460230" cy="337185"/>
            </a:xfrm>
            <a:prstGeom prst="rect">
              <a:avLst/>
            </a:prstGeom>
            <a:noFill/>
          </p:spPr>
          <p:txBody>
            <a:bodyPr wrap="square" rtlCol="0">
              <a:spAutoFit/>
            </a:bodyPr>
            <a:p>
              <a:r>
                <a:rPr sz="1600" dirty="0">
                  <a:solidFill>
                    <a:schemeClr val="tx1">
                      <a:lumMod val="65000"/>
                      <a:lumOff val="35000"/>
                    </a:schemeClr>
                  </a:solidFill>
                </a:rPr>
                <a:t>[9]Ben frain,王永强.响应式web设计HTML5和css3实战[M].第一版.北京：人民邮电出版社，2013:1-231.</a:t>
              </a:r>
              <a:endParaRPr sz="1600" dirty="0">
                <a:solidFill>
                  <a:schemeClr val="tx1">
                    <a:lumMod val="65000"/>
                    <a:lumOff val="35000"/>
                  </a:schemeClr>
                </a:solidFill>
              </a:endParaRPr>
            </a:p>
          </p:txBody>
        </p:sp>
      </p:grpSp>
      <p:grpSp>
        <p:nvGrpSpPr>
          <p:cNvPr id="33" name="组合 32"/>
          <p:cNvGrpSpPr/>
          <p:nvPr/>
        </p:nvGrpSpPr>
        <p:grpSpPr>
          <a:xfrm>
            <a:off x="1613372" y="4792464"/>
            <a:ext cx="9360535" cy="337185"/>
            <a:chOff x="2492375" y="4151114"/>
            <a:chExt cx="9360535" cy="337185"/>
          </a:xfrm>
        </p:grpSpPr>
        <p:sp>
          <p:nvSpPr>
            <p:cNvPr id="34" name="矩形 33"/>
            <p:cNvSpPr/>
            <p:nvPr/>
          </p:nvSpPr>
          <p:spPr>
            <a:xfrm>
              <a:off x="2492375" y="4221599"/>
              <a:ext cx="481965" cy="228600"/>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dirty="0">
                  <a:solidFill>
                    <a:schemeClr val="bg1"/>
                  </a:solidFill>
                </a:rPr>
                <a:t>10</a:t>
              </a:r>
              <a:endParaRPr lang="en-US" altLang="zh-CN" sz="1600" dirty="0">
                <a:solidFill>
                  <a:schemeClr val="bg1"/>
                </a:solidFill>
              </a:endParaRPr>
            </a:p>
          </p:txBody>
        </p:sp>
        <p:sp>
          <p:nvSpPr>
            <p:cNvPr id="35" name="文本框 34"/>
            <p:cNvSpPr txBox="1"/>
            <p:nvPr/>
          </p:nvSpPr>
          <p:spPr>
            <a:xfrm>
              <a:off x="3168015" y="4151114"/>
              <a:ext cx="8684895" cy="337185"/>
            </a:xfrm>
            <a:prstGeom prst="rect">
              <a:avLst/>
            </a:prstGeom>
            <a:noFill/>
          </p:spPr>
          <p:txBody>
            <a:bodyPr wrap="square" rtlCol="0">
              <a:spAutoFit/>
            </a:bodyPr>
            <a:p>
              <a:r>
                <a:rPr sz="1600" dirty="0">
                  <a:solidFill>
                    <a:schemeClr val="tx1">
                      <a:lumMod val="65000"/>
                      <a:lumOff val="35000"/>
                    </a:schemeClr>
                  </a:solidFill>
                </a:rPr>
                <a:t>[10]刘博文.深入浅出vue.js[M].第一版.北京：人民邮电出版社，2019:1-299</a:t>
              </a:r>
              <a:r>
                <a:rPr lang="en-US" altLang="zh-CN" sz="1600" dirty="0">
                  <a:solidFill>
                    <a:schemeClr val="tx1">
                      <a:lumMod val="65000"/>
                      <a:lumOff val="35000"/>
                    </a:schemeClr>
                  </a:solidFill>
                </a:rPr>
                <a:t>.</a:t>
              </a:r>
              <a:endParaRPr lang="zh-CN" altLang="en-US" sz="1600" dirty="0">
                <a:solidFill>
                  <a:schemeClr val="tx1">
                    <a:lumMod val="65000"/>
                    <a:lumOff val="35000"/>
                  </a:schemeClr>
                </a:solidFill>
              </a:endParaRPr>
            </a:p>
          </p:txBody>
        </p:sp>
      </p:grpSp>
      <p:grpSp>
        <p:nvGrpSpPr>
          <p:cNvPr id="36" name="组合 35"/>
          <p:cNvGrpSpPr/>
          <p:nvPr/>
        </p:nvGrpSpPr>
        <p:grpSpPr>
          <a:xfrm>
            <a:off x="1613372" y="5175369"/>
            <a:ext cx="10135235" cy="583565"/>
            <a:chOff x="2492375" y="4869299"/>
            <a:chExt cx="10135235" cy="583565"/>
          </a:xfrm>
        </p:grpSpPr>
        <p:sp>
          <p:nvSpPr>
            <p:cNvPr id="37" name="矩形 36"/>
            <p:cNvSpPr/>
            <p:nvPr/>
          </p:nvSpPr>
          <p:spPr>
            <a:xfrm>
              <a:off x="2492375" y="4939784"/>
              <a:ext cx="483870" cy="228600"/>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dirty="0">
                  <a:solidFill>
                    <a:schemeClr val="bg1"/>
                  </a:solidFill>
                </a:rPr>
                <a:t>11</a:t>
              </a:r>
              <a:endParaRPr lang="en-US" altLang="zh-CN" sz="1600" dirty="0">
                <a:solidFill>
                  <a:schemeClr val="bg1"/>
                </a:solidFill>
              </a:endParaRPr>
            </a:p>
          </p:txBody>
        </p:sp>
        <p:sp>
          <p:nvSpPr>
            <p:cNvPr id="38" name="文本框 37"/>
            <p:cNvSpPr txBox="1"/>
            <p:nvPr/>
          </p:nvSpPr>
          <p:spPr>
            <a:xfrm>
              <a:off x="3168015" y="4869299"/>
              <a:ext cx="9459595" cy="583565"/>
            </a:xfrm>
            <a:prstGeom prst="rect">
              <a:avLst/>
            </a:prstGeom>
            <a:noFill/>
          </p:spPr>
          <p:txBody>
            <a:bodyPr wrap="square" rtlCol="0">
              <a:spAutoFit/>
            </a:bodyPr>
            <a:p>
              <a:r>
                <a:rPr lang="en-US" sz="1600" dirty="0">
                  <a:solidFill>
                    <a:schemeClr val="tx1">
                      <a:lumMod val="65000"/>
                      <a:lumOff val="35000"/>
                    </a:schemeClr>
                  </a:solidFill>
                </a:rPr>
                <a:t>[11]</a:t>
              </a:r>
              <a:r>
                <a:rPr sz="1600" dirty="0">
                  <a:solidFill>
                    <a:schemeClr val="tx1">
                      <a:lumMod val="65000"/>
                      <a:lumOff val="35000"/>
                    </a:schemeClr>
                  </a:solidFill>
                </a:rPr>
                <a:t>Souza Jairo et al.Developers’viewpoints to avoid bug-introducing changes[J]. Information and software </a:t>
              </a:r>
              <a:r>
                <a:rPr lang="en-US" sz="1600" dirty="0">
                  <a:solidFill>
                    <a:schemeClr val="tx1">
                      <a:lumMod val="65000"/>
                      <a:lumOff val="35000"/>
                    </a:schemeClr>
                  </a:solidFill>
                </a:rPr>
                <a:t>        </a:t>
              </a:r>
              <a:r>
                <a:rPr sz="1600" dirty="0">
                  <a:solidFill>
                    <a:schemeClr val="tx1">
                      <a:lumMod val="65000"/>
                      <a:lumOff val="35000"/>
                    </a:schemeClr>
                  </a:solidFill>
                </a:rPr>
                <a:t>technology,2022, 143.</a:t>
              </a:r>
              <a:endParaRPr sz="1600" dirty="0">
                <a:solidFill>
                  <a:schemeClr val="tx1">
                    <a:lumMod val="65000"/>
                    <a:lumOff val="35000"/>
                  </a:schemeClr>
                </a:solidFill>
              </a:endParaRPr>
            </a:p>
          </p:txBody>
        </p:sp>
      </p:grpSp>
      <p:pic>
        <p:nvPicPr>
          <p:cNvPr id="42" name="图片 41"/>
          <p:cNvPicPr>
            <a:picLocks noChangeAspect="1"/>
          </p:cNvPicPr>
          <p:nvPr/>
        </p:nvPicPr>
        <p:blipFill>
          <a:blip r:embed="rId1"/>
          <a:stretch>
            <a:fillRect/>
          </a:stretch>
        </p:blipFill>
        <p:spPr>
          <a:xfrm>
            <a:off x="11103610" y="78740"/>
            <a:ext cx="735330" cy="7353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27619" y="377744"/>
            <a:ext cx="366369" cy="366369"/>
          </a:xfrm>
          <a:prstGeom prst="ellipse">
            <a:avLst/>
          </a:prstGeom>
          <a:solidFill>
            <a:srgbClr val="427A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TextBox 34"/>
          <p:cNvSpPr txBox="1"/>
          <p:nvPr/>
        </p:nvSpPr>
        <p:spPr>
          <a:xfrm>
            <a:off x="828043" y="312576"/>
            <a:ext cx="1739579" cy="502766"/>
          </a:xfrm>
          <a:prstGeom prst="rect">
            <a:avLst/>
          </a:prstGeom>
          <a:noFill/>
        </p:spPr>
        <p:txBody>
          <a:bodyPr wrap="none" rtlCol="0">
            <a:spAutoFit/>
          </a:bodyPr>
          <a:lstStyle/>
          <a:p>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致      谢</a:t>
            </a:r>
            <a:endPar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cxnSp>
        <p:nvCxnSpPr>
          <p:cNvPr id="5" name="直接连接符 4"/>
          <p:cNvCxnSpPr/>
          <p:nvPr/>
        </p:nvCxnSpPr>
        <p:spPr>
          <a:xfrm>
            <a:off x="2692271" y="421868"/>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1"/>
          <a:stretch>
            <a:fillRect/>
          </a:stretch>
        </p:blipFill>
        <p:spPr>
          <a:xfrm>
            <a:off x="11103610" y="78740"/>
            <a:ext cx="735330" cy="735330"/>
          </a:xfrm>
          <a:prstGeom prst="rect">
            <a:avLst/>
          </a:prstGeom>
        </p:spPr>
      </p:pic>
      <p:sp>
        <p:nvSpPr>
          <p:cNvPr id="37892" name="TextBox 34"/>
          <p:cNvSpPr txBox="1">
            <a:spLocks noChangeArrowheads="1"/>
          </p:cNvSpPr>
          <p:nvPr/>
        </p:nvSpPr>
        <p:spPr bwMode="auto">
          <a:xfrm>
            <a:off x="7249478" y="3959543"/>
            <a:ext cx="44005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电信</a:t>
            </a:r>
            <a:r>
              <a:rPr lang="en-US" altLang="zh-CN" sz="2400">
                <a:solidFill>
                  <a:srgbClr val="FFFFFF"/>
                </a:solidFill>
                <a:latin typeface="微软雅黑" panose="020B0503020204020204" pitchFamily="34" charset="-122"/>
                <a:ea typeface="微软雅黑" panose="020B0503020204020204" pitchFamily="34" charset="-122"/>
              </a:rPr>
              <a:t>18-1</a:t>
            </a:r>
            <a:r>
              <a:rPr lang="zh-CN" altLang="en-US" sz="2400">
                <a:solidFill>
                  <a:srgbClr val="FFFFFF"/>
                </a:solidFill>
                <a:latin typeface="微软雅黑" panose="020B0503020204020204" pitchFamily="34" charset="-122"/>
                <a:ea typeface="微软雅黑" panose="020B0503020204020204" pitchFamily="34" charset="-122"/>
              </a:rPr>
              <a:t>班</a:t>
            </a:r>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37893" name="TextBox 35"/>
          <p:cNvSpPr txBox="1">
            <a:spLocks noChangeArrowheads="1"/>
          </p:cNvSpPr>
          <p:nvPr/>
        </p:nvSpPr>
        <p:spPr bwMode="auto">
          <a:xfrm>
            <a:off x="2754313" y="3926523"/>
            <a:ext cx="28717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电子信息学院</a:t>
            </a:r>
            <a:endParaRPr lang="en-US" altLang="zh-CN" sz="2400">
              <a:solidFill>
                <a:srgbClr val="FFFFFF"/>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4479926" y="3430616"/>
            <a:ext cx="3012357" cy="0"/>
          </a:xfrm>
          <a:prstGeom prst="line">
            <a:avLst/>
          </a:prstGeom>
          <a:ln w="6350">
            <a:prstDash val="lgDashDotDot"/>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446822" y="3051589"/>
            <a:ext cx="3105150" cy="368300"/>
          </a:xfrm>
          <a:prstGeom prst="rect">
            <a:avLst/>
          </a:prstGeom>
          <a:noFill/>
        </p:spPr>
        <p:txBody>
          <a:bodyPr wrap="square" rtlCol="0">
            <a:spAutoFit/>
          </a:bodyPr>
          <a:p>
            <a:r>
              <a:rPr lang="zh-CN" altLang="en-US" dirty="0">
                <a:solidFill>
                  <a:srgbClr val="427AAD"/>
                </a:solidFill>
                <a:latin typeface="微软雅黑" panose="020B0503020204020204" pitchFamily="34" charset="-122"/>
                <a:ea typeface="微软雅黑" panose="020B0503020204020204" pitchFamily="34" charset="-122"/>
              </a:rPr>
              <a:t>兰州工业学院  </a:t>
            </a:r>
            <a:r>
              <a:rPr lang="en-US" altLang="zh-CN" dirty="0">
                <a:solidFill>
                  <a:srgbClr val="427AAD"/>
                </a:solidFill>
                <a:latin typeface="微软雅黑" panose="020B0503020204020204" pitchFamily="34" charset="-122"/>
                <a:ea typeface="微软雅黑" panose="020B0503020204020204" pitchFamily="34" charset="-122"/>
              </a:rPr>
              <a:t>      </a:t>
            </a:r>
            <a:r>
              <a:rPr lang="zh-CN" altLang="en-US" dirty="0">
                <a:solidFill>
                  <a:srgbClr val="427AAD"/>
                </a:solidFill>
                <a:latin typeface="微软雅黑" panose="020B0503020204020204" pitchFamily="34" charset="-122"/>
                <a:ea typeface="微软雅黑" panose="020B0503020204020204" pitchFamily="34" charset="-122"/>
              </a:rPr>
              <a:t>电信</a:t>
            </a:r>
            <a:r>
              <a:rPr lang="en-US" altLang="zh-CN" dirty="0">
                <a:solidFill>
                  <a:srgbClr val="427AAD"/>
                </a:solidFill>
                <a:latin typeface="微软雅黑" panose="020B0503020204020204" pitchFamily="34" charset="-122"/>
                <a:ea typeface="微软雅黑" panose="020B0503020204020204" pitchFamily="34" charset="-122"/>
              </a:rPr>
              <a:t>18-1</a:t>
            </a:r>
            <a:endParaRPr lang="en-US" altLang="zh-CN" dirty="0">
              <a:solidFill>
                <a:srgbClr val="427AAD"/>
              </a:solidFill>
              <a:latin typeface="微软雅黑" panose="020B0503020204020204" pitchFamily="34" charset="-122"/>
              <a:ea typeface="微软雅黑" panose="020B0503020204020204" pitchFamily="34" charset="-122"/>
            </a:endParaRPr>
          </a:p>
        </p:txBody>
      </p:sp>
      <p:sp>
        <p:nvSpPr>
          <p:cNvPr id="10" name="矩形 9"/>
          <p:cNvSpPr/>
          <p:nvPr/>
        </p:nvSpPr>
        <p:spPr>
          <a:xfrm>
            <a:off x="4446905" y="1374140"/>
            <a:ext cx="3073400" cy="922655"/>
          </a:xfrm>
          <a:prstGeom prst="rect">
            <a:avLst/>
          </a:prstGeom>
          <a:effectLst>
            <a:reflection stA="45000" endPos="41000" dist="50800" dir="5400000" sy="-100000" algn="bl" rotWithShape="0"/>
          </a:effectLst>
        </p:spPr>
        <p:style>
          <a:lnRef idx="3">
            <a:schemeClr val="lt1"/>
          </a:lnRef>
          <a:fillRef idx="1">
            <a:schemeClr val="accent1"/>
          </a:fillRef>
          <a:effectRef idx="1">
            <a:schemeClr val="accent1"/>
          </a:effectRef>
          <a:fontRef idx="minor">
            <a:schemeClr val="lt1"/>
          </a:fontRef>
        </p:style>
        <p:txBody>
          <a:bodyPr rtlCol="0" anchor="ctr"/>
          <a:p>
            <a:pPr algn="ctr"/>
            <a:endParaRPr lang="zh-CN" altLang="en-US"/>
          </a:p>
        </p:txBody>
      </p:sp>
      <p:pic>
        <p:nvPicPr>
          <p:cNvPr id="11" name="图片 10" descr="25"/>
          <p:cNvPicPr>
            <a:picLocks noChangeAspect="1"/>
          </p:cNvPicPr>
          <p:nvPr/>
        </p:nvPicPr>
        <p:blipFill>
          <a:blip r:embed="rId2"/>
          <a:stretch>
            <a:fillRect/>
          </a:stretch>
        </p:blipFill>
        <p:spPr>
          <a:xfrm>
            <a:off x="4287520" y="1470660"/>
            <a:ext cx="3420745" cy="798195"/>
          </a:xfrm>
          <a:prstGeom prst="rect">
            <a:avLst/>
          </a:prstGeom>
        </p:spPr>
      </p:pic>
      <p:pic>
        <p:nvPicPr>
          <p:cNvPr id="16" name="图片 15" descr="25"/>
          <p:cNvPicPr>
            <a:picLocks noChangeAspect="1"/>
          </p:cNvPicPr>
          <p:nvPr/>
        </p:nvPicPr>
        <p:blipFill>
          <a:blip r:embed="rId2"/>
          <a:stretch>
            <a:fillRect/>
          </a:stretch>
        </p:blipFill>
        <p:spPr>
          <a:xfrm flipV="1">
            <a:off x="4307840" y="2356485"/>
            <a:ext cx="3420745" cy="798195"/>
          </a:xfrm>
          <a:prstGeom prst="rect">
            <a:avLst/>
          </a:prstGeom>
        </p:spPr>
      </p:pic>
      <p:sp>
        <p:nvSpPr>
          <p:cNvPr id="17" name="文本框 16"/>
          <p:cNvSpPr txBox="1"/>
          <p:nvPr/>
        </p:nvSpPr>
        <p:spPr>
          <a:xfrm>
            <a:off x="2193290" y="3865880"/>
            <a:ext cx="7650480" cy="1106805"/>
          </a:xfrm>
          <a:prstGeom prst="rect">
            <a:avLst/>
          </a:prstGeom>
          <a:noFill/>
        </p:spPr>
        <p:txBody>
          <a:bodyPr wrap="square" rtlCol="0">
            <a:spAutoFit/>
          </a:bodyPr>
          <a:p>
            <a:pPr algn="ctr"/>
            <a:r>
              <a:rPr lang="zh-CN" altLang="en-US" sz="6600" b="1">
                <a:solidFill>
                  <a:schemeClr val="accent1">
                    <a:lumMod val="75000"/>
                  </a:schemeClr>
                </a:solidFill>
              </a:rPr>
              <a:t>感谢您的批评指正</a:t>
            </a:r>
            <a:endParaRPr lang="zh-CN" altLang="en-US" sz="6600" b="1">
              <a:solidFill>
                <a:schemeClr val="accent1">
                  <a:lumMod val="75000"/>
                </a:schemeClr>
              </a:solidFill>
            </a:endParaRPr>
          </a:p>
        </p:txBody>
      </p:sp>
      <p:sp>
        <p:nvSpPr>
          <p:cNvPr id="25" name="TextBox 5"/>
          <p:cNvSpPr txBox="1"/>
          <p:nvPr/>
        </p:nvSpPr>
        <p:spPr>
          <a:xfrm>
            <a:off x="3951909" y="5025270"/>
            <a:ext cx="4023692" cy="368300"/>
          </a:xfrm>
          <a:prstGeom prst="rect">
            <a:avLst/>
          </a:prstGeom>
          <a:noFill/>
          <a:ln>
            <a:noFill/>
          </a:ln>
        </p:spPr>
        <p:txBody>
          <a:bodyPr wrap="square" rtlCol="0">
            <a:spAutoFit/>
          </a:bodyPr>
          <a:p>
            <a:pPr algn="ctr"/>
            <a:r>
              <a:rPr lang="zh-CN" altLang="en-US" dirty="0">
                <a:solidFill>
                  <a:srgbClr val="427AAD"/>
                </a:solidFill>
                <a:latin typeface="微软雅黑" panose="020B0503020204020204" pitchFamily="34" charset="-122"/>
                <a:ea typeface="微软雅黑" panose="020B0503020204020204" pitchFamily="34" charset="-122"/>
              </a:rPr>
              <a:t>答辩人</a:t>
            </a:r>
            <a:r>
              <a:rPr lang="zh-CN" altLang="en-US" dirty="0" smtClean="0">
                <a:solidFill>
                  <a:srgbClr val="427AAD"/>
                </a:solidFill>
                <a:latin typeface="微软雅黑" panose="020B0503020204020204" pitchFamily="34" charset="-122"/>
                <a:ea typeface="微软雅黑" panose="020B0503020204020204" pitchFamily="34" charset="-122"/>
              </a:rPr>
              <a:t>：任得旺    </a:t>
            </a:r>
            <a:r>
              <a:rPr lang="zh-CN" altLang="en-US" dirty="0">
                <a:solidFill>
                  <a:srgbClr val="427AAD"/>
                </a:solidFill>
                <a:latin typeface="微软雅黑" panose="020B0503020204020204" pitchFamily="34" charset="-122"/>
                <a:ea typeface="微软雅黑" panose="020B0503020204020204" pitchFamily="34" charset="-122"/>
              </a:rPr>
              <a:t>导师：兰</a:t>
            </a:r>
            <a:r>
              <a:rPr lang="zh-CN" altLang="en-US" dirty="0">
                <a:solidFill>
                  <a:srgbClr val="427AAD"/>
                </a:solidFill>
                <a:latin typeface="微软雅黑" panose="020B0503020204020204" pitchFamily="34" charset="-122"/>
                <a:ea typeface="微软雅黑" panose="020B0503020204020204" pitchFamily="34" charset="-122"/>
              </a:rPr>
              <a:t>聪花</a:t>
            </a:r>
            <a:endParaRPr lang="zh-CN" altLang="en-US" dirty="0">
              <a:solidFill>
                <a:srgbClr val="427AAD"/>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p:cTn id="7" dur="500" fill="hold"/>
                                        <p:tgtEl>
                                          <p:spTgt spid="37892"/>
                                        </p:tgtEl>
                                        <p:attrNameLst>
                                          <p:attrName>ppt_w</p:attrName>
                                        </p:attrNameLst>
                                      </p:cBhvr>
                                      <p:tavLst>
                                        <p:tav tm="0">
                                          <p:val>
                                            <p:fltVal val="0"/>
                                          </p:val>
                                        </p:tav>
                                        <p:tav tm="100000">
                                          <p:val>
                                            <p:strVal val="#ppt_w"/>
                                          </p:val>
                                        </p:tav>
                                      </p:tavLst>
                                    </p:anim>
                                    <p:anim calcmode="lin" valueType="num">
                                      <p:cBhvr>
                                        <p:cTn id="8" dur="500" fill="hold"/>
                                        <p:tgtEl>
                                          <p:spTgt spid="37892"/>
                                        </p:tgtEl>
                                        <p:attrNameLst>
                                          <p:attrName>ppt_h</p:attrName>
                                        </p:attrNameLst>
                                      </p:cBhvr>
                                      <p:tavLst>
                                        <p:tav tm="0">
                                          <p:val>
                                            <p:fltVal val="0"/>
                                          </p:val>
                                        </p:tav>
                                        <p:tav tm="100000">
                                          <p:val>
                                            <p:strVal val="#ppt_h"/>
                                          </p:val>
                                        </p:tav>
                                      </p:tavLst>
                                    </p:anim>
                                    <p:anim calcmode="lin" valueType="num">
                                      <p:cBhvr>
                                        <p:cTn id="9" dur="500" fill="hold"/>
                                        <p:tgtEl>
                                          <p:spTgt spid="37892"/>
                                        </p:tgtEl>
                                        <p:attrNameLst>
                                          <p:attrName>style.rotation</p:attrName>
                                        </p:attrNameLst>
                                      </p:cBhvr>
                                      <p:tavLst>
                                        <p:tav tm="0">
                                          <p:val>
                                            <p:fltVal val="90"/>
                                          </p:val>
                                        </p:tav>
                                        <p:tav tm="100000">
                                          <p:val>
                                            <p:fltVal val="0"/>
                                          </p:val>
                                        </p:tav>
                                      </p:tavLst>
                                    </p:anim>
                                    <p:animEffect transition="in" filter="fade">
                                      <p:cBhvr>
                                        <p:cTn id="10" dur="500"/>
                                        <p:tgtEl>
                                          <p:spTgt spid="3789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7893"/>
                                        </p:tgtEl>
                                        <p:attrNameLst>
                                          <p:attrName>style.visibility</p:attrName>
                                        </p:attrNameLst>
                                      </p:cBhvr>
                                      <p:to>
                                        <p:strVal val="visible"/>
                                      </p:to>
                                    </p:set>
                                    <p:anim calcmode="lin" valueType="num">
                                      <p:cBhvr>
                                        <p:cTn id="13" dur="500" fill="hold"/>
                                        <p:tgtEl>
                                          <p:spTgt spid="37893"/>
                                        </p:tgtEl>
                                        <p:attrNameLst>
                                          <p:attrName>ppt_w</p:attrName>
                                        </p:attrNameLst>
                                      </p:cBhvr>
                                      <p:tavLst>
                                        <p:tav tm="0">
                                          <p:val>
                                            <p:fltVal val="0"/>
                                          </p:val>
                                        </p:tav>
                                        <p:tav tm="100000">
                                          <p:val>
                                            <p:strVal val="#ppt_w"/>
                                          </p:val>
                                        </p:tav>
                                      </p:tavLst>
                                    </p:anim>
                                    <p:anim calcmode="lin" valueType="num">
                                      <p:cBhvr>
                                        <p:cTn id="14" dur="500" fill="hold"/>
                                        <p:tgtEl>
                                          <p:spTgt spid="37893"/>
                                        </p:tgtEl>
                                        <p:attrNameLst>
                                          <p:attrName>ppt_h</p:attrName>
                                        </p:attrNameLst>
                                      </p:cBhvr>
                                      <p:tavLst>
                                        <p:tav tm="0">
                                          <p:val>
                                            <p:fltVal val="0"/>
                                          </p:val>
                                        </p:tav>
                                        <p:tav tm="100000">
                                          <p:val>
                                            <p:strVal val="#ppt_h"/>
                                          </p:val>
                                        </p:tav>
                                      </p:tavLst>
                                    </p:anim>
                                    <p:anim calcmode="lin" valueType="num">
                                      <p:cBhvr>
                                        <p:cTn id="15" dur="500" fill="hold"/>
                                        <p:tgtEl>
                                          <p:spTgt spid="37893"/>
                                        </p:tgtEl>
                                        <p:attrNameLst>
                                          <p:attrName>style.rotation</p:attrName>
                                        </p:attrNameLst>
                                      </p:cBhvr>
                                      <p:tavLst>
                                        <p:tav tm="0">
                                          <p:val>
                                            <p:fltVal val="90"/>
                                          </p:val>
                                        </p:tav>
                                        <p:tav tm="100000">
                                          <p:val>
                                            <p:fltVal val="0"/>
                                          </p:val>
                                        </p:tav>
                                      </p:tavLst>
                                    </p:anim>
                                    <p:animEffect transition="in" filter="fade">
                                      <p:cBhvr>
                                        <p:cTn id="16"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utoUpdateAnimBg="0"/>
      <p:bldP spid="3789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8357" y="3617147"/>
            <a:ext cx="5056765" cy="911225"/>
          </a:xfrm>
          <a:prstGeom prst="rect">
            <a:avLst/>
          </a:prstGeom>
          <a:noFill/>
        </p:spPr>
        <p:txBody>
          <a:bodyPr wrap="square" rtlCol="0">
            <a:spAutoFit/>
          </a:bodyPr>
          <a:lstStyle/>
          <a:p>
            <a:pPr algn="ctr"/>
            <a:r>
              <a:rPr lang="zh-CN" altLang="en-US" sz="5330" dirty="0">
                <a:solidFill>
                  <a:srgbClr val="427AAD"/>
                </a:solidFill>
                <a:latin typeface="思源黑体 CN Medium" panose="020B0600000000000000" pitchFamily="34" charset="-122"/>
                <a:ea typeface="思源黑体 CN Medium" panose="020B0600000000000000" pitchFamily="34" charset="-122"/>
                <a:sym typeface="+mn-ea"/>
              </a:rPr>
              <a:t>课题背景意义</a:t>
            </a:r>
            <a:endParaRPr lang="zh-CN" altLang="en-US" sz="5335" b="1" dirty="0">
              <a:solidFill>
                <a:srgbClr val="427AAD"/>
              </a:solidFill>
              <a:latin typeface="思源黑体 CN Heavy" panose="020B0A00000000000000" pitchFamily="34" charset="-122"/>
              <a:ea typeface="思源黑体 CN Heavy" panose="020B0A00000000000000" pitchFamily="34" charset="-122"/>
            </a:endParaRPr>
          </a:p>
        </p:txBody>
      </p:sp>
      <p:grpSp>
        <p:nvGrpSpPr>
          <p:cNvPr id="33" name="组合 32"/>
          <p:cNvGrpSpPr/>
          <p:nvPr/>
        </p:nvGrpSpPr>
        <p:grpSpPr>
          <a:xfrm>
            <a:off x="5299335" y="1509906"/>
            <a:ext cx="1734808" cy="1734808"/>
            <a:chOff x="2262782" y="1446400"/>
            <a:chExt cx="1301106" cy="1301106"/>
          </a:xfrm>
        </p:grpSpPr>
        <p:sp>
          <p:nvSpPr>
            <p:cNvPr id="5" name="圆角矩形 4"/>
            <p:cNvSpPr/>
            <p:nvPr/>
          </p:nvSpPr>
          <p:spPr>
            <a:xfrm>
              <a:off x="2262782" y="1446400"/>
              <a:ext cx="1301106" cy="1301106"/>
            </a:xfrm>
            <a:prstGeom prst="roundRect">
              <a:avLst/>
            </a:prstGeom>
            <a:solidFill>
              <a:srgbClr val="427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KSO_Shape"/>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rgbClr val="FFFFFF"/>
                </a:solidFill>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154" name="TextBox 43"/>
          <p:cNvSpPr>
            <a:spLocks noChangeArrowheads="1"/>
          </p:cNvSpPr>
          <p:nvPr/>
        </p:nvSpPr>
        <p:spPr bwMode="auto">
          <a:xfrm>
            <a:off x="4555068" y="1118516"/>
            <a:ext cx="3081867" cy="574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3735"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背景概述</a:t>
            </a:r>
            <a:endParaRPr lang="zh-CN" altLang="en-US" sz="3735"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41" name="椭圆 40"/>
          <p:cNvSpPr/>
          <p:nvPr/>
        </p:nvSpPr>
        <p:spPr>
          <a:xfrm>
            <a:off x="427619" y="377744"/>
            <a:ext cx="366369" cy="366369"/>
          </a:xfrm>
          <a:prstGeom prst="ellipse">
            <a:avLst/>
          </a:prstGeom>
          <a:solidFill>
            <a:srgbClr val="427A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2" name="TextBox 34"/>
          <p:cNvSpPr txBox="1"/>
          <p:nvPr/>
        </p:nvSpPr>
        <p:spPr>
          <a:xfrm>
            <a:off x="828043" y="312576"/>
            <a:ext cx="1755609" cy="502766"/>
          </a:xfrm>
          <a:prstGeom prst="rect">
            <a:avLst/>
          </a:prstGeom>
          <a:noFill/>
        </p:spPr>
        <p:txBody>
          <a:bodyPr wrap="none" rtlCol="0">
            <a:spAutoFit/>
          </a:bodyPr>
          <a:lstStyle/>
          <a:p>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选题背景</a:t>
            </a:r>
            <a:endPar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43" name="TextBox 35"/>
          <p:cNvSpPr txBox="1"/>
          <p:nvPr/>
        </p:nvSpPr>
        <p:spPr>
          <a:xfrm>
            <a:off x="2800891" y="296902"/>
            <a:ext cx="2828018" cy="461665"/>
          </a:xfrm>
          <a:prstGeom prst="rect">
            <a:avLst/>
          </a:prstGeom>
          <a:noFill/>
        </p:spPr>
        <p:txBody>
          <a:bodyPr wrap="none" rtlCol="0">
            <a:spAutoFit/>
          </a:bodyPr>
          <a:lstStyle/>
          <a:p>
            <a:r>
              <a:rPr lang="en-US" altLang="zh-CN" sz="2400" dirty="0">
                <a:solidFill>
                  <a:schemeClr val="bg1">
                    <a:lumMod val="50000"/>
                  </a:schemeClr>
                </a:solidFill>
                <a:latin typeface="Kozuka Gothic Pro R" pitchFamily="34" charset="-128"/>
                <a:ea typeface="Kozuka Gothic Pro R" pitchFamily="34" charset="-128"/>
              </a:rPr>
              <a:t>THE BACKGROUND</a:t>
            </a:r>
            <a:endParaRPr lang="zh-CN" altLang="en-US" sz="2135" dirty="0">
              <a:solidFill>
                <a:srgbClr val="C00000"/>
              </a:solidFill>
              <a:latin typeface="Kozuka Gothic Pro R" pitchFamily="34" charset="-128"/>
              <a:ea typeface="Kozuka Gothic Pro R" pitchFamily="34" charset="-128"/>
            </a:endParaRPr>
          </a:p>
        </p:txBody>
      </p:sp>
      <p:cxnSp>
        <p:nvCxnSpPr>
          <p:cNvPr id="44" name="直接连接符 43"/>
          <p:cNvCxnSpPr/>
          <p:nvPr/>
        </p:nvCxnSpPr>
        <p:spPr>
          <a:xfrm>
            <a:off x="2692271" y="421868"/>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952500" y="2052918"/>
            <a:ext cx="10668000" cy="3192145"/>
          </a:xfrm>
          <a:prstGeom prst="rect">
            <a:avLst/>
          </a:prstGeom>
          <a:noFill/>
        </p:spPr>
        <p:txBody>
          <a:bodyPr wrap="square" rtlCol="0">
            <a:spAutoFit/>
          </a:bodyPr>
          <a:lstStyle/>
          <a:p>
            <a:pPr>
              <a:lnSpc>
                <a:spcPct val="210000"/>
              </a:lnSpc>
            </a:pP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为了</a:t>
            </a:r>
            <a:r>
              <a:rPr lang="zh-CN" altLang="en-US" sz="2400" dirty="0">
                <a:solidFill>
                  <a:srgbClr val="FF0000"/>
                </a:solidFill>
                <a:latin typeface="微软雅黑 Light" panose="020B0502040204020203" pitchFamily="34" charset="-122"/>
                <a:ea typeface="微软雅黑 Light" panose="020B0502040204020203" pitchFamily="34" charset="-122"/>
              </a:rPr>
              <a:t>适应教学改革</a:t>
            </a: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需要，传统的</a:t>
            </a:r>
            <a:r>
              <a:rPr lang="zh-CN" altLang="en-US" sz="2400" dirty="0">
                <a:solidFill>
                  <a:srgbClr val="FF0000"/>
                </a:solidFill>
                <a:latin typeface="微软雅黑 Light" panose="020B0502040204020203" pitchFamily="34" charset="-122"/>
                <a:ea typeface="微软雅黑 Light" panose="020B0502040204020203" pitchFamily="34" charset="-122"/>
              </a:rPr>
              <a:t>试题管理和生成试卷方式也面临着变革</a:t>
            </a: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，利用计算机进行试卷的自动生成并逐步积累形成有效的试题库，对试题和试卷的管理将变的高效而便捷，试卷管理逐步走向正规化</a:t>
            </a:r>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a:t>
            </a: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自动化。</a:t>
            </a:r>
            <a:r>
              <a:rPr lang="zh-CN" altLang="en-US" sz="2400" dirty="0">
                <a:solidFill>
                  <a:srgbClr val="FF0000"/>
                </a:solidFill>
                <a:latin typeface="微软雅黑 Light" panose="020B0502040204020203" pitchFamily="34" charset="-122"/>
                <a:ea typeface="微软雅黑 Light" panose="020B0502040204020203" pitchFamily="34" charset="-122"/>
              </a:rPr>
              <a:t>在线题库系统今后在教育行业将起到十分重要的作用</a:t>
            </a: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a:t>
            </a:r>
            <a:endPar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pic>
        <p:nvPicPr>
          <p:cNvPr id="6" name="图片 5"/>
          <p:cNvPicPr>
            <a:picLocks noChangeAspect="1"/>
          </p:cNvPicPr>
          <p:nvPr/>
        </p:nvPicPr>
        <p:blipFill>
          <a:blip r:embed="rId1"/>
          <a:stretch>
            <a:fillRect/>
          </a:stretch>
        </p:blipFill>
        <p:spPr>
          <a:xfrm>
            <a:off x="11103610" y="90805"/>
            <a:ext cx="735330" cy="735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27619" y="377744"/>
            <a:ext cx="366369" cy="366369"/>
          </a:xfrm>
          <a:prstGeom prst="ellipse">
            <a:avLst/>
          </a:prstGeom>
          <a:solidFill>
            <a:srgbClr val="427A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TextBox 34"/>
          <p:cNvSpPr txBox="1"/>
          <p:nvPr/>
        </p:nvSpPr>
        <p:spPr>
          <a:xfrm>
            <a:off x="828043" y="312576"/>
            <a:ext cx="1755609" cy="502766"/>
          </a:xfrm>
          <a:prstGeom prst="rect">
            <a:avLst/>
          </a:prstGeom>
          <a:noFill/>
        </p:spPr>
        <p:txBody>
          <a:bodyPr wrap="none" rtlCol="0">
            <a:spAutoFit/>
          </a:bodyPr>
          <a:lstStyle/>
          <a:p>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研究意义</a:t>
            </a:r>
            <a:endPar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4" name="TextBox 35"/>
          <p:cNvSpPr txBox="1"/>
          <p:nvPr/>
        </p:nvSpPr>
        <p:spPr>
          <a:xfrm>
            <a:off x="2800891" y="296902"/>
            <a:ext cx="2799164" cy="461665"/>
          </a:xfrm>
          <a:prstGeom prst="rect">
            <a:avLst/>
          </a:prstGeom>
          <a:noFill/>
        </p:spPr>
        <p:txBody>
          <a:bodyPr wrap="none" rtlCol="0">
            <a:spAutoFit/>
          </a:bodyPr>
          <a:lstStyle/>
          <a:p>
            <a:r>
              <a:rPr lang="en-US" altLang="zh-CN" sz="2400" dirty="0">
                <a:solidFill>
                  <a:schemeClr val="bg1">
                    <a:lumMod val="50000"/>
                  </a:schemeClr>
                </a:solidFill>
                <a:latin typeface="Kozuka Gothic Pro R" pitchFamily="34" charset="-128"/>
                <a:ea typeface="Kozuka Gothic Pro R" pitchFamily="34" charset="-128"/>
              </a:rPr>
              <a:t>THE SIGNIFICANCE</a:t>
            </a:r>
            <a:endParaRPr lang="zh-CN" altLang="en-US" sz="2135" dirty="0">
              <a:solidFill>
                <a:srgbClr val="C00000"/>
              </a:solidFill>
              <a:latin typeface="Kozuka Gothic Pro R" pitchFamily="34" charset="-128"/>
              <a:ea typeface="Kozuka Gothic Pro R" pitchFamily="34" charset="-128"/>
            </a:endParaRPr>
          </a:p>
        </p:txBody>
      </p:sp>
      <p:cxnSp>
        <p:nvCxnSpPr>
          <p:cNvPr id="5" name="直接连接符 4"/>
          <p:cNvCxnSpPr/>
          <p:nvPr/>
        </p:nvCxnSpPr>
        <p:spPr>
          <a:xfrm>
            <a:off x="2692271" y="421868"/>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084705" y="1470660"/>
            <a:ext cx="685800" cy="685800"/>
          </a:xfrm>
          <a:prstGeom prst="rect">
            <a:avLst/>
          </a:prstGeom>
          <a:solidFill>
            <a:srgbClr val="427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latin typeface="微软雅黑" panose="020B0503020204020204" pitchFamily="34" charset="-122"/>
                <a:ea typeface="微软雅黑" panose="020B0503020204020204" pitchFamily="34" charset="-122"/>
              </a:rPr>
              <a:t>1</a:t>
            </a:r>
            <a:endParaRPr lang="zh-CN" altLang="en-US" sz="4000" b="1" dirty="0">
              <a:latin typeface="微软雅黑" panose="020B0503020204020204" pitchFamily="34" charset="-122"/>
              <a:ea typeface="微软雅黑" panose="020B0503020204020204" pitchFamily="34" charset="-122"/>
            </a:endParaRPr>
          </a:p>
        </p:txBody>
      </p:sp>
      <p:sp>
        <p:nvSpPr>
          <p:cNvPr id="25" name="矩形 24"/>
          <p:cNvSpPr/>
          <p:nvPr/>
        </p:nvSpPr>
        <p:spPr>
          <a:xfrm>
            <a:off x="2084705" y="2405003"/>
            <a:ext cx="685800" cy="685800"/>
          </a:xfrm>
          <a:prstGeom prst="rect">
            <a:avLst/>
          </a:prstGeom>
          <a:solidFill>
            <a:srgbClr val="427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latin typeface="微软雅黑" panose="020B0503020204020204" pitchFamily="34" charset="-122"/>
                <a:ea typeface="微软雅黑" panose="020B0503020204020204" pitchFamily="34" charset="-122"/>
              </a:rPr>
              <a:t>2</a:t>
            </a:r>
            <a:endParaRPr lang="zh-CN" altLang="en-US" sz="4000" b="1" dirty="0">
              <a:latin typeface="微软雅黑" panose="020B0503020204020204" pitchFamily="34" charset="-122"/>
              <a:ea typeface="微软雅黑" panose="020B0503020204020204" pitchFamily="34" charset="-122"/>
            </a:endParaRPr>
          </a:p>
        </p:txBody>
      </p:sp>
      <p:sp>
        <p:nvSpPr>
          <p:cNvPr id="26" name="矩形 25"/>
          <p:cNvSpPr/>
          <p:nvPr/>
        </p:nvSpPr>
        <p:spPr>
          <a:xfrm>
            <a:off x="2084705" y="3401576"/>
            <a:ext cx="685800" cy="685800"/>
          </a:xfrm>
          <a:prstGeom prst="rect">
            <a:avLst/>
          </a:prstGeom>
          <a:solidFill>
            <a:srgbClr val="427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latin typeface="微软雅黑" panose="020B0503020204020204" pitchFamily="34" charset="-122"/>
                <a:ea typeface="微软雅黑" panose="020B0503020204020204" pitchFamily="34" charset="-122"/>
              </a:rPr>
              <a:t>3</a:t>
            </a:r>
            <a:endParaRPr lang="zh-CN" altLang="en-US" sz="4000" b="1"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3010375" y="1470660"/>
            <a:ext cx="6237130" cy="730885"/>
          </a:xfrm>
          <a:prstGeom prst="rect">
            <a:avLst/>
          </a:prstGeom>
          <a:noFill/>
        </p:spPr>
        <p:txBody>
          <a:bodyPr wrap="square" rtlCol="0">
            <a:spAutoFit/>
          </a:bodyPr>
          <a:lstStyle/>
          <a:p>
            <a:pPr>
              <a:lnSpc>
                <a:spcPct val="130000"/>
              </a:lnSpc>
            </a:pPr>
            <a:r>
              <a:rPr lang="zh-CN" altLang="en-US" sz="1600" dirty="0">
                <a:latin typeface="微软雅黑 Light" panose="020B0502040204020203" pitchFamily="34" charset="-122"/>
                <a:ea typeface="微软雅黑 Light" panose="020B0502040204020203" pitchFamily="34" charset="-122"/>
              </a:rPr>
              <a:t>该系统使学生做C语言课程的练习和测试不受地域的限制，学生可以通过在线测试的方式及时检验自己的学习效果，并发现自己的不足。</a:t>
            </a:r>
            <a:endParaRPr lang="zh-CN" altLang="en-US" sz="1600" dirty="0">
              <a:latin typeface="微软雅黑 Light" panose="020B0502040204020203" pitchFamily="34" charset="-122"/>
              <a:ea typeface="微软雅黑 Light" panose="020B0502040204020203" pitchFamily="34" charset="-122"/>
            </a:endParaRPr>
          </a:p>
        </p:txBody>
      </p:sp>
      <p:sp>
        <p:nvSpPr>
          <p:cNvPr id="28" name="文本框 27"/>
          <p:cNvSpPr txBox="1"/>
          <p:nvPr/>
        </p:nvSpPr>
        <p:spPr>
          <a:xfrm>
            <a:off x="3010375" y="2376428"/>
            <a:ext cx="6237130" cy="730885"/>
          </a:xfrm>
          <a:prstGeom prst="rect">
            <a:avLst/>
          </a:prstGeom>
          <a:noFill/>
        </p:spPr>
        <p:txBody>
          <a:bodyPr wrap="square" rtlCol="0">
            <a:spAutoFit/>
          </a:bodyPr>
          <a:lstStyle/>
          <a:p>
            <a:pPr>
              <a:lnSpc>
                <a:spcPct val="130000"/>
              </a:lnSpc>
            </a:pPr>
            <a:r>
              <a:rPr lang="zh-CN" altLang="en-US" sz="1600" dirty="0">
                <a:latin typeface="微软雅黑 Light" panose="020B0502040204020203" pitchFamily="34" charset="-122"/>
                <a:ea typeface="微软雅黑 Light" panose="020B0502040204020203" pitchFamily="34" charset="-122"/>
              </a:rPr>
              <a:t>题库系统实现了在线模拟考试的阅卷，成绩统计。从一定程度上减轻了教师的负担,提高了</a:t>
            </a:r>
            <a:r>
              <a:rPr lang="zh-CN" altLang="en-US" sz="1600" dirty="0">
                <a:latin typeface="微软雅黑 Light" panose="020B0502040204020203" pitchFamily="34" charset="-122"/>
                <a:ea typeface="微软雅黑 Light" panose="020B0502040204020203" pitchFamily="34" charset="-122"/>
              </a:rPr>
              <a:t>工作效率。</a:t>
            </a:r>
            <a:endParaRPr lang="zh-CN" altLang="en-US" sz="1600" dirty="0">
              <a:latin typeface="微软雅黑 Light" panose="020B0502040204020203" pitchFamily="34" charset="-122"/>
              <a:ea typeface="微软雅黑 Light" panose="020B0502040204020203" pitchFamily="34" charset="-122"/>
            </a:endParaRPr>
          </a:p>
        </p:txBody>
      </p:sp>
      <p:sp>
        <p:nvSpPr>
          <p:cNvPr id="29" name="文本框 28"/>
          <p:cNvSpPr txBox="1"/>
          <p:nvPr/>
        </p:nvSpPr>
        <p:spPr>
          <a:xfrm>
            <a:off x="3010375" y="3316962"/>
            <a:ext cx="6237130" cy="730885"/>
          </a:xfrm>
          <a:prstGeom prst="rect">
            <a:avLst/>
          </a:prstGeom>
          <a:noFill/>
        </p:spPr>
        <p:txBody>
          <a:bodyPr wrap="square" rtlCol="0">
            <a:spAutoFit/>
          </a:bodyPr>
          <a:lstStyle/>
          <a:p>
            <a:pPr algn="l">
              <a:lnSpc>
                <a:spcPct val="130000"/>
              </a:lnSpc>
              <a:buClrTx/>
              <a:buSzTx/>
              <a:buFontTx/>
            </a:pPr>
            <a:r>
              <a:rPr lang="zh-CN" altLang="en-US" sz="1600" dirty="0">
                <a:latin typeface="微软雅黑 Light" panose="020B0502040204020203" pitchFamily="34" charset="-122"/>
                <a:ea typeface="微软雅黑 Light" panose="020B0502040204020203" pitchFamily="34" charset="-122"/>
              </a:rPr>
              <a:t>系统可以对学生的考试成绩进行必要的统计、对比，帮助教师了解学生对课程知识的掌握情况。</a:t>
            </a:r>
            <a:endParaRPr lang="zh-CN" altLang="en-US" sz="1600" dirty="0">
              <a:latin typeface="微软雅黑 Light" panose="020B0502040204020203" pitchFamily="34" charset="-122"/>
              <a:ea typeface="微软雅黑 Light" panose="020B0502040204020203" pitchFamily="34" charset="-122"/>
            </a:endParaRPr>
          </a:p>
        </p:txBody>
      </p:sp>
      <p:sp>
        <p:nvSpPr>
          <p:cNvPr id="8" name="矩形 7"/>
          <p:cNvSpPr/>
          <p:nvPr/>
        </p:nvSpPr>
        <p:spPr>
          <a:xfrm>
            <a:off x="2096135" y="4399796"/>
            <a:ext cx="685800" cy="685800"/>
          </a:xfrm>
          <a:prstGeom prst="rect">
            <a:avLst/>
          </a:prstGeom>
          <a:solidFill>
            <a:srgbClr val="427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b="1" dirty="0">
                <a:latin typeface="微软雅黑" panose="020B0503020204020204" pitchFamily="34" charset="-122"/>
                <a:ea typeface="微软雅黑" panose="020B0503020204020204" pitchFamily="34" charset="-122"/>
              </a:rPr>
              <a:t>4</a:t>
            </a:r>
            <a:endParaRPr lang="en-US" altLang="zh-CN" sz="4000"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021805" y="4315182"/>
            <a:ext cx="6237130" cy="730885"/>
          </a:xfrm>
          <a:prstGeom prst="rect">
            <a:avLst/>
          </a:prstGeom>
          <a:noFill/>
        </p:spPr>
        <p:txBody>
          <a:bodyPr wrap="square" rtlCol="0">
            <a:spAutoFit/>
          </a:bodyPr>
          <a:p>
            <a:pPr algn="l">
              <a:lnSpc>
                <a:spcPct val="130000"/>
              </a:lnSpc>
              <a:buClrTx/>
              <a:buSzTx/>
              <a:buFontTx/>
            </a:pPr>
            <a:r>
              <a:rPr lang="zh-CN" altLang="en-US" sz="1600" dirty="0">
                <a:latin typeface="微软雅黑 Light" panose="020B0502040204020203" pitchFamily="34" charset="-122"/>
                <a:ea typeface="微软雅黑 Light" panose="020B0502040204020203" pitchFamily="34" charset="-122"/>
              </a:rPr>
              <a:t>系统集成了“算法游戏”作品模块，让学生在做游戏的同时进行学习，不仅会让学习变得有趣，还会让同学们加深</a:t>
            </a:r>
            <a:r>
              <a:rPr lang="zh-CN" altLang="en-US" sz="1600" dirty="0">
                <a:latin typeface="微软雅黑 Light" panose="020B0502040204020203" pitchFamily="34" charset="-122"/>
                <a:ea typeface="微软雅黑 Light" panose="020B0502040204020203" pitchFamily="34" charset="-122"/>
              </a:rPr>
              <a:t>记忆。</a:t>
            </a:r>
            <a:endParaRPr lang="zh-CN" altLang="en-US" sz="1600" dirty="0">
              <a:latin typeface="微软雅黑 Light" panose="020B0502040204020203" pitchFamily="34" charset="-122"/>
              <a:ea typeface="微软雅黑 Light" panose="020B0502040204020203" pitchFamily="34" charset="-122"/>
            </a:endParaRPr>
          </a:p>
        </p:txBody>
      </p:sp>
      <p:sp>
        <p:nvSpPr>
          <p:cNvPr id="10" name="矩形 9"/>
          <p:cNvSpPr/>
          <p:nvPr/>
        </p:nvSpPr>
        <p:spPr>
          <a:xfrm>
            <a:off x="2098675" y="5318006"/>
            <a:ext cx="685800" cy="685800"/>
          </a:xfrm>
          <a:prstGeom prst="rect">
            <a:avLst/>
          </a:prstGeom>
          <a:solidFill>
            <a:srgbClr val="427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b="1" dirty="0">
                <a:latin typeface="微软雅黑" panose="020B0503020204020204" pitchFamily="34" charset="-122"/>
                <a:ea typeface="微软雅黑" panose="020B0503020204020204" pitchFamily="34" charset="-122"/>
              </a:rPr>
              <a:t>5</a:t>
            </a:r>
            <a:endParaRPr lang="en-US" altLang="zh-CN" sz="4000" b="1"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024345" y="5233392"/>
            <a:ext cx="6237130" cy="730885"/>
          </a:xfrm>
          <a:prstGeom prst="rect">
            <a:avLst/>
          </a:prstGeom>
          <a:noFill/>
        </p:spPr>
        <p:txBody>
          <a:bodyPr wrap="square" rtlCol="0">
            <a:spAutoFit/>
          </a:bodyPr>
          <a:p>
            <a:pPr algn="l">
              <a:lnSpc>
                <a:spcPct val="130000"/>
              </a:lnSpc>
              <a:buClrTx/>
              <a:buSzTx/>
              <a:buFontTx/>
            </a:pPr>
            <a:r>
              <a:rPr lang="zh-CN" altLang="en-US" sz="1600" dirty="0">
                <a:latin typeface="微软雅黑 Light" panose="020B0502040204020203" pitchFamily="34" charset="-122"/>
                <a:ea typeface="微软雅黑 Light" panose="020B0502040204020203" pitchFamily="34" charset="-122"/>
              </a:rPr>
              <a:t>系统集成了学习交流模块，让学生在遇到学习问题时有一个交流的平台，解决学习时遇到问题无处解答的问题。</a:t>
            </a:r>
            <a:endParaRPr lang="zh-CN" altLang="en-US" sz="1600" dirty="0">
              <a:latin typeface="微软雅黑 Light" panose="020B0502040204020203" pitchFamily="34" charset="-122"/>
              <a:ea typeface="微软雅黑 Light" panose="020B0502040204020203" pitchFamily="34" charset="-122"/>
            </a:endParaRPr>
          </a:p>
        </p:txBody>
      </p:sp>
      <p:pic>
        <p:nvPicPr>
          <p:cNvPr id="12" name="图片 11"/>
          <p:cNvPicPr>
            <a:picLocks noChangeAspect="1"/>
          </p:cNvPicPr>
          <p:nvPr/>
        </p:nvPicPr>
        <p:blipFill>
          <a:blip r:embed="rId1"/>
          <a:stretch>
            <a:fillRect/>
          </a:stretch>
        </p:blipFill>
        <p:spPr>
          <a:xfrm>
            <a:off x="11103610" y="90805"/>
            <a:ext cx="735330" cy="7353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7764" y="3360412"/>
            <a:ext cx="5056765" cy="911225"/>
          </a:xfrm>
          <a:prstGeom prst="rect">
            <a:avLst/>
          </a:prstGeom>
          <a:noFill/>
        </p:spPr>
        <p:txBody>
          <a:bodyPr wrap="square" rtlCol="0">
            <a:spAutoFit/>
          </a:bodyPr>
          <a:lstStyle/>
          <a:p>
            <a:r>
              <a:rPr lang="zh-CN" altLang="en-US" sz="5330" dirty="0">
                <a:solidFill>
                  <a:srgbClr val="427AAD"/>
                </a:solidFill>
                <a:latin typeface="思源黑体 CN Medium" panose="020B0600000000000000" pitchFamily="34" charset="-122"/>
                <a:ea typeface="思源黑体 CN Medium" panose="020B0600000000000000" pitchFamily="34" charset="-122"/>
                <a:sym typeface="+mn-ea"/>
              </a:rPr>
              <a:t>国内外研究现状</a:t>
            </a:r>
            <a:endParaRPr lang="zh-CN" altLang="en-US" sz="5335" b="1" dirty="0">
              <a:solidFill>
                <a:srgbClr val="427AAD"/>
              </a:solidFill>
              <a:latin typeface="思源黑体 CN Heavy" panose="020B0A00000000000000" pitchFamily="34" charset="-122"/>
              <a:ea typeface="思源黑体 CN Heavy" panose="020B0A00000000000000" pitchFamily="34" charset="-122"/>
            </a:endParaRPr>
          </a:p>
        </p:txBody>
      </p:sp>
      <p:sp>
        <p:nvSpPr>
          <p:cNvPr id="5" name="圆角矩形 4"/>
          <p:cNvSpPr/>
          <p:nvPr/>
        </p:nvSpPr>
        <p:spPr>
          <a:xfrm>
            <a:off x="5218742" y="1430342"/>
            <a:ext cx="1734808" cy="1734808"/>
          </a:xfrm>
          <a:prstGeom prst="roundRect">
            <a:avLst/>
          </a:prstGeom>
          <a:solidFill>
            <a:srgbClr val="427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KSO_Shape"/>
          <p:cNvSpPr/>
          <p:nvPr/>
        </p:nvSpPr>
        <p:spPr bwMode="auto">
          <a:xfrm>
            <a:off x="5627868" y="1930363"/>
            <a:ext cx="916556" cy="78059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rgbClr val="FFFFFF"/>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27619" y="377744"/>
            <a:ext cx="366369" cy="366369"/>
          </a:xfrm>
          <a:prstGeom prst="ellipse">
            <a:avLst/>
          </a:prstGeom>
          <a:solidFill>
            <a:srgbClr val="427A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TextBox 34"/>
          <p:cNvSpPr txBox="1"/>
          <p:nvPr/>
        </p:nvSpPr>
        <p:spPr>
          <a:xfrm>
            <a:off x="828043" y="312576"/>
            <a:ext cx="1742440" cy="501650"/>
          </a:xfrm>
          <a:prstGeom prst="rect">
            <a:avLst/>
          </a:prstGeom>
          <a:noFill/>
        </p:spPr>
        <p:txBody>
          <a:bodyPr wrap="none" rtlCol="0">
            <a:spAutoFit/>
          </a:bodyPr>
          <a:lstStyle/>
          <a:p>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研究</a:t>
            </a:r>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现状</a:t>
            </a:r>
            <a:endPar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4" name="TextBox 35"/>
          <p:cNvSpPr txBox="1"/>
          <p:nvPr/>
        </p:nvSpPr>
        <p:spPr>
          <a:xfrm>
            <a:off x="2800891" y="296902"/>
            <a:ext cx="2287806" cy="461665"/>
          </a:xfrm>
          <a:prstGeom prst="rect">
            <a:avLst/>
          </a:prstGeom>
          <a:noFill/>
        </p:spPr>
        <p:txBody>
          <a:bodyPr wrap="none" rtlCol="0">
            <a:spAutoFit/>
          </a:bodyPr>
          <a:lstStyle/>
          <a:p>
            <a:r>
              <a:rPr lang="en-US" altLang="zh-CN" sz="2400" dirty="0">
                <a:solidFill>
                  <a:schemeClr val="bg1">
                    <a:lumMod val="50000"/>
                  </a:schemeClr>
                </a:solidFill>
                <a:latin typeface="Kozuka Gothic Pro R" pitchFamily="34" charset="-128"/>
                <a:ea typeface="Kozuka Gothic Pro R" pitchFamily="34" charset="-128"/>
              </a:rPr>
              <a:t>DEVELOPMENT</a:t>
            </a:r>
            <a:endParaRPr lang="zh-CN" altLang="en-US" sz="2400" dirty="0">
              <a:solidFill>
                <a:schemeClr val="bg1">
                  <a:lumMod val="50000"/>
                </a:schemeClr>
              </a:solidFill>
              <a:latin typeface="Kozuka Gothic Pro R" pitchFamily="34" charset="-128"/>
              <a:ea typeface="Kozuka Gothic Pro R" pitchFamily="34" charset="-128"/>
            </a:endParaRPr>
          </a:p>
        </p:txBody>
      </p:sp>
      <p:cxnSp>
        <p:nvCxnSpPr>
          <p:cNvPr id="5" name="直接连接符 4"/>
          <p:cNvCxnSpPr/>
          <p:nvPr/>
        </p:nvCxnSpPr>
        <p:spPr>
          <a:xfrm>
            <a:off x="2692271" y="421868"/>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4998974" y="3286058"/>
            <a:ext cx="1903864" cy="1903864"/>
          </a:xfrm>
          <a:prstGeom prst="ellipse">
            <a:avLst/>
          </a:prstGeom>
          <a:solidFill>
            <a:schemeClr val="bg1"/>
          </a:solidFill>
          <a:ln>
            <a:solidFill>
              <a:srgbClr val="427A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研究</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现状</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4712656" y="2999740"/>
            <a:ext cx="2476500" cy="2476500"/>
          </a:xfrm>
          <a:prstGeom prst="ellipse">
            <a:avLst/>
          </a:prstGeom>
          <a:noFill/>
          <a:ln>
            <a:solidFill>
              <a:srgbClr val="427AAD"/>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a:stCxn id="8" idx="1"/>
          </p:cNvCxnSpPr>
          <p:nvPr/>
        </p:nvCxnSpPr>
        <p:spPr>
          <a:xfrm flipH="1" flipV="1">
            <a:off x="4512632" y="2815476"/>
            <a:ext cx="765156" cy="749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828043" y="2817476"/>
            <a:ext cx="36873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3"/>
          </p:cNvCxnSpPr>
          <p:nvPr/>
        </p:nvCxnSpPr>
        <p:spPr>
          <a:xfrm flipH="1">
            <a:off x="4505570" y="4911108"/>
            <a:ext cx="772218" cy="76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828043" y="5676265"/>
            <a:ext cx="36845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8" idx="7"/>
          </p:cNvCxnSpPr>
          <p:nvPr/>
        </p:nvCxnSpPr>
        <p:spPr>
          <a:xfrm flipV="1">
            <a:off x="6623389" y="2828290"/>
            <a:ext cx="888982" cy="736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8" idx="5"/>
          </p:cNvCxnSpPr>
          <p:nvPr/>
        </p:nvCxnSpPr>
        <p:spPr>
          <a:xfrm>
            <a:off x="6623389" y="4911108"/>
            <a:ext cx="888982" cy="760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513006" y="5679440"/>
            <a:ext cx="37433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7496814" y="2828290"/>
            <a:ext cx="3700462"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828043" y="1880796"/>
            <a:ext cx="1074738" cy="861774"/>
          </a:xfrm>
          <a:prstGeom prst="rect">
            <a:avLst/>
          </a:prstGeom>
          <a:noFill/>
        </p:spPr>
        <p:txBody>
          <a:bodyPr wrap="square" rtlCol="0">
            <a:spAutoFit/>
          </a:bodyPr>
          <a:lstStyle/>
          <a:p>
            <a:r>
              <a:rPr lang="en-US" altLang="zh-CN" sz="5000" b="1" dirty="0">
                <a:solidFill>
                  <a:srgbClr val="427AAD"/>
                </a:solidFill>
                <a:latin typeface="微软雅黑" panose="020B0503020204020204" pitchFamily="34" charset="-122"/>
                <a:ea typeface="微软雅黑" panose="020B0503020204020204" pitchFamily="34" charset="-122"/>
              </a:rPr>
              <a:t>01</a:t>
            </a:r>
            <a:endParaRPr lang="zh-CN" altLang="en-US" sz="5000" b="1" dirty="0">
              <a:solidFill>
                <a:srgbClr val="427AAD"/>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828043" y="4816079"/>
            <a:ext cx="1074738" cy="861774"/>
          </a:xfrm>
          <a:prstGeom prst="rect">
            <a:avLst/>
          </a:prstGeom>
          <a:noFill/>
        </p:spPr>
        <p:txBody>
          <a:bodyPr wrap="square" rtlCol="0">
            <a:spAutoFit/>
          </a:bodyPr>
          <a:lstStyle/>
          <a:p>
            <a:r>
              <a:rPr lang="en-US" altLang="zh-CN" sz="5000" b="1" dirty="0">
                <a:solidFill>
                  <a:srgbClr val="427AAD"/>
                </a:solidFill>
                <a:latin typeface="微软雅黑" panose="020B0503020204020204" pitchFamily="34" charset="-122"/>
                <a:ea typeface="微软雅黑" panose="020B0503020204020204" pitchFamily="34" charset="-122"/>
              </a:rPr>
              <a:t>02</a:t>
            </a:r>
            <a:endParaRPr lang="zh-CN" altLang="en-US" sz="5000" b="1" dirty="0">
              <a:solidFill>
                <a:srgbClr val="427AAD"/>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10345106" y="1880796"/>
            <a:ext cx="1074738" cy="861774"/>
          </a:xfrm>
          <a:prstGeom prst="rect">
            <a:avLst/>
          </a:prstGeom>
          <a:noFill/>
        </p:spPr>
        <p:txBody>
          <a:bodyPr wrap="square" rtlCol="0">
            <a:spAutoFit/>
          </a:bodyPr>
          <a:lstStyle/>
          <a:p>
            <a:r>
              <a:rPr lang="en-US" altLang="zh-CN" sz="5000" b="1" dirty="0">
                <a:solidFill>
                  <a:srgbClr val="427AAD"/>
                </a:solidFill>
                <a:latin typeface="微软雅黑" panose="020B0503020204020204" pitchFamily="34" charset="-122"/>
                <a:ea typeface="微软雅黑" panose="020B0503020204020204" pitchFamily="34" charset="-122"/>
              </a:rPr>
              <a:t>03</a:t>
            </a:r>
            <a:endParaRPr lang="zh-CN" altLang="en-US" sz="5000" b="1" dirty="0">
              <a:solidFill>
                <a:srgbClr val="427AAD"/>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10345106" y="4816079"/>
            <a:ext cx="1074738" cy="861774"/>
          </a:xfrm>
          <a:prstGeom prst="rect">
            <a:avLst/>
          </a:prstGeom>
          <a:noFill/>
        </p:spPr>
        <p:txBody>
          <a:bodyPr wrap="square" rtlCol="0">
            <a:spAutoFit/>
          </a:bodyPr>
          <a:lstStyle/>
          <a:p>
            <a:r>
              <a:rPr lang="en-US" altLang="zh-CN" sz="5000" b="1" dirty="0">
                <a:solidFill>
                  <a:srgbClr val="427AAD"/>
                </a:solidFill>
                <a:latin typeface="微软雅黑" panose="020B0503020204020204" pitchFamily="34" charset="-122"/>
                <a:ea typeface="微软雅黑" panose="020B0503020204020204" pitchFamily="34" charset="-122"/>
              </a:rPr>
              <a:t>04</a:t>
            </a:r>
            <a:endParaRPr lang="zh-CN" altLang="en-US" sz="5000" b="1" dirty="0">
              <a:solidFill>
                <a:srgbClr val="427AAD"/>
              </a:solidFill>
              <a:latin typeface="微软雅黑" panose="020B0503020204020204" pitchFamily="34" charset="-122"/>
              <a:ea typeface="微软雅黑" panose="020B0503020204020204" pitchFamily="34" charset="-122"/>
            </a:endParaRPr>
          </a:p>
        </p:txBody>
      </p:sp>
      <p:sp>
        <p:nvSpPr>
          <p:cNvPr id="45" name="椭圆 44"/>
          <p:cNvSpPr/>
          <p:nvPr/>
        </p:nvSpPr>
        <p:spPr>
          <a:xfrm>
            <a:off x="4884106" y="3171190"/>
            <a:ext cx="2133600" cy="2133600"/>
          </a:xfrm>
          <a:prstGeom prst="ellipse">
            <a:avLst/>
          </a:prstGeom>
          <a:noFill/>
          <a:ln>
            <a:solidFill>
              <a:srgbClr val="427AAD"/>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1748487" y="1994370"/>
            <a:ext cx="2992746" cy="583565"/>
          </a:xfrm>
          <a:prstGeom prst="rect">
            <a:avLst/>
          </a:prstGeom>
          <a:noFill/>
        </p:spPr>
        <p:txBody>
          <a:bodyPr wrap="square" rtlCol="0">
            <a:spAutoFit/>
          </a:bodyPr>
          <a:lstStyle/>
          <a:p>
            <a:r>
              <a:rPr lang="zh-CN" altLang="en-US" sz="1600" dirty="0">
                <a:solidFill>
                  <a:schemeClr val="tx1"/>
                </a:solidFill>
                <a:latin typeface="微软雅黑 Light" panose="020B0502040204020203" pitchFamily="34" charset="-122"/>
                <a:ea typeface="微软雅黑 Light" panose="020B0502040204020203" pitchFamily="34" charset="-122"/>
                <a:sym typeface="+mn-ea"/>
              </a:rPr>
              <a:t>国外对此发展较早，技术相对较成熟。</a:t>
            </a:r>
            <a:endParaRPr lang="zh-CN" altLang="en-US" sz="1600" dirty="0">
              <a:solidFill>
                <a:schemeClr val="tx1"/>
              </a:solidFill>
              <a:latin typeface="微软雅黑 Light" panose="020B0502040204020203" pitchFamily="34" charset="-122"/>
              <a:ea typeface="微软雅黑 Light" panose="020B0502040204020203" pitchFamily="34" charset="-122"/>
              <a:sym typeface="+mn-ea"/>
            </a:endParaRPr>
          </a:p>
        </p:txBody>
      </p:sp>
      <p:sp>
        <p:nvSpPr>
          <p:cNvPr id="47" name="文本框 46"/>
          <p:cNvSpPr txBox="1"/>
          <p:nvPr/>
        </p:nvSpPr>
        <p:spPr>
          <a:xfrm>
            <a:off x="7407895" y="1772120"/>
            <a:ext cx="3202321" cy="1076325"/>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在我国，在线考试系统的实际应用要晚于国外，研究起步也比较晚，但是发展也比较迅速，研究和开发活动比较活跃</a:t>
            </a:r>
            <a:endParaRPr lang="zh-CN" altLang="en-US" sz="1600" dirty="0">
              <a:latin typeface="微软雅黑 Light" panose="020B0502040204020203" pitchFamily="34" charset="-122"/>
              <a:ea typeface="微软雅黑 Light" panose="020B0502040204020203" pitchFamily="34" charset="-122"/>
            </a:endParaRPr>
          </a:p>
        </p:txBody>
      </p:sp>
      <p:sp>
        <p:nvSpPr>
          <p:cNvPr id="48" name="文本框 47"/>
          <p:cNvSpPr txBox="1"/>
          <p:nvPr/>
        </p:nvSpPr>
        <p:spPr>
          <a:xfrm>
            <a:off x="1748487" y="3842832"/>
            <a:ext cx="2992746" cy="1814830"/>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sym typeface="+mn-ea"/>
              </a:rPr>
              <a:t>国外在疫情的影响下，大量的在线考试监考工具开始出现在市场中。并且现在许多国际考试认证都采取了在线考试系统，比如Oracle、CCLE等等，流程快速简单，方便预约，在线考试，受到了广大考生的欢迎。</a:t>
            </a:r>
            <a:endParaRPr lang="zh-CN" altLang="en-US" sz="1600" dirty="0">
              <a:latin typeface="微软雅黑 Light" panose="020B0502040204020203" pitchFamily="34" charset="-122"/>
              <a:ea typeface="微软雅黑 Light" panose="020B0502040204020203" pitchFamily="34" charset="-122"/>
            </a:endParaRPr>
          </a:p>
        </p:txBody>
      </p:sp>
      <p:sp>
        <p:nvSpPr>
          <p:cNvPr id="49" name="文本框 48"/>
          <p:cNvSpPr txBox="1"/>
          <p:nvPr/>
        </p:nvSpPr>
        <p:spPr>
          <a:xfrm>
            <a:off x="7448874" y="4410522"/>
            <a:ext cx="3202321" cy="1322070"/>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我国的实际应用也比较多，如：全国计算机等级考试、普通话水平考试、远程教育课程考试等均采用了题库</a:t>
            </a:r>
            <a:r>
              <a:rPr lang="zh-CN" altLang="en-US" sz="1600" dirty="0">
                <a:latin typeface="微软雅黑 Light" panose="020B0502040204020203" pitchFamily="34" charset="-122"/>
                <a:ea typeface="微软雅黑 Light" panose="020B0502040204020203" pitchFamily="34" charset="-122"/>
              </a:rPr>
              <a:t>抽取，在线</a:t>
            </a:r>
            <a:r>
              <a:rPr lang="zh-CN" altLang="en-US" sz="1600" dirty="0">
                <a:latin typeface="微软雅黑 Light" panose="020B0502040204020203" pitchFamily="34" charset="-122"/>
                <a:ea typeface="微软雅黑 Light" panose="020B0502040204020203" pitchFamily="34" charset="-122"/>
              </a:rPr>
              <a:t>考试的形式</a:t>
            </a:r>
            <a:endParaRPr lang="zh-CN" altLang="en-US" sz="1600" dirty="0">
              <a:latin typeface="微软雅黑 Light" panose="020B0502040204020203" pitchFamily="34" charset="-122"/>
              <a:ea typeface="微软雅黑 Light" panose="020B0502040204020203" pitchFamily="34" charset="-122"/>
            </a:endParaRPr>
          </a:p>
        </p:txBody>
      </p:sp>
      <p:pic>
        <p:nvPicPr>
          <p:cNvPr id="6" name="图片 5"/>
          <p:cNvPicPr>
            <a:picLocks noChangeAspect="1"/>
          </p:cNvPicPr>
          <p:nvPr/>
        </p:nvPicPr>
        <p:blipFill>
          <a:blip r:embed="rId1"/>
          <a:stretch>
            <a:fillRect/>
          </a:stretch>
        </p:blipFill>
        <p:spPr>
          <a:xfrm>
            <a:off x="11103610" y="90805"/>
            <a:ext cx="735330" cy="7353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9690" y="3437255"/>
            <a:ext cx="9477375" cy="911225"/>
          </a:xfrm>
          <a:prstGeom prst="rect">
            <a:avLst/>
          </a:prstGeom>
          <a:noFill/>
        </p:spPr>
        <p:txBody>
          <a:bodyPr wrap="square" rtlCol="0">
            <a:spAutoFit/>
          </a:bodyPr>
          <a:lstStyle/>
          <a:p>
            <a:pPr algn="ctr"/>
            <a:r>
              <a:rPr lang="zh-CN" altLang="en-US" sz="5330" dirty="0">
                <a:solidFill>
                  <a:srgbClr val="427AAD"/>
                </a:solidFill>
                <a:latin typeface="思源黑体 CN Medium" panose="020B0600000000000000" pitchFamily="34" charset="-122"/>
                <a:ea typeface="思源黑体 CN Medium" panose="020B0600000000000000" pitchFamily="34" charset="-122"/>
                <a:sym typeface="+mn-ea"/>
              </a:rPr>
              <a:t>研究内容及拟解决关键问题</a:t>
            </a:r>
            <a:endParaRPr lang="zh-CN" altLang="en-US" sz="5335" b="1" dirty="0">
              <a:solidFill>
                <a:srgbClr val="427AAD"/>
              </a:solidFill>
              <a:latin typeface="思源黑体 CN Heavy" panose="020B0A00000000000000" pitchFamily="34" charset="-122"/>
              <a:ea typeface="思源黑体 CN Heavy" panose="020B0A00000000000000" pitchFamily="34" charset="-122"/>
            </a:endParaRPr>
          </a:p>
        </p:txBody>
      </p:sp>
      <p:sp>
        <p:nvSpPr>
          <p:cNvPr id="5" name="圆角矩形 4"/>
          <p:cNvSpPr/>
          <p:nvPr/>
        </p:nvSpPr>
        <p:spPr>
          <a:xfrm>
            <a:off x="5131610" y="1469712"/>
            <a:ext cx="1734808" cy="1734808"/>
          </a:xfrm>
          <a:prstGeom prst="roundRect">
            <a:avLst/>
          </a:prstGeom>
          <a:solidFill>
            <a:srgbClr val="427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KSO_Shape"/>
          <p:cNvSpPr/>
          <p:nvPr/>
        </p:nvSpPr>
        <p:spPr bwMode="auto">
          <a:xfrm>
            <a:off x="5592533" y="1865931"/>
            <a:ext cx="951891" cy="942369"/>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rgbClr val="FFFFFF"/>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ECB019B1-382A-4266-B25C-5B523AA43C14-7" descr="wps"/>
          <p:cNvPicPr>
            <a:picLocks noChangeAspect="1"/>
          </p:cNvPicPr>
          <p:nvPr>
            <p:custDataLst>
              <p:tags r:id="rId1"/>
            </p:custDataLst>
          </p:nvPr>
        </p:nvPicPr>
        <p:blipFill>
          <a:blip r:embed="rId2"/>
          <a:stretch>
            <a:fillRect/>
          </a:stretch>
        </p:blipFill>
        <p:spPr>
          <a:xfrm>
            <a:off x="272415" y="818515"/>
            <a:ext cx="11391265" cy="5256530"/>
          </a:xfrm>
          <a:prstGeom prst="rect">
            <a:avLst/>
          </a:prstGeom>
          <a:noFill/>
          <a:ln w="9525">
            <a:noFill/>
          </a:ln>
        </p:spPr>
      </p:pic>
      <p:sp>
        <p:nvSpPr>
          <p:cNvPr id="4" name="椭圆 3"/>
          <p:cNvSpPr/>
          <p:nvPr/>
        </p:nvSpPr>
        <p:spPr>
          <a:xfrm>
            <a:off x="427619" y="377744"/>
            <a:ext cx="366369" cy="366369"/>
          </a:xfrm>
          <a:prstGeom prst="ellipse">
            <a:avLst/>
          </a:prstGeom>
          <a:solidFill>
            <a:srgbClr val="427A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5" name="TextBox 34"/>
          <p:cNvSpPr txBox="1"/>
          <p:nvPr/>
        </p:nvSpPr>
        <p:spPr>
          <a:xfrm>
            <a:off x="828043" y="312576"/>
            <a:ext cx="1742440" cy="501650"/>
          </a:xfrm>
          <a:prstGeom prst="rect">
            <a:avLst/>
          </a:prstGeom>
          <a:noFill/>
        </p:spPr>
        <p:txBody>
          <a:bodyPr wrap="none" rtlCol="0">
            <a:spAutoFit/>
          </a:bodyPr>
          <a:p>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研究</a:t>
            </a:r>
            <a:r>
              <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rPr>
              <a:t>内容</a:t>
            </a:r>
            <a:endParaRPr lang="zh-CN" altLang="en-US" sz="2665" spc="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pic>
        <p:nvPicPr>
          <p:cNvPr id="8" name="图片 7"/>
          <p:cNvPicPr>
            <a:picLocks noChangeAspect="1"/>
          </p:cNvPicPr>
          <p:nvPr/>
        </p:nvPicPr>
        <p:blipFill>
          <a:blip r:embed="rId3"/>
          <a:stretch>
            <a:fillRect/>
          </a:stretch>
        </p:blipFill>
        <p:spPr>
          <a:xfrm>
            <a:off x="11103610" y="90805"/>
            <a:ext cx="735330" cy="73533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3682,&quot;width&quot;:7980}"/>
</p:tagLst>
</file>

<file path=ppt/tags/tag2.xml><?xml version="1.0" encoding="utf-8"?>
<p:tagLst xmlns:p="http://schemas.openxmlformats.org/presentationml/2006/main">
  <p:tag name="ISPRING_RESOURCE_PATHS_HASH_PRESENTER" val="1d6ed47811484fa12f55f9dea84534fccfa1f78f"/>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4197</Words>
  <Application>WPS 演示</Application>
  <PresentationFormat>宽屏</PresentationFormat>
  <Paragraphs>333</Paragraphs>
  <Slides>24</Slides>
  <Notes>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24</vt:i4>
      </vt:variant>
    </vt:vector>
  </HeadingPairs>
  <TitlesOfParts>
    <vt:vector size="41" baseType="lpstr">
      <vt:lpstr>Arial</vt:lpstr>
      <vt:lpstr>宋体</vt:lpstr>
      <vt:lpstr>Wingdings</vt:lpstr>
      <vt:lpstr>微软雅黑</vt:lpstr>
      <vt:lpstr>思源黑体 CN Medium</vt:lpstr>
      <vt:lpstr>黑体</vt:lpstr>
      <vt:lpstr>叶根友毛笔行书2.0版</vt:lpstr>
      <vt:lpstr>思源黑体 CN Heavy</vt:lpstr>
      <vt:lpstr>思源黑体 CN Bold</vt:lpstr>
      <vt:lpstr>Kozuka Gothic Pro R</vt:lpstr>
      <vt:lpstr>微软雅黑 Light</vt:lpstr>
      <vt:lpstr>等线</vt:lpstr>
      <vt:lpstr>Arial Unicode MS</vt:lpstr>
      <vt:lpstr>等线 Light</vt:lpstr>
      <vt:lpstr>Yu Gothic</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Manager>熊猫办公</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熊猫办公专注正版ppt</dc:title>
  <dc:creator>王鱼</dc:creator>
  <dc:description>熊猫办公</dc:description>
  <cp:lastModifiedBy>『孤 ＆ 狼』</cp:lastModifiedBy>
  <cp:revision>166</cp:revision>
  <dcterms:created xsi:type="dcterms:W3CDTF">2016-05-07T06:14:00Z</dcterms:created>
  <dcterms:modified xsi:type="dcterms:W3CDTF">2022-01-24T16:16:13Z</dcterms:modified>
  <cp:version>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C1ED3DAFA9B0454488CA74916B873621</vt:lpwstr>
  </property>
  <property fmtid="{D5CDD505-2E9C-101B-9397-08002B2CF9AE}" pid="3" name="KSOProductBuildVer">
    <vt:lpwstr>2052-11.1.0.11294</vt:lpwstr>
  </property>
</Properties>
</file>