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33"/>
  </p:notesMasterIdLst>
  <p:sldIdLst>
    <p:sldId id="773" r:id="rId8"/>
    <p:sldId id="774" r:id="rId9"/>
    <p:sldId id="745" r:id="rId10"/>
    <p:sldId id="743" r:id="rId11"/>
    <p:sldId id="776" r:id="rId12"/>
    <p:sldId id="778" r:id="rId13"/>
    <p:sldId id="779" r:id="rId14"/>
    <p:sldId id="783" r:id="rId15"/>
    <p:sldId id="781" r:id="rId16"/>
    <p:sldId id="782" r:id="rId17"/>
    <p:sldId id="784" r:id="rId18"/>
    <p:sldId id="785" r:id="rId19"/>
    <p:sldId id="808" r:id="rId20"/>
    <p:sldId id="789" r:id="rId21"/>
    <p:sldId id="786" r:id="rId22"/>
    <p:sldId id="794" r:id="rId23"/>
    <p:sldId id="810" r:id="rId24"/>
    <p:sldId id="790" r:id="rId25"/>
    <p:sldId id="791" r:id="rId26"/>
    <p:sldId id="792" r:id="rId27"/>
    <p:sldId id="826" r:id="rId28"/>
    <p:sldId id="796" r:id="rId29"/>
    <p:sldId id="793" r:id="rId30"/>
    <p:sldId id="800" r:id="rId31"/>
    <p:sldId id="807" r:id="rId32"/>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35A60"/>
    <a:srgbClr val="116A73"/>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122" d="100"/>
          <a:sy n="122" d="100"/>
        </p:scale>
        <p:origin x="-114" y="-90"/>
      </p:cViewPr>
      <p:guideLst>
        <p:guide orient="horz" pos="2232"/>
        <p:guide pos="384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customXml" Target="../customXml/item1.xml"/><Relationship Id="rId37" Type="http://schemas.openxmlformats.org/officeDocument/2006/relationships/customXmlProps" Target="../customXml/itemProps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smtClean="0"/>
            </a:lvl1pPr>
          </a:lstStyle>
          <a:p>
            <a:pPr>
              <a:defRPr/>
            </a:pPr>
            <a:fld id="{95F562C6-D8B0-4095-A25E-D9CE9D7EFE15}" type="datetimeFigureOut">
              <a:rPr lang="zh-CN" altLang="en-US"/>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15CCFDF2-94A1-4937-AF51-3EDE4104F6F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6"/>
            <a:ext cx="1036724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60" y="4406901"/>
            <a:ext cx="1036724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460" y="2906713"/>
            <a:ext cx="1036724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838"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0021" y="1600201"/>
            <a:ext cx="538690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535113"/>
            <a:ext cx="53890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838" y="2174875"/>
            <a:ext cx="53890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5787" y="1535113"/>
            <a:ext cx="53911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5787" y="2174875"/>
            <a:ext cx="53911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839" y="273050"/>
            <a:ext cx="4012651"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596" y="273051"/>
            <a:ext cx="68183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839" y="1435101"/>
            <a:ext cx="40126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651" y="4800600"/>
            <a:ext cx="731805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651" y="612775"/>
            <a:ext cx="731805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651" y="5367338"/>
            <a:ext cx="731805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653" y="274639"/>
            <a:ext cx="274427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838" y="274639"/>
            <a:ext cx="8029536"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7" Type="http://schemas.openxmlformats.org/officeDocument/2006/relationships/theme" Target="../theme/theme5.xml"/><Relationship Id="rId26" Type="http://schemas.openxmlformats.org/officeDocument/2006/relationships/image" Target="../media/image17.png"/><Relationship Id="rId25" Type="http://schemas.openxmlformats.org/officeDocument/2006/relationships/image" Target="../media/image16.png"/><Relationship Id="rId24" Type="http://schemas.openxmlformats.org/officeDocument/2006/relationships/image" Target="../media/image15.png"/><Relationship Id="rId23" Type="http://schemas.openxmlformats.org/officeDocument/2006/relationships/image" Target="../media/image14.png"/><Relationship Id="rId22" Type="http://schemas.openxmlformats.org/officeDocument/2006/relationships/image" Target="../media/image13.png"/><Relationship Id="rId21" Type="http://schemas.openxmlformats.org/officeDocument/2006/relationships/image" Target="../media/image12.png"/><Relationship Id="rId20" Type="http://schemas.openxmlformats.org/officeDocument/2006/relationships/image" Target="../media/image11.png"/><Relationship Id="rId2" Type="http://schemas.openxmlformats.org/officeDocument/2006/relationships/slideLayout" Target="../slideLayouts/slideLayout46.xml"/><Relationship Id="rId19" Type="http://schemas.openxmlformats.org/officeDocument/2006/relationships/image" Target="../media/image10.png"/><Relationship Id="rId18" Type="http://schemas.openxmlformats.org/officeDocument/2006/relationships/image" Target="../media/image9.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3"/>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4"/>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5"/>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6"/>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7" cstate="screen"/>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8"/>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19"/>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0"/>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1" cstate="screen"/>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2"/>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2"/>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3"/>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4"/>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5"/>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4"/>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6" cstate="screen"/>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16"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4638"/>
            <a:ext cx="10977087"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838" y="1600201"/>
            <a:ext cx="10977087"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838" y="6356351"/>
            <a:ext cx="28459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FontTx/>
              <a:buNone/>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167228" y="6356351"/>
            <a:ext cx="38623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FontTx/>
              <a:buNone/>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8741014" y="6356351"/>
            <a:ext cx="2845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FontTx/>
              <a:buNone/>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8.png"/><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9.pn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7.png"/><Relationship Id="rId1"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52936"/>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《C语言程序设计》课程在线考试系统的设计与开发</a:t>
            </a:r>
            <a:endParaRPr lang="zh-CN" altLang="en-US" sz="36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5795963" y="3922713"/>
            <a:ext cx="44005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电信</a:t>
            </a:r>
            <a:r>
              <a:rPr lang="en-US" altLang="zh-CN" sz="2400" dirty="0">
                <a:solidFill>
                  <a:schemeClr val="accent2"/>
                </a:solidFill>
                <a:latin typeface="微软雅黑" panose="020B0503020204020204" pitchFamily="34" charset="-122"/>
                <a:ea typeface="微软雅黑" panose="020B0503020204020204" pitchFamily="34" charset="-122"/>
              </a:rPr>
              <a:t>18-1</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754313" y="392271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电子信息学院</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6" name="TextBox 43"/>
          <p:cNvSpPr txBox="1">
            <a:spLocks noChangeArrowheads="1"/>
          </p:cNvSpPr>
          <p:nvPr/>
        </p:nvSpPr>
        <p:spPr bwMode="auto">
          <a:xfrm>
            <a:off x="3732213" y="4821238"/>
            <a:ext cx="11588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任得旺</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402320" y="4820603"/>
            <a:ext cx="13414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兰聪花</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529388" y="4820920"/>
            <a:ext cx="1508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0" name="TextBox 47"/>
          <p:cNvSpPr txBox="1">
            <a:spLocks noChangeArrowheads="1"/>
          </p:cNvSpPr>
          <p:nvPr/>
        </p:nvSpPr>
        <p:spPr bwMode="auto">
          <a:xfrm>
            <a:off x="2425700" y="4821555"/>
            <a:ext cx="13065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 name="图片 1" descr="25"/>
          <p:cNvPicPr>
            <a:picLocks noChangeAspect="1"/>
          </p:cNvPicPr>
          <p:nvPr/>
        </p:nvPicPr>
        <p:blipFill>
          <a:blip r:embed="rId2"/>
          <a:stretch>
            <a:fillRect/>
          </a:stretch>
        </p:blipFill>
        <p:spPr>
          <a:xfrm>
            <a:off x="3433445" y="1268730"/>
            <a:ext cx="4881880" cy="1139190"/>
          </a:xfrm>
          <a:prstGeom prst="rect">
            <a:avLst/>
          </a:prstGeom>
        </p:spPr>
      </p:pic>
      <p:pic>
        <p:nvPicPr>
          <p:cNvPr id="3" name="图片 2" descr="logo"/>
          <p:cNvPicPr>
            <a:picLocks noChangeAspect="1"/>
          </p:cNvPicPr>
          <p:nvPr/>
        </p:nvPicPr>
        <p:blipFill>
          <a:blip r:embed="rId3"/>
          <a:stretch>
            <a:fillRect/>
          </a:stretch>
        </p:blipFill>
        <p:spPr>
          <a:xfrm>
            <a:off x="5915025" y="6021070"/>
            <a:ext cx="367665" cy="36766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32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37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4200"/>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80"/>
                                        </p:tgtEl>
                                        <p:attrNameLst>
                                          <p:attrName>style.visibility</p:attrName>
                                        </p:attrNameLst>
                                      </p:cBhvr>
                                      <p:to>
                                        <p:strVal val="visible"/>
                                      </p:to>
                                    </p:set>
                                    <p:anim calcmode="lin" valueType="num">
                                      <p:cBhvr>
                                        <p:cTn id="36" dur="500" fill="hold"/>
                                        <p:tgtEl>
                                          <p:spTgt spid="7180"/>
                                        </p:tgtEl>
                                        <p:attrNameLst>
                                          <p:attrName>ppt_w</p:attrName>
                                        </p:attrNameLst>
                                      </p:cBhvr>
                                      <p:tavLst>
                                        <p:tav tm="0">
                                          <p:val>
                                            <p:fltVal val="0"/>
                                          </p:val>
                                        </p:tav>
                                        <p:tav tm="100000">
                                          <p:val>
                                            <p:strVal val="#ppt_w"/>
                                          </p:val>
                                        </p:tav>
                                      </p:tavLst>
                                    </p:anim>
                                    <p:anim calcmode="lin" valueType="num">
                                      <p:cBhvr>
                                        <p:cTn id="37" dur="500" fill="hold"/>
                                        <p:tgtEl>
                                          <p:spTgt spid="7180"/>
                                        </p:tgtEl>
                                        <p:attrNameLst>
                                          <p:attrName>ppt_h</p:attrName>
                                        </p:attrNameLst>
                                      </p:cBhvr>
                                      <p:tavLst>
                                        <p:tav tm="0">
                                          <p:val>
                                            <p:fltVal val="0"/>
                                          </p:val>
                                        </p:tav>
                                        <p:tav tm="100000">
                                          <p:val>
                                            <p:strVal val="#ppt_h"/>
                                          </p:val>
                                        </p:tav>
                                      </p:tavLst>
                                    </p:anim>
                                    <p:anim calcmode="lin" valueType="num">
                                      <p:cBhvr>
                                        <p:cTn id="38" dur="500" fill="hold"/>
                                        <p:tgtEl>
                                          <p:spTgt spid="7180"/>
                                        </p:tgtEl>
                                        <p:attrNameLst>
                                          <p:attrName>style.rotation</p:attrName>
                                        </p:attrNameLst>
                                      </p:cBhvr>
                                      <p:tavLst>
                                        <p:tav tm="0">
                                          <p:val>
                                            <p:fltVal val="90"/>
                                          </p:val>
                                        </p:tav>
                                        <p:tav tm="100000">
                                          <p:val>
                                            <p:fltVal val="0"/>
                                          </p:val>
                                        </p:tav>
                                      </p:tavLst>
                                    </p:anim>
                                    <p:animEffect transition="in" filter="fade">
                                      <p:cBhvr>
                                        <p:cTn id="39" dur="500"/>
                                        <p:tgtEl>
                                          <p:spTgt spid="7180"/>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4700"/>
                            </p:stCondLst>
                            <p:childTnLst>
                              <p:par>
                                <p:cTn id="47" presetID="22" presetClass="entr" presetSubtype="8" fill="hold" grpId="0" nodeType="after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6" grpId="0" autoUpdateAnimBg="0"/>
      <p:bldP spid="7177" grpId="0" autoUpdateAnimBg="0"/>
      <p:bldP spid="7178" grpId="0" autoUpdateAnimBg="0"/>
      <p:bldP spid="7180" grpId="0" autoUpdateAnimBg="0"/>
      <p:bldP spid="7181" grpId="0" bldLvl="0" animBg="1" autoUpdateAnimBg="0"/>
      <p:bldP spid="7182"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5000"/>
          </a:blip>
          <a:srcRect/>
          <a:stretch>
            <a:fillRect/>
          </a:stretch>
        </a:blipFill>
        <a:effectLst/>
      </p:bgPr>
    </p:bg>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2 </a:t>
            </a:r>
            <a:r>
              <a:rPr lang="zh-CN" altLang="en-US" sz="3000" b="1">
                <a:solidFill>
                  <a:schemeClr val="accent2"/>
                </a:solidFill>
                <a:latin typeface="微软雅黑" panose="020B0503020204020204" pitchFamily="34" charset="-122"/>
                <a:ea typeface="微软雅黑" panose="020B0503020204020204" pitchFamily="34" charset="-122"/>
              </a:rPr>
              <a:t>研究内容</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useBgFill="1">
        <p:nvSpPr>
          <p:cNvPr id="5" name="波形 4"/>
          <p:cNvSpPr/>
          <p:nvPr/>
        </p:nvSpPr>
        <p:spPr>
          <a:xfrm>
            <a:off x="901700" y="1189355"/>
            <a:ext cx="10308590" cy="5169535"/>
          </a:xfrm>
          <a:prstGeom prst="wave">
            <a:avLst/>
          </a:prstGeom>
          <a:ln w="12700" cap="rnd" cmpd="sng" algn="ctr">
            <a:gradFill>
              <a:gsLst>
                <a:gs pos="0">
                  <a:schemeClr val="accent1">
                    <a:lumMod val="5000"/>
                    <a:lumOff val="95000"/>
                  </a:schemeClr>
                </a:gs>
                <a:gs pos="74000">
                  <a:schemeClr val="accent1">
                    <a:lumMod val="45000"/>
                    <a:lumOff val="55000"/>
                  </a:schemeClr>
                </a:gs>
                <a:gs pos="10000">
                  <a:schemeClr val="accent1">
                    <a:lumMod val="45000"/>
                    <a:lumOff val="55000"/>
                  </a:schemeClr>
                </a:gs>
                <a:gs pos="100000">
                  <a:srgbClr val="17DCF1"/>
                </a:gs>
              </a:gsLst>
              <a:path path="circle">
                <a:fillToRect t="100000" r="100000"/>
              </a:path>
              <a:tileRect l="-100000" b="-100000"/>
            </a:gradFill>
            <a:prstDash val="solid"/>
            <a:miter lim="800000"/>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273175" y="1582420"/>
            <a:ext cx="4244340" cy="3692525"/>
          </a:xfrm>
          <a:prstGeom prst="rect">
            <a:avLst/>
          </a:prstGeom>
          <a:noFill/>
        </p:spPr>
        <p:txBody>
          <a:bodyPr wrap="square" rtlCol="0">
            <a:spAutoFit/>
          </a:bodyPr>
          <a:p>
            <a:r>
              <a:rPr lang="zh-CN" altLang="en-US"/>
              <a:t> </a:t>
            </a:r>
            <a:r>
              <a:rPr lang="zh-CN" altLang="en-US">
                <a:solidFill>
                  <a:schemeClr val="accent2"/>
                </a:solidFill>
              </a:rPr>
              <a:t>用户登录与注册</a:t>
            </a:r>
            <a:endParaRPr lang="zh-CN" altLang="en-US">
              <a:solidFill>
                <a:schemeClr val="accent2"/>
              </a:solidFill>
            </a:endParaRPr>
          </a:p>
          <a:p>
            <a:r>
              <a:rPr lang="zh-CN" altLang="en-US">
                <a:solidFill>
                  <a:schemeClr val="accent2"/>
                </a:solidFill>
              </a:rPr>
              <a:t>　　用户登录包括学生用户，教师用户以及管理员。在登录框输入账号，密码。点击登录之后由系统与数据库进行比较。确认用户的相关信息，若存在进行相对应的跳转。</a:t>
            </a:r>
            <a:endParaRPr lang="zh-CN" altLang="en-US">
              <a:solidFill>
                <a:schemeClr val="accent2"/>
              </a:solidFill>
            </a:endParaRPr>
          </a:p>
          <a:p>
            <a:r>
              <a:rPr lang="en-US" altLang="zh-CN">
                <a:solidFill>
                  <a:schemeClr val="accent2"/>
                </a:solidFill>
              </a:rPr>
              <a:t>       </a:t>
            </a:r>
            <a:r>
              <a:rPr lang="zh-CN" altLang="en-US">
                <a:solidFill>
                  <a:schemeClr val="accent2"/>
                </a:solidFill>
              </a:rPr>
              <a:t>学生用户有在线答题模块，查询成绩模块，学习交流模块，个人信息修改模块。</a:t>
            </a:r>
            <a:endParaRPr lang="zh-CN" altLang="en-US">
              <a:solidFill>
                <a:schemeClr val="accent2"/>
              </a:solidFill>
            </a:endParaRPr>
          </a:p>
          <a:p>
            <a:r>
              <a:rPr lang="en-US" altLang="zh-CN">
                <a:solidFill>
                  <a:schemeClr val="accent2"/>
                </a:solidFill>
              </a:rPr>
              <a:t>      </a:t>
            </a:r>
            <a:r>
              <a:rPr lang="zh-CN" altLang="en-US">
                <a:solidFill>
                  <a:schemeClr val="accent2"/>
                </a:solidFill>
              </a:rPr>
              <a:t>教师用户有学生整体成绩数据显示模块，学习答疑模块。题库管理模块。</a:t>
            </a:r>
            <a:endParaRPr lang="zh-CN" altLang="en-US">
              <a:solidFill>
                <a:schemeClr val="accent2"/>
              </a:solidFill>
            </a:endParaRPr>
          </a:p>
          <a:p>
            <a:r>
              <a:rPr lang="en-US" altLang="zh-CN">
                <a:solidFill>
                  <a:schemeClr val="accent2"/>
                </a:solidFill>
              </a:rPr>
              <a:t>     </a:t>
            </a:r>
            <a:r>
              <a:rPr lang="zh-CN" altLang="en-US">
                <a:solidFill>
                  <a:schemeClr val="accent2"/>
                </a:solidFill>
              </a:rPr>
              <a:t>管理员有题库管理模块。用户管理模块。</a:t>
            </a:r>
            <a:endParaRPr lang="zh-CN" altLang="en-US">
              <a:solidFill>
                <a:schemeClr val="accent2"/>
              </a:solidFill>
            </a:endParaRPr>
          </a:p>
        </p:txBody>
      </p:sp>
      <p:sp>
        <p:nvSpPr>
          <p:cNvPr id="8" name="文本框 7"/>
          <p:cNvSpPr txBox="1"/>
          <p:nvPr/>
        </p:nvSpPr>
        <p:spPr>
          <a:xfrm>
            <a:off x="6673850" y="2853055"/>
            <a:ext cx="4244340" cy="2445385"/>
          </a:xfrm>
          <a:prstGeom prst="rect">
            <a:avLst/>
          </a:prstGeom>
          <a:noFill/>
        </p:spPr>
        <p:txBody>
          <a:bodyPr wrap="square" rtlCol="0">
            <a:spAutoFit/>
          </a:bodyPr>
          <a:p>
            <a:r>
              <a:rPr lang="zh-CN" altLang="en-US" sz="1800">
                <a:solidFill>
                  <a:schemeClr val="accent2"/>
                </a:solidFill>
              </a:rPr>
              <a:t>个人中心 </a:t>
            </a:r>
            <a:r>
              <a:rPr lang="zh-CN" altLang="en-US">
                <a:solidFill>
                  <a:schemeClr val="accent2"/>
                </a:solidFill>
              </a:rPr>
              <a:t> </a:t>
            </a:r>
            <a:endParaRPr lang="zh-CN" altLang="en-US">
              <a:solidFill>
                <a:schemeClr val="accent2"/>
              </a:solidFill>
            </a:endParaRPr>
          </a:p>
          <a:p>
            <a:pPr>
              <a:lnSpc>
                <a:spcPct val="150000"/>
              </a:lnSpc>
            </a:pPr>
            <a:r>
              <a:rPr lang="en-US" altLang="zh-CN">
                <a:solidFill>
                  <a:schemeClr val="accent2"/>
                </a:solidFill>
              </a:rPr>
              <a:t>      </a:t>
            </a:r>
            <a:r>
              <a:rPr lang="zh-CN" altLang="en-US">
                <a:solidFill>
                  <a:schemeClr val="accent2"/>
                </a:solidFill>
              </a:rPr>
              <a:t>这里有用户的一些个人信息，修改名称，头像之类，</a:t>
            </a:r>
            <a:r>
              <a:rPr lang="zh-CN" altLang="en-US">
                <a:solidFill>
                  <a:schemeClr val="accent2"/>
                </a:solidFill>
              </a:rPr>
              <a:t>并且在学生用户考完试后，历史成绩，试卷，自己当时的答案，正确的答案，详细解析在此模块中的历史成绩</a:t>
            </a:r>
            <a:r>
              <a:rPr lang="zh-CN" altLang="en-US">
                <a:solidFill>
                  <a:schemeClr val="accent2"/>
                </a:solidFill>
              </a:rPr>
              <a:t>中会有展示。</a:t>
            </a:r>
            <a:endParaRPr lang="zh-CN" altLang="en-US">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2000"/>
          </a:blip>
          <a:srcRect/>
          <a:stretch>
            <a:fillRect/>
          </a:stretch>
        </a:blipFill>
        <a:effectLst/>
      </p:bgPr>
    </p:bg>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2 </a:t>
            </a:r>
            <a:r>
              <a:rPr lang="zh-CN" altLang="en-US" sz="3000" b="1">
                <a:solidFill>
                  <a:schemeClr val="accent2"/>
                </a:solidFill>
                <a:latin typeface="微软雅黑" panose="020B0503020204020204" pitchFamily="34" charset="-122"/>
                <a:ea typeface="微软雅黑" panose="020B0503020204020204" pitchFamily="34" charset="-122"/>
              </a:rPr>
              <a:t>研究内容</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useBgFill="1">
        <p:nvSpPr>
          <p:cNvPr id="5" name="波形 4"/>
          <p:cNvSpPr/>
          <p:nvPr/>
        </p:nvSpPr>
        <p:spPr>
          <a:xfrm>
            <a:off x="897890" y="1412875"/>
            <a:ext cx="10400665" cy="4474210"/>
          </a:xfrm>
          <a:prstGeom prst="wave">
            <a:avLst/>
          </a:prstGeom>
          <a:ln w="12700" cap="rnd" cmpd="sng" algn="ctr">
            <a:gradFill>
              <a:gsLst>
                <a:gs pos="0">
                  <a:schemeClr val="accent1">
                    <a:lumMod val="5000"/>
                    <a:lumOff val="95000"/>
                  </a:schemeClr>
                </a:gs>
                <a:gs pos="74000">
                  <a:schemeClr val="accent1">
                    <a:lumMod val="45000"/>
                    <a:lumOff val="55000"/>
                  </a:schemeClr>
                </a:gs>
                <a:gs pos="10000">
                  <a:schemeClr val="accent1">
                    <a:lumMod val="45000"/>
                    <a:lumOff val="55000"/>
                  </a:schemeClr>
                </a:gs>
                <a:gs pos="100000">
                  <a:srgbClr val="17DCF1"/>
                </a:gs>
              </a:gsLst>
              <a:path path="circle">
                <a:fillToRect t="100000" r="100000"/>
              </a:path>
              <a:tileRect l="-100000" b="-100000"/>
            </a:gradFill>
            <a:prstDash val="solid"/>
            <a:miter lim="800000"/>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273175" y="2204720"/>
            <a:ext cx="4244340" cy="1863725"/>
          </a:xfrm>
          <a:prstGeom prst="rect">
            <a:avLst/>
          </a:prstGeom>
          <a:noFill/>
        </p:spPr>
        <p:txBody>
          <a:bodyPr wrap="square" rtlCol="0">
            <a:spAutoFit/>
          </a:bodyPr>
          <a:p>
            <a:pPr>
              <a:lnSpc>
                <a:spcPct val="160000"/>
              </a:lnSpc>
            </a:pPr>
            <a:r>
              <a:rPr lang="zh-CN" altLang="en-US" sz="1800">
                <a:solidFill>
                  <a:schemeClr val="accent2"/>
                </a:solidFill>
              </a:rPr>
              <a:t>学习交流模块</a:t>
            </a:r>
            <a:endParaRPr lang="zh-CN" altLang="en-US" sz="1800">
              <a:solidFill>
                <a:schemeClr val="accent2"/>
              </a:solidFill>
            </a:endParaRPr>
          </a:p>
          <a:p>
            <a:pPr>
              <a:lnSpc>
                <a:spcPct val="160000"/>
              </a:lnSpc>
            </a:pPr>
            <a:r>
              <a:rPr lang="zh-CN" altLang="en-US" sz="1800">
                <a:solidFill>
                  <a:schemeClr val="accent2"/>
                </a:solidFill>
              </a:rPr>
              <a:t>   在这里每个人在学习上有任何问题都可以留言在这里，展示给所有用户。也可以在这里解答别人的问题。</a:t>
            </a:r>
            <a:endParaRPr lang="zh-CN" altLang="en-US" sz="1800">
              <a:solidFill>
                <a:schemeClr val="accent2"/>
              </a:solidFill>
            </a:endParaRPr>
          </a:p>
        </p:txBody>
      </p:sp>
      <p:sp>
        <p:nvSpPr>
          <p:cNvPr id="8" name="文本框 7"/>
          <p:cNvSpPr txBox="1"/>
          <p:nvPr/>
        </p:nvSpPr>
        <p:spPr>
          <a:xfrm>
            <a:off x="6673850" y="2853055"/>
            <a:ext cx="4244340" cy="1614805"/>
          </a:xfrm>
          <a:prstGeom prst="rect">
            <a:avLst/>
          </a:prstGeom>
          <a:noFill/>
        </p:spPr>
        <p:txBody>
          <a:bodyPr wrap="square" rtlCol="0">
            <a:spAutoFit/>
          </a:bodyPr>
          <a:p>
            <a:r>
              <a:rPr lang="zh-CN" altLang="en-US" sz="1800">
                <a:solidFill>
                  <a:schemeClr val="accent2"/>
                </a:solidFill>
              </a:rPr>
              <a:t>查询成绩模块 </a:t>
            </a:r>
            <a:r>
              <a:rPr lang="zh-CN" altLang="en-US">
                <a:solidFill>
                  <a:schemeClr val="accent2"/>
                </a:solidFill>
              </a:rPr>
              <a:t> </a:t>
            </a:r>
            <a:endParaRPr lang="zh-CN" altLang="en-US">
              <a:solidFill>
                <a:schemeClr val="accent2"/>
              </a:solidFill>
            </a:endParaRPr>
          </a:p>
          <a:p>
            <a:pPr>
              <a:lnSpc>
                <a:spcPct val="150000"/>
              </a:lnSpc>
            </a:pPr>
            <a:r>
              <a:rPr lang="en-US" altLang="zh-CN">
                <a:solidFill>
                  <a:schemeClr val="accent2"/>
                </a:solidFill>
              </a:rPr>
              <a:t>      </a:t>
            </a:r>
            <a:r>
              <a:rPr lang="zh-CN" altLang="en-US">
                <a:solidFill>
                  <a:schemeClr val="accent2"/>
                </a:solidFill>
              </a:rPr>
              <a:t>在学生用户考完试后，历史成绩，试卷，自己当时的答案，正确的答案，详细解析在此模块中会有展示。</a:t>
            </a:r>
            <a:endParaRPr lang="zh-CN" altLang="en-US">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7000"/>
          </a:blip>
          <a:srcRect/>
          <a:stretch>
            <a:fillRect/>
          </a:stretch>
        </a:blipFill>
        <a:effectLst/>
      </p:bgPr>
    </p:bg>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2 </a:t>
            </a:r>
            <a:r>
              <a:rPr lang="zh-CN" altLang="en-US" sz="3000" b="1">
                <a:solidFill>
                  <a:schemeClr val="accent2"/>
                </a:solidFill>
                <a:latin typeface="微软雅黑" panose="020B0503020204020204" pitchFamily="34" charset="-122"/>
                <a:ea typeface="微软雅黑" panose="020B0503020204020204" pitchFamily="34" charset="-122"/>
              </a:rPr>
              <a:t>研究内容</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useBgFill="1">
        <p:nvSpPr>
          <p:cNvPr id="5" name="波形 4"/>
          <p:cNvSpPr/>
          <p:nvPr/>
        </p:nvSpPr>
        <p:spPr>
          <a:xfrm>
            <a:off x="897890" y="1412875"/>
            <a:ext cx="10400665" cy="4474210"/>
          </a:xfrm>
          <a:prstGeom prst="wave">
            <a:avLst/>
          </a:prstGeom>
          <a:ln w="12700" cap="rnd" cmpd="sng" algn="ctr">
            <a:gradFill>
              <a:gsLst>
                <a:gs pos="0">
                  <a:schemeClr val="accent1">
                    <a:lumMod val="5000"/>
                    <a:lumOff val="95000"/>
                  </a:schemeClr>
                </a:gs>
                <a:gs pos="74000">
                  <a:schemeClr val="accent1">
                    <a:lumMod val="45000"/>
                    <a:lumOff val="55000"/>
                  </a:schemeClr>
                </a:gs>
                <a:gs pos="10000">
                  <a:schemeClr val="accent1">
                    <a:lumMod val="45000"/>
                    <a:lumOff val="55000"/>
                  </a:schemeClr>
                </a:gs>
                <a:gs pos="100000">
                  <a:srgbClr val="17DCF1"/>
                </a:gs>
              </a:gsLst>
              <a:path path="circle">
                <a:fillToRect t="100000" r="100000"/>
              </a:path>
              <a:tileRect l="-100000" b="-100000"/>
            </a:gradFill>
            <a:prstDash val="solid"/>
            <a:miter lim="800000"/>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273175" y="2204720"/>
            <a:ext cx="4244340" cy="2306320"/>
          </a:xfrm>
          <a:prstGeom prst="rect">
            <a:avLst/>
          </a:prstGeom>
          <a:noFill/>
        </p:spPr>
        <p:txBody>
          <a:bodyPr wrap="square" rtlCol="0">
            <a:spAutoFit/>
          </a:bodyPr>
          <a:p>
            <a:pPr>
              <a:lnSpc>
                <a:spcPct val="160000"/>
              </a:lnSpc>
            </a:pPr>
            <a:r>
              <a:rPr lang="zh-CN" altLang="en-US" sz="1800">
                <a:solidFill>
                  <a:schemeClr val="accent2"/>
                </a:solidFill>
              </a:rPr>
              <a:t>视频讲解模块</a:t>
            </a:r>
            <a:endParaRPr lang="zh-CN" altLang="en-US" sz="1800">
              <a:solidFill>
                <a:schemeClr val="accent2"/>
              </a:solidFill>
            </a:endParaRPr>
          </a:p>
          <a:p>
            <a:pPr>
              <a:lnSpc>
                <a:spcPct val="160000"/>
              </a:lnSpc>
            </a:pPr>
            <a:r>
              <a:rPr lang="zh-CN" altLang="en-US" sz="1800">
                <a:solidFill>
                  <a:schemeClr val="accent2"/>
                </a:solidFill>
              </a:rPr>
              <a:t>   在这里同学们对老师所布置的算法题目进行讲解并录视频上传，其他同学可以对视频进行打分，达到深刻理解算法的目的。</a:t>
            </a:r>
            <a:endParaRPr lang="zh-CN" altLang="en-US" sz="1800">
              <a:solidFill>
                <a:schemeClr val="accent2"/>
              </a:solidFill>
            </a:endParaRPr>
          </a:p>
        </p:txBody>
      </p:sp>
      <p:sp>
        <p:nvSpPr>
          <p:cNvPr id="8" name="文本框 7"/>
          <p:cNvSpPr txBox="1"/>
          <p:nvPr/>
        </p:nvSpPr>
        <p:spPr>
          <a:xfrm>
            <a:off x="6673850" y="2853055"/>
            <a:ext cx="4244340" cy="2030095"/>
          </a:xfrm>
          <a:prstGeom prst="rect">
            <a:avLst/>
          </a:prstGeom>
          <a:noFill/>
        </p:spPr>
        <p:txBody>
          <a:bodyPr wrap="square" rtlCol="0">
            <a:spAutoFit/>
          </a:bodyPr>
          <a:p>
            <a:r>
              <a:rPr lang="zh-CN" altLang="en-US">
                <a:solidFill>
                  <a:schemeClr val="accent2"/>
                </a:solidFill>
              </a:rPr>
              <a:t>题库管理模块</a:t>
            </a:r>
            <a:endParaRPr lang="zh-CN" altLang="en-US">
              <a:solidFill>
                <a:schemeClr val="accent2"/>
              </a:solidFill>
            </a:endParaRPr>
          </a:p>
          <a:p>
            <a:pPr>
              <a:lnSpc>
                <a:spcPct val="200000"/>
              </a:lnSpc>
            </a:pPr>
            <a:r>
              <a:rPr lang="zh-CN" altLang="en-US">
                <a:solidFill>
                  <a:schemeClr val="accent2"/>
                </a:solidFill>
              </a:rPr>
              <a:t>   教师用户与管理员可以在这里对相应的题库进行增，删，改，查。动态更新题库，使之更加贴合本校的教学情况。。</a:t>
            </a:r>
            <a:endParaRPr lang="zh-CN" altLang="en-US">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p:sp>
        <p:nvSpPr>
          <p:cNvPr id="1843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2 </a:t>
            </a:r>
            <a:r>
              <a:rPr lang="zh-CN" altLang="en-US" sz="3000" b="1">
                <a:solidFill>
                  <a:schemeClr val="accent2"/>
                </a:solidFill>
                <a:latin typeface="微软雅黑" panose="020B0503020204020204" pitchFamily="34" charset="-122"/>
                <a:ea typeface="微软雅黑" panose="020B0503020204020204" pitchFamily="34" charset="-122"/>
              </a:rPr>
              <a:t>研究内容</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useBgFill="1">
        <p:nvSpPr>
          <p:cNvPr id="5" name="波形 4"/>
          <p:cNvSpPr/>
          <p:nvPr/>
        </p:nvSpPr>
        <p:spPr>
          <a:xfrm>
            <a:off x="413385" y="1412875"/>
            <a:ext cx="11203305" cy="4474210"/>
          </a:xfrm>
          <a:prstGeom prst="wave">
            <a:avLst/>
          </a:prstGeom>
          <a:ln w="12700" cap="rnd" cmpd="sng" algn="ctr">
            <a:gradFill>
              <a:gsLst>
                <a:gs pos="0">
                  <a:schemeClr val="accent1">
                    <a:lumMod val="5000"/>
                    <a:lumOff val="95000"/>
                  </a:schemeClr>
                </a:gs>
                <a:gs pos="74000">
                  <a:schemeClr val="accent1">
                    <a:lumMod val="45000"/>
                    <a:lumOff val="55000"/>
                  </a:schemeClr>
                </a:gs>
                <a:gs pos="10000">
                  <a:schemeClr val="accent1">
                    <a:lumMod val="45000"/>
                    <a:lumOff val="55000"/>
                  </a:schemeClr>
                </a:gs>
                <a:gs pos="100000">
                  <a:srgbClr val="17DCF1"/>
                </a:gs>
              </a:gsLst>
              <a:path path="circle">
                <a:fillToRect t="100000" r="100000"/>
              </a:path>
              <a:tileRect l="-100000" b="-100000"/>
            </a:gradFill>
            <a:prstDash val="solid"/>
            <a:miter lim="800000"/>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769620" y="2060575"/>
            <a:ext cx="3129280" cy="2749550"/>
          </a:xfrm>
          <a:prstGeom prst="rect">
            <a:avLst/>
          </a:prstGeom>
          <a:noFill/>
        </p:spPr>
        <p:txBody>
          <a:bodyPr wrap="square" rtlCol="0">
            <a:spAutoFit/>
          </a:bodyPr>
          <a:p>
            <a:pPr>
              <a:lnSpc>
                <a:spcPct val="160000"/>
              </a:lnSpc>
            </a:pPr>
            <a:r>
              <a:rPr lang="zh-CN" altLang="en-US" sz="1800">
                <a:solidFill>
                  <a:schemeClr val="accent2"/>
                </a:solidFill>
              </a:rPr>
              <a:t>学生整体成绩数据显示模块</a:t>
            </a:r>
            <a:endParaRPr lang="zh-CN" altLang="en-US" sz="1800">
              <a:solidFill>
                <a:schemeClr val="accent2"/>
              </a:solidFill>
            </a:endParaRPr>
          </a:p>
          <a:p>
            <a:pPr>
              <a:lnSpc>
                <a:spcPct val="160000"/>
              </a:lnSpc>
            </a:pPr>
            <a:r>
              <a:rPr lang="zh-CN" altLang="en-US" sz="1800">
                <a:solidFill>
                  <a:schemeClr val="accent2"/>
                </a:solidFill>
              </a:rPr>
              <a:t>   </a:t>
            </a:r>
            <a:r>
              <a:rPr lang="en-US" altLang="zh-CN" sz="1800">
                <a:solidFill>
                  <a:schemeClr val="accent2"/>
                </a:solidFill>
              </a:rPr>
              <a:t>   </a:t>
            </a:r>
            <a:r>
              <a:rPr lang="zh-CN" altLang="en-US" sz="1800">
                <a:solidFill>
                  <a:schemeClr val="accent2"/>
                </a:solidFill>
              </a:rPr>
              <a:t>此模块用于成绩的统计、展示和对比。教师用户在这里查看学生整体成绩，对学生得学习状况进行大体得了解。</a:t>
            </a:r>
            <a:endParaRPr lang="zh-CN" altLang="en-US" sz="1800">
              <a:solidFill>
                <a:schemeClr val="accent2"/>
              </a:solidFill>
            </a:endParaRPr>
          </a:p>
        </p:txBody>
      </p:sp>
      <p:sp>
        <p:nvSpPr>
          <p:cNvPr id="8" name="文本框 7"/>
          <p:cNvSpPr txBox="1"/>
          <p:nvPr/>
        </p:nvSpPr>
        <p:spPr>
          <a:xfrm>
            <a:off x="8186420" y="2839085"/>
            <a:ext cx="3114040" cy="2859405"/>
          </a:xfrm>
          <a:prstGeom prst="rect">
            <a:avLst/>
          </a:prstGeom>
          <a:noFill/>
        </p:spPr>
        <p:txBody>
          <a:bodyPr wrap="square" rtlCol="0">
            <a:spAutoFit/>
          </a:bodyPr>
          <a:p>
            <a:pPr>
              <a:lnSpc>
                <a:spcPct val="180000"/>
              </a:lnSpc>
            </a:pPr>
            <a:r>
              <a:rPr lang="zh-CN" altLang="en-US">
                <a:solidFill>
                  <a:schemeClr val="accent2"/>
                </a:solidFill>
                <a:sym typeface="+mn-ea"/>
              </a:rPr>
              <a:t>算法题目设置模块</a:t>
            </a:r>
            <a:endParaRPr lang="zh-CN" altLang="en-US">
              <a:solidFill>
                <a:schemeClr val="accent2"/>
              </a:solidFill>
            </a:endParaRPr>
          </a:p>
          <a:p>
            <a:pPr>
              <a:lnSpc>
                <a:spcPct val="180000"/>
              </a:lnSpc>
            </a:pPr>
            <a:r>
              <a:rPr lang="zh-CN" altLang="en-US">
                <a:solidFill>
                  <a:schemeClr val="accent2"/>
                </a:solidFill>
                <a:sym typeface="+mn-ea"/>
              </a:rPr>
              <a:t>   </a:t>
            </a:r>
            <a:r>
              <a:rPr lang="en-US" altLang="zh-CN">
                <a:solidFill>
                  <a:schemeClr val="accent2"/>
                </a:solidFill>
                <a:sym typeface="+mn-ea"/>
              </a:rPr>
              <a:t>   </a:t>
            </a:r>
            <a:r>
              <a:rPr lang="zh-CN" altLang="en-US">
                <a:solidFill>
                  <a:schemeClr val="accent2"/>
                </a:solidFill>
                <a:sym typeface="+mn-ea"/>
              </a:rPr>
              <a:t>教师用户可以在这里进行算法题目的设置，随后显示在算法讲解模块，让同学们进行学习。</a:t>
            </a:r>
            <a:endParaRPr lang="zh-CN" altLang="en-US">
              <a:solidFill>
                <a:schemeClr val="accent2"/>
              </a:solidFill>
            </a:endParaRPr>
          </a:p>
          <a:p>
            <a:endParaRPr lang="zh-CN" altLang="en-US">
              <a:solidFill>
                <a:schemeClr val="accent2"/>
              </a:solidFill>
            </a:endParaRPr>
          </a:p>
        </p:txBody>
      </p:sp>
      <p:sp>
        <p:nvSpPr>
          <p:cNvPr id="4" name="文本框 3"/>
          <p:cNvSpPr txBox="1"/>
          <p:nvPr/>
        </p:nvSpPr>
        <p:spPr>
          <a:xfrm>
            <a:off x="4513580" y="2857500"/>
            <a:ext cx="3496310" cy="1585595"/>
          </a:xfrm>
          <a:prstGeom prst="rect">
            <a:avLst/>
          </a:prstGeom>
          <a:noFill/>
        </p:spPr>
        <p:txBody>
          <a:bodyPr wrap="square" rtlCol="0">
            <a:spAutoFit/>
          </a:bodyPr>
          <a:p>
            <a:pPr>
              <a:lnSpc>
                <a:spcPct val="180000"/>
              </a:lnSpc>
            </a:pPr>
            <a:r>
              <a:rPr lang="zh-CN" altLang="en-US">
                <a:solidFill>
                  <a:schemeClr val="accent2"/>
                </a:solidFill>
                <a:sym typeface="+mn-ea"/>
              </a:rPr>
              <a:t>用户管理模块</a:t>
            </a:r>
            <a:endParaRPr lang="zh-CN" altLang="en-US">
              <a:solidFill>
                <a:schemeClr val="accent2"/>
              </a:solidFill>
            </a:endParaRPr>
          </a:p>
          <a:p>
            <a:pPr>
              <a:lnSpc>
                <a:spcPct val="180000"/>
              </a:lnSpc>
            </a:pPr>
            <a:r>
              <a:rPr lang="zh-CN" altLang="en-US">
                <a:solidFill>
                  <a:schemeClr val="accent2"/>
                </a:solidFill>
                <a:sym typeface="+mn-ea"/>
              </a:rPr>
              <a:t>   </a:t>
            </a:r>
            <a:r>
              <a:rPr lang="en-US" altLang="zh-CN">
                <a:solidFill>
                  <a:schemeClr val="accent2"/>
                </a:solidFill>
                <a:sym typeface="+mn-ea"/>
              </a:rPr>
              <a:t>   </a:t>
            </a:r>
            <a:r>
              <a:rPr lang="zh-CN" altLang="en-US">
                <a:solidFill>
                  <a:schemeClr val="accent2"/>
                </a:solidFill>
                <a:sym typeface="+mn-ea"/>
              </a:rPr>
              <a:t>管理员在这里对学生用户和教师用户进行管理。</a:t>
            </a:r>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1129348"/>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3242310"/>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585653" y="3325813"/>
            <a:ext cx="316865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chemeClr val="bg1">
                    <a:lumMod val="75000"/>
                  </a:schemeClr>
                </a:solidFill>
                <a:latin typeface="微软雅黑" panose="020B0503020204020204" pitchFamily="34" charset="-122"/>
                <a:ea typeface="微软雅黑" panose="020B0503020204020204" pitchFamily="34" charset="-122"/>
                <a:sym typeface="+mn-ea"/>
              </a:rPr>
              <a:t>拟解决关键问题</a:t>
            </a:r>
            <a:endParaRPr lang="zh-CN" altLang="en-US" sz="4400" b="1">
              <a:solidFill>
                <a:schemeClr val="bg1">
                  <a:lumMod val="75000"/>
                </a:schemeClr>
              </a:solidFill>
              <a:latin typeface="微软雅黑" panose="020B0503020204020204" pitchFamily="34" charset="-122"/>
              <a:ea typeface="微软雅黑" panose="020B0503020204020204" pitchFamily="34" charset="-122"/>
              <a:sym typeface="+mn-ea"/>
            </a:endParaRPr>
          </a:p>
        </p:txBody>
      </p:sp>
      <p:sp>
        <p:nvSpPr>
          <p:cNvPr id="22533" name="Rectangle 14"/>
          <p:cNvSpPr>
            <a:spLocks noChangeArrowheads="1"/>
          </p:cNvSpPr>
          <p:nvPr/>
        </p:nvSpPr>
        <p:spPr bwMode="auto">
          <a:xfrm>
            <a:off x="5634038" y="2758123"/>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39080" y="1294448"/>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autoUpdateAnimBg="0"/>
      <p:bldP spid="22531" grpId="0" bldLvl="0" animBg="1"/>
      <p:bldP spid="22532" grpId="0" autoUpdateAnimBg="0"/>
      <p:bldP spid="22533" grpId="0" autoUpdateAnimBg="0"/>
      <p:bldP spid="2253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智能组卷</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grpSp>
        <p:nvGrpSpPr>
          <p:cNvPr id="23563" name="组合 11"/>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645" y="159385"/>
              <a:ext cx="9575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 主观题批阅</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sp>
        <p:nvSpPr>
          <p:cNvPr id="21526" name="Oval 11"/>
          <p:cNvSpPr>
            <a:spLocks noChangeArrowheads="1"/>
          </p:cNvSpPr>
          <p:nvPr/>
        </p:nvSpPr>
        <p:spPr bwMode="auto">
          <a:xfrm flipH="1">
            <a:off x="5412105" y="4022725"/>
            <a:ext cx="1038225" cy="104013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flipH="1">
            <a:off x="5405755" y="4076700"/>
            <a:ext cx="105156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响应式页面设计</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569085" y="3103880"/>
            <a:ext cx="17125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拟解决</a:t>
            </a:r>
            <a:r>
              <a:rPr lang="zh-CN" altLang="en-US" sz="3000">
                <a:solidFill>
                  <a:schemeClr val="accent2"/>
                </a:solidFill>
                <a:latin typeface="微软雅黑" panose="020B0503020204020204" pitchFamily="34" charset="-122"/>
                <a:ea typeface="微软雅黑" panose="020B0503020204020204" pitchFamily="34" charset="-122"/>
              </a:rPr>
              <a:t>关键问题</a:t>
            </a:r>
            <a:endParaRPr lang="zh-CN" altLang="en-US"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39370" y="151130"/>
              <a:ext cx="9461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二次登录问题</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2"/>
                </a:solidFill>
                <a:latin typeface="微软雅黑" panose="020B0503020204020204" pitchFamily="34" charset="-122"/>
                <a:ea typeface="微软雅黑" panose="020B0503020204020204" pitchFamily="34" charset="-122"/>
              </a:rPr>
              <a:t>在学生进行答题时会有简单，正常，困难三个模式的组卷模式，需要在相应难度的数据库中进行抽取题目。涉及到相应的程序设计，这会是一个难点，需要进行相应的学习。</a:t>
            </a:r>
            <a:endParaRPr lang="zh-CN" altLang="en-US" sz="1600">
              <a:solidFill>
                <a:schemeClr val="accent2"/>
              </a:solidFill>
              <a:latin typeface="微软雅黑" panose="020B0503020204020204" pitchFamily="34" charset="-122"/>
              <a:ea typeface="微软雅黑" panose="020B0503020204020204" pitchFamily="34" charset="-122"/>
            </a:endParaRPr>
          </a:p>
        </p:txBody>
      </p:sp>
      <p:sp>
        <p:nvSpPr>
          <p:cNvPr id="23577" name="TextBox 26"/>
          <p:cNvSpPr txBox="1">
            <a:spLocks noChangeArrowheads="1"/>
          </p:cNvSpPr>
          <p:nvPr/>
        </p:nvSpPr>
        <p:spPr bwMode="auto">
          <a:xfrm>
            <a:off x="6588125" y="2486978"/>
            <a:ext cx="45275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 </a:t>
            </a:r>
            <a:r>
              <a:rPr lang="zh-CN" altLang="en-US" sz="1600">
                <a:solidFill>
                  <a:schemeClr val="accent2"/>
                </a:solidFill>
                <a:latin typeface="微软雅黑" panose="020B0503020204020204" pitchFamily="34" charset="-122"/>
                <a:ea typeface="微软雅黑" panose="020B0503020204020204" pitchFamily="34" charset="-122"/>
              </a:rPr>
              <a:t>在答题类系统中，主观题的批阅是一个难题。相关的程序设计会有较大的阻力，需要查阅相应的资料，进行学习。</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3579" name="TextBox 29"/>
          <p:cNvSpPr txBox="1">
            <a:spLocks noChangeArrowheads="1"/>
          </p:cNvSpPr>
          <p:nvPr/>
        </p:nvSpPr>
        <p:spPr bwMode="auto">
          <a:xfrm>
            <a:off x="5507038" y="5399088"/>
            <a:ext cx="584358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2"/>
                </a:solidFill>
                <a:latin typeface="微软雅黑" panose="020B0503020204020204" pitchFamily="34" charset="-122"/>
                <a:ea typeface="微软雅黑" panose="020B0503020204020204" pitchFamily="34" charset="-122"/>
              </a:rPr>
              <a:t>在学生在进行考试时，未交卷推出系统，或者在答题时进行页面切换，需要进行相应的处理措施和相应的监督，在这一方面我涉猎不足，需要进行补充学习。</a:t>
            </a:r>
            <a:endParaRPr lang="zh-CN" altLang="en-US" sz="1600">
              <a:solidFill>
                <a:schemeClr val="accent2"/>
              </a:solidFill>
              <a:latin typeface="微软雅黑" panose="020B0503020204020204" pitchFamily="34" charset="-122"/>
              <a:ea typeface="微软雅黑" panose="020B0503020204020204" pitchFamily="34" charset="-122"/>
            </a:endParaRPr>
          </a:p>
        </p:txBody>
      </p:sp>
      <p:sp>
        <p:nvSpPr>
          <p:cNvPr id="18434" name="TextBox 27"/>
          <p:cNvSpPr txBox="1">
            <a:spLocks noChangeArrowheads="1"/>
          </p:cNvSpPr>
          <p:nvPr/>
        </p:nvSpPr>
        <p:spPr bwMode="auto">
          <a:xfrm>
            <a:off x="1012825" y="391478"/>
            <a:ext cx="3312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3 </a:t>
            </a:r>
            <a:r>
              <a:rPr lang="zh-CN" altLang="en-US" sz="3000" b="1">
                <a:solidFill>
                  <a:schemeClr val="accent2"/>
                </a:solidFill>
                <a:latin typeface="微软雅黑" panose="020B0503020204020204" pitchFamily="34" charset="-122"/>
                <a:ea typeface="微软雅黑" panose="020B0503020204020204" pitchFamily="34" charset="-122"/>
              </a:rPr>
              <a:t>拟解决关键问题</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2" name="TextBox 26"/>
          <p:cNvSpPr txBox="1">
            <a:spLocks noChangeArrowheads="1"/>
          </p:cNvSpPr>
          <p:nvPr/>
        </p:nvSpPr>
        <p:spPr bwMode="auto">
          <a:xfrm>
            <a:off x="6530975" y="4118293"/>
            <a:ext cx="45275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2"/>
                </a:solidFill>
                <a:latin typeface="微软雅黑" panose="020B0503020204020204" pitchFamily="34" charset="-122"/>
                <a:ea typeface="微软雅黑" panose="020B0503020204020204" pitchFamily="34" charset="-122"/>
              </a:rPr>
              <a:t>本系统需要在电脑端和手机端都有比较美观的页面进行展示，达到方便用户的目的。不仅涉及到页面设计的内容还涉及到了一套代码实现不同页面的问题，在这一方面我需要进行学习。</a:t>
            </a:r>
            <a:endParaRPr lang="zh-CN" altLang="en-US" sz="16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3569"/>
                                        </p:tgtEl>
                                        <p:attrNameLst>
                                          <p:attrName>style.visibility</p:attrName>
                                        </p:attrNameLst>
                                      </p:cBhvr>
                                      <p:to>
                                        <p:strVal val="visible"/>
                                      </p:to>
                                    </p:set>
                                    <p:animScale>
                                      <p:cBhvr>
                                        <p:cTn id="7"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23569"/>
                                        </p:tgtEl>
                                        <p:attrNameLst>
                                          <p:attrName>ppt_x</p:attrName>
                                          <p:attrName>ppt_y</p:attrName>
                                        </p:attrNameLst>
                                      </p:cBhvr>
                                      <p:rCtr x="0" y="0"/>
                                    </p:animMotion>
                                    <p:animEffect transition="in" filter="fade">
                                      <p:cBhvr>
                                        <p:cTn id="9" dur="1000"/>
                                        <p:tgtEl>
                                          <p:spTgt spid="23569"/>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23570"/>
                                        </p:tgtEl>
                                        <p:attrNameLst>
                                          <p:attrName>style.visibility</p:attrName>
                                        </p:attrNameLst>
                                      </p:cBhvr>
                                      <p:to>
                                        <p:strVal val="visible"/>
                                      </p:to>
                                    </p:set>
                                    <p:animScale>
                                      <p:cBhvr>
                                        <p:cTn id="12"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3" dur="1000" decel="50000" fill="hold">
                                          <p:stCondLst>
                                            <p:cond delay="0"/>
                                          </p:stCondLst>
                                        </p:cTn>
                                        <p:tgtEl>
                                          <p:spTgt spid="23570"/>
                                        </p:tgtEl>
                                        <p:attrNameLst>
                                          <p:attrName>ppt_x</p:attrName>
                                          <p:attrName>ppt_y</p:attrName>
                                        </p:attrNameLst>
                                      </p:cBhvr>
                                      <p:rCtr x="0" y="0"/>
                                    </p:animMotion>
                                    <p:animEffect transition="in" filter="fade">
                                      <p:cBhvr>
                                        <p:cTn id="14" dur="1000"/>
                                        <p:tgtEl>
                                          <p:spTgt spid="23570"/>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3571"/>
                                        </p:tgtEl>
                                        <p:attrNameLst>
                                          <p:attrName>style.visibility</p:attrName>
                                        </p:attrNameLst>
                                      </p:cBhvr>
                                      <p:to>
                                        <p:strVal val="visible"/>
                                      </p:to>
                                    </p:set>
                                    <p:animScale>
                                      <p:cBhvr>
                                        <p:cTn id="17"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8" dur="1000" decel="50000" fill="hold">
                                          <p:stCondLst>
                                            <p:cond delay="0"/>
                                          </p:stCondLst>
                                        </p:cTn>
                                        <p:tgtEl>
                                          <p:spTgt spid="23571"/>
                                        </p:tgtEl>
                                        <p:attrNameLst>
                                          <p:attrName>ppt_x</p:attrName>
                                          <p:attrName>ppt_y</p:attrName>
                                        </p:attrNameLst>
                                      </p:cBhvr>
                                      <p:rCtr x="0" y="0"/>
                                    </p:animMotion>
                                    <p:animEffect transition="in" filter="fade">
                                      <p:cBhvr>
                                        <p:cTn id="19" dur="1000"/>
                                        <p:tgtEl>
                                          <p:spTgt spid="23571"/>
                                        </p:tgtEl>
                                      </p:cBhvr>
                                    </p:animEffect>
                                  </p:childTnLst>
                                </p:cTn>
                              </p:par>
                            </p:childTnLst>
                          </p:cTn>
                        </p:par>
                        <p:par>
                          <p:cTn id="20" fill="hold">
                            <p:stCondLst>
                              <p:cond delay="1000"/>
                            </p:stCondLst>
                            <p:childTnLst>
                              <p:par>
                                <p:cTn id="21" presetID="21" presetClass="entr" presetSubtype="1" fill="hold" grpId="0" nodeType="afterEffect">
                                  <p:stCondLst>
                                    <p:cond delay="0"/>
                                  </p:stCondLst>
                                  <p:childTnLst>
                                    <p:set>
                                      <p:cBhvr>
                                        <p:cTn id="22" dur="1" fill="hold">
                                          <p:stCondLst>
                                            <p:cond delay="0"/>
                                          </p:stCondLst>
                                        </p:cTn>
                                        <p:tgtEl>
                                          <p:spTgt spid="23556"/>
                                        </p:tgtEl>
                                        <p:attrNameLst>
                                          <p:attrName>style.visibility</p:attrName>
                                        </p:attrNameLst>
                                      </p:cBhvr>
                                      <p:to>
                                        <p:strVal val="visible"/>
                                      </p:to>
                                    </p:set>
                                    <p:animEffect transition="in" filter="wheel(1)">
                                      <p:cBhvr>
                                        <p:cTn id="23" dur="1000"/>
                                        <p:tgtEl>
                                          <p:spTgt spid="2355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3557"/>
                                        </p:tgtEl>
                                        <p:attrNameLst>
                                          <p:attrName>style.visibility</p:attrName>
                                        </p:attrNameLst>
                                      </p:cBhvr>
                                      <p:to>
                                        <p:strVal val="visible"/>
                                      </p:to>
                                    </p:set>
                                    <p:animEffect transition="in" filter="wipe(left)">
                                      <p:cBhvr>
                                        <p:cTn id="27" dur="500"/>
                                        <p:tgtEl>
                                          <p:spTgt spid="2355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559"/>
                                        </p:tgtEl>
                                        <p:attrNameLst>
                                          <p:attrName>style.visibility</p:attrName>
                                        </p:attrNameLst>
                                      </p:cBhvr>
                                      <p:to>
                                        <p:strVal val="visible"/>
                                      </p:to>
                                    </p:set>
                                    <p:animEffect transition="in" filter="wipe(left)">
                                      <p:cBhvr>
                                        <p:cTn id="30" dur="500"/>
                                        <p:tgtEl>
                                          <p:spTgt spid="2355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558"/>
                                        </p:tgtEl>
                                        <p:attrNameLst>
                                          <p:attrName>style.visibility</p:attrName>
                                        </p:attrNameLst>
                                      </p:cBhvr>
                                      <p:to>
                                        <p:strVal val="visible"/>
                                      </p:to>
                                    </p:set>
                                    <p:animEffect transition="in" filter="wipe(left)">
                                      <p:cBhvr>
                                        <p:cTn id="33" dur="500"/>
                                        <p:tgtEl>
                                          <p:spTgt spid="2355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3575"/>
                                        </p:tgtEl>
                                        <p:attrNameLst>
                                          <p:attrName>style.visibility</p:attrName>
                                        </p:attrNameLst>
                                      </p:cBhvr>
                                      <p:to>
                                        <p:strVal val="visible"/>
                                      </p:to>
                                    </p:set>
                                    <p:animEffect transition="in" filter="wipe(left)">
                                      <p:cBhvr>
                                        <p:cTn id="36" dur="500"/>
                                        <p:tgtEl>
                                          <p:spTgt spid="23575"/>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23560"/>
                                        </p:tgtEl>
                                        <p:attrNameLst>
                                          <p:attrName>style.visibility</p:attrName>
                                        </p:attrNameLst>
                                      </p:cBhvr>
                                      <p:to>
                                        <p:strVal val="visible"/>
                                      </p:to>
                                    </p:set>
                                    <p:anim calcmode="lin" valueType="num">
                                      <p:cBhvr>
                                        <p:cTn id="40" dur="500" fill="hold"/>
                                        <p:tgtEl>
                                          <p:spTgt spid="23560"/>
                                        </p:tgtEl>
                                        <p:attrNameLst>
                                          <p:attrName>ppt_w</p:attrName>
                                        </p:attrNameLst>
                                      </p:cBhvr>
                                      <p:tavLst>
                                        <p:tav tm="0">
                                          <p:val>
                                            <p:fltVal val="0"/>
                                          </p:val>
                                        </p:tav>
                                        <p:tav tm="100000">
                                          <p:val>
                                            <p:strVal val="#ppt_w"/>
                                          </p:val>
                                        </p:tav>
                                      </p:tavLst>
                                    </p:anim>
                                    <p:anim calcmode="lin" valueType="num">
                                      <p:cBhvr>
                                        <p:cTn id="41" dur="500" fill="hold"/>
                                        <p:tgtEl>
                                          <p:spTgt spid="23560"/>
                                        </p:tgtEl>
                                        <p:attrNameLst>
                                          <p:attrName>ppt_h</p:attrName>
                                        </p:attrNameLst>
                                      </p:cBhvr>
                                      <p:tavLst>
                                        <p:tav tm="0">
                                          <p:val>
                                            <p:fltVal val="0"/>
                                          </p:val>
                                        </p:tav>
                                        <p:tav tm="100000">
                                          <p:val>
                                            <p:strVal val="#ppt_h"/>
                                          </p:val>
                                        </p:tav>
                                      </p:tavLst>
                                    </p:anim>
                                    <p:animEffect transition="in" filter="fade">
                                      <p:cBhvr>
                                        <p:cTn id="42" dur="500"/>
                                        <p:tgtEl>
                                          <p:spTgt spid="23560"/>
                                        </p:tgtEl>
                                      </p:cBhvr>
                                    </p:animEffect>
                                  </p:childTnLst>
                                </p:cTn>
                              </p:par>
                              <p:par>
                                <p:cTn id="43" presetID="10" presetClass="entr" presetSubtype="0" fill="hold" nodeType="withEffect">
                                  <p:stCondLst>
                                    <p:cond delay="0"/>
                                  </p:stCondLst>
                                  <p:childTnLst>
                                    <p:set>
                                      <p:cBhvr>
                                        <p:cTn id="44" dur="1" fill="hold">
                                          <p:stCondLst>
                                            <p:cond delay="0"/>
                                          </p:stCondLst>
                                        </p:cTn>
                                        <p:tgtEl>
                                          <p:spTgt spid="23563"/>
                                        </p:tgtEl>
                                        <p:attrNameLst>
                                          <p:attrName>style.visibility</p:attrName>
                                        </p:attrNameLst>
                                      </p:cBhvr>
                                      <p:to>
                                        <p:strVal val="visible"/>
                                      </p:to>
                                    </p:set>
                                    <p:anim calcmode="lin" valueType="num">
                                      <p:cBhvr>
                                        <p:cTn id="45" dur="500" fill="hold"/>
                                        <p:tgtEl>
                                          <p:spTgt spid="23563"/>
                                        </p:tgtEl>
                                        <p:attrNameLst>
                                          <p:attrName>ppt_w</p:attrName>
                                        </p:attrNameLst>
                                      </p:cBhvr>
                                      <p:tavLst>
                                        <p:tav tm="0">
                                          <p:val>
                                            <p:fltVal val="0"/>
                                          </p:val>
                                        </p:tav>
                                        <p:tav tm="100000">
                                          <p:val>
                                            <p:strVal val="#ppt_w"/>
                                          </p:val>
                                        </p:tav>
                                      </p:tavLst>
                                    </p:anim>
                                    <p:anim calcmode="lin" valueType="num">
                                      <p:cBhvr>
                                        <p:cTn id="46" dur="500" fill="hold"/>
                                        <p:tgtEl>
                                          <p:spTgt spid="23563"/>
                                        </p:tgtEl>
                                        <p:attrNameLst>
                                          <p:attrName>ppt_h</p:attrName>
                                        </p:attrNameLst>
                                      </p:cBhvr>
                                      <p:tavLst>
                                        <p:tav tm="0">
                                          <p:val>
                                            <p:fltVal val="0"/>
                                          </p:val>
                                        </p:tav>
                                        <p:tav tm="100000">
                                          <p:val>
                                            <p:strVal val="#ppt_h"/>
                                          </p:val>
                                        </p:tav>
                                      </p:tavLst>
                                    </p:anim>
                                    <p:animEffect transition="in" filter="fade">
                                      <p:cBhvr>
                                        <p:cTn id="47" dur="500"/>
                                        <p:tgtEl>
                                          <p:spTgt spid="23563"/>
                                        </p:tgtEl>
                                      </p:cBhvr>
                                    </p:animEffect>
                                  </p:childTnLst>
                                </p:cTn>
                              </p:par>
                              <p:par>
                                <p:cTn id="48" presetID="10" presetClass="entr" presetSubtype="0" fill="hold" nodeType="withEffect">
                                  <p:stCondLst>
                                    <p:cond delay="0"/>
                                  </p:stCondLst>
                                  <p:childTnLst>
                                    <p:set>
                                      <p:cBhvr>
                                        <p:cTn id="49" dur="1" fill="hold">
                                          <p:stCondLst>
                                            <p:cond delay="0"/>
                                          </p:stCondLst>
                                        </p:cTn>
                                        <p:tgtEl>
                                          <p:spTgt spid="23572"/>
                                        </p:tgtEl>
                                        <p:attrNameLst>
                                          <p:attrName>style.visibility</p:attrName>
                                        </p:attrNameLst>
                                      </p:cBhvr>
                                      <p:to>
                                        <p:strVal val="visible"/>
                                      </p:to>
                                    </p:set>
                                    <p:anim calcmode="lin" valueType="num">
                                      <p:cBhvr>
                                        <p:cTn id="50" dur="500" fill="hold"/>
                                        <p:tgtEl>
                                          <p:spTgt spid="23572"/>
                                        </p:tgtEl>
                                        <p:attrNameLst>
                                          <p:attrName>ppt_w</p:attrName>
                                        </p:attrNameLst>
                                      </p:cBhvr>
                                      <p:tavLst>
                                        <p:tav tm="0">
                                          <p:val>
                                            <p:fltVal val="0"/>
                                          </p:val>
                                        </p:tav>
                                        <p:tav tm="100000">
                                          <p:val>
                                            <p:strVal val="#ppt_w"/>
                                          </p:val>
                                        </p:tav>
                                      </p:tavLst>
                                    </p:anim>
                                    <p:anim calcmode="lin" valueType="num">
                                      <p:cBhvr>
                                        <p:cTn id="51" dur="500" fill="hold"/>
                                        <p:tgtEl>
                                          <p:spTgt spid="23572"/>
                                        </p:tgtEl>
                                        <p:attrNameLst>
                                          <p:attrName>ppt_h</p:attrName>
                                        </p:attrNameLst>
                                      </p:cBhvr>
                                      <p:tavLst>
                                        <p:tav tm="0">
                                          <p:val>
                                            <p:fltVal val="0"/>
                                          </p:val>
                                        </p:tav>
                                        <p:tav tm="100000">
                                          <p:val>
                                            <p:strVal val="#ppt_h"/>
                                          </p:val>
                                        </p:tav>
                                      </p:tavLst>
                                    </p:anim>
                                    <p:animEffect transition="in" filter="fade">
                                      <p:cBhvr>
                                        <p:cTn id="52" dur="500"/>
                                        <p:tgtEl>
                                          <p:spTgt spid="23572"/>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3576"/>
                                        </p:tgtEl>
                                        <p:attrNameLst>
                                          <p:attrName>style.visibility</p:attrName>
                                        </p:attrNameLst>
                                      </p:cBhvr>
                                      <p:to>
                                        <p:strVal val="visible"/>
                                      </p:to>
                                    </p:set>
                                    <p:animEffect transition="in" filter="wipe(left)">
                                      <p:cBhvr>
                                        <p:cTn id="56" dur="500"/>
                                        <p:tgtEl>
                                          <p:spTgt spid="23576"/>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23577"/>
                                        </p:tgtEl>
                                        <p:attrNameLst>
                                          <p:attrName>style.visibility</p:attrName>
                                        </p:attrNameLst>
                                      </p:cBhvr>
                                      <p:to>
                                        <p:strVal val="visible"/>
                                      </p:to>
                                    </p:set>
                                    <p:animEffect transition="in" filter="wipe(left)">
                                      <p:cBhvr>
                                        <p:cTn id="59" dur="500"/>
                                        <p:tgtEl>
                                          <p:spTgt spid="23577"/>
                                        </p:tgtEl>
                                      </p:cBhvr>
                                    </p:animEffect>
                                  </p:childTnLst>
                                </p:cTn>
                              </p:par>
                              <p:par>
                                <p:cTn id="60" presetID="22" presetClass="entr" presetSubtype="8" fill="hold" grpId="0" nodeType="withEffect">
                                  <p:stCondLst>
                                    <p:cond delay="300"/>
                                  </p:stCondLst>
                                  <p:childTnLst>
                                    <p:set>
                                      <p:cBhvr>
                                        <p:cTn id="61" dur="1" fill="hold">
                                          <p:stCondLst>
                                            <p:cond delay="0"/>
                                          </p:stCondLst>
                                        </p:cTn>
                                        <p:tgtEl>
                                          <p:spTgt spid="23579"/>
                                        </p:tgtEl>
                                        <p:attrNameLst>
                                          <p:attrName>style.visibility</p:attrName>
                                        </p:attrNameLst>
                                      </p:cBhvr>
                                      <p:to>
                                        <p:strVal val="visible"/>
                                      </p:to>
                                    </p:set>
                                    <p:animEffect transition="in" filter="wipe(left)">
                                      <p:cBhvr>
                                        <p:cTn id="62" dur="500"/>
                                        <p:tgtEl>
                                          <p:spTgt spid="23579"/>
                                        </p:tgtEl>
                                      </p:cBhvr>
                                    </p:animEffect>
                                  </p:childTnLst>
                                </p:cTn>
                              </p:par>
                            </p:childTnLst>
                          </p:cTn>
                        </p:par>
                        <p:par>
                          <p:cTn id="63" fill="hold">
                            <p:stCondLst>
                              <p:cond delay="3500"/>
                            </p:stCondLst>
                            <p:childTnLst>
                              <p:par>
                                <p:cTn id="64" presetID="31" presetClass="entr" presetSubtype="0" fill="hold" grpId="0" nodeType="afterEffect">
                                  <p:stCondLst>
                                    <p:cond delay="0"/>
                                  </p:stCondLst>
                                  <p:childTnLst>
                                    <p:set>
                                      <p:cBhvr>
                                        <p:cTn id="65" dur="1" fill="hold">
                                          <p:stCondLst>
                                            <p:cond delay="0"/>
                                          </p:stCondLst>
                                        </p:cTn>
                                        <p:tgtEl>
                                          <p:spTgt spid="18435"/>
                                        </p:tgtEl>
                                        <p:attrNameLst>
                                          <p:attrName>style.visibility</p:attrName>
                                        </p:attrNameLst>
                                      </p:cBhvr>
                                      <p:to>
                                        <p:strVal val="visible"/>
                                      </p:to>
                                    </p:set>
                                    <p:anim calcmode="lin" valueType="num">
                                      <p:cBhvr>
                                        <p:cTn id="66" dur="300" fill="hold"/>
                                        <p:tgtEl>
                                          <p:spTgt spid="18435"/>
                                        </p:tgtEl>
                                        <p:attrNameLst>
                                          <p:attrName>ppt_w</p:attrName>
                                        </p:attrNameLst>
                                      </p:cBhvr>
                                      <p:tavLst>
                                        <p:tav tm="0">
                                          <p:val>
                                            <p:fltVal val="0"/>
                                          </p:val>
                                        </p:tav>
                                        <p:tav tm="100000">
                                          <p:val>
                                            <p:strVal val="#ppt_w"/>
                                          </p:val>
                                        </p:tav>
                                      </p:tavLst>
                                    </p:anim>
                                    <p:anim calcmode="lin" valueType="num">
                                      <p:cBhvr>
                                        <p:cTn id="67" dur="300" fill="hold"/>
                                        <p:tgtEl>
                                          <p:spTgt spid="18435"/>
                                        </p:tgtEl>
                                        <p:attrNameLst>
                                          <p:attrName>ppt_h</p:attrName>
                                        </p:attrNameLst>
                                      </p:cBhvr>
                                      <p:tavLst>
                                        <p:tav tm="0">
                                          <p:val>
                                            <p:fltVal val="0"/>
                                          </p:val>
                                        </p:tav>
                                        <p:tav tm="100000">
                                          <p:val>
                                            <p:strVal val="#ppt_h"/>
                                          </p:val>
                                        </p:tav>
                                      </p:tavLst>
                                    </p:anim>
                                    <p:anim calcmode="lin" valueType="num">
                                      <p:cBhvr>
                                        <p:cTn id="68" dur="300" fill="hold"/>
                                        <p:tgtEl>
                                          <p:spTgt spid="18435"/>
                                        </p:tgtEl>
                                        <p:attrNameLst>
                                          <p:attrName>style.rotation</p:attrName>
                                        </p:attrNameLst>
                                      </p:cBhvr>
                                      <p:tavLst>
                                        <p:tav tm="0">
                                          <p:val>
                                            <p:fltVal val="90"/>
                                          </p:val>
                                        </p:tav>
                                        <p:tav tm="100000">
                                          <p:val>
                                            <p:fltVal val="0"/>
                                          </p:val>
                                        </p:tav>
                                      </p:tavLst>
                                    </p:anim>
                                    <p:animEffect transition="in" filter="fade">
                                      <p:cBhvr>
                                        <p:cTn id="69" dur="300"/>
                                        <p:tgtEl>
                                          <p:spTgt spid="18435"/>
                                        </p:tgtEl>
                                      </p:cBhvr>
                                    </p:animEffect>
                                  </p:childTnLst>
                                </p:cTn>
                              </p:par>
                            </p:childTnLst>
                          </p:cTn>
                        </p:par>
                        <p:par>
                          <p:cTn id="70" fill="hold">
                            <p:stCondLst>
                              <p:cond delay="400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18434"/>
                                        </p:tgtEl>
                                        <p:attrNameLst>
                                          <p:attrName>style.visibility</p:attrName>
                                        </p:attrNameLst>
                                      </p:cBhvr>
                                      <p:to>
                                        <p:strVal val="visible"/>
                                      </p:to>
                                    </p:set>
                                    <p:anim calcmode="lin" valueType="num">
                                      <p:cBhvr>
                                        <p:cTn id="73"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74" dur="400" fill="hold"/>
                                        <p:tgtEl>
                                          <p:spTgt spid="18434"/>
                                        </p:tgtEl>
                                        <p:attrNameLst>
                                          <p:attrName>ppt_y</p:attrName>
                                        </p:attrNameLst>
                                      </p:cBhvr>
                                      <p:tavLst>
                                        <p:tav tm="0">
                                          <p:val>
                                            <p:strVal val="#ppt_y"/>
                                          </p:val>
                                        </p:tav>
                                        <p:tav tm="100000">
                                          <p:val>
                                            <p:strVal val="#ppt_y"/>
                                          </p:val>
                                        </p:tav>
                                      </p:tavLst>
                                    </p:anim>
                                    <p:anim calcmode="lin" valueType="num">
                                      <p:cBhvr>
                                        <p:cTn id="75"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76"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77" dur="400" tmFilter="0,0; .5, 1; 1, 1"/>
                                        <p:tgtEl>
                                          <p:spTgt spid="18434"/>
                                        </p:tgtEl>
                                      </p:cBhvr>
                                    </p:animEffect>
                                  </p:childTnLst>
                                </p:cTn>
                              </p:par>
                              <p:par>
                                <p:cTn id="78" presetID="22" presetClass="entr" presetSubtype="8" fill="hold" grpId="0" nodeType="withEffect">
                                  <p:stCondLst>
                                    <p:cond delay="10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9" grpId="0" autoUpdateAnimBg="0"/>
      <p:bldP spid="18434" grpId="0" autoUpdateAnimBg="0"/>
      <p:bldP spid="18435" grpId="0" bldLvl="0" animBg="1"/>
      <p:bldP spid="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1272858"/>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3385820"/>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3498533"/>
            <a:ext cx="316865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研究方法与进度</a:t>
            </a:r>
            <a:r>
              <a:rPr lang="zh-CN" altLang="en-US" sz="4400" b="1">
                <a:solidFill>
                  <a:srgbClr val="004C54"/>
                </a:solidFill>
                <a:latin typeface="微软雅黑" panose="020B0503020204020204" pitchFamily="34" charset="-122"/>
                <a:ea typeface="微软雅黑" panose="020B0503020204020204" pitchFamily="34" charset="-122"/>
              </a:rPr>
              <a:t>安排</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26629" name="Rectangle 14"/>
          <p:cNvSpPr>
            <a:spLocks noChangeArrowheads="1"/>
          </p:cNvSpPr>
          <p:nvPr/>
        </p:nvSpPr>
        <p:spPr bwMode="auto">
          <a:xfrm>
            <a:off x="5634038" y="2901633"/>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1496695"/>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27" grpId="0" bldLvl="0" animBg="1"/>
      <p:bldP spid="26628" grpId="0" autoUpdateAnimBg="0"/>
      <p:bldP spid="26629" grpId="0" autoUpdateAnimBg="0"/>
      <p:bldP spid="2663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p:sp>
        <p:nvSpPr>
          <p:cNvPr id="1843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4 </a:t>
            </a:r>
            <a:r>
              <a:rPr lang="zh-CN" altLang="en-US" sz="3000" b="1">
                <a:solidFill>
                  <a:schemeClr val="accent2"/>
                </a:solidFill>
                <a:latin typeface="微软雅黑" panose="020B0503020204020204" pitchFamily="34" charset="-122"/>
                <a:ea typeface="微软雅黑" panose="020B0503020204020204" pitchFamily="34" charset="-122"/>
              </a:rPr>
              <a:t>研究方法</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4" name="椭圆 3"/>
          <p:cNvSpPr/>
          <p:nvPr/>
        </p:nvSpPr>
        <p:spPr>
          <a:xfrm>
            <a:off x="1562735" y="2347595"/>
            <a:ext cx="2160270" cy="216027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267" name="Freeform 42"/>
          <p:cNvSpPr>
            <a:spLocks noEditPoints="1"/>
          </p:cNvSpPr>
          <p:nvPr/>
        </p:nvSpPr>
        <p:spPr bwMode="auto">
          <a:xfrm>
            <a:off x="1896110" y="2779395"/>
            <a:ext cx="1492885" cy="1276350"/>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p>
            <a:endParaRPr lang="zh-CN" altLang="en-US"/>
          </a:p>
        </p:txBody>
      </p:sp>
      <p:sp>
        <p:nvSpPr>
          <p:cNvPr id="5" name="文本框 4"/>
          <p:cNvSpPr txBox="1"/>
          <p:nvPr/>
        </p:nvSpPr>
        <p:spPr>
          <a:xfrm>
            <a:off x="2069465" y="2915920"/>
            <a:ext cx="1112520" cy="706755"/>
          </a:xfrm>
          <a:prstGeom prst="rect">
            <a:avLst/>
          </a:prstGeom>
          <a:noFill/>
        </p:spPr>
        <p:txBody>
          <a:bodyPr wrap="square" rtlCol="0">
            <a:spAutoFit/>
          </a:bodyPr>
          <a:p>
            <a:pPr algn="ctr"/>
            <a:r>
              <a:rPr lang="zh-CN" altLang="en-US" sz="2000" b="1">
                <a:solidFill>
                  <a:schemeClr val="accent2"/>
                </a:solidFill>
              </a:rPr>
              <a:t>系统采用结构</a:t>
            </a:r>
            <a:endParaRPr lang="zh-CN" altLang="en-US" sz="2000" b="1">
              <a:solidFill>
                <a:schemeClr val="accent2"/>
              </a:solidFill>
            </a:endParaRPr>
          </a:p>
        </p:txBody>
      </p:sp>
      <p:sp>
        <p:nvSpPr>
          <p:cNvPr id="6" name="文本框 5"/>
          <p:cNvSpPr txBox="1"/>
          <p:nvPr/>
        </p:nvSpPr>
        <p:spPr>
          <a:xfrm>
            <a:off x="4010025" y="1124585"/>
            <a:ext cx="7525385" cy="4521835"/>
          </a:xfrm>
          <a:prstGeom prst="rect">
            <a:avLst/>
          </a:prstGeom>
          <a:noFill/>
        </p:spPr>
        <p:txBody>
          <a:bodyPr wrap="square" rtlCol="0">
            <a:spAutoFit/>
          </a:bodyPr>
          <a:p>
            <a:pPr>
              <a:lnSpc>
                <a:spcPct val="120000"/>
              </a:lnSpc>
            </a:pPr>
            <a:r>
              <a:rPr lang="zh-CN" altLang="en-US" sz="2400"/>
              <a:t> </a:t>
            </a:r>
            <a:r>
              <a:rPr lang="zh-CN" altLang="en-US" sz="2400">
                <a:solidFill>
                  <a:schemeClr val="accent2"/>
                </a:solidFill>
              </a:rPr>
              <a:t> 本系统采用B/S（Browser/Server，浏览器/服务器模式）结构，使用node全栈技术进行开发，B/S结构是WEB兴起后的一种网络结构模式，WEB浏览器是客户端最主要的应用软件。这种模式统一了客户端，将系统功能实现的核心部分集中到服务器上，简化了系统的开发、维护和使用。客户机上只要安装一个浏览器，如Chrome、Safari、Netscape Navigator或Internet Explorer，服务器安装SQL Server、Oracle、MYSQL、Mongoose等数据库。浏览器通过Web Server同数据库进行数据交互。</a:t>
            </a:r>
            <a:endParaRPr lang="zh-CN" altLang="en-US" sz="24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96865" y="1772920"/>
            <a:ext cx="920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软件</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前端技术</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后端</a:t>
            </a:r>
            <a:r>
              <a:rPr lang="zh-CN" altLang="en-US">
                <a:solidFill>
                  <a:schemeClr val="accent2"/>
                </a:solidFill>
                <a:latin typeface="微软雅黑" panose="020B0503020204020204" pitchFamily="34" charset="-122"/>
                <a:ea typeface="微软雅黑" panose="020B0503020204020204" pitchFamily="34" charset="-122"/>
              </a:rPr>
              <a:t>技术</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045460" y="3357880"/>
            <a:ext cx="15144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accent2"/>
                </a:solidFill>
                <a:latin typeface="微软雅黑" panose="020B0503020204020204" pitchFamily="34" charset="-122"/>
                <a:ea typeface="微软雅黑" panose="020B0503020204020204" pitchFamily="34" charset="-122"/>
              </a:rPr>
              <a:t>window10</a:t>
            </a:r>
            <a:r>
              <a:rPr lang="zh-CN" altLang="en-US" sz="2000">
                <a:solidFill>
                  <a:schemeClr val="accent2"/>
                </a:solidFill>
                <a:latin typeface="微软雅黑" panose="020B0503020204020204" pitchFamily="34" charset="-122"/>
                <a:ea typeface="微软雅黑" panose="020B0503020204020204" pitchFamily="34" charset="-122"/>
              </a:rPr>
              <a:t>系统</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7666" name="TextBox 18"/>
          <p:cNvSpPr txBox="1">
            <a:spLocks noChangeArrowheads="1"/>
          </p:cNvSpPr>
          <p:nvPr/>
        </p:nvSpPr>
        <p:spPr bwMode="auto">
          <a:xfrm>
            <a:off x="7399338" y="3445828"/>
            <a:ext cx="3887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accent2"/>
                </a:solidFill>
                <a:latin typeface="微软雅黑" panose="020B0503020204020204" pitchFamily="34" charset="-122"/>
                <a:ea typeface="微软雅黑" panose="020B0503020204020204" pitchFamily="34" charset="-122"/>
              </a:rPr>
              <a:t>HTML</a:t>
            </a:r>
            <a:r>
              <a:rPr lang="zh-CN" altLang="en-US">
                <a:solidFill>
                  <a:schemeClr val="accent2"/>
                </a:solidFill>
                <a:latin typeface="微软雅黑" panose="020B0503020204020204" pitchFamily="34" charset="-122"/>
                <a:ea typeface="微软雅黑" panose="020B0503020204020204" pitchFamily="34" charset="-122"/>
              </a:rPr>
              <a:t>，</a:t>
            </a:r>
            <a:r>
              <a:rPr lang="en-US" altLang="zh-CN">
                <a:solidFill>
                  <a:schemeClr val="accent2"/>
                </a:solidFill>
                <a:latin typeface="微软雅黑" panose="020B0503020204020204" pitchFamily="34" charset="-122"/>
                <a:ea typeface="微软雅黑" panose="020B0503020204020204" pitchFamily="34" charset="-122"/>
              </a:rPr>
              <a:t>css</a:t>
            </a:r>
            <a:r>
              <a:rPr lang="zh-CN" altLang="en-US">
                <a:solidFill>
                  <a:schemeClr val="accent2"/>
                </a:solidFill>
                <a:latin typeface="微软雅黑" panose="020B0503020204020204" pitchFamily="34" charset="-122"/>
                <a:ea typeface="微软雅黑" panose="020B0503020204020204" pitchFamily="34" charset="-122"/>
              </a:rPr>
              <a:t>，</a:t>
            </a:r>
            <a:r>
              <a:rPr lang="en-US" altLang="zh-CN">
                <a:solidFill>
                  <a:schemeClr val="accent2"/>
                </a:solidFill>
                <a:latin typeface="微软雅黑" panose="020B0503020204020204" pitchFamily="34" charset="-122"/>
                <a:ea typeface="微软雅黑" panose="020B0503020204020204" pitchFamily="34" charset="-122"/>
              </a:rPr>
              <a:t>JavaScript</a:t>
            </a:r>
            <a:r>
              <a:rPr lang="zh-CN" altLang="en-US">
                <a:solidFill>
                  <a:schemeClr val="accent2"/>
                </a:solidFill>
                <a:latin typeface="微软雅黑" panose="020B0503020204020204" pitchFamily="34" charset="-122"/>
                <a:ea typeface="微软雅黑" panose="020B0503020204020204" pitchFamily="34" charset="-122"/>
              </a:rPr>
              <a:t>，</a:t>
            </a:r>
            <a:r>
              <a:rPr lang="en-US" altLang="zh-CN">
                <a:solidFill>
                  <a:schemeClr val="accent2"/>
                </a:solidFill>
                <a:latin typeface="微软雅黑" panose="020B0503020204020204" pitchFamily="34" charset="-122"/>
                <a:ea typeface="微软雅黑" panose="020B0503020204020204" pitchFamily="34" charset="-122"/>
              </a:rPr>
              <a:t>vue</a:t>
            </a:r>
            <a:r>
              <a:rPr lang="zh-CN" altLang="en-US">
                <a:solidFill>
                  <a:schemeClr val="accent2"/>
                </a:solidFill>
                <a:latin typeface="微软雅黑" panose="020B0503020204020204" pitchFamily="34" charset="-122"/>
                <a:ea typeface="微软雅黑" panose="020B0503020204020204" pitchFamily="34" charset="-122"/>
              </a:rPr>
              <a:t>框架</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667" name="TextBox 19"/>
          <p:cNvSpPr txBox="1">
            <a:spLocks noChangeArrowheads="1"/>
          </p:cNvSpPr>
          <p:nvPr/>
        </p:nvSpPr>
        <p:spPr bwMode="auto">
          <a:xfrm>
            <a:off x="6592888" y="4991100"/>
            <a:ext cx="38877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accent2"/>
                </a:solidFill>
                <a:latin typeface="微软雅黑" panose="020B0503020204020204" pitchFamily="34" charset="-122"/>
                <a:ea typeface="微软雅黑" panose="020B0503020204020204" pitchFamily="34" charset="-122"/>
              </a:rPr>
              <a:t>nodejs</a:t>
            </a:r>
            <a:r>
              <a:rPr lang="zh-CN" altLang="en-US">
                <a:solidFill>
                  <a:schemeClr val="accent2"/>
                </a:solidFill>
                <a:latin typeface="微软雅黑" panose="020B0503020204020204" pitchFamily="34" charset="-122"/>
                <a:ea typeface="微软雅黑" panose="020B0503020204020204" pitchFamily="34" charset="-122"/>
              </a:rPr>
              <a:t>，</a:t>
            </a:r>
            <a:r>
              <a:rPr lang="en-US" altLang="zh-CN">
                <a:solidFill>
                  <a:schemeClr val="accent2"/>
                </a:solidFill>
                <a:latin typeface="微软雅黑" panose="020B0503020204020204" pitchFamily="34" charset="-122"/>
                <a:ea typeface="微软雅黑" panose="020B0503020204020204" pitchFamily="34" charset="-122"/>
              </a:rPr>
              <a:t>express</a:t>
            </a:r>
            <a:r>
              <a:rPr lang="zh-CN" altLang="en-US">
                <a:solidFill>
                  <a:schemeClr val="accent2"/>
                </a:solidFill>
                <a:latin typeface="微软雅黑" panose="020B0503020204020204" pitchFamily="34" charset="-122"/>
                <a:ea typeface="微软雅黑" panose="020B0503020204020204" pitchFamily="34" charset="-122"/>
              </a:rPr>
              <a:t>框架，数据库使用</a:t>
            </a:r>
            <a:r>
              <a:rPr lang="en-US" altLang="zh-CN">
                <a:solidFill>
                  <a:schemeClr val="accent2"/>
                </a:solidFill>
                <a:latin typeface="微软雅黑" panose="020B0503020204020204" pitchFamily="34" charset="-122"/>
                <a:ea typeface="微软雅黑" panose="020B0503020204020204" pitchFamily="34" charset="-122"/>
              </a:rPr>
              <a:t>mongoose</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开发环境</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4 </a:t>
            </a:r>
            <a:r>
              <a:rPr lang="zh-CN" altLang="en-US" sz="3000" b="1">
                <a:solidFill>
                  <a:schemeClr val="accent2"/>
                </a:solidFill>
                <a:latin typeface="微软雅黑" panose="020B0503020204020204" pitchFamily="34" charset="-122"/>
                <a:ea typeface="微软雅黑" panose="020B0503020204020204" pitchFamily="34" charset="-122"/>
              </a:rPr>
              <a:t>研究方法</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3"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4" name="文本框 3"/>
          <p:cNvSpPr txBox="1"/>
          <p:nvPr/>
        </p:nvSpPr>
        <p:spPr>
          <a:xfrm>
            <a:off x="6761480" y="1700530"/>
            <a:ext cx="4530090" cy="368300"/>
          </a:xfrm>
          <a:prstGeom prst="rect">
            <a:avLst/>
          </a:prstGeom>
          <a:noFill/>
        </p:spPr>
        <p:txBody>
          <a:bodyPr wrap="square" rtlCol="0">
            <a:spAutoFit/>
          </a:bodyPr>
          <a:p>
            <a:r>
              <a:rPr lang="en-US" altLang="zh-CN">
                <a:solidFill>
                  <a:schemeClr val="accent2"/>
                </a:solidFill>
              </a:rPr>
              <a:t>chorme</a:t>
            </a:r>
            <a:r>
              <a:rPr lang="zh-CN" altLang="en-US">
                <a:solidFill>
                  <a:schemeClr val="accent2"/>
                </a:solidFill>
              </a:rPr>
              <a:t>浏览器，</a:t>
            </a:r>
            <a:r>
              <a:rPr lang="en-US" altLang="zh-CN">
                <a:solidFill>
                  <a:schemeClr val="accent2"/>
                </a:solidFill>
              </a:rPr>
              <a:t>vscode</a:t>
            </a:r>
            <a:r>
              <a:rPr lang="zh-CN" altLang="en-US">
                <a:solidFill>
                  <a:schemeClr val="accent2"/>
                </a:solidFill>
              </a:rPr>
              <a:t>编辑器</a:t>
            </a:r>
            <a:endParaRPr lang="zh-CN" altLang="en-US">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669"/>
                                        </p:tgtEl>
                                        <p:attrNameLst>
                                          <p:attrName>style.visibility</p:attrName>
                                        </p:attrNameLst>
                                      </p:cBhvr>
                                      <p:to>
                                        <p:strVal val="visible"/>
                                      </p:to>
                                    </p:set>
                                    <p:anim calcmode="lin" valueType="num">
                                      <p:cBhvr>
                                        <p:cTn id="7" dur="500" fill="hold"/>
                                        <p:tgtEl>
                                          <p:spTgt spid="27669"/>
                                        </p:tgtEl>
                                        <p:attrNameLst>
                                          <p:attrName>ppt_w</p:attrName>
                                        </p:attrNameLst>
                                      </p:cBhvr>
                                      <p:tavLst>
                                        <p:tav tm="0">
                                          <p:val>
                                            <p:fltVal val="0"/>
                                          </p:val>
                                        </p:tav>
                                        <p:tav tm="100000">
                                          <p:val>
                                            <p:strVal val="#ppt_w"/>
                                          </p:val>
                                        </p:tav>
                                      </p:tavLst>
                                    </p:anim>
                                    <p:anim calcmode="lin" valueType="num">
                                      <p:cBhvr>
                                        <p:cTn id="8" dur="500" fill="hold"/>
                                        <p:tgtEl>
                                          <p:spTgt spid="27669"/>
                                        </p:tgtEl>
                                        <p:attrNameLst>
                                          <p:attrName>ppt_h</p:attrName>
                                        </p:attrNameLst>
                                      </p:cBhvr>
                                      <p:tavLst>
                                        <p:tav tm="0">
                                          <p:val>
                                            <p:fltVal val="0"/>
                                          </p:val>
                                        </p:tav>
                                        <p:tav tm="100000">
                                          <p:val>
                                            <p:strVal val="#ppt_h"/>
                                          </p:val>
                                        </p:tav>
                                      </p:tavLst>
                                    </p:anim>
                                    <p:animEffect transition="in" filter="fade">
                                      <p:cBhvr>
                                        <p:cTn id="9" dur="500"/>
                                        <p:tgtEl>
                                          <p:spTgt spid="2766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7668"/>
                                        </p:tgtEl>
                                        <p:attrNameLst>
                                          <p:attrName>style.visibility</p:attrName>
                                        </p:attrNameLst>
                                      </p:cBhvr>
                                      <p:to>
                                        <p:strVal val="visible"/>
                                      </p:to>
                                    </p:set>
                                    <p:anim calcmode="lin" valueType="num">
                                      <p:cBhvr>
                                        <p:cTn id="12" dur="500" fill="hold"/>
                                        <p:tgtEl>
                                          <p:spTgt spid="27668"/>
                                        </p:tgtEl>
                                        <p:attrNameLst>
                                          <p:attrName>ppt_w</p:attrName>
                                        </p:attrNameLst>
                                      </p:cBhvr>
                                      <p:tavLst>
                                        <p:tav tm="0">
                                          <p:val>
                                            <p:fltVal val="0"/>
                                          </p:val>
                                        </p:tav>
                                        <p:tav tm="100000">
                                          <p:val>
                                            <p:strVal val="#ppt_w"/>
                                          </p:val>
                                        </p:tav>
                                      </p:tavLst>
                                    </p:anim>
                                    <p:anim calcmode="lin" valueType="num">
                                      <p:cBhvr>
                                        <p:cTn id="13" dur="500" fill="hold"/>
                                        <p:tgtEl>
                                          <p:spTgt spid="27668"/>
                                        </p:tgtEl>
                                        <p:attrNameLst>
                                          <p:attrName>ppt_h</p:attrName>
                                        </p:attrNameLst>
                                      </p:cBhvr>
                                      <p:tavLst>
                                        <p:tav tm="0">
                                          <p:val>
                                            <p:fltVal val="0"/>
                                          </p:val>
                                        </p:tav>
                                        <p:tav tm="100000">
                                          <p:val>
                                            <p:strVal val="#ppt_h"/>
                                          </p:val>
                                        </p:tav>
                                      </p:tavLst>
                                    </p:anim>
                                    <p:animEffect transition="in" filter="fade">
                                      <p:cBhvr>
                                        <p:cTn id="14" dur="500"/>
                                        <p:tgtEl>
                                          <p:spTgt spid="27668"/>
                                        </p:tgtEl>
                                      </p:cBhvr>
                                    </p:animEffect>
                                  </p:childTnLst>
                                </p:cTn>
                              </p:par>
                            </p:childTnLst>
                          </p:cTn>
                        </p:par>
                        <p:par>
                          <p:cTn id="15" fill="hold">
                            <p:stCondLst>
                              <p:cond delay="500"/>
                            </p:stCondLst>
                            <p:childTnLst>
                              <p:par>
                                <p:cTn id="16" presetID="31" presetClass="entr" presetSubtype="0" fill="hold" grpId="0" nodeType="afterEffect">
                                  <p:stCondLst>
                                    <p:cond delay="0"/>
                                  </p:stCondLst>
                                  <p:childTnLst>
                                    <p:set>
                                      <p:cBhvr>
                                        <p:cTn id="17" dur="1" fill="hold">
                                          <p:stCondLst>
                                            <p:cond delay="0"/>
                                          </p:stCondLst>
                                        </p:cTn>
                                        <p:tgtEl>
                                          <p:spTgt spid="27670"/>
                                        </p:tgtEl>
                                        <p:attrNameLst>
                                          <p:attrName>style.visibility</p:attrName>
                                        </p:attrNameLst>
                                      </p:cBhvr>
                                      <p:to>
                                        <p:strVal val="visible"/>
                                      </p:to>
                                    </p:set>
                                    <p:anim calcmode="lin" valueType="num">
                                      <p:cBhvr>
                                        <p:cTn id="18" dur="300" fill="hold"/>
                                        <p:tgtEl>
                                          <p:spTgt spid="27670"/>
                                        </p:tgtEl>
                                        <p:attrNameLst>
                                          <p:attrName>ppt_w</p:attrName>
                                        </p:attrNameLst>
                                      </p:cBhvr>
                                      <p:tavLst>
                                        <p:tav tm="0">
                                          <p:val>
                                            <p:fltVal val="0"/>
                                          </p:val>
                                        </p:tav>
                                        <p:tav tm="100000">
                                          <p:val>
                                            <p:strVal val="#ppt_w"/>
                                          </p:val>
                                        </p:tav>
                                      </p:tavLst>
                                    </p:anim>
                                    <p:anim calcmode="lin" valueType="num">
                                      <p:cBhvr>
                                        <p:cTn id="19" dur="300" fill="hold"/>
                                        <p:tgtEl>
                                          <p:spTgt spid="27670"/>
                                        </p:tgtEl>
                                        <p:attrNameLst>
                                          <p:attrName>ppt_h</p:attrName>
                                        </p:attrNameLst>
                                      </p:cBhvr>
                                      <p:tavLst>
                                        <p:tav tm="0">
                                          <p:val>
                                            <p:fltVal val="0"/>
                                          </p:val>
                                        </p:tav>
                                        <p:tav tm="100000">
                                          <p:val>
                                            <p:strVal val="#ppt_h"/>
                                          </p:val>
                                        </p:tav>
                                      </p:tavLst>
                                    </p:anim>
                                    <p:anim calcmode="lin" valueType="num">
                                      <p:cBhvr>
                                        <p:cTn id="20" dur="300" fill="hold"/>
                                        <p:tgtEl>
                                          <p:spTgt spid="27670"/>
                                        </p:tgtEl>
                                        <p:attrNameLst>
                                          <p:attrName>style.rotation</p:attrName>
                                        </p:attrNameLst>
                                      </p:cBhvr>
                                      <p:tavLst>
                                        <p:tav tm="0">
                                          <p:val>
                                            <p:fltVal val="90"/>
                                          </p:val>
                                        </p:tav>
                                        <p:tav tm="100000">
                                          <p:val>
                                            <p:fltVal val="0"/>
                                          </p:val>
                                        </p:tav>
                                      </p:tavLst>
                                    </p:anim>
                                    <p:animEffect transition="in" filter="fade">
                                      <p:cBhvr>
                                        <p:cTn id="21" dur="300"/>
                                        <p:tgtEl>
                                          <p:spTgt spid="27670"/>
                                        </p:tgtEl>
                                      </p:cBhvr>
                                    </p:animEffec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7671"/>
                                        </p:tgtEl>
                                        <p:attrNameLst>
                                          <p:attrName>style.visibility</p:attrName>
                                        </p:attrNameLst>
                                      </p:cBhvr>
                                      <p:to>
                                        <p:strVal val="visible"/>
                                      </p:to>
                                    </p:set>
                                    <p:anim calcmode="lin" valueType="num">
                                      <p:cBhvr additive="base">
                                        <p:cTn id="25" dur="300" fill="hold"/>
                                        <p:tgtEl>
                                          <p:spTgt spid="27671"/>
                                        </p:tgtEl>
                                        <p:attrNameLst>
                                          <p:attrName>ppt_x</p:attrName>
                                        </p:attrNameLst>
                                      </p:cBhvr>
                                      <p:tavLst>
                                        <p:tav tm="0">
                                          <p:val>
                                            <p:strVal val="0-#ppt_w/2"/>
                                          </p:val>
                                        </p:tav>
                                        <p:tav tm="100000">
                                          <p:val>
                                            <p:strVal val="#ppt_x"/>
                                          </p:val>
                                        </p:tav>
                                      </p:tavLst>
                                    </p:anim>
                                    <p:anim calcmode="lin" valueType="num">
                                      <p:cBhvr additive="base">
                                        <p:cTn id="26" dur="300" fill="hold"/>
                                        <p:tgtEl>
                                          <p:spTgt spid="27671"/>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2" presetClass="entr" presetSubtype="0" fill="hold" grpId="0" nodeType="afterEffect">
                                  <p:stCondLst>
                                    <p:cond delay="0"/>
                                  </p:stCondLst>
                                  <p:childTnLst>
                                    <p:set>
                                      <p:cBhvr>
                                        <p:cTn id="29" dur="1" fill="hold">
                                          <p:stCondLst>
                                            <p:cond delay="0"/>
                                          </p:stCondLst>
                                        </p:cTn>
                                        <p:tgtEl>
                                          <p:spTgt spid="27660"/>
                                        </p:tgtEl>
                                        <p:attrNameLst>
                                          <p:attrName>style.visibility</p:attrName>
                                        </p:attrNameLst>
                                      </p:cBhvr>
                                      <p:to>
                                        <p:strVal val="visible"/>
                                      </p:to>
                                    </p:set>
                                    <p:animScale>
                                      <p:cBhvr>
                                        <p:cTn id="30"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27660"/>
                                        </p:tgtEl>
                                        <p:attrNameLst>
                                          <p:attrName>ppt_x</p:attrName>
                                          <p:attrName>ppt_y</p:attrName>
                                        </p:attrNameLst>
                                      </p:cBhvr>
                                      <p:rCtr x="0" y="0"/>
                                    </p:animMotion>
                                    <p:animEffect transition="in" filter="fade">
                                      <p:cBhvr>
                                        <p:cTn id="32" dur="1000"/>
                                        <p:tgtEl>
                                          <p:spTgt spid="27660"/>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27652"/>
                                        </p:tgtEl>
                                        <p:attrNameLst>
                                          <p:attrName>style.visibility</p:attrName>
                                        </p:attrNameLst>
                                      </p:cBhvr>
                                      <p:to>
                                        <p:strVal val="visible"/>
                                      </p:to>
                                    </p:set>
                                    <p:animScale>
                                      <p:cBhvr>
                                        <p:cTn id="35"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27652"/>
                                        </p:tgtEl>
                                        <p:attrNameLst>
                                          <p:attrName>ppt_x</p:attrName>
                                          <p:attrName>ppt_y</p:attrName>
                                        </p:attrNameLst>
                                      </p:cBhvr>
                                      <p:rCtr x="0" y="0"/>
                                    </p:animMotion>
                                    <p:animEffect transition="in" filter="fade">
                                      <p:cBhvr>
                                        <p:cTn id="37" dur="1000"/>
                                        <p:tgtEl>
                                          <p:spTgt spid="27652"/>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27664"/>
                                        </p:tgtEl>
                                        <p:attrNameLst>
                                          <p:attrName>style.visibility</p:attrName>
                                        </p:attrNameLst>
                                      </p:cBhvr>
                                      <p:to>
                                        <p:strVal val="visible"/>
                                      </p:to>
                                    </p:set>
                                    <p:animScale>
                                      <p:cBhvr>
                                        <p:cTn id="40"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27664"/>
                                        </p:tgtEl>
                                        <p:attrNameLst>
                                          <p:attrName>ppt_x</p:attrName>
                                          <p:attrName>ppt_y</p:attrName>
                                        </p:attrNameLst>
                                      </p:cBhvr>
                                      <p:rCtr x="0" y="0"/>
                                    </p:animMotion>
                                    <p:animEffect transition="in" filter="fade">
                                      <p:cBhvr>
                                        <p:cTn id="42" dur="1000"/>
                                        <p:tgtEl>
                                          <p:spTgt spid="27664"/>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27657"/>
                                        </p:tgtEl>
                                        <p:attrNameLst>
                                          <p:attrName>style.visibility</p:attrName>
                                        </p:attrNameLst>
                                      </p:cBhvr>
                                      <p:to>
                                        <p:strVal val="visible"/>
                                      </p:to>
                                    </p:set>
                                    <p:animEffect transition="in" filter="wipe(left)">
                                      <p:cBhvr>
                                        <p:cTn id="46" dur="500"/>
                                        <p:tgtEl>
                                          <p:spTgt spid="276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659"/>
                                        </p:tgtEl>
                                        <p:attrNameLst>
                                          <p:attrName>style.visibility</p:attrName>
                                        </p:attrNameLst>
                                      </p:cBhvr>
                                      <p:to>
                                        <p:strVal val="visible"/>
                                      </p:to>
                                    </p:set>
                                    <p:animEffect transition="in" filter="wipe(left)">
                                      <p:cBhvr>
                                        <p:cTn id="49" dur="500"/>
                                        <p:tgtEl>
                                          <p:spTgt spid="2765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7658"/>
                                        </p:tgtEl>
                                        <p:attrNameLst>
                                          <p:attrName>style.visibility</p:attrName>
                                        </p:attrNameLst>
                                      </p:cBhvr>
                                      <p:to>
                                        <p:strVal val="visible"/>
                                      </p:to>
                                    </p:set>
                                    <p:animEffect transition="in" filter="wipe(left)">
                                      <p:cBhvr>
                                        <p:cTn id="52" dur="500"/>
                                        <p:tgtEl>
                                          <p:spTgt spid="27658"/>
                                        </p:tgtEl>
                                      </p:cBhvr>
                                    </p:animEffect>
                                  </p:childTnLst>
                                </p:cTn>
                              </p:par>
                            </p:childTnLst>
                          </p:cTn>
                        </p:par>
                        <p:par>
                          <p:cTn id="53" fill="hold">
                            <p:stCondLst>
                              <p:cond delay="3000"/>
                            </p:stCondLst>
                            <p:childTnLst>
                              <p:par>
                                <p:cTn id="54" presetID="22" presetClass="entr" presetSubtype="1" fill="hold" grpId="0" nodeType="afterEffect">
                                  <p:stCondLst>
                                    <p:cond delay="0"/>
                                  </p:stCondLst>
                                  <p:childTnLst>
                                    <p:set>
                                      <p:cBhvr>
                                        <p:cTn id="55" dur="1" fill="hold">
                                          <p:stCondLst>
                                            <p:cond delay="0"/>
                                          </p:stCondLst>
                                        </p:cTn>
                                        <p:tgtEl>
                                          <p:spTgt spid="27653"/>
                                        </p:tgtEl>
                                        <p:attrNameLst>
                                          <p:attrName>style.visibility</p:attrName>
                                        </p:attrNameLst>
                                      </p:cBhvr>
                                      <p:to>
                                        <p:strVal val="visible"/>
                                      </p:to>
                                    </p:set>
                                    <p:animEffect transition="in" filter="wipe(up)">
                                      <p:cBhvr>
                                        <p:cTn id="56" dur="500"/>
                                        <p:tgtEl>
                                          <p:spTgt spid="27653"/>
                                        </p:tgtEl>
                                      </p:cBhvr>
                                    </p:animEffect>
                                  </p:childTnLst>
                                </p:cTn>
                              </p:par>
                            </p:childTnLst>
                          </p:cTn>
                        </p:par>
                        <p:par>
                          <p:cTn id="57" fill="hold">
                            <p:stCondLst>
                              <p:cond delay="3500"/>
                            </p:stCondLst>
                            <p:childTnLst>
                              <p:par>
                                <p:cTn id="58" presetID="52" presetClass="entr" presetSubtype="0" fill="hold" grpId="0" nodeType="afterEffect">
                                  <p:stCondLst>
                                    <p:cond delay="0"/>
                                  </p:stCondLst>
                                  <p:childTnLst>
                                    <p:set>
                                      <p:cBhvr>
                                        <p:cTn id="59" dur="1" fill="hold">
                                          <p:stCondLst>
                                            <p:cond delay="0"/>
                                          </p:stCondLst>
                                        </p:cTn>
                                        <p:tgtEl>
                                          <p:spTgt spid="27654"/>
                                        </p:tgtEl>
                                        <p:attrNameLst>
                                          <p:attrName>style.visibility</p:attrName>
                                        </p:attrNameLst>
                                      </p:cBhvr>
                                      <p:to>
                                        <p:strVal val="visible"/>
                                      </p:to>
                                    </p:set>
                                    <p:animScale>
                                      <p:cBhvr>
                                        <p:cTn id="60"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1" dur="1000" decel="50000" fill="hold">
                                          <p:stCondLst>
                                            <p:cond delay="0"/>
                                          </p:stCondLst>
                                        </p:cTn>
                                        <p:tgtEl>
                                          <p:spTgt spid="27654"/>
                                        </p:tgtEl>
                                        <p:attrNameLst>
                                          <p:attrName>ppt_x</p:attrName>
                                          <p:attrName>ppt_y</p:attrName>
                                        </p:attrNameLst>
                                      </p:cBhvr>
                                      <p:rCtr x="0" y="0"/>
                                    </p:animMotion>
                                    <p:animEffect transition="in" filter="fade">
                                      <p:cBhvr>
                                        <p:cTn id="62" dur="1000"/>
                                        <p:tgtEl>
                                          <p:spTgt spid="27654"/>
                                        </p:tgtEl>
                                      </p:cBhvr>
                                    </p:animEffect>
                                  </p:childTnLst>
                                </p:cTn>
                              </p:par>
                              <p:par>
                                <p:cTn id="63" presetID="52" presetClass="entr" presetSubtype="0" fill="hold" grpId="0" nodeType="withEffect">
                                  <p:stCondLst>
                                    <p:cond delay="200"/>
                                  </p:stCondLst>
                                  <p:childTnLst>
                                    <p:set>
                                      <p:cBhvr>
                                        <p:cTn id="64" dur="1" fill="hold">
                                          <p:stCondLst>
                                            <p:cond delay="0"/>
                                          </p:stCondLst>
                                        </p:cTn>
                                        <p:tgtEl>
                                          <p:spTgt spid="27655"/>
                                        </p:tgtEl>
                                        <p:attrNameLst>
                                          <p:attrName>style.visibility</p:attrName>
                                        </p:attrNameLst>
                                      </p:cBhvr>
                                      <p:to>
                                        <p:strVal val="visible"/>
                                      </p:to>
                                    </p:set>
                                    <p:animScale>
                                      <p:cBhvr>
                                        <p:cTn id="65"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6" dur="1000" decel="50000" fill="hold">
                                          <p:stCondLst>
                                            <p:cond delay="0"/>
                                          </p:stCondLst>
                                        </p:cTn>
                                        <p:tgtEl>
                                          <p:spTgt spid="27655"/>
                                        </p:tgtEl>
                                        <p:attrNameLst>
                                          <p:attrName>ppt_x</p:attrName>
                                          <p:attrName>ppt_y</p:attrName>
                                        </p:attrNameLst>
                                      </p:cBhvr>
                                      <p:rCtr x="0" y="0"/>
                                    </p:animMotion>
                                    <p:animEffect transition="in" filter="fade">
                                      <p:cBhvr>
                                        <p:cTn id="67" dur="1000"/>
                                        <p:tgtEl>
                                          <p:spTgt spid="27655"/>
                                        </p:tgtEl>
                                      </p:cBhvr>
                                    </p:animEffect>
                                  </p:childTnLst>
                                </p:cTn>
                              </p:par>
                              <p:par>
                                <p:cTn id="68" presetID="52" presetClass="entr" presetSubtype="0" fill="hold" grpId="0" nodeType="withEffect">
                                  <p:stCondLst>
                                    <p:cond delay="400"/>
                                  </p:stCondLst>
                                  <p:childTnLst>
                                    <p:set>
                                      <p:cBhvr>
                                        <p:cTn id="69" dur="1" fill="hold">
                                          <p:stCondLst>
                                            <p:cond delay="0"/>
                                          </p:stCondLst>
                                        </p:cTn>
                                        <p:tgtEl>
                                          <p:spTgt spid="27656"/>
                                        </p:tgtEl>
                                        <p:attrNameLst>
                                          <p:attrName>style.visibility</p:attrName>
                                        </p:attrNameLst>
                                      </p:cBhvr>
                                      <p:to>
                                        <p:strVal val="visible"/>
                                      </p:to>
                                    </p:set>
                                    <p:animScale>
                                      <p:cBhvr>
                                        <p:cTn id="70"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1" dur="1000" decel="50000" fill="hold">
                                          <p:stCondLst>
                                            <p:cond delay="0"/>
                                          </p:stCondLst>
                                        </p:cTn>
                                        <p:tgtEl>
                                          <p:spTgt spid="27656"/>
                                        </p:tgtEl>
                                        <p:attrNameLst>
                                          <p:attrName>ppt_x</p:attrName>
                                          <p:attrName>ppt_y</p:attrName>
                                        </p:attrNameLst>
                                      </p:cBhvr>
                                      <p:rCtr x="0" y="0"/>
                                    </p:animMotion>
                                    <p:animEffect transition="in" filter="fade">
                                      <p:cBhvr>
                                        <p:cTn id="72" dur="1000"/>
                                        <p:tgtEl>
                                          <p:spTgt spid="27656"/>
                                        </p:tgtEl>
                                      </p:cBhvr>
                                    </p:animEffect>
                                  </p:childTnLst>
                                </p:cTn>
                              </p:par>
                            </p:childTnLst>
                          </p:cTn>
                        </p:par>
                        <p:par>
                          <p:cTn id="73" fill="hold">
                            <p:stCondLst>
                              <p:cond delay="4500"/>
                            </p:stCondLst>
                            <p:childTnLst>
                              <p:par>
                                <p:cTn id="74" presetID="31" presetClass="entr" presetSubtype="0" fill="hold" grpId="0" nodeType="afterEffect">
                                  <p:stCondLst>
                                    <p:cond delay="0"/>
                                  </p:stCondLst>
                                  <p:childTnLst>
                                    <p:set>
                                      <p:cBhvr>
                                        <p:cTn id="75" dur="1" fill="hold">
                                          <p:stCondLst>
                                            <p:cond delay="0"/>
                                          </p:stCondLst>
                                        </p:cTn>
                                        <p:tgtEl>
                                          <p:spTgt spid="27661"/>
                                        </p:tgtEl>
                                        <p:attrNameLst>
                                          <p:attrName>style.visibility</p:attrName>
                                        </p:attrNameLst>
                                      </p:cBhvr>
                                      <p:to>
                                        <p:strVal val="visible"/>
                                      </p:to>
                                    </p:set>
                                    <p:anim calcmode="lin" valueType="num">
                                      <p:cBhvr>
                                        <p:cTn id="76" dur="300" fill="hold"/>
                                        <p:tgtEl>
                                          <p:spTgt spid="27661"/>
                                        </p:tgtEl>
                                        <p:attrNameLst>
                                          <p:attrName>ppt_w</p:attrName>
                                        </p:attrNameLst>
                                      </p:cBhvr>
                                      <p:tavLst>
                                        <p:tav tm="0">
                                          <p:val>
                                            <p:fltVal val="0"/>
                                          </p:val>
                                        </p:tav>
                                        <p:tav tm="100000">
                                          <p:val>
                                            <p:strVal val="#ppt_w"/>
                                          </p:val>
                                        </p:tav>
                                      </p:tavLst>
                                    </p:anim>
                                    <p:anim calcmode="lin" valueType="num">
                                      <p:cBhvr>
                                        <p:cTn id="77" dur="300" fill="hold"/>
                                        <p:tgtEl>
                                          <p:spTgt spid="27661"/>
                                        </p:tgtEl>
                                        <p:attrNameLst>
                                          <p:attrName>ppt_h</p:attrName>
                                        </p:attrNameLst>
                                      </p:cBhvr>
                                      <p:tavLst>
                                        <p:tav tm="0">
                                          <p:val>
                                            <p:fltVal val="0"/>
                                          </p:val>
                                        </p:tav>
                                        <p:tav tm="100000">
                                          <p:val>
                                            <p:strVal val="#ppt_h"/>
                                          </p:val>
                                        </p:tav>
                                      </p:tavLst>
                                    </p:anim>
                                    <p:anim calcmode="lin" valueType="num">
                                      <p:cBhvr>
                                        <p:cTn id="78" dur="300" fill="hold"/>
                                        <p:tgtEl>
                                          <p:spTgt spid="27661"/>
                                        </p:tgtEl>
                                        <p:attrNameLst>
                                          <p:attrName>style.rotation</p:attrName>
                                        </p:attrNameLst>
                                      </p:cBhvr>
                                      <p:tavLst>
                                        <p:tav tm="0">
                                          <p:val>
                                            <p:fltVal val="90"/>
                                          </p:val>
                                        </p:tav>
                                        <p:tav tm="100000">
                                          <p:val>
                                            <p:fltVal val="0"/>
                                          </p:val>
                                        </p:tav>
                                      </p:tavLst>
                                    </p:anim>
                                    <p:animEffect transition="in" filter="fade">
                                      <p:cBhvr>
                                        <p:cTn id="79" dur="300"/>
                                        <p:tgtEl>
                                          <p:spTgt spid="27661"/>
                                        </p:tgtEl>
                                      </p:cBhvr>
                                    </p:animEffect>
                                  </p:childTnLst>
                                </p:cTn>
                              </p:par>
                            </p:childTnLst>
                          </p:cTn>
                        </p:par>
                        <p:par>
                          <p:cTn id="80" fill="hold">
                            <p:stCondLst>
                              <p:cond delay="5000"/>
                            </p:stCondLst>
                            <p:childTnLst>
                              <p:par>
                                <p:cTn id="81" presetID="31" presetClass="entr" presetSubtype="0" fill="hold" grpId="0" nodeType="afterEffect">
                                  <p:stCondLst>
                                    <p:cond delay="0"/>
                                  </p:stCondLst>
                                  <p:childTnLst>
                                    <p:set>
                                      <p:cBhvr>
                                        <p:cTn id="82" dur="1" fill="hold">
                                          <p:stCondLst>
                                            <p:cond delay="0"/>
                                          </p:stCondLst>
                                        </p:cTn>
                                        <p:tgtEl>
                                          <p:spTgt spid="27662"/>
                                        </p:tgtEl>
                                        <p:attrNameLst>
                                          <p:attrName>style.visibility</p:attrName>
                                        </p:attrNameLst>
                                      </p:cBhvr>
                                      <p:to>
                                        <p:strVal val="visible"/>
                                      </p:to>
                                    </p:set>
                                    <p:anim calcmode="lin" valueType="num">
                                      <p:cBhvr>
                                        <p:cTn id="83" dur="300" fill="hold"/>
                                        <p:tgtEl>
                                          <p:spTgt spid="27662"/>
                                        </p:tgtEl>
                                        <p:attrNameLst>
                                          <p:attrName>ppt_w</p:attrName>
                                        </p:attrNameLst>
                                      </p:cBhvr>
                                      <p:tavLst>
                                        <p:tav tm="0">
                                          <p:val>
                                            <p:fltVal val="0"/>
                                          </p:val>
                                        </p:tav>
                                        <p:tav tm="100000">
                                          <p:val>
                                            <p:strVal val="#ppt_w"/>
                                          </p:val>
                                        </p:tav>
                                      </p:tavLst>
                                    </p:anim>
                                    <p:anim calcmode="lin" valueType="num">
                                      <p:cBhvr>
                                        <p:cTn id="84" dur="300" fill="hold"/>
                                        <p:tgtEl>
                                          <p:spTgt spid="27662"/>
                                        </p:tgtEl>
                                        <p:attrNameLst>
                                          <p:attrName>ppt_h</p:attrName>
                                        </p:attrNameLst>
                                      </p:cBhvr>
                                      <p:tavLst>
                                        <p:tav tm="0">
                                          <p:val>
                                            <p:fltVal val="0"/>
                                          </p:val>
                                        </p:tav>
                                        <p:tav tm="100000">
                                          <p:val>
                                            <p:strVal val="#ppt_h"/>
                                          </p:val>
                                        </p:tav>
                                      </p:tavLst>
                                    </p:anim>
                                    <p:anim calcmode="lin" valueType="num">
                                      <p:cBhvr>
                                        <p:cTn id="85" dur="300" fill="hold"/>
                                        <p:tgtEl>
                                          <p:spTgt spid="27662"/>
                                        </p:tgtEl>
                                        <p:attrNameLst>
                                          <p:attrName>style.rotation</p:attrName>
                                        </p:attrNameLst>
                                      </p:cBhvr>
                                      <p:tavLst>
                                        <p:tav tm="0">
                                          <p:val>
                                            <p:fltVal val="90"/>
                                          </p:val>
                                        </p:tav>
                                        <p:tav tm="100000">
                                          <p:val>
                                            <p:fltVal val="0"/>
                                          </p:val>
                                        </p:tav>
                                      </p:tavLst>
                                    </p:anim>
                                    <p:animEffect transition="in" filter="fade">
                                      <p:cBhvr>
                                        <p:cTn id="86" dur="300"/>
                                        <p:tgtEl>
                                          <p:spTgt spid="27662"/>
                                        </p:tgtEl>
                                      </p:cBhvr>
                                    </p:animEffect>
                                  </p:childTnLst>
                                </p:cTn>
                              </p:par>
                            </p:childTnLst>
                          </p:cTn>
                        </p:par>
                        <p:par>
                          <p:cTn id="87" fill="hold">
                            <p:stCondLst>
                              <p:cond delay="5500"/>
                            </p:stCondLst>
                            <p:childTnLst>
                              <p:par>
                                <p:cTn id="88" presetID="22" presetClass="entr" presetSubtype="8" fill="hold" grpId="0" nodeType="afterEffect">
                                  <p:stCondLst>
                                    <p:cond delay="0"/>
                                  </p:stCondLst>
                                  <p:childTnLst>
                                    <p:set>
                                      <p:cBhvr>
                                        <p:cTn id="89" dur="1" fill="hold">
                                          <p:stCondLst>
                                            <p:cond delay="0"/>
                                          </p:stCondLst>
                                        </p:cTn>
                                        <p:tgtEl>
                                          <p:spTgt spid="27666"/>
                                        </p:tgtEl>
                                        <p:attrNameLst>
                                          <p:attrName>style.visibility</p:attrName>
                                        </p:attrNameLst>
                                      </p:cBhvr>
                                      <p:to>
                                        <p:strVal val="visible"/>
                                      </p:to>
                                    </p:set>
                                    <p:animEffect transition="in" filter="wipe(left)">
                                      <p:cBhvr>
                                        <p:cTn id="90" dur="500"/>
                                        <p:tgtEl>
                                          <p:spTgt spid="27666"/>
                                        </p:tgtEl>
                                      </p:cBhvr>
                                    </p:animEffect>
                                  </p:childTnLst>
                                </p:cTn>
                              </p:par>
                            </p:childTnLst>
                          </p:cTn>
                        </p:par>
                        <p:par>
                          <p:cTn id="91" fill="hold">
                            <p:stCondLst>
                              <p:cond delay="6000"/>
                            </p:stCondLst>
                            <p:childTnLst>
                              <p:par>
                                <p:cTn id="92" presetID="31" presetClass="entr" presetSubtype="0" fill="hold" grpId="0" nodeType="afterEffect">
                                  <p:stCondLst>
                                    <p:cond delay="0"/>
                                  </p:stCondLst>
                                  <p:childTnLst>
                                    <p:set>
                                      <p:cBhvr>
                                        <p:cTn id="93" dur="1" fill="hold">
                                          <p:stCondLst>
                                            <p:cond delay="0"/>
                                          </p:stCondLst>
                                        </p:cTn>
                                        <p:tgtEl>
                                          <p:spTgt spid="27663"/>
                                        </p:tgtEl>
                                        <p:attrNameLst>
                                          <p:attrName>style.visibility</p:attrName>
                                        </p:attrNameLst>
                                      </p:cBhvr>
                                      <p:to>
                                        <p:strVal val="visible"/>
                                      </p:to>
                                    </p:set>
                                    <p:anim calcmode="lin" valueType="num">
                                      <p:cBhvr>
                                        <p:cTn id="94" dur="300" fill="hold"/>
                                        <p:tgtEl>
                                          <p:spTgt spid="27663"/>
                                        </p:tgtEl>
                                        <p:attrNameLst>
                                          <p:attrName>ppt_w</p:attrName>
                                        </p:attrNameLst>
                                      </p:cBhvr>
                                      <p:tavLst>
                                        <p:tav tm="0">
                                          <p:val>
                                            <p:fltVal val="0"/>
                                          </p:val>
                                        </p:tav>
                                        <p:tav tm="100000">
                                          <p:val>
                                            <p:strVal val="#ppt_w"/>
                                          </p:val>
                                        </p:tav>
                                      </p:tavLst>
                                    </p:anim>
                                    <p:anim calcmode="lin" valueType="num">
                                      <p:cBhvr>
                                        <p:cTn id="95" dur="300" fill="hold"/>
                                        <p:tgtEl>
                                          <p:spTgt spid="27663"/>
                                        </p:tgtEl>
                                        <p:attrNameLst>
                                          <p:attrName>ppt_h</p:attrName>
                                        </p:attrNameLst>
                                      </p:cBhvr>
                                      <p:tavLst>
                                        <p:tav tm="0">
                                          <p:val>
                                            <p:fltVal val="0"/>
                                          </p:val>
                                        </p:tav>
                                        <p:tav tm="100000">
                                          <p:val>
                                            <p:strVal val="#ppt_h"/>
                                          </p:val>
                                        </p:tav>
                                      </p:tavLst>
                                    </p:anim>
                                    <p:anim calcmode="lin" valueType="num">
                                      <p:cBhvr>
                                        <p:cTn id="96" dur="300" fill="hold"/>
                                        <p:tgtEl>
                                          <p:spTgt spid="27663"/>
                                        </p:tgtEl>
                                        <p:attrNameLst>
                                          <p:attrName>style.rotation</p:attrName>
                                        </p:attrNameLst>
                                      </p:cBhvr>
                                      <p:tavLst>
                                        <p:tav tm="0">
                                          <p:val>
                                            <p:fltVal val="90"/>
                                          </p:val>
                                        </p:tav>
                                        <p:tav tm="100000">
                                          <p:val>
                                            <p:fltVal val="0"/>
                                          </p:val>
                                        </p:tav>
                                      </p:tavLst>
                                    </p:anim>
                                    <p:animEffect transition="in" filter="fade">
                                      <p:cBhvr>
                                        <p:cTn id="97" dur="300"/>
                                        <p:tgtEl>
                                          <p:spTgt spid="27663"/>
                                        </p:tgtEl>
                                      </p:cBhvr>
                                    </p:animEffect>
                                  </p:childTnLst>
                                </p:cTn>
                              </p:par>
                            </p:childTnLst>
                          </p:cTn>
                        </p:par>
                        <p:par>
                          <p:cTn id="98" fill="hold">
                            <p:stCondLst>
                              <p:cond delay="6500"/>
                            </p:stCondLst>
                            <p:childTnLst>
                              <p:par>
                                <p:cTn id="99" presetID="22" presetClass="entr" presetSubtype="8" fill="hold" grpId="0" nodeType="afterEffect">
                                  <p:stCondLst>
                                    <p:cond delay="0"/>
                                  </p:stCondLst>
                                  <p:childTnLst>
                                    <p:set>
                                      <p:cBhvr>
                                        <p:cTn id="100" dur="1" fill="hold">
                                          <p:stCondLst>
                                            <p:cond delay="0"/>
                                          </p:stCondLst>
                                        </p:cTn>
                                        <p:tgtEl>
                                          <p:spTgt spid="27667"/>
                                        </p:tgtEl>
                                        <p:attrNameLst>
                                          <p:attrName>style.visibility</p:attrName>
                                        </p:attrNameLst>
                                      </p:cBhvr>
                                      <p:to>
                                        <p:strVal val="visible"/>
                                      </p:to>
                                    </p:set>
                                    <p:animEffect transition="in" filter="wipe(left)">
                                      <p:cBhvr>
                                        <p:cTn id="101" dur="500"/>
                                        <p:tgtEl>
                                          <p:spTgt spid="27667"/>
                                        </p:tgtEl>
                                      </p:cBhvr>
                                    </p:animEffect>
                                  </p:childTnLst>
                                </p:cTn>
                              </p:par>
                            </p:childTnLst>
                          </p:cTn>
                        </p:par>
                        <p:par>
                          <p:cTn id="102" fill="hold">
                            <p:stCondLst>
                              <p:cond delay="7000"/>
                            </p:stCondLst>
                            <p:childTnLst>
                              <p:par>
                                <p:cTn id="103" presetID="31" presetClass="entr" presetSubtype="0" fill="hold" grpId="0" nodeType="afterEffect">
                                  <p:stCondLst>
                                    <p:cond delay="0"/>
                                  </p:stCondLst>
                                  <p:childTnLst>
                                    <p:set>
                                      <p:cBhvr>
                                        <p:cTn id="104" dur="1" fill="hold">
                                          <p:stCondLst>
                                            <p:cond delay="0"/>
                                          </p:stCondLst>
                                        </p:cTn>
                                        <p:tgtEl>
                                          <p:spTgt spid="3"/>
                                        </p:tgtEl>
                                        <p:attrNameLst>
                                          <p:attrName>style.visibility</p:attrName>
                                        </p:attrNameLst>
                                      </p:cBhvr>
                                      <p:to>
                                        <p:strVal val="visible"/>
                                      </p:to>
                                    </p:set>
                                    <p:anim calcmode="lin" valueType="num">
                                      <p:cBhvr>
                                        <p:cTn id="105" dur="300" fill="hold"/>
                                        <p:tgtEl>
                                          <p:spTgt spid="3"/>
                                        </p:tgtEl>
                                        <p:attrNameLst>
                                          <p:attrName>ppt_w</p:attrName>
                                        </p:attrNameLst>
                                      </p:cBhvr>
                                      <p:tavLst>
                                        <p:tav tm="0">
                                          <p:val>
                                            <p:fltVal val="0"/>
                                          </p:val>
                                        </p:tav>
                                        <p:tav tm="100000">
                                          <p:val>
                                            <p:strVal val="#ppt_w"/>
                                          </p:val>
                                        </p:tav>
                                      </p:tavLst>
                                    </p:anim>
                                    <p:anim calcmode="lin" valueType="num">
                                      <p:cBhvr>
                                        <p:cTn id="106" dur="300" fill="hold"/>
                                        <p:tgtEl>
                                          <p:spTgt spid="3"/>
                                        </p:tgtEl>
                                        <p:attrNameLst>
                                          <p:attrName>ppt_h</p:attrName>
                                        </p:attrNameLst>
                                      </p:cBhvr>
                                      <p:tavLst>
                                        <p:tav tm="0">
                                          <p:val>
                                            <p:fltVal val="0"/>
                                          </p:val>
                                        </p:tav>
                                        <p:tav tm="100000">
                                          <p:val>
                                            <p:strVal val="#ppt_h"/>
                                          </p:val>
                                        </p:tav>
                                      </p:tavLst>
                                    </p:anim>
                                    <p:anim calcmode="lin" valueType="num">
                                      <p:cBhvr>
                                        <p:cTn id="107" dur="300" fill="hold"/>
                                        <p:tgtEl>
                                          <p:spTgt spid="3"/>
                                        </p:tgtEl>
                                        <p:attrNameLst>
                                          <p:attrName>style.rotation</p:attrName>
                                        </p:attrNameLst>
                                      </p:cBhvr>
                                      <p:tavLst>
                                        <p:tav tm="0">
                                          <p:val>
                                            <p:fltVal val="90"/>
                                          </p:val>
                                        </p:tav>
                                        <p:tav tm="100000">
                                          <p:val>
                                            <p:fltVal val="0"/>
                                          </p:val>
                                        </p:tav>
                                      </p:tavLst>
                                    </p:anim>
                                    <p:animEffect transition="in" filter="fade">
                                      <p:cBhvr>
                                        <p:cTn id="108" dur="300"/>
                                        <p:tgtEl>
                                          <p:spTgt spid="3"/>
                                        </p:tgtEl>
                                      </p:cBhvr>
                                    </p:animEffect>
                                  </p:childTnLst>
                                </p:cTn>
                              </p:par>
                            </p:childTnLst>
                          </p:cTn>
                        </p:par>
                        <p:par>
                          <p:cTn id="109" fill="hold">
                            <p:stCondLst>
                              <p:cond delay="7500"/>
                            </p:stCondLst>
                            <p:childTnLst>
                              <p:par>
                                <p:cTn id="110" presetID="41" presetClass="entr" presetSubtype="0" fill="hold" grpId="0" nodeType="afterEffect">
                                  <p:stCondLst>
                                    <p:cond delay="0"/>
                                  </p:stCondLst>
                                  <p:iterate type="lt">
                                    <p:tmPct val="10000"/>
                                  </p:iterate>
                                  <p:childTnLst>
                                    <p:set>
                                      <p:cBhvr>
                                        <p:cTn id="111" dur="1" fill="hold">
                                          <p:stCondLst>
                                            <p:cond delay="0"/>
                                          </p:stCondLst>
                                        </p:cTn>
                                        <p:tgtEl>
                                          <p:spTgt spid="2"/>
                                        </p:tgtEl>
                                        <p:attrNameLst>
                                          <p:attrName>style.visibility</p:attrName>
                                        </p:attrNameLst>
                                      </p:cBhvr>
                                      <p:to>
                                        <p:strVal val="visible"/>
                                      </p:to>
                                    </p:set>
                                    <p:anim calcmode="lin" valueType="num">
                                      <p:cBhvr>
                                        <p:cTn id="112"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13" dur="400" fill="hold"/>
                                        <p:tgtEl>
                                          <p:spTgt spid="2"/>
                                        </p:tgtEl>
                                        <p:attrNameLst>
                                          <p:attrName>ppt_y</p:attrName>
                                        </p:attrNameLst>
                                      </p:cBhvr>
                                      <p:tavLst>
                                        <p:tav tm="0">
                                          <p:val>
                                            <p:strVal val="#ppt_y"/>
                                          </p:val>
                                        </p:tav>
                                        <p:tav tm="100000">
                                          <p:val>
                                            <p:strVal val="#ppt_y"/>
                                          </p:val>
                                        </p:tav>
                                      </p:tavLst>
                                    </p:anim>
                                    <p:anim calcmode="lin" valueType="num">
                                      <p:cBhvr>
                                        <p:cTn id="114"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15"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P spid="2" grpId="0" autoUpdateAnimBg="0"/>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78" name="Picture 3"/>
          <p:cNvPicPr>
            <a:picLocks noChangeAspect="1" noChangeArrowheads="1"/>
          </p:cNvPicPr>
          <p:nvPr/>
        </p:nvPicPr>
        <p:blipFill>
          <a:blip r:embed="rId2" cstate="screen"/>
          <a:srcRect/>
          <a:stretch>
            <a:fillRect/>
          </a:stretch>
        </p:blipFill>
        <p:spPr bwMode="auto">
          <a:xfrm rot="-8589795" flipH="1" flipV="1">
            <a:off x="1734820"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80" name="Picture 3"/>
          <p:cNvPicPr>
            <a:picLocks noChangeAspect="1" noChangeArrowheads="1"/>
          </p:cNvPicPr>
          <p:nvPr/>
        </p:nvPicPr>
        <p:blipFill>
          <a:blip r:embed="rId2" cstate="screen"/>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82" name="Picture 3"/>
          <p:cNvPicPr>
            <a:picLocks noChangeAspect="1" noChangeArrowheads="1"/>
          </p:cNvPicPr>
          <p:nvPr/>
        </p:nvPicPr>
        <p:blipFill>
          <a:blip r:embed="rId2" cstate="screen"/>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400142" y="2106613"/>
            <a:ext cx="170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毕业设计报告</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4" name="TextBox 13"/>
          <p:cNvSpPr txBox="1">
            <a:spLocks noChangeArrowheads="1"/>
          </p:cNvSpPr>
          <p:nvPr/>
        </p:nvSpPr>
        <p:spPr bwMode="auto">
          <a:xfrm>
            <a:off x="5359400" y="1963420"/>
            <a:ext cx="16770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数据库，程序</a:t>
            </a:r>
            <a:r>
              <a:rPr lang="zh-CN" altLang="en-US" sz="2000">
                <a:solidFill>
                  <a:schemeClr val="accent2"/>
                </a:solidFill>
                <a:latin typeface="微软雅黑" panose="020B0503020204020204" pitchFamily="34" charset="-122"/>
                <a:ea typeface="微软雅黑" panose="020B0503020204020204" pitchFamily="34" charset="-122"/>
              </a:rPr>
              <a:t>代码</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5" name="TextBox 14"/>
          <p:cNvSpPr txBox="1">
            <a:spLocks noChangeArrowheads="1"/>
          </p:cNvSpPr>
          <p:nvPr/>
        </p:nvSpPr>
        <p:spPr bwMode="auto">
          <a:xfrm>
            <a:off x="8551863" y="2106613"/>
            <a:ext cx="16176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网站能够</a:t>
            </a:r>
            <a:r>
              <a:rPr lang="zh-CN" altLang="en-US" sz="2000">
                <a:solidFill>
                  <a:schemeClr val="accent2"/>
                </a:solidFill>
                <a:latin typeface="微软雅黑" panose="020B0503020204020204" pitchFamily="34" charset="-122"/>
                <a:ea typeface="微软雅黑" panose="020B0503020204020204" pitchFamily="34" charset="-122"/>
              </a:rPr>
              <a:t>演示</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6" name="TextBox 15"/>
          <p:cNvSpPr txBox="1">
            <a:spLocks noChangeArrowheads="1"/>
          </p:cNvSpPr>
          <p:nvPr/>
        </p:nvSpPr>
        <p:spPr bwMode="auto">
          <a:xfrm>
            <a:off x="1935163" y="4354513"/>
            <a:ext cx="8574087"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毕业设计报告：要求符合兰州工业学院毕业设计（论文）撰写要求。</a:t>
            </a:r>
            <a:endParaRPr lang="zh-CN" altLang="en-US">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课程网站（含数据库和程序代码）：所开发的网站能够演示，实现研究的内容及要求。</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8687" name="Freeform 12"/>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88" name="Freeform 12"/>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extBox 27"/>
          <p:cNvSpPr txBox="1">
            <a:spLocks noChangeArrowheads="1"/>
          </p:cNvSpPr>
          <p:nvPr/>
        </p:nvSpPr>
        <p:spPr bwMode="auto">
          <a:xfrm>
            <a:off x="1012825" y="391478"/>
            <a:ext cx="421830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4 </a:t>
            </a:r>
            <a:r>
              <a:rPr lang="zh-CN" altLang="en-US" sz="3000" b="1">
                <a:solidFill>
                  <a:schemeClr val="accent2"/>
                </a:solidFill>
                <a:latin typeface="微软雅黑" panose="020B0503020204020204" pitchFamily="34" charset="-122"/>
                <a:ea typeface="微软雅黑" panose="020B0503020204020204" pitchFamily="34" charset="-122"/>
              </a:rPr>
              <a:t>研究方法</a:t>
            </a:r>
            <a:r>
              <a:rPr lang="en-US" altLang="zh-CN" sz="3000" b="1">
                <a:solidFill>
                  <a:schemeClr val="accent2"/>
                </a:solidFill>
                <a:latin typeface="微软雅黑" panose="020B0503020204020204" pitchFamily="34" charset="-122"/>
                <a:ea typeface="微软雅黑" panose="020B0503020204020204" pitchFamily="34" charset="-122"/>
              </a:rPr>
              <a:t> — </a:t>
            </a:r>
            <a:r>
              <a:rPr lang="zh-CN" altLang="en-US" sz="3000" b="1">
                <a:solidFill>
                  <a:schemeClr val="accent2"/>
                </a:solidFill>
                <a:latin typeface="微软雅黑" panose="020B0503020204020204" pitchFamily="34" charset="-122"/>
                <a:ea typeface="微软雅黑" panose="020B0503020204020204" pitchFamily="34" charset="-122"/>
              </a:rPr>
              <a:t>成果</a:t>
            </a:r>
            <a:r>
              <a:rPr lang="zh-CN" altLang="en-US" sz="3000" b="1">
                <a:solidFill>
                  <a:schemeClr val="accent2"/>
                </a:solidFill>
                <a:latin typeface="微软雅黑" panose="020B0503020204020204" pitchFamily="34" charset="-122"/>
                <a:ea typeface="微软雅黑" panose="020B0503020204020204" pitchFamily="34" charset="-122"/>
              </a:rPr>
              <a:t>形式</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3"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down)">
                                      <p:cBhvr>
                                        <p:cTn id="7" dur="300"/>
                                        <p:tgtEl>
                                          <p:spTgt spid="28678"/>
                                        </p:tgtEl>
                                      </p:cBhvr>
                                    </p:animEffect>
                                  </p:childTnLst>
                                </p:cTn>
                              </p:par>
                              <p:par>
                                <p:cTn id="8" presetID="22" presetClass="entr" presetSubtype="4" fill="hold" nodeType="withEffect">
                                  <p:stCondLst>
                                    <p:cond delay="100"/>
                                  </p:stCondLst>
                                  <p:childTnLst>
                                    <p:set>
                                      <p:cBhvr>
                                        <p:cTn id="9" dur="1" fill="hold">
                                          <p:stCondLst>
                                            <p:cond delay="0"/>
                                          </p:stCondLst>
                                        </p:cTn>
                                        <p:tgtEl>
                                          <p:spTgt spid="28680"/>
                                        </p:tgtEl>
                                        <p:attrNameLst>
                                          <p:attrName>style.visibility</p:attrName>
                                        </p:attrNameLst>
                                      </p:cBhvr>
                                      <p:to>
                                        <p:strVal val="visible"/>
                                      </p:to>
                                    </p:set>
                                    <p:animEffect transition="in" filter="wipe(down)">
                                      <p:cBhvr>
                                        <p:cTn id="10" dur="300"/>
                                        <p:tgtEl>
                                          <p:spTgt spid="28680"/>
                                        </p:tgtEl>
                                      </p:cBhvr>
                                    </p:animEffect>
                                  </p:childTnLst>
                                </p:cTn>
                              </p:par>
                              <p:par>
                                <p:cTn id="11" presetID="22" presetClass="entr" presetSubtype="4" fill="hold" nodeType="withEffect">
                                  <p:stCondLst>
                                    <p:cond delay="200"/>
                                  </p:stCondLst>
                                  <p:childTnLst>
                                    <p:set>
                                      <p:cBhvr>
                                        <p:cTn id="12" dur="1" fill="hold">
                                          <p:stCondLst>
                                            <p:cond delay="0"/>
                                          </p:stCondLst>
                                        </p:cTn>
                                        <p:tgtEl>
                                          <p:spTgt spid="28682"/>
                                        </p:tgtEl>
                                        <p:attrNameLst>
                                          <p:attrName>style.visibility</p:attrName>
                                        </p:attrNameLst>
                                      </p:cBhvr>
                                      <p:to>
                                        <p:strVal val="visible"/>
                                      </p:to>
                                    </p:set>
                                    <p:animEffect transition="in" filter="wipe(down)">
                                      <p:cBhvr>
                                        <p:cTn id="13" dur="300"/>
                                        <p:tgtEl>
                                          <p:spTgt spid="28682"/>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fade">
                                      <p:cBhvr>
                                        <p:cTn id="17" dur="500"/>
                                        <p:tgtEl>
                                          <p:spTgt spid="28677"/>
                                        </p:tgtEl>
                                      </p:cBhvr>
                                    </p:animEffect>
                                    <p:anim calcmode="lin" valueType="num">
                                      <p:cBhvr>
                                        <p:cTn id="18" dur="500" fill="hold"/>
                                        <p:tgtEl>
                                          <p:spTgt spid="28677"/>
                                        </p:tgtEl>
                                        <p:attrNameLst>
                                          <p:attrName>ppt_x</p:attrName>
                                        </p:attrNameLst>
                                      </p:cBhvr>
                                      <p:tavLst>
                                        <p:tav tm="0">
                                          <p:val>
                                            <p:strVal val="#ppt_x"/>
                                          </p:val>
                                        </p:tav>
                                        <p:tav tm="100000">
                                          <p:val>
                                            <p:strVal val="#ppt_x"/>
                                          </p:val>
                                        </p:tav>
                                      </p:tavLst>
                                    </p:anim>
                                    <p:anim calcmode="lin" valueType="num">
                                      <p:cBhvr>
                                        <p:cTn id="19" dur="500" fill="hold"/>
                                        <p:tgtEl>
                                          <p:spTgt spid="2867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28679"/>
                                        </p:tgtEl>
                                        <p:attrNameLst>
                                          <p:attrName>style.visibility</p:attrName>
                                        </p:attrNameLst>
                                      </p:cBhvr>
                                      <p:to>
                                        <p:strVal val="visible"/>
                                      </p:to>
                                    </p:set>
                                    <p:animEffect transition="in" filter="fade">
                                      <p:cBhvr>
                                        <p:cTn id="22" dur="500"/>
                                        <p:tgtEl>
                                          <p:spTgt spid="28679"/>
                                        </p:tgtEl>
                                      </p:cBhvr>
                                    </p:animEffect>
                                    <p:anim calcmode="lin" valueType="num">
                                      <p:cBhvr>
                                        <p:cTn id="23" dur="500" fill="hold"/>
                                        <p:tgtEl>
                                          <p:spTgt spid="28679"/>
                                        </p:tgtEl>
                                        <p:attrNameLst>
                                          <p:attrName>ppt_x</p:attrName>
                                        </p:attrNameLst>
                                      </p:cBhvr>
                                      <p:tavLst>
                                        <p:tav tm="0">
                                          <p:val>
                                            <p:strVal val="#ppt_x"/>
                                          </p:val>
                                        </p:tav>
                                        <p:tav tm="100000">
                                          <p:val>
                                            <p:strVal val="#ppt_x"/>
                                          </p:val>
                                        </p:tav>
                                      </p:tavLst>
                                    </p:anim>
                                    <p:anim calcmode="lin" valueType="num">
                                      <p:cBhvr>
                                        <p:cTn id="24" dur="500" fill="hold"/>
                                        <p:tgtEl>
                                          <p:spTgt spid="2867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400"/>
                                  </p:stCondLst>
                                  <p:childTnLst>
                                    <p:set>
                                      <p:cBhvr>
                                        <p:cTn id="26" dur="1" fill="hold">
                                          <p:stCondLst>
                                            <p:cond delay="0"/>
                                          </p:stCondLst>
                                        </p:cTn>
                                        <p:tgtEl>
                                          <p:spTgt spid="28681"/>
                                        </p:tgtEl>
                                        <p:attrNameLst>
                                          <p:attrName>style.visibility</p:attrName>
                                        </p:attrNameLst>
                                      </p:cBhvr>
                                      <p:to>
                                        <p:strVal val="visible"/>
                                      </p:to>
                                    </p:set>
                                    <p:animEffect transition="in" filter="fade">
                                      <p:cBhvr>
                                        <p:cTn id="27" dur="500"/>
                                        <p:tgtEl>
                                          <p:spTgt spid="28681"/>
                                        </p:tgtEl>
                                      </p:cBhvr>
                                    </p:animEffect>
                                    <p:anim calcmode="lin" valueType="num">
                                      <p:cBhvr>
                                        <p:cTn id="28" dur="500" fill="hold"/>
                                        <p:tgtEl>
                                          <p:spTgt spid="28681"/>
                                        </p:tgtEl>
                                        <p:attrNameLst>
                                          <p:attrName>ppt_x</p:attrName>
                                        </p:attrNameLst>
                                      </p:cBhvr>
                                      <p:tavLst>
                                        <p:tav tm="0">
                                          <p:val>
                                            <p:strVal val="#ppt_x"/>
                                          </p:val>
                                        </p:tav>
                                        <p:tav tm="100000">
                                          <p:val>
                                            <p:strVal val="#ppt_x"/>
                                          </p:val>
                                        </p:tav>
                                      </p:tavLst>
                                    </p:anim>
                                    <p:anim calcmode="lin" valueType="num">
                                      <p:cBhvr>
                                        <p:cTn id="29" dur="500" fill="hold"/>
                                        <p:tgtEl>
                                          <p:spTgt spid="28681"/>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31" presetClass="entr" presetSubtype="0" fill="hold" grpId="0" nodeType="afterEffect">
                                  <p:stCondLst>
                                    <p:cond delay="0"/>
                                  </p:stCondLst>
                                  <p:childTnLst>
                                    <p:set>
                                      <p:cBhvr>
                                        <p:cTn id="32" dur="1" fill="hold">
                                          <p:stCondLst>
                                            <p:cond delay="0"/>
                                          </p:stCondLst>
                                        </p:cTn>
                                        <p:tgtEl>
                                          <p:spTgt spid="28683"/>
                                        </p:tgtEl>
                                        <p:attrNameLst>
                                          <p:attrName>style.visibility</p:attrName>
                                        </p:attrNameLst>
                                      </p:cBhvr>
                                      <p:to>
                                        <p:strVal val="visible"/>
                                      </p:to>
                                    </p:set>
                                    <p:anim calcmode="lin" valueType="num">
                                      <p:cBhvr>
                                        <p:cTn id="33" dur="400" fill="hold"/>
                                        <p:tgtEl>
                                          <p:spTgt spid="28683"/>
                                        </p:tgtEl>
                                        <p:attrNameLst>
                                          <p:attrName>ppt_w</p:attrName>
                                        </p:attrNameLst>
                                      </p:cBhvr>
                                      <p:tavLst>
                                        <p:tav tm="0">
                                          <p:val>
                                            <p:fltVal val="0"/>
                                          </p:val>
                                        </p:tav>
                                        <p:tav tm="100000">
                                          <p:val>
                                            <p:strVal val="#ppt_w"/>
                                          </p:val>
                                        </p:tav>
                                      </p:tavLst>
                                    </p:anim>
                                    <p:anim calcmode="lin" valueType="num">
                                      <p:cBhvr>
                                        <p:cTn id="34" dur="400" fill="hold"/>
                                        <p:tgtEl>
                                          <p:spTgt spid="28683"/>
                                        </p:tgtEl>
                                        <p:attrNameLst>
                                          <p:attrName>ppt_h</p:attrName>
                                        </p:attrNameLst>
                                      </p:cBhvr>
                                      <p:tavLst>
                                        <p:tav tm="0">
                                          <p:val>
                                            <p:fltVal val="0"/>
                                          </p:val>
                                        </p:tav>
                                        <p:tav tm="100000">
                                          <p:val>
                                            <p:strVal val="#ppt_h"/>
                                          </p:val>
                                        </p:tav>
                                      </p:tavLst>
                                    </p:anim>
                                    <p:anim calcmode="lin" valueType="num">
                                      <p:cBhvr>
                                        <p:cTn id="35" dur="400" fill="hold"/>
                                        <p:tgtEl>
                                          <p:spTgt spid="28683"/>
                                        </p:tgtEl>
                                        <p:attrNameLst>
                                          <p:attrName>style.rotation</p:attrName>
                                        </p:attrNameLst>
                                      </p:cBhvr>
                                      <p:tavLst>
                                        <p:tav tm="0">
                                          <p:val>
                                            <p:fltVal val="90"/>
                                          </p:val>
                                        </p:tav>
                                        <p:tav tm="100000">
                                          <p:val>
                                            <p:fltVal val="0"/>
                                          </p:val>
                                        </p:tav>
                                      </p:tavLst>
                                    </p:anim>
                                    <p:animEffect transition="in" filter="fade">
                                      <p:cBhvr>
                                        <p:cTn id="36" dur="400"/>
                                        <p:tgtEl>
                                          <p:spTgt spid="28683"/>
                                        </p:tgtEl>
                                      </p:cBhvr>
                                    </p:animEffect>
                                  </p:childTnLst>
                                </p:cTn>
                              </p:par>
                              <p:par>
                                <p:cTn id="37" presetID="31" presetClass="entr" presetSubtype="0" fill="hold" grpId="0" nodeType="withEffect">
                                  <p:stCondLst>
                                    <p:cond delay="100"/>
                                  </p:stCondLst>
                                  <p:childTnLst>
                                    <p:set>
                                      <p:cBhvr>
                                        <p:cTn id="38" dur="1" fill="hold">
                                          <p:stCondLst>
                                            <p:cond delay="0"/>
                                          </p:stCondLst>
                                        </p:cTn>
                                        <p:tgtEl>
                                          <p:spTgt spid="28684"/>
                                        </p:tgtEl>
                                        <p:attrNameLst>
                                          <p:attrName>style.visibility</p:attrName>
                                        </p:attrNameLst>
                                      </p:cBhvr>
                                      <p:to>
                                        <p:strVal val="visible"/>
                                      </p:to>
                                    </p:set>
                                    <p:anim calcmode="lin" valueType="num">
                                      <p:cBhvr>
                                        <p:cTn id="39" dur="400" fill="hold"/>
                                        <p:tgtEl>
                                          <p:spTgt spid="28684"/>
                                        </p:tgtEl>
                                        <p:attrNameLst>
                                          <p:attrName>ppt_w</p:attrName>
                                        </p:attrNameLst>
                                      </p:cBhvr>
                                      <p:tavLst>
                                        <p:tav tm="0">
                                          <p:val>
                                            <p:fltVal val="0"/>
                                          </p:val>
                                        </p:tav>
                                        <p:tav tm="100000">
                                          <p:val>
                                            <p:strVal val="#ppt_w"/>
                                          </p:val>
                                        </p:tav>
                                      </p:tavLst>
                                    </p:anim>
                                    <p:anim calcmode="lin" valueType="num">
                                      <p:cBhvr>
                                        <p:cTn id="40" dur="400" fill="hold"/>
                                        <p:tgtEl>
                                          <p:spTgt spid="28684"/>
                                        </p:tgtEl>
                                        <p:attrNameLst>
                                          <p:attrName>ppt_h</p:attrName>
                                        </p:attrNameLst>
                                      </p:cBhvr>
                                      <p:tavLst>
                                        <p:tav tm="0">
                                          <p:val>
                                            <p:fltVal val="0"/>
                                          </p:val>
                                        </p:tav>
                                        <p:tav tm="100000">
                                          <p:val>
                                            <p:strVal val="#ppt_h"/>
                                          </p:val>
                                        </p:tav>
                                      </p:tavLst>
                                    </p:anim>
                                    <p:anim calcmode="lin" valueType="num">
                                      <p:cBhvr>
                                        <p:cTn id="41" dur="400" fill="hold"/>
                                        <p:tgtEl>
                                          <p:spTgt spid="28684"/>
                                        </p:tgtEl>
                                        <p:attrNameLst>
                                          <p:attrName>style.rotation</p:attrName>
                                        </p:attrNameLst>
                                      </p:cBhvr>
                                      <p:tavLst>
                                        <p:tav tm="0">
                                          <p:val>
                                            <p:fltVal val="90"/>
                                          </p:val>
                                        </p:tav>
                                        <p:tav tm="100000">
                                          <p:val>
                                            <p:fltVal val="0"/>
                                          </p:val>
                                        </p:tav>
                                      </p:tavLst>
                                    </p:anim>
                                    <p:animEffect transition="in" filter="fade">
                                      <p:cBhvr>
                                        <p:cTn id="42" dur="400"/>
                                        <p:tgtEl>
                                          <p:spTgt spid="28684"/>
                                        </p:tgtEl>
                                      </p:cBhvr>
                                    </p:animEffect>
                                  </p:childTnLst>
                                </p:cTn>
                              </p:par>
                              <p:par>
                                <p:cTn id="43" presetID="31" presetClass="entr" presetSubtype="0" fill="hold" grpId="0" nodeType="withEffect">
                                  <p:stCondLst>
                                    <p:cond delay="200"/>
                                  </p:stCondLst>
                                  <p:childTnLst>
                                    <p:set>
                                      <p:cBhvr>
                                        <p:cTn id="44" dur="1" fill="hold">
                                          <p:stCondLst>
                                            <p:cond delay="0"/>
                                          </p:stCondLst>
                                        </p:cTn>
                                        <p:tgtEl>
                                          <p:spTgt spid="28685"/>
                                        </p:tgtEl>
                                        <p:attrNameLst>
                                          <p:attrName>style.visibility</p:attrName>
                                        </p:attrNameLst>
                                      </p:cBhvr>
                                      <p:to>
                                        <p:strVal val="visible"/>
                                      </p:to>
                                    </p:set>
                                    <p:anim calcmode="lin" valueType="num">
                                      <p:cBhvr>
                                        <p:cTn id="45" dur="400" fill="hold"/>
                                        <p:tgtEl>
                                          <p:spTgt spid="28685"/>
                                        </p:tgtEl>
                                        <p:attrNameLst>
                                          <p:attrName>ppt_w</p:attrName>
                                        </p:attrNameLst>
                                      </p:cBhvr>
                                      <p:tavLst>
                                        <p:tav tm="0">
                                          <p:val>
                                            <p:fltVal val="0"/>
                                          </p:val>
                                        </p:tav>
                                        <p:tav tm="100000">
                                          <p:val>
                                            <p:strVal val="#ppt_w"/>
                                          </p:val>
                                        </p:tav>
                                      </p:tavLst>
                                    </p:anim>
                                    <p:anim calcmode="lin" valueType="num">
                                      <p:cBhvr>
                                        <p:cTn id="46" dur="400" fill="hold"/>
                                        <p:tgtEl>
                                          <p:spTgt spid="28685"/>
                                        </p:tgtEl>
                                        <p:attrNameLst>
                                          <p:attrName>ppt_h</p:attrName>
                                        </p:attrNameLst>
                                      </p:cBhvr>
                                      <p:tavLst>
                                        <p:tav tm="0">
                                          <p:val>
                                            <p:fltVal val="0"/>
                                          </p:val>
                                        </p:tav>
                                        <p:tav tm="100000">
                                          <p:val>
                                            <p:strVal val="#ppt_h"/>
                                          </p:val>
                                        </p:tav>
                                      </p:tavLst>
                                    </p:anim>
                                    <p:anim calcmode="lin" valueType="num">
                                      <p:cBhvr>
                                        <p:cTn id="47" dur="400" fill="hold"/>
                                        <p:tgtEl>
                                          <p:spTgt spid="28685"/>
                                        </p:tgtEl>
                                        <p:attrNameLst>
                                          <p:attrName>style.rotation</p:attrName>
                                        </p:attrNameLst>
                                      </p:cBhvr>
                                      <p:tavLst>
                                        <p:tav tm="0">
                                          <p:val>
                                            <p:fltVal val="90"/>
                                          </p:val>
                                        </p:tav>
                                        <p:tav tm="100000">
                                          <p:val>
                                            <p:fltVal val="0"/>
                                          </p:val>
                                        </p:tav>
                                      </p:tavLst>
                                    </p:anim>
                                    <p:animEffect transition="in" filter="fade">
                                      <p:cBhvr>
                                        <p:cTn id="48" dur="400"/>
                                        <p:tgtEl>
                                          <p:spTgt spid="28685"/>
                                        </p:tgtEl>
                                      </p:cBhvr>
                                    </p:animEffec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28687"/>
                                        </p:tgtEl>
                                        <p:attrNameLst>
                                          <p:attrName>style.visibility</p:attrName>
                                        </p:attrNameLst>
                                      </p:cBhvr>
                                      <p:to>
                                        <p:strVal val="visible"/>
                                      </p:to>
                                    </p:set>
                                  </p:childTnLst>
                                </p:cTn>
                              </p:par>
                              <p:par>
                                <p:cTn id="52" presetID="35" presetClass="path" presetSubtype="0" accel="50000" decel="50000" fill="hold" grpId="1" nodeType="withEffect">
                                  <p:stCondLst>
                                    <p:cond delay="0"/>
                                  </p:stCondLst>
                                  <p:childTnLst>
                                    <p:animMotion origin="layout" path="M 1.94444E-6 4.07031E-7 L 0.39132 0.09806 " pathEditMode="relative" rAng="0" ptsTypes="AA">
                                      <p:cBhvr>
                                        <p:cTn id="53" dur="500" spd="-99900" fill="hold"/>
                                        <p:tgtEl>
                                          <p:spTgt spid="28687"/>
                                        </p:tgtEl>
                                        <p:attrNameLst>
                                          <p:attrName>ppt_x</p:attrName>
                                          <p:attrName>ppt_y</p:attrName>
                                        </p:attrNameLst>
                                      </p:cBhvr>
                                      <p:rCtr x="19600" y="4900"/>
                                    </p:animMotion>
                                  </p:childTnLst>
                                </p:cTn>
                              </p:par>
                              <p:par>
                                <p:cTn id="54" presetID="1" presetClass="entr" presetSubtype="0" fill="hold" grpId="0" nodeType="withEffect">
                                  <p:stCondLst>
                                    <p:cond delay="0"/>
                                  </p:stCondLst>
                                  <p:childTnLst>
                                    <p:set>
                                      <p:cBhvr>
                                        <p:cTn id="55" dur="1" fill="hold">
                                          <p:stCondLst>
                                            <p:cond delay="0"/>
                                          </p:stCondLst>
                                        </p:cTn>
                                        <p:tgtEl>
                                          <p:spTgt spid="28688"/>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1.94444E-6 -2.22222E-6 L -0.38194 -0.11227 " pathEditMode="relative" rAng="0" ptsTypes="AA">
                                      <p:cBhvr>
                                        <p:cTn id="57" dur="500" spd="-99900" fill="hold"/>
                                        <p:tgtEl>
                                          <p:spTgt spid="28688"/>
                                        </p:tgtEl>
                                        <p:attrNameLst>
                                          <p:attrName>ppt_x</p:attrName>
                                          <p:attrName>ppt_y</p:attrName>
                                        </p:attrNameLst>
                                      </p:cBhvr>
                                      <p:rCtr x="-19000" y="-5500"/>
                                    </p:animMotion>
                                  </p:childTnLst>
                                </p:cTn>
                              </p:par>
                              <p:par>
                                <p:cTn id="58" presetID="10" presetClass="entr" presetSubtype="0" fill="hold" grpId="0" nodeType="withEffect">
                                  <p:stCondLst>
                                    <p:cond delay="0"/>
                                  </p:stCondLst>
                                  <p:childTnLst>
                                    <p:set>
                                      <p:cBhvr>
                                        <p:cTn id="59" dur="1" fill="hold">
                                          <p:stCondLst>
                                            <p:cond delay="0"/>
                                          </p:stCondLst>
                                        </p:cTn>
                                        <p:tgtEl>
                                          <p:spTgt spid="28676"/>
                                        </p:tgtEl>
                                        <p:attrNameLst>
                                          <p:attrName>style.visibility</p:attrName>
                                        </p:attrNameLst>
                                      </p:cBhvr>
                                      <p:to>
                                        <p:strVal val="visible"/>
                                      </p:to>
                                    </p:set>
                                    <p:anim calcmode="lin" valueType="num">
                                      <p:cBhvr>
                                        <p:cTn id="60" dur="500" fill="hold"/>
                                        <p:tgtEl>
                                          <p:spTgt spid="28676"/>
                                        </p:tgtEl>
                                        <p:attrNameLst>
                                          <p:attrName>ppt_w</p:attrName>
                                        </p:attrNameLst>
                                      </p:cBhvr>
                                      <p:tavLst>
                                        <p:tav tm="0">
                                          <p:val>
                                            <p:fltVal val="0"/>
                                          </p:val>
                                        </p:tav>
                                        <p:tav tm="100000">
                                          <p:val>
                                            <p:strVal val="#ppt_w"/>
                                          </p:val>
                                        </p:tav>
                                      </p:tavLst>
                                    </p:anim>
                                    <p:anim calcmode="lin" valueType="num">
                                      <p:cBhvr>
                                        <p:cTn id="61" dur="500" fill="hold"/>
                                        <p:tgtEl>
                                          <p:spTgt spid="28676"/>
                                        </p:tgtEl>
                                        <p:attrNameLst>
                                          <p:attrName>ppt_h</p:attrName>
                                        </p:attrNameLst>
                                      </p:cBhvr>
                                      <p:tavLst>
                                        <p:tav tm="0">
                                          <p:val>
                                            <p:fltVal val="0"/>
                                          </p:val>
                                        </p:tav>
                                        <p:tav tm="100000">
                                          <p:val>
                                            <p:strVal val="#ppt_h"/>
                                          </p:val>
                                        </p:tav>
                                      </p:tavLst>
                                    </p:anim>
                                    <p:animEffect transition="in" filter="fade">
                                      <p:cBhvr>
                                        <p:cTn id="62" dur="500"/>
                                        <p:tgtEl>
                                          <p:spTgt spid="28676"/>
                                        </p:tgtEl>
                                      </p:cBhvr>
                                    </p:animEffect>
                                  </p:childTnLst>
                                </p:cTn>
                              </p:par>
                            </p:childTnLst>
                          </p:cTn>
                        </p:par>
                        <p:par>
                          <p:cTn id="63" fill="hold">
                            <p:stCondLst>
                              <p:cond delay="1500"/>
                            </p:stCondLst>
                            <p:childTnLst>
                              <p:par>
                                <p:cTn id="64" presetID="22" presetClass="entr" presetSubtype="1" fill="hold" nodeType="afterEffect">
                                  <p:stCondLst>
                                    <p:cond delay="0"/>
                                  </p:stCondLst>
                                  <p:childTnLst>
                                    <p:set>
                                      <p:cBhvr>
                                        <p:cTn id="65" dur="1" fill="hold">
                                          <p:stCondLst>
                                            <p:cond delay="0"/>
                                          </p:stCondLst>
                                        </p:cTn>
                                        <p:tgtEl>
                                          <p:spTgt spid="28686">
                                            <p:txEl>
                                              <p:pRg st="0" end="0"/>
                                            </p:txEl>
                                          </p:spTgt>
                                        </p:tgtEl>
                                        <p:attrNameLst>
                                          <p:attrName>style.visibility</p:attrName>
                                        </p:attrNameLst>
                                      </p:cBhvr>
                                      <p:to>
                                        <p:strVal val="visible"/>
                                      </p:to>
                                    </p:set>
                                    <p:animEffect transition="in" filter="wipe(up)">
                                      <p:cBhvr>
                                        <p:cTn id="66" dur="500"/>
                                        <p:tgtEl>
                                          <p:spTgt spid="28686">
                                            <p:txEl>
                                              <p:pRg st="0" end="0"/>
                                            </p:txEl>
                                          </p:spTgt>
                                        </p:tgtEl>
                                      </p:cBhvr>
                                    </p:animEffect>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28686">
                                            <p:txEl>
                                              <p:pRg st="1" end="1"/>
                                            </p:txEl>
                                          </p:spTgt>
                                        </p:tgtEl>
                                        <p:attrNameLst>
                                          <p:attrName>style.visibility</p:attrName>
                                        </p:attrNameLst>
                                      </p:cBhvr>
                                      <p:to>
                                        <p:strVal val="visible"/>
                                      </p:to>
                                    </p:set>
                                    <p:animEffect transition="in" filter="wipe(up)">
                                      <p:cBhvr>
                                        <p:cTn id="70" dur="500"/>
                                        <p:tgtEl>
                                          <p:spTgt spid="28686">
                                            <p:txEl>
                                              <p:pRg st="1" end="1"/>
                                            </p:txEl>
                                          </p:spTgt>
                                        </p:tgtEl>
                                      </p:cBhvr>
                                    </p:animEffect>
                                  </p:childTnLst>
                                </p:cTn>
                              </p:par>
                            </p:childTnLst>
                          </p:cTn>
                        </p:par>
                        <p:par>
                          <p:cTn id="71" fill="hold">
                            <p:stCondLst>
                              <p:cond delay="2500"/>
                            </p:stCondLst>
                            <p:childTnLst>
                              <p:par>
                                <p:cTn id="72" presetID="31"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300" fill="hold"/>
                                        <p:tgtEl>
                                          <p:spTgt spid="3"/>
                                        </p:tgtEl>
                                        <p:attrNameLst>
                                          <p:attrName>ppt_w</p:attrName>
                                        </p:attrNameLst>
                                      </p:cBhvr>
                                      <p:tavLst>
                                        <p:tav tm="0">
                                          <p:val>
                                            <p:fltVal val="0"/>
                                          </p:val>
                                        </p:tav>
                                        <p:tav tm="100000">
                                          <p:val>
                                            <p:strVal val="#ppt_w"/>
                                          </p:val>
                                        </p:tav>
                                      </p:tavLst>
                                    </p:anim>
                                    <p:anim calcmode="lin" valueType="num">
                                      <p:cBhvr>
                                        <p:cTn id="75" dur="300" fill="hold"/>
                                        <p:tgtEl>
                                          <p:spTgt spid="3"/>
                                        </p:tgtEl>
                                        <p:attrNameLst>
                                          <p:attrName>ppt_h</p:attrName>
                                        </p:attrNameLst>
                                      </p:cBhvr>
                                      <p:tavLst>
                                        <p:tav tm="0">
                                          <p:val>
                                            <p:fltVal val="0"/>
                                          </p:val>
                                        </p:tav>
                                        <p:tav tm="100000">
                                          <p:val>
                                            <p:strVal val="#ppt_h"/>
                                          </p:val>
                                        </p:tav>
                                      </p:tavLst>
                                    </p:anim>
                                    <p:anim calcmode="lin" valueType="num">
                                      <p:cBhvr>
                                        <p:cTn id="76" dur="300" fill="hold"/>
                                        <p:tgtEl>
                                          <p:spTgt spid="3"/>
                                        </p:tgtEl>
                                        <p:attrNameLst>
                                          <p:attrName>style.rotation</p:attrName>
                                        </p:attrNameLst>
                                      </p:cBhvr>
                                      <p:tavLst>
                                        <p:tav tm="0">
                                          <p:val>
                                            <p:fltVal val="90"/>
                                          </p:val>
                                        </p:tav>
                                        <p:tav tm="100000">
                                          <p:val>
                                            <p:fltVal val="0"/>
                                          </p:val>
                                        </p:tav>
                                      </p:tavLst>
                                    </p:anim>
                                    <p:animEffect transition="in" filter="fade">
                                      <p:cBhvr>
                                        <p:cTn id="77" dur="300"/>
                                        <p:tgtEl>
                                          <p:spTgt spid="3"/>
                                        </p:tgtEl>
                                      </p:cBhvr>
                                    </p:animEffect>
                                  </p:childTnLst>
                                </p:cTn>
                              </p:par>
                            </p:childTnLst>
                          </p:cTn>
                        </p:par>
                        <p:par>
                          <p:cTn id="78" fill="hold">
                            <p:stCondLst>
                              <p:cond delay="300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2"/>
                                        </p:tgtEl>
                                        <p:attrNameLst>
                                          <p:attrName>style.visibility</p:attrName>
                                        </p:attrNameLst>
                                      </p:cBhvr>
                                      <p:to>
                                        <p:strVal val="visible"/>
                                      </p:to>
                                    </p:set>
                                    <p:anim calcmode="lin" valueType="num">
                                      <p:cBhvr>
                                        <p:cTn id="8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2" dur="400" fill="hold"/>
                                        <p:tgtEl>
                                          <p:spTgt spid="2"/>
                                        </p:tgtEl>
                                        <p:attrNameLst>
                                          <p:attrName>ppt_y</p:attrName>
                                        </p:attrNameLst>
                                      </p:cBhvr>
                                      <p:tavLst>
                                        <p:tav tm="0">
                                          <p:val>
                                            <p:strVal val="#ppt_y"/>
                                          </p:val>
                                        </p:tav>
                                        <p:tav tm="100000">
                                          <p:val>
                                            <p:strVal val="#ppt_y"/>
                                          </p:val>
                                        </p:tav>
                                      </p:tavLst>
                                    </p:anim>
                                    <p:anim calcmode="lin" valueType="num">
                                      <p:cBhvr>
                                        <p:cTn id="8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8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8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P spid="2" grpId="0" autoUpdateAnimBg="0"/>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6" name="Freeform 13"/>
          <p:cNvSpPr>
            <a:spLocks noEditPoints="1"/>
          </p:cNvSpPr>
          <p:nvPr/>
        </p:nvSpPr>
        <p:spPr bwMode="auto">
          <a:xfrm>
            <a:off x="10674985" y="412083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2" name="TextBox 58"/>
          <p:cNvSpPr txBox="1">
            <a:spLocks noChangeArrowheads="1"/>
          </p:cNvSpPr>
          <p:nvPr/>
        </p:nvSpPr>
        <p:spPr bwMode="auto">
          <a:xfrm>
            <a:off x="2602548" y="5497830"/>
            <a:ext cx="19478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研究内容</a:t>
            </a:r>
            <a:endParaRPr lang="zh-CN" altLang="en-US" sz="2000" b="1">
              <a:solidFill>
                <a:schemeClr val="accent2"/>
              </a:solidFill>
              <a:latin typeface="微软雅黑" panose="020B0503020204020204" pitchFamily="34" charset="-122"/>
              <a:ea typeface="微软雅黑" panose="020B0503020204020204" pitchFamily="34" charset="-122"/>
            </a:endParaRPr>
          </a:p>
        </p:txBody>
      </p:sp>
      <p:sp>
        <p:nvSpPr>
          <p:cNvPr id="9233" name="TextBox 59"/>
          <p:cNvSpPr txBox="1">
            <a:spLocks noChangeArrowheads="1"/>
          </p:cNvSpPr>
          <p:nvPr/>
        </p:nvSpPr>
        <p:spPr bwMode="auto">
          <a:xfrm>
            <a:off x="341313" y="5459413"/>
            <a:ext cx="19478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课题背景及意义</a:t>
            </a:r>
            <a:endParaRPr lang="zh-CN" altLang="en-US" sz="2000" b="1">
              <a:solidFill>
                <a:schemeClr val="accent2"/>
              </a:solidFill>
              <a:latin typeface="微软雅黑" panose="020B0503020204020204" pitchFamily="34" charset="-122"/>
              <a:ea typeface="微软雅黑" panose="020B0503020204020204" pitchFamily="34" charset="-122"/>
            </a:endParaRPr>
          </a:p>
        </p:txBody>
      </p:sp>
      <p:sp>
        <p:nvSpPr>
          <p:cNvPr id="9234" name="TextBox 68"/>
          <p:cNvSpPr txBox="1">
            <a:spLocks noChangeArrowheads="1"/>
          </p:cNvSpPr>
          <p:nvPr/>
        </p:nvSpPr>
        <p:spPr bwMode="auto">
          <a:xfrm>
            <a:off x="5036820" y="5516880"/>
            <a:ext cx="20923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拟解决关键问题</a:t>
            </a:r>
            <a:endParaRPr lang="zh-CN" altLang="en-US" sz="2000" b="1">
              <a:solidFill>
                <a:schemeClr val="accent2"/>
              </a:solidFill>
              <a:latin typeface="微软雅黑" panose="020B0503020204020204" pitchFamily="34" charset="-122"/>
              <a:ea typeface="微软雅黑" panose="020B0503020204020204" pitchFamily="34" charset="-122"/>
            </a:endParaRPr>
          </a:p>
        </p:txBody>
      </p:sp>
      <p:sp>
        <p:nvSpPr>
          <p:cNvPr id="9235" name="TextBox 69"/>
          <p:cNvSpPr txBox="1">
            <a:spLocks noChangeArrowheads="1"/>
          </p:cNvSpPr>
          <p:nvPr/>
        </p:nvSpPr>
        <p:spPr bwMode="auto">
          <a:xfrm>
            <a:off x="7597458" y="5362575"/>
            <a:ext cx="19494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研究方法与</a:t>
            </a:r>
            <a:r>
              <a:rPr lang="zh-CN" altLang="en-US" sz="2000" b="1">
                <a:solidFill>
                  <a:schemeClr val="accent2"/>
                </a:solidFill>
                <a:latin typeface="微软雅黑" panose="020B0503020204020204" pitchFamily="34" charset="-122"/>
                <a:ea typeface="微软雅黑" panose="020B0503020204020204" pitchFamily="34" charset="-122"/>
              </a:rPr>
              <a:t>进度安排</a:t>
            </a:r>
            <a:endParaRPr lang="zh-CN" altLang="en-US" sz="2000" b="1">
              <a:solidFill>
                <a:schemeClr val="accent2"/>
              </a:solidFill>
              <a:latin typeface="微软雅黑" panose="020B0503020204020204" pitchFamily="34" charset="-122"/>
              <a:ea typeface="微软雅黑" panose="020B0503020204020204" pitchFamily="34" charset="-122"/>
            </a:endParaRPr>
          </a:p>
        </p:txBody>
      </p:sp>
      <p:sp>
        <p:nvSpPr>
          <p:cNvPr id="9236" name="TextBox 70"/>
          <p:cNvSpPr txBox="1">
            <a:spLocks noChangeArrowheads="1"/>
          </p:cNvSpPr>
          <p:nvPr/>
        </p:nvSpPr>
        <p:spPr bwMode="auto">
          <a:xfrm>
            <a:off x="10015855" y="5502910"/>
            <a:ext cx="19494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主要参考文献</a:t>
            </a:r>
            <a:endParaRPr lang="zh-CN" altLang="en-US" sz="2000" b="1">
              <a:solidFill>
                <a:schemeClr val="accent2"/>
              </a:solidFill>
              <a:latin typeface="微软雅黑" panose="020B0503020204020204" pitchFamily="34" charset="-122"/>
              <a:ea typeface="微软雅黑" panose="020B0503020204020204" pitchFamily="34" charset="-122"/>
            </a:endParaRP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endParaRPr lang="zh-CN" altLang="en-US" sz="3600" b="1">
              <a:solidFill>
                <a:schemeClr val="accent2"/>
              </a:solidFill>
              <a:ea typeface="微软雅黑" panose="020B0503020204020204" pitchFamily="34" charset="-122"/>
            </a:endParaRP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endParaRPr lang="zh-CN" altLang="en-US" sz="2400">
              <a:solidFill>
                <a:schemeClr val="accent2"/>
              </a:solidFill>
              <a:ea typeface="微软雅黑" panose="020B0503020204020204" pitchFamily="34" charset="-122"/>
            </a:endParaRPr>
          </a:p>
        </p:txBody>
      </p:sp>
      <p:sp>
        <p:nvSpPr>
          <p:cNvPr id="9243" name="Freeform 18"/>
          <p:cNvSpPr>
            <a:spLocks noEditPoints="1"/>
          </p:cNvSpPr>
          <p:nvPr/>
        </p:nvSpPr>
        <p:spPr bwMode="auto">
          <a:xfrm>
            <a:off x="3145155" y="4093845"/>
            <a:ext cx="817245" cy="753110"/>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6"/>
          </a:lnRef>
          <a:fillRef idx="2">
            <a:schemeClr val="accent6"/>
          </a:fillRef>
          <a:effectRef idx="1">
            <a:schemeClr val="accent6"/>
          </a:effectRef>
          <a:fontRef idx="minor">
            <a:schemeClr val="dk1"/>
          </a:fontRef>
        </p:style>
        <p:txBody>
          <a:bodyPr/>
          <a:p>
            <a:endParaRPr lang="zh-CN" altLang="en-US"/>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4 </a:t>
            </a:r>
            <a:r>
              <a:rPr lang="zh-CN" altLang="en-US" sz="3000" b="1">
                <a:solidFill>
                  <a:schemeClr val="accent2"/>
                </a:solidFill>
                <a:latin typeface="微软雅黑" panose="020B0503020204020204" pitchFamily="34" charset="-122"/>
                <a:ea typeface="微软雅黑" panose="020B0503020204020204" pitchFamily="34" charset="-122"/>
              </a:rPr>
              <a:t>研究措施</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3"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13" name="Freeform 8"/>
          <p:cNvSpPr/>
          <p:nvPr/>
        </p:nvSpPr>
        <p:spPr bwMode="auto">
          <a:xfrm>
            <a:off x="2280285" y="2245360"/>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14" name="组合 13"/>
          <p:cNvGrpSpPr/>
          <p:nvPr/>
        </p:nvGrpSpPr>
        <p:grpSpPr>
          <a:xfrm>
            <a:off x="1678940" y="2075815"/>
            <a:ext cx="512445" cy="565785"/>
            <a:chOff x="1865" y="2056"/>
            <a:chExt cx="1695" cy="1695"/>
          </a:xfrm>
        </p:grpSpPr>
        <p:sp>
          <p:nvSpPr>
            <p:cNvPr id="15"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2</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2383155" y="2144395"/>
            <a:ext cx="8308340" cy="398780"/>
          </a:xfrm>
          <a:prstGeom prst="rect">
            <a:avLst/>
          </a:prstGeom>
          <a:noFill/>
        </p:spPr>
        <p:txBody>
          <a:bodyPr wrap="square" rtlCol="0">
            <a:spAutoFit/>
          </a:bodyPr>
          <a:p>
            <a:r>
              <a:rPr lang="zh-CN" altLang="en-US"/>
              <a:t> </a:t>
            </a:r>
            <a:r>
              <a:rPr lang="zh-CN" altLang="en-US" sz="2000" b="1">
                <a:solidFill>
                  <a:schemeClr val="accent2"/>
                </a:solidFill>
              </a:rPr>
              <a:t>对不同设备的页面进行设计，并编写基础前端页面代码。</a:t>
            </a:r>
            <a:endParaRPr lang="zh-CN" altLang="en-US" sz="2000" b="1">
              <a:solidFill>
                <a:schemeClr val="accent2"/>
              </a:solidFill>
            </a:endParaRPr>
          </a:p>
        </p:txBody>
      </p:sp>
      <p:sp>
        <p:nvSpPr>
          <p:cNvPr id="19" name="Freeform 8"/>
          <p:cNvSpPr/>
          <p:nvPr/>
        </p:nvSpPr>
        <p:spPr bwMode="auto">
          <a:xfrm>
            <a:off x="2263775" y="1511300"/>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20" name="组合 19"/>
          <p:cNvGrpSpPr/>
          <p:nvPr/>
        </p:nvGrpSpPr>
        <p:grpSpPr>
          <a:xfrm>
            <a:off x="1662430" y="1341755"/>
            <a:ext cx="512445" cy="565785"/>
            <a:chOff x="1865" y="2056"/>
            <a:chExt cx="1695" cy="1695"/>
          </a:xfrm>
        </p:grpSpPr>
        <p:sp>
          <p:nvSpPr>
            <p:cNvPr id="21"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1</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2366645" y="1410335"/>
            <a:ext cx="8308340" cy="398780"/>
          </a:xfrm>
          <a:prstGeom prst="rect">
            <a:avLst/>
          </a:prstGeom>
          <a:noFill/>
        </p:spPr>
        <p:txBody>
          <a:bodyPr wrap="square" rtlCol="0">
            <a:spAutoFit/>
          </a:bodyPr>
          <a:p>
            <a:r>
              <a:rPr lang="zh-CN" altLang="en-US"/>
              <a:t> </a:t>
            </a:r>
            <a:r>
              <a:rPr lang="zh-CN" altLang="en-US" sz="2000" b="1">
                <a:solidFill>
                  <a:schemeClr val="accent2"/>
                </a:solidFill>
              </a:rPr>
              <a:t>对考试系统做出需求分析。并查阅相关资料。</a:t>
            </a:r>
            <a:endParaRPr lang="zh-CN" altLang="en-US" sz="2000" b="1">
              <a:solidFill>
                <a:schemeClr val="accent2"/>
              </a:solidFill>
            </a:endParaRPr>
          </a:p>
        </p:txBody>
      </p:sp>
      <p:sp>
        <p:nvSpPr>
          <p:cNvPr id="25" name="Freeform 8"/>
          <p:cNvSpPr/>
          <p:nvPr/>
        </p:nvSpPr>
        <p:spPr bwMode="auto">
          <a:xfrm>
            <a:off x="2280285" y="2962910"/>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26" name="组合 25"/>
          <p:cNvGrpSpPr/>
          <p:nvPr/>
        </p:nvGrpSpPr>
        <p:grpSpPr>
          <a:xfrm>
            <a:off x="1678940" y="2793365"/>
            <a:ext cx="512445" cy="565785"/>
            <a:chOff x="1865" y="2056"/>
            <a:chExt cx="1695" cy="1695"/>
          </a:xfrm>
        </p:grpSpPr>
        <p:sp>
          <p:nvSpPr>
            <p:cNvPr id="27"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3</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2383155" y="2861945"/>
            <a:ext cx="8308340" cy="398780"/>
          </a:xfrm>
          <a:prstGeom prst="rect">
            <a:avLst/>
          </a:prstGeom>
          <a:noFill/>
        </p:spPr>
        <p:txBody>
          <a:bodyPr wrap="square" rtlCol="0">
            <a:spAutoFit/>
          </a:bodyPr>
          <a:p>
            <a:r>
              <a:rPr lang="zh-CN" altLang="en-US"/>
              <a:t> </a:t>
            </a:r>
            <a:r>
              <a:rPr lang="zh-CN" altLang="en-US" sz="2000" b="1">
                <a:solidFill>
                  <a:schemeClr val="accent2"/>
                </a:solidFill>
              </a:rPr>
              <a:t>创建后台服务器，连接前后端，保证数据正常发送。</a:t>
            </a:r>
            <a:endParaRPr lang="zh-CN" altLang="en-US" sz="2000" b="1">
              <a:solidFill>
                <a:schemeClr val="accent2"/>
              </a:solidFill>
            </a:endParaRPr>
          </a:p>
        </p:txBody>
      </p:sp>
      <p:sp>
        <p:nvSpPr>
          <p:cNvPr id="31" name="Freeform 8"/>
          <p:cNvSpPr/>
          <p:nvPr/>
        </p:nvSpPr>
        <p:spPr bwMode="auto">
          <a:xfrm>
            <a:off x="2280285" y="3680460"/>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32" name="组合 31"/>
          <p:cNvGrpSpPr/>
          <p:nvPr/>
        </p:nvGrpSpPr>
        <p:grpSpPr>
          <a:xfrm>
            <a:off x="1678940" y="3510915"/>
            <a:ext cx="512445" cy="565785"/>
            <a:chOff x="1865" y="2056"/>
            <a:chExt cx="1695" cy="1695"/>
          </a:xfrm>
        </p:grpSpPr>
        <p:sp>
          <p:nvSpPr>
            <p:cNvPr id="33"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4</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383155" y="3579495"/>
            <a:ext cx="8308340" cy="398780"/>
          </a:xfrm>
          <a:prstGeom prst="rect">
            <a:avLst/>
          </a:prstGeom>
          <a:noFill/>
        </p:spPr>
        <p:txBody>
          <a:bodyPr wrap="square" rtlCol="0">
            <a:spAutoFit/>
          </a:bodyPr>
          <a:p>
            <a:r>
              <a:rPr lang="zh-CN" altLang="en-US"/>
              <a:t> </a:t>
            </a:r>
            <a:r>
              <a:rPr lang="zh-CN" altLang="en-US" sz="2000" b="1">
                <a:solidFill>
                  <a:schemeClr val="accent2"/>
                </a:solidFill>
              </a:rPr>
              <a:t>后端连接数据库，并进行数据库设计，处理表关联和用户权限。</a:t>
            </a:r>
            <a:endParaRPr lang="zh-CN" altLang="en-US" sz="2000" b="1">
              <a:solidFill>
                <a:schemeClr val="accent2"/>
              </a:solidFill>
            </a:endParaRPr>
          </a:p>
        </p:txBody>
      </p:sp>
      <p:sp>
        <p:nvSpPr>
          <p:cNvPr id="37" name="Freeform 8"/>
          <p:cNvSpPr/>
          <p:nvPr/>
        </p:nvSpPr>
        <p:spPr bwMode="auto">
          <a:xfrm>
            <a:off x="2280285" y="4469765"/>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38" name="组合 37"/>
          <p:cNvGrpSpPr/>
          <p:nvPr/>
        </p:nvGrpSpPr>
        <p:grpSpPr>
          <a:xfrm>
            <a:off x="1678940" y="4300220"/>
            <a:ext cx="512445" cy="565785"/>
            <a:chOff x="1865" y="2056"/>
            <a:chExt cx="1695" cy="1695"/>
          </a:xfrm>
        </p:grpSpPr>
        <p:sp>
          <p:nvSpPr>
            <p:cNvPr id="39"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5</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2383155" y="4368800"/>
            <a:ext cx="8308340" cy="398780"/>
          </a:xfrm>
          <a:prstGeom prst="rect">
            <a:avLst/>
          </a:prstGeom>
          <a:noFill/>
        </p:spPr>
        <p:txBody>
          <a:bodyPr wrap="square" rtlCol="0">
            <a:spAutoFit/>
          </a:bodyPr>
          <a:p>
            <a:r>
              <a:rPr lang="zh-CN" altLang="en-US"/>
              <a:t> </a:t>
            </a:r>
            <a:r>
              <a:rPr lang="zh-CN" altLang="en-US" sz="2000" b="1">
                <a:solidFill>
                  <a:schemeClr val="accent2"/>
                </a:solidFill>
              </a:rPr>
              <a:t>进行后续功能前后端的编写，连接接口。</a:t>
            </a:r>
            <a:endParaRPr lang="zh-CN" altLang="en-US" sz="2000" b="1">
              <a:solidFill>
                <a:schemeClr val="accent2"/>
              </a:solidFill>
            </a:endParaRPr>
          </a:p>
        </p:txBody>
      </p:sp>
      <p:sp>
        <p:nvSpPr>
          <p:cNvPr id="43" name="Freeform 8"/>
          <p:cNvSpPr/>
          <p:nvPr/>
        </p:nvSpPr>
        <p:spPr bwMode="auto">
          <a:xfrm>
            <a:off x="2280285" y="5330825"/>
            <a:ext cx="163195" cy="231775"/>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grpSp>
        <p:nvGrpSpPr>
          <p:cNvPr id="44" name="组合 43"/>
          <p:cNvGrpSpPr/>
          <p:nvPr/>
        </p:nvGrpSpPr>
        <p:grpSpPr>
          <a:xfrm>
            <a:off x="1678940" y="5161280"/>
            <a:ext cx="512445" cy="565785"/>
            <a:chOff x="1865" y="2056"/>
            <a:chExt cx="1695" cy="1695"/>
          </a:xfrm>
        </p:grpSpPr>
        <p:sp>
          <p:nvSpPr>
            <p:cNvPr id="45" name="Oval 6"/>
            <p:cNvSpPr>
              <a:spLocks noChangeArrowheads="1"/>
            </p:cNvSpPr>
            <p:nvPr/>
          </p:nvSpPr>
          <p:spPr bwMode="auto">
            <a:xfrm>
              <a:off x="1865" y="2056"/>
              <a:ext cx="1695" cy="169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7"/>
            <p:cNvSpPr>
              <a:spLocks noChangeArrowheads="1"/>
            </p:cNvSpPr>
            <p:nvPr/>
          </p:nvSpPr>
          <p:spPr bwMode="auto">
            <a:xfrm>
              <a:off x="2006" y="2199"/>
              <a:ext cx="1412" cy="141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TextBox 19"/>
            <p:cNvSpPr txBox="1">
              <a:spLocks noChangeArrowheads="1"/>
            </p:cNvSpPr>
            <p:nvPr/>
          </p:nvSpPr>
          <p:spPr bwMode="auto">
            <a:xfrm>
              <a:off x="2003" y="2180"/>
              <a:ext cx="1420" cy="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chemeClr val="accent2"/>
                  </a:solidFill>
                  <a:latin typeface="微软雅黑" panose="020B0503020204020204" pitchFamily="34" charset="-122"/>
                  <a:ea typeface="微软雅黑" panose="020B0503020204020204" pitchFamily="34" charset="-122"/>
                </a:rPr>
                <a:t>6</a:t>
              </a:r>
              <a:endParaRPr lang="en-US" altLang="zh-CN" sz="2400" b="1">
                <a:solidFill>
                  <a:schemeClr val="accent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2383155" y="5158105"/>
            <a:ext cx="8308340" cy="706755"/>
          </a:xfrm>
          <a:prstGeom prst="rect">
            <a:avLst/>
          </a:prstGeom>
          <a:noFill/>
        </p:spPr>
        <p:txBody>
          <a:bodyPr wrap="square" rtlCol="0">
            <a:spAutoFit/>
          </a:bodyPr>
          <a:p>
            <a:r>
              <a:rPr lang="zh-CN" altLang="en-US"/>
              <a:t> </a:t>
            </a:r>
            <a:r>
              <a:rPr lang="zh-CN" altLang="en-US" sz="2000" b="1">
                <a:solidFill>
                  <a:schemeClr val="accent2"/>
                </a:solidFill>
              </a:rPr>
              <a:t>进行本地测试，测试无误后进行相应的服务器，域名配置。上线服务器</a:t>
            </a:r>
            <a:r>
              <a:rPr lang="en-US" altLang="zh-CN" sz="2000" b="1">
                <a:solidFill>
                  <a:schemeClr val="accent2"/>
                </a:solidFill>
              </a:rPr>
              <a:t>    </a:t>
            </a:r>
            <a:endParaRPr lang="en-US" altLang="zh-CN" sz="2000" b="1">
              <a:solidFill>
                <a:schemeClr val="accent2"/>
              </a:solidFill>
            </a:endParaRPr>
          </a:p>
          <a:p>
            <a:r>
              <a:rPr lang="en-US" altLang="zh-CN" sz="2000" b="1">
                <a:solidFill>
                  <a:schemeClr val="accent2"/>
                </a:solidFill>
              </a:rPr>
              <a:t> </a:t>
            </a:r>
            <a:r>
              <a:rPr lang="zh-CN" altLang="en-US" sz="2000" b="1">
                <a:solidFill>
                  <a:schemeClr val="accent2"/>
                </a:solidFill>
              </a:rPr>
              <a:t>测试。</a:t>
            </a:r>
            <a:endParaRPr lang="zh-CN" altLang="en-US" sz="2000" b="1">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 calcmode="lin" valueType="num">
                                      <p:cBhvr>
                                        <p:cTn id="9" dur="300" fill="hold"/>
                                        <p:tgtEl>
                                          <p:spTgt spid="3"/>
                                        </p:tgtEl>
                                        <p:attrNameLst>
                                          <p:attrName>style.rotation</p:attrName>
                                        </p:attrNameLst>
                                      </p:cBhvr>
                                      <p:tavLst>
                                        <p:tav tm="0">
                                          <p:val>
                                            <p:fltVal val="90"/>
                                          </p:val>
                                        </p:tav>
                                        <p:tav tm="100000">
                                          <p:val>
                                            <p:fltVal val="0"/>
                                          </p:val>
                                        </p:tav>
                                      </p:tavLst>
                                    </p:anim>
                                    <p:animEffect transition="in" filter="fade">
                                      <p:cBhvr>
                                        <p:cTn id="10" dur="300"/>
                                        <p:tgtEl>
                                          <p:spTgt spid="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
                                        </p:tgtEl>
                                        <p:attrNameLst>
                                          <p:attrName>ppt_y</p:attrName>
                                        </p:attrNameLst>
                                      </p:cBhvr>
                                      <p:tavLst>
                                        <p:tav tm="0">
                                          <p:val>
                                            <p:strVal val="#ppt_y"/>
                                          </p:val>
                                        </p:tav>
                                        <p:tav tm="100000">
                                          <p:val>
                                            <p:strVal val="#ppt_y"/>
                                          </p:val>
                                        </p:tav>
                                      </p:tavLst>
                                    </p:anim>
                                    <p:anim calcmode="lin" valueType="num">
                                      <p:cBhvr>
                                        <p:cTn id="16"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
                                        </p:tgtEl>
                                      </p:cBhvr>
                                    </p:animEffect>
                                  </p:childTnLst>
                                </p:cTn>
                              </p:par>
                            </p:childTnLst>
                          </p:cTn>
                        </p:par>
                        <p:par>
                          <p:cTn id="19" fill="hold">
                            <p:stCondLst>
                              <p:cond delay="939"/>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63" presetClass="path" presetSubtype="0" accel="50000" decel="50000" fill="hold" grpId="1" nodeType="withEffect">
                                  <p:stCondLst>
                                    <p:cond delay="0"/>
                                  </p:stCondLst>
                                  <p:childTnLst>
                                    <p:animMotion origin="layout" path="M 4.57715E-6 -1.3876E-6 L -0.07456 -1.3876E-6 " pathEditMode="relative" rAng="0" ptsTypes="AA">
                                      <p:cBhvr>
                                        <p:cTn id="23" dur="500" spd="-99900" fill="hold"/>
                                        <p:tgtEl>
                                          <p:spTgt spid="13"/>
                                        </p:tgtEl>
                                        <p:attrNameLst>
                                          <p:attrName>ppt_x</p:attrName>
                                          <p:attrName>ppt_y</p:attrName>
                                        </p:attrNameLst>
                                      </p:cBhvr>
                                      <p:rCtr x="-3600" y="0"/>
                                    </p:animMotion>
                                  </p:childTnLst>
                                </p:cTn>
                              </p:par>
                            </p:childTnLst>
                          </p:cTn>
                        </p:par>
                        <p:par>
                          <p:cTn id="24" fill="hold">
                            <p:stCondLst>
                              <p:cond delay="939"/>
                            </p:stCondLst>
                            <p:childTnLst>
                              <p:par>
                                <p:cTn id="25" presetID="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63" presetClass="path" presetSubtype="0" accel="50000" decel="50000" fill="hold" grpId="1" nodeType="withEffect">
                                  <p:stCondLst>
                                    <p:cond delay="0"/>
                                  </p:stCondLst>
                                  <p:childTnLst>
                                    <p:animMotion origin="layout" path="M 4.57715E-6 -1.3876E-6 L -0.07456 -1.3876E-6 " pathEditMode="relative" rAng="0" ptsTypes="AA">
                                      <p:cBhvr>
                                        <p:cTn id="28" dur="500" spd="-99900" fill="hold"/>
                                        <p:tgtEl>
                                          <p:spTgt spid="19"/>
                                        </p:tgtEl>
                                        <p:attrNameLst>
                                          <p:attrName>ppt_x</p:attrName>
                                          <p:attrName>ppt_y</p:attrName>
                                        </p:attrNameLst>
                                      </p:cBhvr>
                                      <p:rCtr x="-3600" y="0"/>
                                    </p:animMotion>
                                  </p:childTnLst>
                                </p:cTn>
                              </p:par>
                            </p:childTnLst>
                          </p:cTn>
                        </p:par>
                        <p:par>
                          <p:cTn id="29" fill="hold">
                            <p:stCondLst>
                              <p:cond delay="939"/>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63" presetClass="path" presetSubtype="0" accel="50000" decel="50000" fill="hold" grpId="1" nodeType="withEffect">
                                  <p:stCondLst>
                                    <p:cond delay="0"/>
                                  </p:stCondLst>
                                  <p:childTnLst>
                                    <p:animMotion origin="layout" path="M 4.57715E-6 -1.3876E-6 L -0.07456 -1.3876E-6 " pathEditMode="relative" rAng="0" ptsTypes="AA">
                                      <p:cBhvr>
                                        <p:cTn id="33" dur="500" spd="-99900" fill="hold"/>
                                        <p:tgtEl>
                                          <p:spTgt spid="25"/>
                                        </p:tgtEl>
                                        <p:attrNameLst>
                                          <p:attrName>ppt_x</p:attrName>
                                          <p:attrName>ppt_y</p:attrName>
                                        </p:attrNameLst>
                                      </p:cBhvr>
                                      <p:rCtr x="-3600" y="0"/>
                                    </p:animMotion>
                                  </p:childTnLst>
                                </p:cTn>
                              </p:par>
                            </p:childTnLst>
                          </p:cTn>
                        </p:par>
                        <p:par>
                          <p:cTn id="34" fill="hold">
                            <p:stCondLst>
                              <p:cond delay="939"/>
                            </p:stCondLst>
                            <p:childTnLst>
                              <p:par>
                                <p:cTn id="35" presetID="1"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63" presetClass="path" presetSubtype="0" accel="50000" decel="50000" fill="hold" grpId="1" nodeType="withEffect">
                                  <p:stCondLst>
                                    <p:cond delay="0"/>
                                  </p:stCondLst>
                                  <p:childTnLst>
                                    <p:animMotion origin="layout" path="M 4.57715E-6 -1.3876E-6 L -0.07456 -1.3876E-6 " pathEditMode="relative" rAng="0" ptsTypes="AA">
                                      <p:cBhvr>
                                        <p:cTn id="38" dur="500" spd="-99900" fill="hold"/>
                                        <p:tgtEl>
                                          <p:spTgt spid="31"/>
                                        </p:tgtEl>
                                        <p:attrNameLst>
                                          <p:attrName>ppt_x</p:attrName>
                                          <p:attrName>ppt_y</p:attrName>
                                        </p:attrNameLst>
                                      </p:cBhvr>
                                      <p:rCtr x="-3600" y="0"/>
                                    </p:animMotion>
                                  </p:childTnLst>
                                </p:cTn>
                              </p:par>
                            </p:childTnLst>
                          </p:cTn>
                        </p:par>
                        <p:par>
                          <p:cTn id="39" fill="hold">
                            <p:stCondLst>
                              <p:cond delay="939"/>
                            </p:stCondLst>
                            <p:childTnLst>
                              <p:par>
                                <p:cTn id="40" presetID="1"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par>
                                <p:cTn id="42" presetID="63" presetClass="path" presetSubtype="0" accel="50000" decel="50000" fill="hold" grpId="1" nodeType="withEffect">
                                  <p:stCondLst>
                                    <p:cond delay="0"/>
                                  </p:stCondLst>
                                  <p:childTnLst>
                                    <p:animMotion origin="layout" path="M 4.57715E-6 -1.3876E-6 L -0.07456 -1.3876E-6 " pathEditMode="relative" rAng="0" ptsTypes="AA">
                                      <p:cBhvr>
                                        <p:cTn id="43" dur="500" spd="-99900" fill="hold"/>
                                        <p:tgtEl>
                                          <p:spTgt spid="37"/>
                                        </p:tgtEl>
                                        <p:attrNameLst>
                                          <p:attrName>ppt_x</p:attrName>
                                          <p:attrName>ppt_y</p:attrName>
                                        </p:attrNameLst>
                                      </p:cBhvr>
                                      <p:rCtr x="-3600" y="0"/>
                                    </p:animMotion>
                                  </p:childTnLst>
                                </p:cTn>
                              </p:par>
                            </p:childTnLst>
                          </p:cTn>
                        </p:par>
                        <p:par>
                          <p:cTn id="44" fill="hold">
                            <p:stCondLst>
                              <p:cond delay="939"/>
                            </p:stCondLst>
                            <p:childTnLst>
                              <p:par>
                                <p:cTn id="45" presetID="1"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63" presetClass="path" presetSubtype="0" accel="50000" decel="50000" fill="hold" grpId="1" nodeType="withEffect">
                                  <p:stCondLst>
                                    <p:cond delay="0"/>
                                  </p:stCondLst>
                                  <p:childTnLst>
                                    <p:animMotion origin="layout" path="M 4.57715E-6 -1.3876E-6 L -0.07456 -1.3876E-6 " pathEditMode="relative" rAng="0" ptsTypes="AA">
                                      <p:cBhvr>
                                        <p:cTn id="48" dur="500" spd="-99900" fill="hold"/>
                                        <p:tgtEl>
                                          <p:spTgt spid="43"/>
                                        </p:tgtEl>
                                        <p:attrNameLst>
                                          <p:attrName>ppt_x</p:attrName>
                                          <p:attrName>ppt_y</p:attrName>
                                        </p:attrNameLst>
                                      </p:cBhvr>
                                      <p:rCtr x="-36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ldLvl="0" animBg="1"/>
      <p:bldP spid="13" grpId="0" bldLvl="0" animBg="1"/>
      <p:bldP spid="13" grpId="1" bldLvl="0" animBg="1"/>
      <p:bldP spid="19" grpId="0" bldLvl="0" animBg="1"/>
      <p:bldP spid="19" grpId="1" bldLvl="0" animBg="1"/>
      <p:bldP spid="25" grpId="0" bldLvl="0" animBg="1"/>
      <p:bldP spid="25" grpId="1" bldLvl="0" animBg="1"/>
      <p:bldP spid="31" grpId="0" bldLvl="0" animBg="1"/>
      <p:bldP spid="31" grpId="1" bldLvl="0" animBg="1"/>
      <p:bldP spid="37" grpId="0" bldLvl="0" animBg="1"/>
      <p:bldP spid="37" grpId="1" bldLvl="0" animBg="1"/>
      <p:bldP spid="43" grpId="0" bldLvl="0" animBg="1"/>
      <p:bldP spid="43" grpId="1"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p:sp>
        <p:nvSpPr>
          <p:cNvPr id="4" name="TextBox 27"/>
          <p:cNvSpPr txBox="1">
            <a:spLocks noChangeArrowheads="1"/>
          </p:cNvSpPr>
          <p:nvPr/>
        </p:nvSpPr>
        <p:spPr bwMode="auto">
          <a:xfrm>
            <a:off x="1012825" y="391478"/>
            <a:ext cx="216916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4 </a:t>
            </a:r>
            <a:r>
              <a:rPr lang="zh-CN" altLang="en-US" sz="3000" b="1">
                <a:solidFill>
                  <a:schemeClr val="accent2"/>
                </a:solidFill>
                <a:latin typeface="微软雅黑" panose="020B0503020204020204" pitchFamily="34" charset="-122"/>
                <a:ea typeface="微软雅黑" panose="020B0503020204020204" pitchFamily="34" charset="-122"/>
              </a:rPr>
              <a:t>进度安排</a:t>
            </a:r>
            <a:r>
              <a:rPr lang="en-US" altLang="zh-CN" sz="3000" b="1">
                <a:solidFill>
                  <a:schemeClr val="accent2"/>
                </a:solidFill>
                <a:latin typeface="微软雅黑" panose="020B0503020204020204" pitchFamily="34" charset="-122"/>
                <a:ea typeface="微软雅黑" panose="020B0503020204020204" pitchFamily="34" charset="-122"/>
              </a:rPr>
              <a:t> </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 calcmode="lin" valueType="num">
                                      <p:cBhvr>
                                        <p:cTn id="9" dur="300" fill="hold"/>
                                        <p:tgtEl>
                                          <p:spTgt spid="5"/>
                                        </p:tgtEl>
                                        <p:attrNameLst>
                                          <p:attrName>style.rotation</p:attrName>
                                        </p:attrNameLst>
                                      </p:cBhvr>
                                      <p:tavLst>
                                        <p:tav tm="0">
                                          <p:val>
                                            <p:fltVal val="90"/>
                                          </p:val>
                                        </p:tav>
                                        <p:tav tm="100000">
                                          <p:val>
                                            <p:fltVal val="0"/>
                                          </p:val>
                                        </p:tav>
                                      </p:tavLst>
                                    </p:anim>
                                    <p:animEffect transition="in" filter="fade">
                                      <p:cBhvr>
                                        <p:cTn id="10" dur="300"/>
                                        <p:tgtEl>
                                          <p:spTgt spid="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4"/>
                                        </p:tgtEl>
                                        <p:attrNameLst>
                                          <p:attrName>ppt_y</p:attrName>
                                        </p:attrNameLst>
                                      </p:cBhvr>
                                      <p:tavLst>
                                        <p:tav tm="0">
                                          <p:val>
                                            <p:strVal val="#ppt_y"/>
                                          </p:val>
                                        </p:tav>
                                        <p:tav tm="100000">
                                          <p:val>
                                            <p:strVal val="#ppt_y"/>
                                          </p:val>
                                        </p:tav>
                                      </p:tavLst>
                                    </p:anim>
                                    <p:anim calcmode="lin" valueType="num">
                                      <p:cBhvr>
                                        <p:cTn id="16"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120110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331406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3426778"/>
            <a:ext cx="316865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主要</a:t>
            </a:r>
            <a:r>
              <a:rPr lang="zh-CN" altLang="en-US" sz="4400" b="1">
                <a:solidFill>
                  <a:srgbClr val="004C54"/>
                </a:solidFill>
                <a:latin typeface="微软雅黑" panose="020B0503020204020204" pitchFamily="34" charset="-122"/>
                <a:ea typeface="微软雅黑" panose="020B0503020204020204" pitchFamily="34" charset="-122"/>
              </a:rPr>
              <a:t>参考文献</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30725" name="Rectangle 14"/>
          <p:cNvSpPr>
            <a:spLocks noChangeArrowheads="1"/>
          </p:cNvSpPr>
          <p:nvPr/>
        </p:nvSpPr>
        <p:spPr bwMode="auto">
          <a:xfrm>
            <a:off x="5634038" y="282987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7176" name="Freeform 13"/>
          <p:cNvSpPr>
            <a:spLocks noEditPoints="1"/>
          </p:cNvSpPr>
          <p:nvPr/>
        </p:nvSpPr>
        <p:spPr bwMode="auto">
          <a:xfrm>
            <a:off x="5580380" y="1522730"/>
            <a:ext cx="1297940" cy="105156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4">
              <a:shade val="50000"/>
            </a:schemeClr>
          </a:lnRef>
          <a:fillRef idx="1">
            <a:schemeClr val="accent4"/>
          </a:fillRef>
          <a:effectRef idx="0">
            <a:schemeClr val="accent4"/>
          </a:effectRef>
          <a:fontRef idx="minor">
            <a:schemeClr val="lt1"/>
          </a:fontRef>
        </p:style>
        <p:txBody>
          <a:bodyPr/>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autoUpdateAnimBg="0"/>
      <p:bldP spid="30723" grpId="0" bldLvl="0" animBg="1"/>
      <p:bldP spid="30724" grpId="0" autoUpdateAnimBg="0"/>
      <p:bldP spid="307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610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2"/>
                </a:solidFill>
                <a:latin typeface="微软雅黑" panose="020B0503020204020204" pitchFamily="34" charset="-122"/>
                <a:ea typeface="微软雅黑" panose="020B0503020204020204" pitchFamily="34" charset="-122"/>
              </a:rPr>
              <a:t>5.1 </a:t>
            </a:r>
            <a:r>
              <a:rPr lang="zh-CN" altLang="en-US" sz="3000" b="1">
                <a:solidFill>
                  <a:schemeClr val="accent2"/>
                </a:solidFill>
                <a:latin typeface="微软雅黑" panose="020B0503020204020204" pitchFamily="34" charset="-122"/>
                <a:ea typeface="微软雅黑" panose="020B0503020204020204" pitchFamily="34" charset="-122"/>
              </a:rPr>
              <a:t>主要</a:t>
            </a:r>
            <a:r>
              <a:rPr lang="zh-CN" altLang="en-US" sz="3000" b="1">
                <a:solidFill>
                  <a:schemeClr val="accent2"/>
                </a:solidFill>
                <a:latin typeface="微软雅黑" panose="020B0503020204020204" pitchFamily="34" charset="-122"/>
                <a:ea typeface="微软雅黑" panose="020B0503020204020204" pitchFamily="34" charset="-122"/>
              </a:rPr>
              <a:t>参考文献</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3174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pic>
        <p:nvPicPr>
          <p:cNvPr id="31757" name="Picture 2" descr="F:\快盘\商务图片\png\903642_153949082_2.png"/>
          <p:cNvPicPr>
            <a:picLocks noChangeAspect="1" noChangeArrowheads="1"/>
          </p:cNvPicPr>
          <p:nvPr/>
        </p:nvPicPr>
        <p:blipFill>
          <a:blip r:embed="rId2" cstate="screen"/>
          <a:srcRect l="8713" t="11568" r="13959" b="7668"/>
          <a:stretch>
            <a:fillRect/>
          </a:stretch>
        </p:blipFill>
        <p:spPr bwMode="auto">
          <a:xfrm>
            <a:off x="842010" y="1268730"/>
            <a:ext cx="8699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498090" y="1616075"/>
            <a:ext cx="8509635" cy="368300"/>
          </a:xfrm>
          <a:prstGeom prst="rect">
            <a:avLst/>
          </a:prstGeom>
          <a:noFill/>
        </p:spPr>
        <p:txBody>
          <a:bodyPr wrap="none" rtlCol="0">
            <a:spAutoFit/>
          </a:bodyPr>
          <a:p>
            <a:pPr algn="l"/>
            <a:r>
              <a:rPr lang="zh-CN" altLang="en-US">
                <a:solidFill>
                  <a:schemeClr val="accent2"/>
                </a:solidFill>
              </a:rPr>
              <a:t>[1]贾寒霜,黄军峰.浅析在线考试系统的发展现状与趋势研究[J].电脑迷,2018(11):271.</a:t>
            </a:r>
            <a:endParaRPr lang="zh-CN" altLang="en-US">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59"/>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rgbClr val="FFFFFF"/>
                </a:solidFill>
                <a:latin typeface="造字工房力黑（非商用）常规体" pitchFamily="50" charset="-122"/>
                <a:ea typeface="造字工房力黑（非商用）常规体" pitchFamily="50" charset="-122"/>
              </a:rPr>
              <a:t>感谢您的批评指正</a:t>
            </a:r>
            <a:endParaRPr lang="zh-CN" altLang="en-US" sz="3600">
              <a:solidFill>
                <a:srgbClr val="FFFFFF"/>
              </a:solidFill>
              <a:latin typeface="造字工房力黑（非商用）常规体" pitchFamily="50" charset="-122"/>
              <a:ea typeface="造字工房力黑（非商用）常规体" pitchFamily="50" charset="-122"/>
            </a:endParaRPr>
          </a:p>
        </p:txBody>
      </p:sp>
      <p:sp>
        <p:nvSpPr>
          <p:cNvPr id="37892" name="TextBox 34"/>
          <p:cNvSpPr txBox="1">
            <a:spLocks noChangeArrowheads="1"/>
          </p:cNvSpPr>
          <p:nvPr/>
        </p:nvSpPr>
        <p:spPr bwMode="auto">
          <a:xfrm>
            <a:off x="7249478" y="3695383"/>
            <a:ext cx="44005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电信</a:t>
            </a:r>
            <a:r>
              <a:rPr lang="en-US" altLang="zh-CN" sz="2400">
                <a:solidFill>
                  <a:srgbClr val="FFFFFF"/>
                </a:solidFill>
                <a:latin typeface="微软雅黑" panose="020B0503020204020204" pitchFamily="34" charset="-122"/>
                <a:ea typeface="微软雅黑" panose="020B0503020204020204" pitchFamily="34" charset="-122"/>
              </a:rPr>
              <a:t>18-1</a:t>
            </a:r>
            <a:r>
              <a:rPr lang="zh-CN" altLang="en-US" sz="2400">
                <a:solidFill>
                  <a:srgbClr val="FFFFFF"/>
                </a:solidFill>
                <a:latin typeface="微软雅黑" panose="020B0503020204020204" pitchFamily="34" charset="-122"/>
                <a:ea typeface="微软雅黑" panose="020B0503020204020204" pitchFamily="34" charset="-122"/>
              </a:rPr>
              <a:t>班</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7176" name="TextBox 43"/>
          <p:cNvSpPr txBox="1">
            <a:spLocks noChangeArrowheads="1"/>
          </p:cNvSpPr>
          <p:nvPr/>
        </p:nvSpPr>
        <p:spPr bwMode="auto">
          <a:xfrm>
            <a:off x="3732213" y="4821238"/>
            <a:ext cx="11588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任得旺</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402320" y="4820603"/>
            <a:ext cx="13414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兰聪花</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529388" y="4820920"/>
            <a:ext cx="1508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0" name="TextBox 47"/>
          <p:cNvSpPr txBox="1">
            <a:spLocks noChangeArrowheads="1"/>
          </p:cNvSpPr>
          <p:nvPr/>
        </p:nvSpPr>
        <p:spPr bwMode="auto">
          <a:xfrm>
            <a:off x="2425700" y="4821555"/>
            <a:ext cx="13065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pic>
        <p:nvPicPr>
          <p:cNvPr id="3" name="图片 2" descr="logo"/>
          <p:cNvPicPr>
            <a:picLocks noChangeAspect="1"/>
          </p:cNvPicPr>
          <p:nvPr/>
        </p:nvPicPr>
        <p:blipFill>
          <a:blip r:embed="rId2"/>
          <a:stretch>
            <a:fillRect/>
          </a:stretch>
        </p:blipFill>
        <p:spPr>
          <a:xfrm>
            <a:off x="5915025" y="6021070"/>
            <a:ext cx="367665" cy="367665"/>
          </a:xfrm>
          <a:prstGeom prst="rect">
            <a:avLst/>
          </a:prstGeom>
        </p:spPr>
      </p:pic>
      <p:pic>
        <p:nvPicPr>
          <p:cNvPr id="2" name="图片 1" descr="25"/>
          <p:cNvPicPr>
            <a:picLocks noChangeAspect="1"/>
          </p:cNvPicPr>
          <p:nvPr/>
        </p:nvPicPr>
        <p:blipFill>
          <a:blip r:embed="rId3"/>
          <a:stretch>
            <a:fillRect/>
          </a:stretch>
        </p:blipFill>
        <p:spPr>
          <a:xfrm>
            <a:off x="3433445" y="1268730"/>
            <a:ext cx="4881880" cy="1139190"/>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7891"/>
                                        </p:tgtEl>
                                        <p:attrNameLst>
                                          <p:attrName>style.visibility</p:attrName>
                                        </p:attrNameLst>
                                      </p:cBhvr>
                                      <p:to>
                                        <p:strVal val="visible"/>
                                      </p:to>
                                    </p:set>
                                    <p:anim by="(-#ppt_w*2)" calcmode="lin" valueType="num">
                                      <p:cBhvr rctx="PPT">
                                        <p:cTn id="7" dur="500" autoRev="1" fill="hold">
                                          <p:stCondLst>
                                            <p:cond delay="0"/>
                                          </p:stCondLst>
                                        </p:cTn>
                                        <p:tgtEl>
                                          <p:spTgt spid="37891"/>
                                        </p:tgtEl>
                                        <p:attrNameLst>
                                          <p:attrName>ppt_w</p:attrName>
                                        </p:attrNameLst>
                                      </p:cBhvr>
                                    </p:anim>
                                    <p:anim by="(#ppt_w*0.50)" calcmode="lin" valueType="num">
                                      <p:cBhvr>
                                        <p:cTn id="8" dur="500" decel="50000" autoRev="1" fill="hold">
                                          <p:stCondLst>
                                            <p:cond delay="0"/>
                                          </p:stCondLst>
                                        </p:cTn>
                                        <p:tgtEl>
                                          <p:spTgt spid="37891"/>
                                        </p:tgtEl>
                                        <p:attrNameLst>
                                          <p:attrName>ppt_x</p:attrName>
                                        </p:attrNameLst>
                                      </p:cBhvr>
                                    </p:anim>
                                    <p:anim from="(-#ppt_h/2)" to="(#ppt_y)" calcmode="lin" valueType="num">
                                      <p:cBhvr>
                                        <p:cTn id="9" dur="1000" fill="hold">
                                          <p:stCondLst>
                                            <p:cond delay="0"/>
                                          </p:stCondLst>
                                        </p:cTn>
                                        <p:tgtEl>
                                          <p:spTgt spid="37891"/>
                                        </p:tgtEl>
                                        <p:attrNameLst>
                                          <p:attrName>ppt_y</p:attrName>
                                        </p:attrNameLst>
                                      </p:cBhvr>
                                    </p:anim>
                                    <p:animRot by="21600000">
                                      <p:cBhvr>
                                        <p:cTn id="10" dur="1000" fill="hold">
                                          <p:stCondLst>
                                            <p:cond delay="0"/>
                                          </p:stCondLst>
                                        </p:cTn>
                                        <p:tgtEl>
                                          <p:spTgt spid="37891"/>
                                        </p:tgtEl>
                                        <p:attrNameLst>
                                          <p:attrName>r</p:attrName>
                                        </p:attrNameLst>
                                      </p:cBhvr>
                                    </p:animRot>
                                  </p:childTnLst>
                                </p:cTn>
                              </p:par>
                            </p:childTnLst>
                          </p:cTn>
                        </p:par>
                        <p:par>
                          <p:cTn id="11" fill="hold">
                            <p:stCondLst>
                              <p:cond delay="1700"/>
                            </p:stCondLst>
                            <p:childTnLst>
                              <p:par>
                                <p:cTn id="12" presetID="31" presetClass="entr" presetSubtype="0" fill="hold" grpId="0" nodeType="afterEffect">
                                  <p:stCondLst>
                                    <p:cond delay="0"/>
                                  </p:stCondLst>
                                  <p:childTnLst>
                                    <p:set>
                                      <p:cBhvr>
                                        <p:cTn id="13" dur="1" fill="hold">
                                          <p:stCondLst>
                                            <p:cond delay="0"/>
                                          </p:stCondLst>
                                        </p:cTn>
                                        <p:tgtEl>
                                          <p:spTgt spid="37892"/>
                                        </p:tgtEl>
                                        <p:attrNameLst>
                                          <p:attrName>style.visibility</p:attrName>
                                        </p:attrNameLst>
                                      </p:cBhvr>
                                      <p:to>
                                        <p:strVal val="visible"/>
                                      </p:to>
                                    </p:set>
                                    <p:anim calcmode="lin" valueType="num">
                                      <p:cBhvr>
                                        <p:cTn id="14" dur="500" fill="hold"/>
                                        <p:tgtEl>
                                          <p:spTgt spid="37892"/>
                                        </p:tgtEl>
                                        <p:attrNameLst>
                                          <p:attrName>ppt_w</p:attrName>
                                        </p:attrNameLst>
                                      </p:cBhvr>
                                      <p:tavLst>
                                        <p:tav tm="0">
                                          <p:val>
                                            <p:fltVal val="0"/>
                                          </p:val>
                                        </p:tav>
                                        <p:tav tm="100000">
                                          <p:val>
                                            <p:strVal val="#ppt_w"/>
                                          </p:val>
                                        </p:tav>
                                      </p:tavLst>
                                    </p:anim>
                                    <p:anim calcmode="lin" valueType="num">
                                      <p:cBhvr>
                                        <p:cTn id="15" dur="500" fill="hold"/>
                                        <p:tgtEl>
                                          <p:spTgt spid="37892"/>
                                        </p:tgtEl>
                                        <p:attrNameLst>
                                          <p:attrName>ppt_h</p:attrName>
                                        </p:attrNameLst>
                                      </p:cBhvr>
                                      <p:tavLst>
                                        <p:tav tm="0">
                                          <p:val>
                                            <p:fltVal val="0"/>
                                          </p:val>
                                        </p:tav>
                                        <p:tav tm="100000">
                                          <p:val>
                                            <p:strVal val="#ppt_h"/>
                                          </p:val>
                                        </p:tav>
                                      </p:tavLst>
                                    </p:anim>
                                    <p:anim calcmode="lin" valueType="num">
                                      <p:cBhvr>
                                        <p:cTn id="16" dur="500" fill="hold"/>
                                        <p:tgtEl>
                                          <p:spTgt spid="37892"/>
                                        </p:tgtEl>
                                        <p:attrNameLst>
                                          <p:attrName>style.rotation</p:attrName>
                                        </p:attrNameLst>
                                      </p:cBhvr>
                                      <p:tavLst>
                                        <p:tav tm="0">
                                          <p:val>
                                            <p:fltVal val="90"/>
                                          </p:val>
                                        </p:tav>
                                        <p:tav tm="100000">
                                          <p:val>
                                            <p:fltVal val="0"/>
                                          </p:val>
                                        </p:tav>
                                      </p:tavLst>
                                    </p:anim>
                                    <p:animEffect transition="in" filter="fade">
                                      <p:cBhvr>
                                        <p:cTn id="17" dur="500"/>
                                        <p:tgtEl>
                                          <p:spTgt spid="3789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7893"/>
                                        </p:tgtEl>
                                        <p:attrNameLst>
                                          <p:attrName>style.visibility</p:attrName>
                                        </p:attrNameLst>
                                      </p:cBhvr>
                                      <p:to>
                                        <p:strVal val="visible"/>
                                      </p:to>
                                    </p:set>
                                    <p:anim calcmode="lin" valueType="num">
                                      <p:cBhvr>
                                        <p:cTn id="20" dur="500" fill="hold"/>
                                        <p:tgtEl>
                                          <p:spTgt spid="37893"/>
                                        </p:tgtEl>
                                        <p:attrNameLst>
                                          <p:attrName>ppt_w</p:attrName>
                                        </p:attrNameLst>
                                      </p:cBhvr>
                                      <p:tavLst>
                                        <p:tav tm="0">
                                          <p:val>
                                            <p:fltVal val="0"/>
                                          </p:val>
                                        </p:tav>
                                        <p:tav tm="100000">
                                          <p:val>
                                            <p:strVal val="#ppt_w"/>
                                          </p:val>
                                        </p:tav>
                                      </p:tavLst>
                                    </p:anim>
                                    <p:anim calcmode="lin" valueType="num">
                                      <p:cBhvr>
                                        <p:cTn id="21" dur="500" fill="hold"/>
                                        <p:tgtEl>
                                          <p:spTgt spid="37893"/>
                                        </p:tgtEl>
                                        <p:attrNameLst>
                                          <p:attrName>ppt_h</p:attrName>
                                        </p:attrNameLst>
                                      </p:cBhvr>
                                      <p:tavLst>
                                        <p:tav tm="0">
                                          <p:val>
                                            <p:fltVal val="0"/>
                                          </p:val>
                                        </p:tav>
                                        <p:tav tm="100000">
                                          <p:val>
                                            <p:strVal val="#ppt_h"/>
                                          </p:val>
                                        </p:tav>
                                      </p:tavLst>
                                    </p:anim>
                                    <p:anim calcmode="lin" valueType="num">
                                      <p:cBhvr>
                                        <p:cTn id="22" dur="500" fill="hold"/>
                                        <p:tgtEl>
                                          <p:spTgt spid="37893"/>
                                        </p:tgtEl>
                                        <p:attrNameLst>
                                          <p:attrName>style.rotation</p:attrName>
                                        </p:attrNameLst>
                                      </p:cBhvr>
                                      <p:tavLst>
                                        <p:tav tm="0">
                                          <p:val>
                                            <p:fltVal val="90"/>
                                          </p:val>
                                        </p:tav>
                                        <p:tav tm="100000">
                                          <p:val>
                                            <p:fltVal val="0"/>
                                          </p:val>
                                        </p:tav>
                                      </p:tavLst>
                                    </p:anim>
                                    <p:animEffect transition="in" filter="fade">
                                      <p:cBhvr>
                                        <p:cTn id="23" dur="500"/>
                                        <p:tgtEl>
                                          <p:spTgt spid="37893"/>
                                        </p:tgtEl>
                                      </p:cBhvr>
                                    </p:animEffect>
                                  </p:childTnLst>
                                </p:cTn>
                              </p:par>
                            </p:childTnLst>
                          </p:cTn>
                        </p:par>
                        <p:par>
                          <p:cTn id="24" fill="hold">
                            <p:stCondLst>
                              <p:cond delay="2200"/>
                            </p:stCondLst>
                            <p:childTnLst>
                              <p:par>
                                <p:cTn id="25" presetID="16" presetClass="entr" presetSubtype="21" fill="hold" grpId="0" nodeType="afterEffect">
                                  <p:stCondLst>
                                    <p:cond delay="0"/>
                                  </p:stCondLst>
                                  <p:childTnLst>
                                    <p:set>
                                      <p:cBhvr>
                                        <p:cTn id="26" dur="1" fill="hold">
                                          <p:stCondLst>
                                            <p:cond delay="0"/>
                                          </p:stCondLst>
                                        </p:cTn>
                                        <p:tgtEl>
                                          <p:spTgt spid="37900"/>
                                        </p:tgtEl>
                                        <p:attrNameLst>
                                          <p:attrName>style.visibility</p:attrName>
                                        </p:attrNameLst>
                                      </p:cBhvr>
                                      <p:to>
                                        <p:strVal val="visible"/>
                                      </p:to>
                                    </p:set>
                                    <p:animEffect transition="in" filter="barn(inVertical)">
                                      <p:cBhvr>
                                        <p:cTn id="27" dur="500"/>
                                        <p:tgtEl>
                                          <p:spTgt spid="37900"/>
                                        </p:tgtEl>
                                      </p:cBhvr>
                                    </p:animEffect>
                                  </p:childTnLst>
                                </p:cTn>
                              </p:par>
                            </p:childTnLst>
                          </p:cTn>
                        </p:par>
                        <p:par>
                          <p:cTn id="28" fill="hold">
                            <p:stCondLst>
                              <p:cond delay="2700"/>
                            </p:stCondLst>
                            <p:childTnLst>
                              <p:par>
                                <p:cTn id="29" presetID="10" presetClass="entr" presetSubtype="0" fill="hold" grpId="0" nodeType="afterEffect">
                                  <p:stCondLst>
                                    <p:cond delay="0"/>
                                  </p:stCondLst>
                                  <p:childTnLst>
                                    <p:set>
                                      <p:cBhvr>
                                        <p:cTn id="30" dur="1" fill="hold">
                                          <p:stCondLst>
                                            <p:cond delay="0"/>
                                          </p:stCondLst>
                                        </p:cTn>
                                        <p:tgtEl>
                                          <p:spTgt spid="37901"/>
                                        </p:tgtEl>
                                        <p:attrNameLst>
                                          <p:attrName>style.visibility</p:attrName>
                                        </p:attrNameLst>
                                      </p:cBhvr>
                                      <p:to>
                                        <p:strVal val="visible"/>
                                      </p:to>
                                    </p:set>
                                    <p:anim calcmode="lin" valueType="num">
                                      <p:cBhvr>
                                        <p:cTn id="31" dur="500" fill="hold"/>
                                        <p:tgtEl>
                                          <p:spTgt spid="37901"/>
                                        </p:tgtEl>
                                        <p:attrNameLst>
                                          <p:attrName>ppt_w</p:attrName>
                                        </p:attrNameLst>
                                      </p:cBhvr>
                                      <p:tavLst>
                                        <p:tav tm="0">
                                          <p:val>
                                            <p:fltVal val="0"/>
                                          </p:val>
                                        </p:tav>
                                        <p:tav tm="100000">
                                          <p:val>
                                            <p:strVal val="#ppt_w"/>
                                          </p:val>
                                        </p:tav>
                                      </p:tavLst>
                                    </p:anim>
                                    <p:anim calcmode="lin" valueType="num">
                                      <p:cBhvr>
                                        <p:cTn id="32" dur="500" fill="hold"/>
                                        <p:tgtEl>
                                          <p:spTgt spid="37901"/>
                                        </p:tgtEl>
                                        <p:attrNameLst>
                                          <p:attrName>ppt_h</p:attrName>
                                        </p:attrNameLst>
                                      </p:cBhvr>
                                      <p:tavLst>
                                        <p:tav tm="0">
                                          <p:val>
                                            <p:fltVal val="0"/>
                                          </p:val>
                                        </p:tav>
                                        <p:tav tm="100000">
                                          <p:val>
                                            <p:strVal val="#ppt_h"/>
                                          </p:val>
                                        </p:tav>
                                      </p:tavLst>
                                    </p:anim>
                                    <p:animEffect transition="in" filter="fade">
                                      <p:cBhvr>
                                        <p:cTn id="33" dur="500"/>
                                        <p:tgtEl>
                                          <p:spTgt spid="37901"/>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7180"/>
                                        </p:tgtEl>
                                        <p:attrNameLst>
                                          <p:attrName>style.visibility</p:attrName>
                                        </p:attrNameLst>
                                      </p:cBhvr>
                                      <p:to>
                                        <p:strVal val="visible"/>
                                      </p:to>
                                    </p:set>
                                    <p:anim calcmode="lin" valueType="num">
                                      <p:cBhvr>
                                        <p:cTn id="36" dur="500" fill="hold"/>
                                        <p:tgtEl>
                                          <p:spTgt spid="7180"/>
                                        </p:tgtEl>
                                        <p:attrNameLst>
                                          <p:attrName>ppt_w</p:attrName>
                                        </p:attrNameLst>
                                      </p:cBhvr>
                                      <p:tavLst>
                                        <p:tav tm="0">
                                          <p:val>
                                            <p:fltVal val="0"/>
                                          </p:val>
                                        </p:tav>
                                        <p:tav tm="100000">
                                          <p:val>
                                            <p:strVal val="#ppt_w"/>
                                          </p:val>
                                        </p:tav>
                                      </p:tavLst>
                                    </p:anim>
                                    <p:anim calcmode="lin" valueType="num">
                                      <p:cBhvr>
                                        <p:cTn id="37" dur="500" fill="hold"/>
                                        <p:tgtEl>
                                          <p:spTgt spid="7180"/>
                                        </p:tgtEl>
                                        <p:attrNameLst>
                                          <p:attrName>ppt_h</p:attrName>
                                        </p:attrNameLst>
                                      </p:cBhvr>
                                      <p:tavLst>
                                        <p:tav tm="0">
                                          <p:val>
                                            <p:fltVal val="0"/>
                                          </p:val>
                                        </p:tav>
                                        <p:tav tm="100000">
                                          <p:val>
                                            <p:strVal val="#ppt_h"/>
                                          </p:val>
                                        </p:tav>
                                      </p:tavLst>
                                    </p:anim>
                                    <p:anim calcmode="lin" valueType="num">
                                      <p:cBhvr>
                                        <p:cTn id="38" dur="500" fill="hold"/>
                                        <p:tgtEl>
                                          <p:spTgt spid="7180"/>
                                        </p:tgtEl>
                                        <p:attrNameLst>
                                          <p:attrName>style.rotation</p:attrName>
                                        </p:attrNameLst>
                                      </p:cBhvr>
                                      <p:tavLst>
                                        <p:tav tm="0">
                                          <p:val>
                                            <p:fltVal val="90"/>
                                          </p:val>
                                        </p:tav>
                                        <p:tav tm="100000">
                                          <p:val>
                                            <p:fltVal val="0"/>
                                          </p:val>
                                        </p:tav>
                                      </p:tavLst>
                                    </p:anim>
                                    <p:animEffect transition="in" filter="fade">
                                      <p:cBhvr>
                                        <p:cTn id="39" dur="500"/>
                                        <p:tgtEl>
                                          <p:spTgt spid="7180"/>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7178"/>
                                        </p:tgtEl>
                                        <p:attrNameLst>
                                          <p:attrName>style.visibility</p:attrName>
                                        </p:attrNameLst>
                                      </p:cBhvr>
                                      <p:to>
                                        <p:strVal val="visible"/>
                                      </p:to>
                                    </p:set>
                                    <p:anim calcmode="lin" valueType="num">
                                      <p:cBhvr>
                                        <p:cTn id="42" dur="500" fill="hold"/>
                                        <p:tgtEl>
                                          <p:spTgt spid="7178"/>
                                        </p:tgtEl>
                                        <p:attrNameLst>
                                          <p:attrName>ppt_w</p:attrName>
                                        </p:attrNameLst>
                                      </p:cBhvr>
                                      <p:tavLst>
                                        <p:tav tm="0">
                                          <p:val>
                                            <p:fltVal val="0"/>
                                          </p:val>
                                        </p:tav>
                                        <p:tav tm="100000">
                                          <p:val>
                                            <p:strVal val="#ppt_w"/>
                                          </p:val>
                                        </p:tav>
                                      </p:tavLst>
                                    </p:anim>
                                    <p:anim calcmode="lin" valueType="num">
                                      <p:cBhvr>
                                        <p:cTn id="43" dur="500" fill="hold"/>
                                        <p:tgtEl>
                                          <p:spTgt spid="7178"/>
                                        </p:tgtEl>
                                        <p:attrNameLst>
                                          <p:attrName>ppt_h</p:attrName>
                                        </p:attrNameLst>
                                      </p:cBhvr>
                                      <p:tavLst>
                                        <p:tav tm="0">
                                          <p:val>
                                            <p:fltVal val="0"/>
                                          </p:val>
                                        </p:tav>
                                        <p:tav tm="100000">
                                          <p:val>
                                            <p:strVal val="#ppt_h"/>
                                          </p:val>
                                        </p:tav>
                                      </p:tavLst>
                                    </p:anim>
                                    <p:anim calcmode="lin" valueType="num">
                                      <p:cBhvr>
                                        <p:cTn id="44" dur="500" fill="hold"/>
                                        <p:tgtEl>
                                          <p:spTgt spid="7178"/>
                                        </p:tgtEl>
                                        <p:attrNameLst>
                                          <p:attrName>style.rotation</p:attrName>
                                        </p:attrNameLst>
                                      </p:cBhvr>
                                      <p:tavLst>
                                        <p:tav tm="0">
                                          <p:val>
                                            <p:fltVal val="90"/>
                                          </p:val>
                                        </p:tav>
                                        <p:tav tm="100000">
                                          <p:val>
                                            <p:fltVal val="0"/>
                                          </p:val>
                                        </p:tav>
                                      </p:tavLst>
                                    </p:anim>
                                    <p:animEffect transition="in" filter="fade">
                                      <p:cBhvr>
                                        <p:cTn id="45" dur="500"/>
                                        <p:tgtEl>
                                          <p:spTgt spid="7178"/>
                                        </p:tgtEl>
                                      </p:cBhvr>
                                    </p:animEffect>
                                  </p:childTnLst>
                                </p:cTn>
                              </p:par>
                            </p:childTnLst>
                          </p:cTn>
                        </p:par>
                        <p:par>
                          <p:cTn id="46" fill="hold">
                            <p:stCondLst>
                              <p:cond delay="3200"/>
                            </p:stCondLst>
                            <p:childTnLst>
                              <p:par>
                                <p:cTn id="47" presetID="22" presetClass="entr" presetSubtype="8" fill="hold" grpId="0" nodeType="afterEffect">
                                  <p:stCondLst>
                                    <p:cond delay="0"/>
                                  </p:stCondLst>
                                  <p:childTnLst>
                                    <p:set>
                                      <p:cBhvr>
                                        <p:cTn id="48" dur="1" fill="hold">
                                          <p:stCondLst>
                                            <p:cond delay="0"/>
                                          </p:stCondLst>
                                        </p:cTn>
                                        <p:tgtEl>
                                          <p:spTgt spid="7176"/>
                                        </p:tgtEl>
                                        <p:attrNameLst>
                                          <p:attrName>style.visibility</p:attrName>
                                        </p:attrNameLst>
                                      </p:cBhvr>
                                      <p:to>
                                        <p:strVal val="visible"/>
                                      </p:to>
                                    </p:set>
                                    <p:animEffect transition="in" filter="wipe(left)">
                                      <p:cBhvr>
                                        <p:cTn id="49" dur="500"/>
                                        <p:tgtEl>
                                          <p:spTgt spid="717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177"/>
                                        </p:tgtEl>
                                        <p:attrNameLst>
                                          <p:attrName>style.visibility</p:attrName>
                                        </p:attrNameLst>
                                      </p:cBhvr>
                                      <p:to>
                                        <p:strVal val="visible"/>
                                      </p:to>
                                    </p:set>
                                    <p:animEffect transition="in" filter="wipe(left)">
                                      <p:cBhvr>
                                        <p:cTn id="5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900" grpId="0" animBg="1" autoUpdateAnimBg="0"/>
      <p:bldP spid="37901" grpId="0" animBg="1" autoUpdateAnimBg="0"/>
      <p:bldP spid="7176" grpId="0" autoUpdateAnimBg="0"/>
      <p:bldP spid="7177" grpId="0" autoUpdateAnimBg="0"/>
      <p:bldP spid="7178" grpId="0" autoUpdateAnimBg="0"/>
      <p:bldP spid="71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30" name="Freeform 5"/>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2" name="Freeform 17"/>
          <p:cNvSpPr>
            <a:spLocks noEditPoints="1"/>
          </p:cNvSpPr>
          <p:nvPr/>
        </p:nvSpPr>
        <p:spPr bwMode="auto">
          <a:xfrm>
            <a:off x="3541713" y="1773238"/>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8" name="Freeform 23"/>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49" name="Freeform 24"/>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2" name="Freeform 27"/>
          <p:cNvSpPr>
            <a:spLocks noEditPoints="1"/>
          </p:cNvSpPr>
          <p:nvPr/>
        </p:nvSpPr>
        <p:spPr bwMode="auto">
          <a:xfrm>
            <a:off x="3533775" y="1155700"/>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4" name="Freeform 29"/>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5" name="Freeform 30"/>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6" name="Freeform 31"/>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7" name="Freeform 32"/>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8" name="Freeform 33"/>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59" name="Freeform 34"/>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5" name="Freeform 40"/>
          <p:cNvSpPr/>
          <p:nvPr/>
        </p:nvSpPr>
        <p:spPr bwMode="auto">
          <a:xfrm>
            <a:off x="2844800" y="1792288"/>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pic>
        <p:nvPicPr>
          <p:cNvPr id="9268" name="组合 67"/>
          <p:cNvPicPr>
            <a:picLocks noChangeArrowheads="1"/>
          </p:cNvPicPr>
          <p:nvPr/>
        </p:nvPicPr>
        <p:blipFill>
          <a:blip r:embed="rId1"/>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3587750" y="4770438"/>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585653" y="3043873"/>
            <a:ext cx="316865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研究背景以及</a:t>
            </a:r>
            <a:r>
              <a:rPr lang="zh-CN" altLang="en-US" sz="4400" b="1">
                <a:latin typeface="微软雅黑" panose="020B0503020204020204" pitchFamily="34" charset="-122"/>
                <a:ea typeface="微软雅黑" panose="020B0503020204020204" pitchFamily="34" charset="-122"/>
              </a:rPr>
              <a:t>意义</a:t>
            </a:r>
            <a:endParaRPr lang="zh-CN" altLang="en-US" sz="4400" b="1">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endParaRPr lang="zh-CN" altLang="en-US" sz="2600">
              <a:latin typeface="微软雅黑" panose="020B0503020204020204" pitchFamily="34" charset="-122"/>
              <a:ea typeface="微软雅黑" panose="020B0503020204020204" pitchFamily="34" charset="-122"/>
            </a:endParaRP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7033578" y="5845493"/>
            <a:ext cx="173037" cy="157162"/>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选题背景</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2" name="TextBox 84"/>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国外相关研究状况</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6" name="TextBox 88"/>
          <p:cNvSpPr txBox="1">
            <a:spLocks noChangeArrowheads="1"/>
          </p:cNvSpPr>
          <p:nvPr/>
        </p:nvSpPr>
        <p:spPr bwMode="auto">
          <a:xfrm>
            <a:off x="7178675" y="5240338"/>
            <a:ext cx="266541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sym typeface="+mn-ea"/>
              </a:rPr>
              <a:t>研究意义</a:t>
            </a:r>
            <a:endParaRPr lang="zh-CN" altLang="en-US" sz="2400">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2" name="TextBox 88"/>
          <p:cNvSpPr txBox="1">
            <a:spLocks noChangeArrowheads="1"/>
          </p:cNvSpPr>
          <p:nvPr/>
        </p:nvSpPr>
        <p:spPr bwMode="auto">
          <a:xfrm>
            <a:off x="7206615" y="5701983"/>
            <a:ext cx="2665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国内</a:t>
            </a:r>
            <a:r>
              <a:rPr lang="zh-CN" altLang="en-US" sz="2400">
                <a:solidFill>
                  <a:schemeClr val="accent2"/>
                </a:solidFill>
                <a:latin typeface="微软雅黑" panose="020B0503020204020204" pitchFamily="34" charset="-122"/>
                <a:ea typeface="微软雅黑" panose="020B0503020204020204" pitchFamily="34" charset="-122"/>
              </a:rPr>
              <a:t>研究现状</a:t>
            </a:r>
            <a:endParaRPr lang="zh-CN" altLang="en-US" sz="24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251"/>
                                        </p:tgtEl>
                                        <p:attrNameLst>
                                          <p:attrName>style.visibility</p:attrName>
                                        </p:attrNameLst>
                                      </p:cBhvr>
                                      <p:to>
                                        <p:strVal val="visible"/>
                                      </p:to>
                                    </p:set>
                                    <p:animEffect transition="in" filter="wipe(left)">
                                      <p:cBhvr>
                                        <p:cTn id="46" dur="500"/>
                                        <p:tgtEl>
                                          <p:spTgt spid="10251"/>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0252"/>
                                        </p:tgtEl>
                                        <p:attrNameLst>
                                          <p:attrName>style.visibility</p:attrName>
                                        </p:attrNameLst>
                                      </p:cBhvr>
                                      <p:to>
                                        <p:strVal val="visible"/>
                                      </p:to>
                                    </p:set>
                                    <p:animEffect transition="in" filter="wipe(left)">
                                      <p:cBhvr>
                                        <p:cTn id="49" dur="500"/>
                                        <p:tgtEl>
                                          <p:spTgt spid="10252"/>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0256"/>
                                        </p:tgtEl>
                                        <p:attrNameLst>
                                          <p:attrName>style.visibility</p:attrName>
                                        </p:attrNameLst>
                                      </p:cBhvr>
                                      <p:to>
                                        <p:strVal val="visible"/>
                                      </p:to>
                                    </p:set>
                                    <p:animEffect transition="in" filter="wipe(left)">
                                      <p:cBhvr>
                                        <p:cTn id="52" dur="500"/>
                                        <p:tgtEl>
                                          <p:spTgt spid="10256"/>
                                        </p:tgtEl>
                                      </p:cBhvr>
                                    </p:animEffect>
                                  </p:childTnLst>
                                </p:cTn>
                              </p:par>
                              <p:par>
                                <p:cTn id="53" presetID="22" presetClass="entr" presetSubtype="8" fill="hold" grpId="0" nodeType="withEffect">
                                  <p:stCondLst>
                                    <p:cond delay="30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bldLvl="0" animBg="1" autoUpdateAnimBg="0"/>
      <p:bldP spid="10250" grpId="0" animBg="1" autoUpdateAnimBg="0"/>
      <p:bldP spid="10251" grpId="0" autoUpdateAnimBg="0"/>
      <p:bldP spid="10252" grpId="0" autoUpdateAnimBg="0"/>
      <p:bldP spid="10256" grpId="0" autoUpdateAnimBg="0"/>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57275" y="407988"/>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2"/>
                </a:solidFill>
                <a:latin typeface="微软雅黑" panose="020B0503020204020204" pitchFamily="34" charset="-122"/>
                <a:ea typeface="微软雅黑" panose="020B0503020204020204" pitchFamily="34" charset="-122"/>
              </a:rPr>
              <a:t>选题背景</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1267" name="Freeform 5"/>
          <p:cNvSpPr/>
          <p:nvPr/>
        </p:nvSpPr>
        <p:spPr bwMode="auto">
          <a:xfrm>
            <a:off x="481013" y="40417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4" name="文本框 3"/>
          <p:cNvSpPr txBox="1"/>
          <p:nvPr/>
        </p:nvSpPr>
        <p:spPr>
          <a:xfrm>
            <a:off x="1207135" y="1170940"/>
            <a:ext cx="9859645" cy="5481955"/>
          </a:xfrm>
          <a:prstGeom prst="rect">
            <a:avLst/>
          </a:prstGeom>
          <a:noFill/>
        </p:spPr>
        <p:txBody>
          <a:bodyPr wrap="square" rtlCol="0">
            <a:spAutoFit/>
          </a:bodyPr>
          <a:p>
            <a:pPr>
              <a:lnSpc>
                <a:spcPct val="240000"/>
              </a:lnSpc>
            </a:pPr>
            <a:r>
              <a:rPr lang="en-US" altLang="zh-CN" sz="2400">
                <a:solidFill>
                  <a:schemeClr val="accent2"/>
                </a:solidFill>
              </a:rPr>
              <a:t>       </a:t>
            </a:r>
            <a:r>
              <a:rPr lang="zh-CN" altLang="en-US" sz="2400">
                <a:solidFill>
                  <a:schemeClr val="accent2"/>
                </a:solidFill>
              </a:rPr>
              <a:t>为了适应教学改革需要，传统的试题管理和生成试卷方式也面临着变革，利用计算机进行试卷的自动生成并逐步积累形成有效的试题库，对试题和试卷的管理将变的高效而便捷，是试卷管理逐步走向正规化自动化将起到十分重要的作用。在此背景下我确定我的毕设</a:t>
            </a:r>
            <a:r>
              <a:rPr lang="zh-CN" altLang="en-US" sz="2400">
                <a:solidFill>
                  <a:schemeClr val="accent2"/>
                </a:solidFill>
              </a:rPr>
              <a:t>题目为</a:t>
            </a:r>
            <a:r>
              <a:rPr lang="zh-CN" altLang="en-US" sz="2400">
                <a:solidFill>
                  <a:schemeClr val="accent2"/>
                </a:solidFill>
                <a:sym typeface="+mn-ea"/>
              </a:rPr>
              <a:t>《C语言程序设计》课程在线考试系统的设计与开发</a:t>
            </a:r>
            <a:endParaRPr lang="zh-CN" altLang="en-US" sz="2400">
              <a:solidFill>
                <a:schemeClr val="accent2"/>
              </a:solidFill>
            </a:endParaRPr>
          </a:p>
          <a:p>
            <a:pPr>
              <a:lnSpc>
                <a:spcPct val="260000"/>
              </a:lnSpc>
            </a:pPr>
            <a:endParaRPr lang="zh-CN" altLang="en-US" sz="24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57275" y="404178"/>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2"/>
                </a:solidFill>
                <a:latin typeface="微软雅黑" panose="020B0503020204020204" pitchFamily="34" charset="-122"/>
                <a:ea typeface="微软雅黑" panose="020B0503020204020204" pitchFamily="34" charset="-122"/>
              </a:rPr>
              <a:t>研究意义</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2291" name="Freeform 5"/>
          <p:cNvSpPr/>
          <p:nvPr/>
        </p:nvSpPr>
        <p:spPr bwMode="auto">
          <a:xfrm>
            <a:off x="409258" y="40417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12311" name="矩形 23"/>
          <p:cNvSpPr>
            <a:spLocks noChangeArrowheads="1"/>
          </p:cNvSpPr>
          <p:nvPr/>
        </p:nvSpPr>
        <p:spPr bwMode="auto">
          <a:xfrm>
            <a:off x="876300" y="1350963"/>
            <a:ext cx="1728788" cy="1062037"/>
          </a:xfrm>
          <a:prstGeom prst="rect">
            <a:avLst/>
          </a:prstGeom>
          <a:blipFill dpi="0" rotWithShape="1">
            <a:blip r:embed="rId2"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3"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4"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文本框 1"/>
          <p:cNvSpPr txBox="1"/>
          <p:nvPr/>
        </p:nvSpPr>
        <p:spPr>
          <a:xfrm>
            <a:off x="3217545" y="980440"/>
            <a:ext cx="8311515" cy="5405755"/>
          </a:xfrm>
          <a:prstGeom prst="rect">
            <a:avLst/>
          </a:prstGeom>
          <a:noFill/>
        </p:spPr>
        <p:txBody>
          <a:bodyPr wrap="square" rtlCol="0">
            <a:spAutoFit/>
          </a:bodyPr>
          <a:p>
            <a:pPr>
              <a:lnSpc>
                <a:spcPct val="180000"/>
              </a:lnSpc>
            </a:pPr>
            <a:r>
              <a:rPr lang="en-US" altLang="zh-CN" sz="2400">
                <a:solidFill>
                  <a:schemeClr val="accent2"/>
                </a:solidFill>
              </a:rPr>
              <a:t>       </a:t>
            </a:r>
            <a:r>
              <a:rPr lang="zh-CN" altLang="en-US" sz="2400">
                <a:solidFill>
                  <a:schemeClr val="accent2"/>
                </a:solidFill>
              </a:rPr>
              <a:t>本课题拟开发一个《C语言程序设计》课程的在线考试系统，该系统使学生做C语言课程的练习和测试不受地域的限制，学生可以通过在线测试的方式及时检验自己的学习效果，并发现自己的不足；</a:t>
            </a:r>
            <a:endParaRPr lang="zh-CN" altLang="en-US" sz="2400">
              <a:solidFill>
                <a:schemeClr val="accent2"/>
              </a:solidFill>
            </a:endParaRPr>
          </a:p>
          <a:p>
            <a:pPr>
              <a:lnSpc>
                <a:spcPct val="180000"/>
              </a:lnSpc>
            </a:pPr>
            <a:r>
              <a:rPr lang="zh-CN" altLang="en-US" sz="2400">
                <a:solidFill>
                  <a:schemeClr val="accent2"/>
                </a:solidFill>
              </a:rPr>
              <a:t> </a:t>
            </a:r>
            <a:r>
              <a:rPr lang="en-US" altLang="zh-CN" sz="2400">
                <a:solidFill>
                  <a:schemeClr val="accent2"/>
                </a:solidFill>
              </a:rPr>
              <a:t>     </a:t>
            </a:r>
            <a:r>
              <a:rPr lang="zh-CN" altLang="en-US" sz="2400">
                <a:solidFill>
                  <a:schemeClr val="accent2"/>
                </a:solidFill>
              </a:rPr>
              <a:t>考试系统中题目的生成、试卷的提交、成绩的批阅等都可以在网络上自动完成，实现考试的自动化，从一定程度上减轻了教师的负担；系统可以对学生的考试成绩进行必要的统计、对比，帮助教师了解学生对课程知识的掌握情况。</a:t>
            </a:r>
            <a:endParaRPr lang="zh-CN" altLang="en-US" sz="24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819"/>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319"/>
                            </p:stCondLst>
                            <p:childTnLst>
                              <p:par>
                                <p:cTn id="24" presetID="2" presetClass="entr" presetSubtype="12" fill="hold" grpId="0" nodeType="afterEffect">
                                  <p:stCondLst>
                                    <p:cond delay="0"/>
                                  </p:stCondLst>
                                  <p:childTnLst>
                                    <p:set>
                                      <p:cBhvr>
                                        <p:cTn id="25" dur="1" fill="hold">
                                          <p:stCondLst>
                                            <p:cond delay="0"/>
                                          </p:stCondLst>
                                        </p:cTn>
                                        <p:tgtEl>
                                          <p:spTgt spid="12311"/>
                                        </p:tgtEl>
                                        <p:attrNameLst>
                                          <p:attrName>style.visibility</p:attrName>
                                        </p:attrNameLst>
                                      </p:cBhvr>
                                      <p:to>
                                        <p:strVal val="visible"/>
                                      </p:to>
                                    </p:set>
                                    <p:anim calcmode="lin" valueType="num">
                                      <p:cBhvr additive="base">
                                        <p:cTn id="26" dur="500" fill="hold"/>
                                        <p:tgtEl>
                                          <p:spTgt spid="12311"/>
                                        </p:tgtEl>
                                        <p:attrNameLst>
                                          <p:attrName>ppt_x</p:attrName>
                                        </p:attrNameLst>
                                      </p:cBhvr>
                                      <p:tavLst>
                                        <p:tav tm="0">
                                          <p:val>
                                            <p:strVal val="0-#ppt_w/2"/>
                                          </p:val>
                                        </p:tav>
                                        <p:tav tm="100000">
                                          <p:val>
                                            <p:strVal val="#ppt_x"/>
                                          </p:val>
                                        </p:tav>
                                      </p:tavLst>
                                    </p:anim>
                                    <p:anim calcmode="lin" valueType="num">
                                      <p:cBhvr additive="base">
                                        <p:cTn id="27" dur="500" fill="hold"/>
                                        <p:tgtEl>
                                          <p:spTgt spid="12311"/>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00"/>
                                  </p:stCondLst>
                                  <p:childTnLst>
                                    <p:set>
                                      <p:cBhvr>
                                        <p:cTn id="29" dur="1" fill="hold">
                                          <p:stCondLst>
                                            <p:cond delay="0"/>
                                          </p:stCondLst>
                                        </p:cTn>
                                        <p:tgtEl>
                                          <p:spTgt spid="12312"/>
                                        </p:tgtEl>
                                        <p:attrNameLst>
                                          <p:attrName>style.visibility</p:attrName>
                                        </p:attrNameLst>
                                      </p:cBhvr>
                                      <p:to>
                                        <p:strVal val="visible"/>
                                      </p:to>
                                    </p:set>
                                    <p:anim calcmode="lin" valueType="num">
                                      <p:cBhvr additive="base">
                                        <p:cTn id="30" dur="500" fill="hold"/>
                                        <p:tgtEl>
                                          <p:spTgt spid="12312"/>
                                        </p:tgtEl>
                                        <p:attrNameLst>
                                          <p:attrName>ppt_x</p:attrName>
                                        </p:attrNameLst>
                                      </p:cBhvr>
                                      <p:tavLst>
                                        <p:tav tm="0">
                                          <p:val>
                                            <p:strVal val="0-#ppt_w/2"/>
                                          </p:val>
                                        </p:tav>
                                        <p:tav tm="100000">
                                          <p:val>
                                            <p:strVal val="#ppt_x"/>
                                          </p:val>
                                        </p:tav>
                                      </p:tavLst>
                                    </p:anim>
                                    <p:anim calcmode="lin" valueType="num">
                                      <p:cBhvr additive="base">
                                        <p:cTn id="31" dur="500" fill="hold"/>
                                        <p:tgtEl>
                                          <p:spTgt spid="12312"/>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400"/>
                                  </p:stCondLst>
                                  <p:childTnLst>
                                    <p:set>
                                      <p:cBhvr>
                                        <p:cTn id="33" dur="1" fill="hold">
                                          <p:stCondLst>
                                            <p:cond delay="0"/>
                                          </p:stCondLst>
                                        </p:cTn>
                                        <p:tgtEl>
                                          <p:spTgt spid="12313"/>
                                        </p:tgtEl>
                                        <p:attrNameLst>
                                          <p:attrName>style.visibility</p:attrName>
                                        </p:attrNameLst>
                                      </p:cBhvr>
                                      <p:to>
                                        <p:strVal val="visible"/>
                                      </p:to>
                                    </p:set>
                                    <p:anim calcmode="lin" valueType="num">
                                      <p:cBhvr additive="base">
                                        <p:cTn id="34" dur="500" fill="hold"/>
                                        <p:tgtEl>
                                          <p:spTgt spid="12313"/>
                                        </p:tgtEl>
                                        <p:attrNameLst>
                                          <p:attrName>ppt_x</p:attrName>
                                        </p:attrNameLst>
                                      </p:cBhvr>
                                      <p:tavLst>
                                        <p:tav tm="0">
                                          <p:val>
                                            <p:strVal val="0-#ppt_w/2"/>
                                          </p:val>
                                        </p:tav>
                                        <p:tav tm="100000">
                                          <p:val>
                                            <p:strVal val="#ppt_x"/>
                                          </p:val>
                                        </p:tav>
                                      </p:tavLst>
                                    </p:anim>
                                    <p:anim calcmode="lin" valueType="num">
                                      <p:cBhvr additive="base">
                                        <p:cTn id="35"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ldLvl="0" animBg="1"/>
      <p:bldP spid="12292" grpId="0" bldLvl="0" animBg="1"/>
      <p:bldP spid="12311" grpId="0" animBg="1" autoUpdateAnimBg="0"/>
      <p:bldP spid="12312" grpId="0" animBg="1" autoUpdateAnimBg="0"/>
      <p:bldP spid="123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4340" name="Line 9"/>
          <p:cNvSpPr>
            <a:spLocks noChangeShapeType="1"/>
          </p:cNvSpPr>
          <p:nvPr/>
        </p:nvSpPr>
        <p:spPr bwMode="auto">
          <a:xfrm>
            <a:off x="2836863" y="1844675"/>
            <a:ext cx="8459787" cy="0"/>
          </a:xfrm>
          <a:prstGeom prst="line">
            <a:avLst/>
          </a:prstGeom>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4341" name="TextBox 5"/>
          <p:cNvSpPr txBox="1">
            <a:spLocks noChangeArrowheads="1"/>
          </p:cNvSpPr>
          <p:nvPr/>
        </p:nvSpPr>
        <p:spPr bwMode="auto">
          <a:xfrm>
            <a:off x="2871788" y="1384300"/>
            <a:ext cx="379412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2"/>
                </a:solidFill>
                <a:latin typeface="微软雅黑" panose="020B0503020204020204" pitchFamily="34" charset="-122"/>
                <a:ea typeface="微软雅黑" panose="020B0503020204020204" pitchFamily="34" charset="-122"/>
              </a:rPr>
              <a:t>优势</a:t>
            </a:r>
            <a:endParaRPr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75155"/>
            <a:ext cx="8432800" cy="15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chemeClr val="accent2"/>
                </a:solidFill>
                <a:latin typeface="微软雅黑" panose="020B0503020204020204" pitchFamily="34" charset="-122"/>
                <a:ea typeface="微软雅黑" panose="020B0503020204020204" pitchFamily="34" charset="-122"/>
              </a:rPr>
              <a:t>      </a:t>
            </a:r>
            <a:r>
              <a:rPr lang="zh-CN" altLang="en-US">
                <a:solidFill>
                  <a:schemeClr val="accent2"/>
                </a:solidFill>
                <a:latin typeface="微软雅黑" panose="020B0503020204020204" pitchFamily="34" charset="-122"/>
                <a:ea typeface="微软雅黑" panose="020B0503020204020204" pitchFamily="34" charset="-122"/>
              </a:rPr>
              <a:t>在线考试</a:t>
            </a:r>
            <a:r>
              <a:rPr lang="zh-CN" altLang="en-US">
                <a:solidFill>
                  <a:schemeClr val="accent2"/>
                </a:solidFill>
                <a:latin typeface="微软雅黑" panose="020B0503020204020204" pitchFamily="34" charset="-122"/>
                <a:ea typeface="微软雅黑" panose="020B0503020204020204" pitchFamily="34" charset="-122"/>
              </a:rPr>
              <a:t>系统在国外也是十分盛行，尤其实在疫情的影响下，大量的在线考试监考工具开始出现在市场中。并且现在许多国际考试认证都采取了在线考试系统，比如Oracle、CCLE等等，流程快速简单，方便预约，在线考试，受到了广大考生的欢迎，并且国外对此发展较早，技术相对较成熟，可以进行借鉴。</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4343" name="Freeform 8"/>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14344" name="Line 9"/>
          <p:cNvSpPr>
            <a:spLocks noChangeShapeType="1"/>
          </p:cNvSpPr>
          <p:nvPr/>
        </p:nvSpPr>
        <p:spPr bwMode="auto">
          <a:xfrm>
            <a:off x="2836863" y="4298633"/>
            <a:ext cx="8459787" cy="0"/>
          </a:xfrm>
          <a:prstGeom prst="line">
            <a:avLst/>
          </a:prstGeom>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4345" name="TextBox 9"/>
          <p:cNvSpPr txBox="1">
            <a:spLocks noChangeArrowheads="1"/>
          </p:cNvSpPr>
          <p:nvPr/>
        </p:nvSpPr>
        <p:spPr bwMode="auto">
          <a:xfrm>
            <a:off x="2871788" y="3850005"/>
            <a:ext cx="3563937"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2"/>
                </a:solidFill>
                <a:latin typeface="微软雅黑" panose="020B0503020204020204" pitchFamily="34" charset="-122"/>
                <a:ea typeface="微软雅黑" panose="020B0503020204020204" pitchFamily="34" charset="-122"/>
              </a:rPr>
              <a:t>劣势</a:t>
            </a:r>
            <a:endParaRPr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4351020"/>
            <a:ext cx="84328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a:solidFill>
                  <a:schemeClr val="accent2"/>
                </a:solidFill>
                <a:latin typeface="微软雅黑" panose="020B0503020204020204" pitchFamily="34" charset="-122"/>
                <a:ea typeface="微软雅黑" panose="020B0503020204020204" pitchFamily="34" charset="-122"/>
              </a:rPr>
              <a:t>      </a:t>
            </a:r>
            <a:r>
              <a:rPr lang="zh-CN" altLang="en-US">
                <a:solidFill>
                  <a:schemeClr val="accent2"/>
                </a:solidFill>
                <a:latin typeface="微软雅黑" panose="020B0503020204020204" pitchFamily="34" charset="-122"/>
                <a:ea typeface="微软雅黑" panose="020B0503020204020204" pitchFamily="34" charset="-122"/>
              </a:rPr>
              <a:t>同时国外也因为发展过早的原因，现在有很多系统都是采用以前的</a:t>
            </a:r>
            <a:r>
              <a:rPr lang="en-US" altLang="zh-CN">
                <a:solidFill>
                  <a:schemeClr val="accent2"/>
                </a:solidFill>
                <a:latin typeface="微软雅黑" panose="020B0503020204020204" pitchFamily="34" charset="-122"/>
                <a:ea typeface="微软雅黑" panose="020B0503020204020204" pitchFamily="34" charset="-122"/>
              </a:rPr>
              <a:t>c/s</a:t>
            </a:r>
            <a:r>
              <a:rPr lang="zh-CN" altLang="en-US">
                <a:solidFill>
                  <a:schemeClr val="accent2"/>
                </a:solidFill>
                <a:latin typeface="微软雅黑" panose="020B0503020204020204" pitchFamily="34" charset="-122"/>
                <a:ea typeface="微软雅黑" panose="020B0503020204020204" pitchFamily="34" charset="-122"/>
              </a:rPr>
              <a:t>结构模式</a:t>
            </a:r>
            <a:r>
              <a:rPr lang="en-US" altLang="zh-CN">
                <a:solidFill>
                  <a:schemeClr val="accent2"/>
                </a:solidFill>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存在着</a:t>
            </a:r>
            <a:r>
              <a:rPr lang="en-US" altLang="zh-CN">
                <a:solidFill>
                  <a:schemeClr val="accent2"/>
                </a:solidFill>
                <a:latin typeface="微软雅黑" panose="020B0503020204020204" pitchFamily="34" charset="-122"/>
                <a:ea typeface="微软雅黑" panose="020B0503020204020204" pitchFamily="34" charset="-122"/>
              </a:rPr>
              <a:t>很多问题,</a:t>
            </a:r>
            <a:r>
              <a:rPr lang="zh-CN" altLang="en-US">
                <a:solidFill>
                  <a:schemeClr val="accent2"/>
                </a:solidFill>
                <a:latin typeface="微软雅黑" panose="020B0503020204020204" pitchFamily="34" charset="-122"/>
                <a:ea typeface="微软雅黑" panose="020B0503020204020204" pitchFamily="34" charset="-122"/>
              </a:rPr>
              <a:t>比如</a:t>
            </a:r>
            <a:r>
              <a:rPr lang="en-US" altLang="zh-CN">
                <a:solidFill>
                  <a:schemeClr val="accent2"/>
                </a:solidFill>
                <a:latin typeface="微软雅黑" panose="020B0503020204020204" pitchFamily="34" charset="-122"/>
                <a:ea typeface="微软雅黑" panose="020B0503020204020204" pitchFamily="34" charset="-122"/>
              </a:rPr>
              <a:t>专业性不强,灵活度不高</a:t>
            </a:r>
            <a:r>
              <a:rPr lang="zh-CN" altLang="en-US">
                <a:solidFill>
                  <a:schemeClr val="accent2"/>
                </a:solidFill>
                <a:latin typeface="微软雅黑" panose="020B0503020204020204" pitchFamily="34" charset="-122"/>
                <a:ea typeface="微软雅黑" panose="020B0503020204020204" pitchFamily="34" charset="-122"/>
              </a:rPr>
              <a:t>。维护难度大</a:t>
            </a:r>
            <a:r>
              <a:rPr lang="en-US" altLang="zh-CN">
                <a:solidFill>
                  <a:schemeClr val="accent2"/>
                </a:solidFill>
                <a:latin typeface="微软雅黑" panose="020B0503020204020204" pitchFamily="34" charset="-122"/>
                <a:ea typeface="微软雅黑" panose="020B0503020204020204" pitchFamily="34" charset="-122"/>
              </a:rPr>
              <a:t>等缺点。</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14347" name="Freeform 8"/>
          <p:cNvSpPr/>
          <p:nvPr/>
        </p:nvSpPr>
        <p:spPr bwMode="auto">
          <a:xfrm>
            <a:off x="2405063" y="414305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4355" name="Oval 6"/>
          <p:cNvSpPr>
            <a:spLocks noChangeArrowheads="1"/>
          </p:cNvSpPr>
          <p:nvPr/>
        </p:nvSpPr>
        <p:spPr bwMode="auto">
          <a:xfrm>
            <a:off x="1181100" y="376047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385095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TextBox 25"/>
          <p:cNvSpPr txBox="1">
            <a:spLocks noChangeArrowheads="1"/>
          </p:cNvSpPr>
          <p:nvPr/>
        </p:nvSpPr>
        <p:spPr bwMode="auto">
          <a:xfrm>
            <a:off x="1258888" y="3982720"/>
            <a:ext cx="9017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2290" name="TextBox 27"/>
          <p:cNvSpPr txBox="1">
            <a:spLocks noChangeArrowheads="1"/>
          </p:cNvSpPr>
          <p:nvPr/>
        </p:nvSpPr>
        <p:spPr bwMode="auto">
          <a:xfrm>
            <a:off x="1057275" y="404178"/>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2"/>
                </a:solidFill>
                <a:latin typeface="微软雅黑" panose="020B0503020204020204" pitchFamily="34" charset="-122"/>
                <a:ea typeface="微软雅黑" panose="020B0503020204020204" pitchFamily="34" charset="-122"/>
              </a:rPr>
              <a:t>国外研究</a:t>
            </a:r>
            <a:r>
              <a:rPr lang="zh-CN" altLang="en-US" sz="3000" b="1">
                <a:solidFill>
                  <a:schemeClr val="accent2"/>
                </a:solidFill>
                <a:latin typeface="微软雅黑" panose="020B0503020204020204" pitchFamily="34" charset="-122"/>
                <a:ea typeface="微软雅黑" panose="020B0503020204020204" pitchFamily="34" charset="-122"/>
              </a:rPr>
              <a:t>现状</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2291" name="Freeform 5"/>
          <p:cNvSpPr/>
          <p:nvPr/>
        </p:nvSpPr>
        <p:spPr bwMode="auto">
          <a:xfrm>
            <a:off x="409258" y="40417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1+#ppt_w/2"/>
                                          </p:val>
                                        </p:tav>
                                        <p:tav tm="100000">
                                          <p:val>
                                            <p:strVal val="#ppt_x"/>
                                          </p:val>
                                        </p:tav>
                                      </p:tavLst>
                                    </p:anim>
                                    <p:anim calcmode="lin" valueType="num">
                                      <p:cBhvr additive="base">
                                        <p:cTn id="8" dur="500" fill="hold"/>
                                        <p:tgtEl>
                                          <p:spTgt spid="1435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353"/>
                                        </p:tgtEl>
                                        <p:attrNameLst>
                                          <p:attrName>style.visibility</p:attrName>
                                        </p:attrNameLst>
                                      </p:cBhvr>
                                      <p:to>
                                        <p:strVal val="visible"/>
                                      </p:to>
                                    </p:set>
                                    <p:anim calcmode="lin" valueType="num">
                                      <p:cBhvr additive="base">
                                        <p:cTn id="11" dur="500" fill="hold"/>
                                        <p:tgtEl>
                                          <p:spTgt spid="14353"/>
                                        </p:tgtEl>
                                        <p:attrNameLst>
                                          <p:attrName>ppt_x</p:attrName>
                                        </p:attrNameLst>
                                      </p:cBhvr>
                                      <p:tavLst>
                                        <p:tav tm="0">
                                          <p:val>
                                            <p:strVal val="1+#ppt_w/2"/>
                                          </p:val>
                                        </p:tav>
                                        <p:tav tm="100000">
                                          <p:val>
                                            <p:strVal val="#ppt_x"/>
                                          </p:val>
                                        </p:tav>
                                      </p:tavLst>
                                    </p:anim>
                                    <p:anim calcmode="lin" valueType="num">
                                      <p:cBhvr additive="base">
                                        <p:cTn id="12" dur="500" fill="hold"/>
                                        <p:tgtEl>
                                          <p:spTgt spid="1435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4354"/>
                                        </p:tgtEl>
                                        <p:attrNameLst>
                                          <p:attrName>style.visibility</p:attrName>
                                        </p:attrNameLst>
                                      </p:cBhvr>
                                      <p:to>
                                        <p:strVal val="visible"/>
                                      </p:to>
                                    </p:set>
                                    <p:anim calcmode="lin" valueType="num">
                                      <p:cBhvr additive="base">
                                        <p:cTn id="15" dur="500" fill="hold"/>
                                        <p:tgtEl>
                                          <p:spTgt spid="14354"/>
                                        </p:tgtEl>
                                        <p:attrNameLst>
                                          <p:attrName>ppt_x</p:attrName>
                                        </p:attrNameLst>
                                      </p:cBhvr>
                                      <p:tavLst>
                                        <p:tav tm="0">
                                          <p:val>
                                            <p:strVal val="1+#ppt_w/2"/>
                                          </p:val>
                                        </p:tav>
                                        <p:tav tm="100000">
                                          <p:val>
                                            <p:strVal val="#ppt_x"/>
                                          </p:val>
                                        </p:tav>
                                      </p:tavLst>
                                    </p:anim>
                                    <p:anim calcmode="lin" valueType="num">
                                      <p:cBhvr additive="base">
                                        <p:cTn id="16" dur="500" fill="hold"/>
                                        <p:tgtEl>
                                          <p:spTgt spid="1435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4343"/>
                                        </p:tgtEl>
                                        <p:attrNameLst>
                                          <p:attrName>style.visibility</p:attrName>
                                        </p:attrNameLst>
                                      </p:cBhvr>
                                      <p:to>
                                        <p:strVal val="visible"/>
                                      </p:to>
                                    </p:set>
                                  </p:childTnLst>
                                </p:cTn>
                              </p:par>
                              <p:par>
                                <p:cTn id="20" presetID="63" presetClass="path" presetSubtype="0" accel="50000" decel="50000" fill="hold" grpId="1" nodeType="withEffect">
                                  <p:stCondLst>
                                    <p:cond delay="0"/>
                                  </p:stCondLst>
                                  <p:childTnLst>
                                    <p:animMotion origin="layout" path="M 4.57715E-6 -1.3876E-6 L -0.07456 -1.3876E-6 " pathEditMode="relative" rAng="0" ptsTypes="AA">
                                      <p:cBhvr>
                                        <p:cTn id="21" dur="500" spd="-99900" fill="hold"/>
                                        <p:tgtEl>
                                          <p:spTgt spid="14343"/>
                                        </p:tgtEl>
                                        <p:attrNameLst>
                                          <p:attrName>ppt_x</p:attrName>
                                          <p:attrName>ppt_y</p:attrName>
                                        </p:attrNameLst>
                                      </p:cBhvr>
                                      <p:rCtr x="-3600" y="0"/>
                                    </p:animMotion>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4340"/>
                                        </p:tgtEl>
                                        <p:attrNameLst>
                                          <p:attrName>style.visibility</p:attrName>
                                        </p:attrNameLst>
                                      </p:cBhvr>
                                      <p:to>
                                        <p:strVal val="visible"/>
                                      </p:to>
                                    </p:set>
                                    <p:animEffect transition="in" filter="wipe(left)">
                                      <p:cBhvr>
                                        <p:cTn id="25" dur="500"/>
                                        <p:tgtEl>
                                          <p:spTgt spid="143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4341"/>
                                        </p:tgtEl>
                                        <p:attrNameLst>
                                          <p:attrName>style.visibility</p:attrName>
                                        </p:attrNameLst>
                                      </p:cBhvr>
                                      <p:to>
                                        <p:strVal val="visible"/>
                                      </p:to>
                                    </p:set>
                                    <p:animEffect transition="in" filter="wipe(down)">
                                      <p:cBhvr>
                                        <p:cTn id="29" dur="500"/>
                                        <p:tgtEl>
                                          <p:spTgt spid="1434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wipe(up)">
                                      <p:cBhvr>
                                        <p:cTn id="32" dur="500"/>
                                        <p:tgtEl>
                                          <p:spTgt spid="14342"/>
                                        </p:tgtEl>
                                      </p:cBhvr>
                                    </p:animEffect>
                                  </p:childTnLst>
                                </p:cTn>
                              </p:par>
                            </p:childTnLst>
                          </p:cTn>
                        </p:par>
                        <p:par>
                          <p:cTn id="33" fill="hold">
                            <p:stCondLst>
                              <p:cond delay="1500"/>
                            </p:stCondLst>
                            <p:childTnLst>
                              <p:par>
                                <p:cTn id="34" presetID="2" presetClass="entr" presetSubtype="6" fill="hold" grpId="0" nodeType="afterEffect">
                                  <p:stCondLst>
                                    <p:cond delay="0"/>
                                  </p:stCondLst>
                                  <p:childTnLst>
                                    <p:set>
                                      <p:cBhvr>
                                        <p:cTn id="35" dur="1" fill="hold">
                                          <p:stCondLst>
                                            <p:cond delay="0"/>
                                          </p:stCondLst>
                                        </p:cTn>
                                        <p:tgtEl>
                                          <p:spTgt spid="14355"/>
                                        </p:tgtEl>
                                        <p:attrNameLst>
                                          <p:attrName>style.visibility</p:attrName>
                                        </p:attrNameLst>
                                      </p:cBhvr>
                                      <p:to>
                                        <p:strVal val="visible"/>
                                      </p:to>
                                    </p:set>
                                    <p:anim calcmode="lin" valueType="num">
                                      <p:cBhvr additive="base">
                                        <p:cTn id="36" dur="500" fill="hold"/>
                                        <p:tgtEl>
                                          <p:spTgt spid="14355"/>
                                        </p:tgtEl>
                                        <p:attrNameLst>
                                          <p:attrName>ppt_x</p:attrName>
                                        </p:attrNameLst>
                                      </p:cBhvr>
                                      <p:tavLst>
                                        <p:tav tm="0">
                                          <p:val>
                                            <p:strVal val="1+#ppt_w/2"/>
                                          </p:val>
                                        </p:tav>
                                        <p:tav tm="100000">
                                          <p:val>
                                            <p:strVal val="#ppt_x"/>
                                          </p:val>
                                        </p:tav>
                                      </p:tavLst>
                                    </p:anim>
                                    <p:anim calcmode="lin" valueType="num">
                                      <p:cBhvr additive="base">
                                        <p:cTn id="37" dur="500" fill="hold"/>
                                        <p:tgtEl>
                                          <p:spTgt spid="14355"/>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14356"/>
                                        </p:tgtEl>
                                        <p:attrNameLst>
                                          <p:attrName>style.visibility</p:attrName>
                                        </p:attrNameLst>
                                      </p:cBhvr>
                                      <p:to>
                                        <p:strVal val="visible"/>
                                      </p:to>
                                    </p:set>
                                    <p:anim calcmode="lin" valueType="num">
                                      <p:cBhvr additive="base">
                                        <p:cTn id="40" dur="500" fill="hold"/>
                                        <p:tgtEl>
                                          <p:spTgt spid="14356"/>
                                        </p:tgtEl>
                                        <p:attrNameLst>
                                          <p:attrName>ppt_x</p:attrName>
                                        </p:attrNameLst>
                                      </p:cBhvr>
                                      <p:tavLst>
                                        <p:tav tm="0">
                                          <p:val>
                                            <p:strVal val="1+#ppt_w/2"/>
                                          </p:val>
                                        </p:tav>
                                        <p:tav tm="100000">
                                          <p:val>
                                            <p:strVal val="#ppt_x"/>
                                          </p:val>
                                        </p:tav>
                                      </p:tavLst>
                                    </p:anim>
                                    <p:anim calcmode="lin" valueType="num">
                                      <p:cBhvr additive="base">
                                        <p:cTn id="41" dur="500" fill="hold"/>
                                        <p:tgtEl>
                                          <p:spTgt spid="14356"/>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14347"/>
                                        </p:tgtEl>
                                        <p:attrNameLst>
                                          <p:attrName>style.visibility</p:attrName>
                                        </p:attrNameLst>
                                      </p:cBhvr>
                                      <p:to>
                                        <p:strVal val="visible"/>
                                      </p:to>
                                    </p:set>
                                  </p:childTnLst>
                                </p:cTn>
                              </p:par>
                              <p:par>
                                <p:cTn id="45" presetID="63" presetClass="path" presetSubtype="0" accel="50000" decel="50000" fill="hold" grpId="1" nodeType="withEffect">
                                  <p:stCondLst>
                                    <p:cond delay="0"/>
                                  </p:stCondLst>
                                  <p:childTnLst>
                                    <p:animMotion origin="layout" path="M 4.57715E-6 -1.3876E-6 L -0.07456 -1.3876E-6 " pathEditMode="relative" rAng="0" ptsTypes="AA">
                                      <p:cBhvr>
                                        <p:cTn id="46" dur="500" spd="-99900" fill="hold"/>
                                        <p:tgtEl>
                                          <p:spTgt spid="14347"/>
                                        </p:tgtEl>
                                        <p:attrNameLst>
                                          <p:attrName>ppt_x</p:attrName>
                                          <p:attrName>ppt_y</p:attrName>
                                        </p:attrNameLst>
                                      </p:cBhvr>
                                      <p:rCtr x="-3600" y="0"/>
                                    </p:animMotion>
                                  </p:childTnLst>
                                </p:cTn>
                              </p:par>
                              <p:par>
                                <p:cTn id="47" presetID="2" presetClass="entr" presetSubtype="6" fill="hold" grpId="0" nodeType="withEffect">
                                  <p:stCondLst>
                                    <p:cond delay="0"/>
                                  </p:stCondLst>
                                  <p:childTnLst>
                                    <p:set>
                                      <p:cBhvr>
                                        <p:cTn id="48" dur="1" fill="hold">
                                          <p:stCondLst>
                                            <p:cond delay="0"/>
                                          </p:stCondLst>
                                        </p:cTn>
                                        <p:tgtEl>
                                          <p:spTgt spid="14360"/>
                                        </p:tgtEl>
                                        <p:attrNameLst>
                                          <p:attrName>style.visibility</p:attrName>
                                        </p:attrNameLst>
                                      </p:cBhvr>
                                      <p:to>
                                        <p:strVal val="visible"/>
                                      </p:to>
                                    </p:set>
                                    <p:anim calcmode="lin" valueType="num">
                                      <p:cBhvr additive="base">
                                        <p:cTn id="49" dur="500" fill="hold"/>
                                        <p:tgtEl>
                                          <p:spTgt spid="14360"/>
                                        </p:tgtEl>
                                        <p:attrNameLst>
                                          <p:attrName>ppt_x</p:attrName>
                                        </p:attrNameLst>
                                      </p:cBhvr>
                                      <p:tavLst>
                                        <p:tav tm="0">
                                          <p:val>
                                            <p:strVal val="1+#ppt_w/2"/>
                                          </p:val>
                                        </p:tav>
                                        <p:tav tm="100000">
                                          <p:val>
                                            <p:strVal val="#ppt_x"/>
                                          </p:val>
                                        </p:tav>
                                      </p:tavLst>
                                    </p:anim>
                                    <p:anim calcmode="lin" valueType="num">
                                      <p:cBhvr additive="base">
                                        <p:cTn id="50" dur="500" fill="hold"/>
                                        <p:tgtEl>
                                          <p:spTgt spid="14360"/>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4344"/>
                                        </p:tgtEl>
                                        <p:attrNameLst>
                                          <p:attrName>style.visibility</p:attrName>
                                        </p:attrNameLst>
                                      </p:cBhvr>
                                      <p:to>
                                        <p:strVal val="visible"/>
                                      </p:to>
                                    </p:set>
                                    <p:animEffect transition="in" filter="wipe(left)">
                                      <p:cBhvr>
                                        <p:cTn id="54" dur="500"/>
                                        <p:tgtEl>
                                          <p:spTgt spid="14344"/>
                                        </p:tgtEl>
                                      </p:cBhvr>
                                    </p:animEffect>
                                  </p:childTnLst>
                                </p:cTn>
                              </p:par>
                            </p:childTnLst>
                          </p:cTn>
                        </p:par>
                        <p:par>
                          <p:cTn id="55" fill="hold">
                            <p:stCondLst>
                              <p:cond delay="2500"/>
                            </p:stCondLst>
                            <p:childTnLst>
                              <p:par>
                                <p:cTn id="56" presetID="22" presetClass="entr" presetSubtype="4" fill="hold" grpId="0" nodeType="afterEffect">
                                  <p:stCondLst>
                                    <p:cond delay="0"/>
                                  </p:stCondLst>
                                  <p:childTnLst>
                                    <p:set>
                                      <p:cBhvr>
                                        <p:cTn id="57" dur="1" fill="hold">
                                          <p:stCondLst>
                                            <p:cond delay="0"/>
                                          </p:stCondLst>
                                        </p:cTn>
                                        <p:tgtEl>
                                          <p:spTgt spid="14345"/>
                                        </p:tgtEl>
                                        <p:attrNameLst>
                                          <p:attrName>style.visibility</p:attrName>
                                        </p:attrNameLst>
                                      </p:cBhvr>
                                      <p:to>
                                        <p:strVal val="visible"/>
                                      </p:to>
                                    </p:set>
                                    <p:animEffect transition="in" filter="wipe(down)">
                                      <p:cBhvr>
                                        <p:cTn id="58" dur="500"/>
                                        <p:tgtEl>
                                          <p:spTgt spid="1434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4346"/>
                                        </p:tgtEl>
                                        <p:attrNameLst>
                                          <p:attrName>style.visibility</p:attrName>
                                        </p:attrNameLst>
                                      </p:cBhvr>
                                      <p:to>
                                        <p:strVal val="visible"/>
                                      </p:to>
                                    </p:set>
                                    <p:animEffect transition="in" filter="wipe(up)">
                                      <p:cBhvr>
                                        <p:cTn id="61" dur="500"/>
                                        <p:tgtEl>
                                          <p:spTgt spid="14346"/>
                                        </p:tgtEl>
                                      </p:cBhvr>
                                    </p:animEffect>
                                  </p:childTnLst>
                                </p:cTn>
                              </p:par>
                            </p:childTnLst>
                          </p:cTn>
                        </p:par>
                        <p:par>
                          <p:cTn id="62" fill="hold">
                            <p:stCondLst>
                              <p:cond delay="3000"/>
                            </p:stCondLst>
                            <p:childTnLst>
                              <p:par>
                                <p:cTn id="63" presetID="31" presetClass="entr" presetSubtype="0" fill="hold" grpId="0" nodeType="afterEffect">
                                  <p:stCondLst>
                                    <p:cond delay="0"/>
                                  </p:stCondLst>
                                  <p:childTnLst>
                                    <p:set>
                                      <p:cBhvr>
                                        <p:cTn id="64" dur="1" fill="hold">
                                          <p:stCondLst>
                                            <p:cond delay="0"/>
                                          </p:stCondLst>
                                        </p:cTn>
                                        <p:tgtEl>
                                          <p:spTgt spid="12291"/>
                                        </p:tgtEl>
                                        <p:attrNameLst>
                                          <p:attrName>style.visibility</p:attrName>
                                        </p:attrNameLst>
                                      </p:cBhvr>
                                      <p:to>
                                        <p:strVal val="visible"/>
                                      </p:to>
                                    </p:set>
                                    <p:anim calcmode="lin" valueType="num">
                                      <p:cBhvr>
                                        <p:cTn id="65" dur="300" fill="hold"/>
                                        <p:tgtEl>
                                          <p:spTgt spid="12291"/>
                                        </p:tgtEl>
                                        <p:attrNameLst>
                                          <p:attrName>ppt_w</p:attrName>
                                        </p:attrNameLst>
                                      </p:cBhvr>
                                      <p:tavLst>
                                        <p:tav tm="0">
                                          <p:val>
                                            <p:fltVal val="0"/>
                                          </p:val>
                                        </p:tav>
                                        <p:tav tm="100000">
                                          <p:val>
                                            <p:strVal val="#ppt_w"/>
                                          </p:val>
                                        </p:tav>
                                      </p:tavLst>
                                    </p:anim>
                                    <p:anim calcmode="lin" valueType="num">
                                      <p:cBhvr>
                                        <p:cTn id="66" dur="300" fill="hold"/>
                                        <p:tgtEl>
                                          <p:spTgt spid="12291"/>
                                        </p:tgtEl>
                                        <p:attrNameLst>
                                          <p:attrName>ppt_h</p:attrName>
                                        </p:attrNameLst>
                                      </p:cBhvr>
                                      <p:tavLst>
                                        <p:tav tm="0">
                                          <p:val>
                                            <p:fltVal val="0"/>
                                          </p:val>
                                        </p:tav>
                                        <p:tav tm="100000">
                                          <p:val>
                                            <p:strVal val="#ppt_h"/>
                                          </p:val>
                                        </p:tav>
                                      </p:tavLst>
                                    </p:anim>
                                    <p:anim calcmode="lin" valueType="num">
                                      <p:cBhvr>
                                        <p:cTn id="67" dur="300" fill="hold"/>
                                        <p:tgtEl>
                                          <p:spTgt spid="12291"/>
                                        </p:tgtEl>
                                        <p:attrNameLst>
                                          <p:attrName>style.rotation</p:attrName>
                                        </p:attrNameLst>
                                      </p:cBhvr>
                                      <p:tavLst>
                                        <p:tav tm="0">
                                          <p:val>
                                            <p:fltVal val="90"/>
                                          </p:val>
                                        </p:tav>
                                        <p:tav tm="100000">
                                          <p:val>
                                            <p:fltVal val="0"/>
                                          </p:val>
                                        </p:tav>
                                      </p:tavLst>
                                    </p:anim>
                                    <p:animEffect transition="in" filter="fade">
                                      <p:cBhvr>
                                        <p:cTn id="68" dur="300"/>
                                        <p:tgtEl>
                                          <p:spTgt spid="12291"/>
                                        </p:tgtEl>
                                      </p:cBhvr>
                                    </p:animEffect>
                                  </p:childTnLst>
                                </p:cTn>
                              </p:par>
                            </p:childTnLst>
                          </p:cTn>
                        </p:par>
                        <p:par>
                          <p:cTn id="69" fill="hold">
                            <p:stCondLst>
                              <p:cond delay="3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2290"/>
                                        </p:tgtEl>
                                        <p:attrNameLst>
                                          <p:attrName>style.visibility</p:attrName>
                                        </p:attrNameLst>
                                      </p:cBhvr>
                                      <p:to>
                                        <p:strVal val="visible"/>
                                      </p:to>
                                    </p:set>
                                    <p:anim calcmode="lin" valueType="num">
                                      <p:cBhvr>
                                        <p:cTn id="72"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73" dur="400" fill="hold"/>
                                        <p:tgtEl>
                                          <p:spTgt spid="12290"/>
                                        </p:tgtEl>
                                        <p:attrNameLst>
                                          <p:attrName>ppt_y</p:attrName>
                                        </p:attrNameLst>
                                      </p:cBhvr>
                                      <p:tavLst>
                                        <p:tav tm="0">
                                          <p:val>
                                            <p:strVal val="#ppt_y"/>
                                          </p:val>
                                        </p:tav>
                                        <p:tav tm="100000">
                                          <p:val>
                                            <p:strVal val="#ppt_y"/>
                                          </p:val>
                                        </p:tav>
                                      </p:tavLst>
                                    </p:anim>
                                    <p:anim calcmode="lin" valueType="num">
                                      <p:cBhvr>
                                        <p:cTn id="74"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75"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76" dur="400" tmFilter="0,0; .5, 1; 1, 1"/>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1" grpId="0" autoUpdateAnimBg="0"/>
      <p:bldP spid="14342" grpId="0" autoUpdateAnimBg="0"/>
      <p:bldP spid="14343" grpId="0" bldLvl="0" animBg="1"/>
      <p:bldP spid="14343" grpId="1" bldLvl="0" animBg="1"/>
      <p:bldP spid="14344" grpId="0" bldLvl="0" animBg="1"/>
      <p:bldP spid="14345" grpId="0" autoUpdateAnimBg="0"/>
      <p:bldP spid="14346" grpId="0" autoUpdateAnimBg="0"/>
      <p:bldP spid="14347" grpId="0" bldLvl="0" animBg="1"/>
      <p:bldP spid="14347" grpId="1" bldLvl="0" animBg="1"/>
      <p:bldP spid="14352" grpId="0" animBg="1" autoUpdateAnimBg="0"/>
      <p:bldP spid="14353" grpId="0" animBg="1" autoUpdateAnimBg="0"/>
      <p:bldP spid="14354" grpId="0" autoUpdateAnimBg="0"/>
      <p:bldP spid="14355" grpId="0" bldLvl="0" animBg="1" autoUpdateAnimBg="0"/>
      <p:bldP spid="14356" grpId="0" bldLvl="0" animBg="1" autoUpdateAnimBg="0"/>
      <p:bldP spid="14360" grpId="0" autoUpdateAnimBg="0"/>
      <p:bldP spid="12290" grpId="0" autoUpdateAnimBg="0"/>
      <p:bldP spid="1229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4340" name="Line 9"/>
          <p:cNvSpPr>
            <a:spLocks noChangeShapeType="1"/>
          </p:cNvSpPr>
          <p:nvPr/>
        </p:nvSpPr>
        <p:spPr bwMode="auto">
          <a:xfrm>
            <a:off x="2836863" y="1844675"/>
            <a:ext cx="8459787" cy="0"/>
          </a:xfrm>
          <a:prstGeom prst="line">
            <a:avLst/>
          </a:prstGeom>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4341" name="TextBox 5"/>
          <p:cNvSpPr txBox="1">
            <a:spLocks noChangeArrowheads="1"/>
          </p:cNvSpPr>
          <p:nvPr/>
        </p:nvSpPr>
        <p:spPr bwMode="auto">
          <a:xfrm>
            <a:off x="2871788" y="1384300"/>
            <a:ext cx="3794125"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2"/>
                </a:solidFill>
                <a:latin typeface="微软雅黑" panose="020B0503020204020204" pitchFamily="34" charset="-122"/>
                <a:ea typeface="微软雅黑" panose="020B0503020204020204" pitchFamily="34" charset="-122"/>
              </a:rPr>
              <a:t>优势</a:t>
            </a:r>
            <a:endParaRPr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75155"/>
            <a:ext cx="84328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a:solidFill>
                  <a:schemeClr val="accent2"/>
                </a:solidFill>
                <a:latin typeface="微软雅黑" panose="020B0503020204020204" pitchFamily="34" charset="-122"/>
                <a:ea typeface="微软雅黑" panose="020B0503020204020204" pitchFamily="34" charset="-122"/>
              </a:rPr>
              <a:t>      </a:t>
            </a:r>
            <a:r>
              <a:rPr lang="zh-CN" altLang="en-US">
                <a:solidFill>
                  <a:schemeClr val="accent2"/>
                </a:solidFill>
                <a:latin typeface="微软雅黑" panose="020B0503020204020204" pitchFamily="34" charset="-122"/>
                <a:ea typeface="微软雅黑" panose="020B0503020204020204" pitchFamily="34" charset="-122"/>
              </a:rPr>
              <a:t>目前,许多高校都在为实现学校信息化作出了很大的努力,并取得了很好的效果,如很多学校都在使用的自动排课系统、教务管理系统、学生管理系统等,部分院校都已经基本实现了这一工程.但是在查阅</a:t>
            </a:r>
            <a:r>
              <a:rPr lang="zh-CN" altLang="en-US">
                <a:solidFill>
                  <a:schemeClr val="accent2"/>
                </a:solidFill>
                <a:latin typeface="微软雅黑" panose="020B0503020204020204" pitchFamily="34" charset="-122"/>
                <a:ea typeface="微软雅黑" panose="020B0503020204020204" pitchFamily="34" charset="-122"/>
              </a:rPr>
              <a:t>资料后发现,目前尚无一所大学拥有正规的在线考试系统。</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4343" name="Freeform 8"/>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14344" name="Line 9"/>
          <p:cNvSpPr>
            <a:spLocks noChangeShapeType="1"/>
          </p:cNvSpPr>
          <p:nvPr/>
        </p:nvSpPr>
        <p:spPr bwMode="auto">
          <a:xfrm>
            <a:off x="2836863" y="4298633"/>
            <a:ext cx="8459787" cy="0"/>
          </a:xfrm>
          <a:prstGeom prst="line">
            <a:avLst/>
          </a:prstGeom>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4345" name="TextBox 9"/>
          <p:cNvSpPr txBox="1">
            <a:spLocks noChangeArrowheads="1"/>
          </p:cNvSpPr>
          <p:nvPr/>
        </p:nvSpPr>
        <p:spPr bwMode="auto">
          <a:xfrm>
            <a:off x="2871788" y="3850005"/>
            <a:ext cx="3563937"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2"/>
                </a:solidFill>
                <a:latin typeface="微软雅黑" panose="020B0503020204020204" pitchFamily="34" charset="-122"/>
                <a:ea typeface="微软雅黑" panose="020B0503020204020204" pitchFamily="34" charset="-122"/>
              </a:rPr>
              <a:t>劣势</a:t>
            </a:r>
            <a:endParaRPr lang="zh-CN" altLang="en-US" sz="2200" b="1">
              <a:solidFill>
                <a:schemeClr val="accent2"/>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4351020"/>
            <a:ext cx="84328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a:solidFill>
                  <a:schemeClr val="accent2"/>
                </a:solidFill>
                <a:latin typeface="微软雅黑" panose="020B0503020204020204" pitchFamily="34" charset="-122"/>
                <a:ea typeface="微软雅黑" panose="020B0503020204020204" pitchFamily="34" charset="-122"/>
              </a:rPr>
              <a:t>      </a:t>
            </a:r>
            <a:r>
              <a:rPr lang="zh-CN" altLang="en-US">
                <a:solidFill>
                  <a:schemeClr val="accent2"/>
                </a:solidFill>
                <a:latin typeface="微软雅黑" panose="020B0503020204020204" pitchFamily="34" charset="-122"/>
                <a:ea typeface="微软雅黑" panose="020B0503020204020204" pitchFamily="34" charset="-122"/>
              </a:rPr>
              <a:t>同时国内也有很多系统都是采用以前的</a:t>
            </a:r>
            <a:r>
              <a:rPr lang="en-US" altLang="zh-CN">
                <a:solidFill>
                  <a:schemeClr val="accent2"/>
                </a:solidFill>
                <a:latin typeface="微软雅黑" panose="020B0503020204020204" pitchFamily="34" charset="-122"/>
                <a:ea typeface="微软雅黑" panose="020B0503020204020204" pitchFamily="34" charset="-122"/>
              </a:rPr>
              <a:t>c/s</a:t>
            </a:r>
            <a:r>
              <a:rPr lang="zh-CN" altLang="en-US">
                <a:solidFill>
                  <a:schemeClr val="accent2"/>
                </a:solidFill>
                <a:latin typeface="微软雅黑" panose="020B0503020204020204" pitchFamily="34" charset="-122"/>
                <a:ea typeface="微软雅黑" panose="020B0503020204020204" pitchFamily="34" charset="-122"/>
              </a:rPr>
              <a:t>结构模式</a:t>
            </a:r>
            <a:r>
              <a:rPr lang="en-US" altLang="zh-CN">
                <a:solidFill>
                  <a:schemeClr val="accent2"/>
                </a:solidFill>
                <a:latin typeface="微软雅黑" panose="020B0503020204020204" pitchFamily="34" charset="-122"/>
                <a:ea typeface="微软雅黑" panose="020B0503020204020204" pitchFamily="34" charset="-122"/>
              </a:rPr>
              <a:t>,</a:t>
            </a:r>
            <a:r>
              <a:rPr lang="zh-CN" altLang="en-US">
                <a:solidFill>
                  <a:schemeClr val="accent2"/>
                </a:solidFill>
                <a:latin typeface="微软雅黑" panose="020B0503020204020204" pitchFamily="34" charset="-122"/>
                <a:ea typeface="微软雅黑" panose="020B0503020204020204" pitchFamily="34" charset="-122"/>
              </a:rPr>
              <a:t>存在着</a:t>
            </a:r>
            <a:r>
              <a:rPr lang="en-US" altLang="zh-CN">
                <a:solidFill>
                  <a:schemeClr val="accent2"/>
                </a:solidFill>
                <a:latin typeface="微软雅黑" panose="020B0503020204020204" pitchFamily="34" charset="-122"/>
                <a:ea typeface="微软雅黑" panose="020B0503020204020204" pitchFamily="34" charset="-122"/>
              </a:rPr>
              <a:t>很多问题,</a:t>
            </a:r>
            <a:r>
              <a:rPr lang="zh-CN" altLang="en-US">
                <a:solidFill>
                  <a:schemeClr val="accent2"/>
                </a:solidFill>
                <a:latin typeface="微软雅黑" panose="020B0503020204020204" pitchFamily="34" charset="-122"/>
                <a:ea typeface="微软雅黑" panose="020B0503020204020204" pitchFamily="34" charset="-122"/>
              </a:rPr>
              <a:t>比如</a:t>
            </a:r>
            <a:r>
              <a:rPr lang="en-US" altLang="zh-CN">
                <a:solidFill>
                  <a:schemeClr val="accent2"/>
                </a:solidFill>
                <a:latin typeface="微软雅黑" panose="020B0503020204020204" pitchFamily="34" charset="-122"/>
                <a:ea typeface="微软雅黑" panose="020B0503020204020204" pitchFamily="34" charset="-122"/>
              </a:rPr>
              <a:t>专业性不强,灵活度不高</a:t>
            </a:r>
            <a:r>
              <a:rPr lang="zh-CN" altLang="en-US">
                <a:solidFill>
                  <a:schemeClr val="accent2"/>
                </a:solidFill>
                <a:latin typeface="微软雅黑" panose="020B0503020204020204" pitchFamily="34" charset="-122"/>
                <a:ea typeface="微软雅黑" panose="020B0503020204020204" pitchFamily="34" charset="-122"/>
              </a:rPr>
              <a:t>，维护难度大</a:t>
            </a:r>
            <a:r>
              <a:rPr lang="en-US" altLang="zh-CN">
                <a:solidFill>
                  <a:schemeClr val="accent2"/>
                </a:solidFill>
                <a:latin typeface="微软雅黑" panose="020B0503020204020204" pitchFamily="34" charset="-122"/>
                <a:ea typeface="微软雅黑" panose="020B0503020204020204" pitchFamily="34" charset="-122"/>
              </a:rPr>
              <a:t>等缺点。</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14347" name="Freeform 8"/>
          <p:cNvSpPr/>
          <p:nvPr/>
        </p:nvSpPr>
        <p:spPr bwMode="auto">
          <a:xfrm>
            <a:off x="2405063" y="414305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4355" name="Oval 6"/>
          <p:cNvSpPr>
            <a:spLocks noChangeArrowheads="1"/>
          </p:cNvSpPr>
          <p:nvPr/>
        </p:nvSpPr>
        <p:spPr bwMode="auto">
          <a:xfrm>
            <a:off x="1181100" y="376047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385095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TextBox 25"/>
          <p:cNvSpPr txBox="1">
            <a:spLocks noChangeArrowheads="1"/>
          </p:cNvSpPr>
          <p:nvPr/>
        </p:nvSpPr>
        <p:spPr bwMode="auto">
          <a:xfrm>
            <a:off x="1258888" y="3982720"/>
            <a:ext cx="9017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2290" name="TextBox 27"/>
          <p:cNvSpPr txBox="1">
            <a:spLocks noChangeArrowheads="1"/>
          </p:cNvSpPr>
          <p:nvPr/>
        </p:nvSpPr>
        <p:spPr bwMode="auto">
          <a:xfrm>
            <a:off x="1057275" y="404178"/>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2"/>
                </a:solidFill>
                <a:latin typeface="微软雅黑" panose="020B0503020204020204" pitchFamily="34" charset="-122"/>
                <a:ea typeface="微软雅黑" panose="020B0503020204020204" pitchFamily="34" charset="-122"/>
              </a:rPr>
              <a:t>国</a:t>
            </a:r>
            <a:r>
              <a:rPr lang="zh-CN" altLang="en-US" sz="3000" b="1">
                <a:solidFill>
                  <a:schemeClr val="accent2"/>
                </a:solidFill>
                <a:latin typeface="微软雅黑" panose="020B0503020204020204" pitchFamily="34" charset="-122"/>
                <a:ea typeface="微软雅黑" panose="020B0503020204020204" pitchFamily="34" charset="-122"/>
              </a:rPr>
              <a:t>内研究</a:t>
            </a:r>
            <a:r>
              <a:rPr lang="zh-CN" altLang="en-US" sz="3000" b="1">
                <a:solidFill>
                  <a:schemeClr val="accent2"/>
                </a:solidFill>
                <a:latin typeface="微软雅黑" panose="020B0503020204020204" pitchFamily="34" charset="-122"/>
                <a:ea typeface="微软雅黑" panose="020B0503020204020204" pitchFamily="34" charset="-122"/>
              </a:rPr>
              <a:t>现状</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2291" name="Freeform 5"/>
          <p:cNvSpPr/>
          <p:nvPr/>
        </p:nvSpPr>
        <p:spPr bwMode="auto">
          <a:xfrm>
            <a:off x="409258" y="40417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2">
              <a:shade val="50000"/>
            </a:schemeClr>
          </a:lnRef>
          <a:fillRef idx="1">
            <a:schemeClr val="accent2"/>
          </a:fillRef>
          <a:effectRef idx="0">
            <a:schemeClr val="accent2"/>
          </a:effectRef>
          <a:fontRef idx="minor">
            <a:schemeClr val="lt1"/>
          </a:fontRef>
        </p:style>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1+#ppt_w/2"/>
                                          </p:val>
                                        </p:tav>
                                        <p:tav tm="100000">
                                          <p:val>
                                            <p:strVal val="#ppt_x"/>
                                          </p:val>
                                        </p:tav>
                                      </p:tavLst>
                                    </p:anim>
                                    <p:anim calcmode="lin" valueType="num">
                                      <p:cBhvr additive="base">
                                        <p:cTn id="8" dur="500" fill="hold"/>
                                        <p:tgtEl>
                                          <p:spTgt spid="1435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353"/>
                                        </p:tgtEl>
                                        <p:attrNameLst>
                                          <p:attrName>style.visibility</p:attrName>
                                        </p:attrNameLst>
                                      </p:cBhvr>
                                      <p:to>
                                        <p:strVal val="visible"/>
                                      </p:to>
                                    </p:set>
                                    <p:anim calcmode="lin" valueType="num">
                                      <p:cBhvr additive="base">
                                        <p:cTn id="11" dur="500" fill="hold"/>
                                        <p:tgtEl>
                                          <p:spTgt spid="14353"/>
                                        </p:tgtEl>
                                        <p:attrNameLst>
                                          <p:attrName>ppt_x</p:attrName>
                                        </p:attrNameLst>
                                      </p:cBhvr>
                                      <p:tavLst>
                                        <p:tav tm="0">
                                          <p:val>
                                            <p:strVal val="1+#ppt_w/2"/>
                                          </p:val>
                                        </p:tav>
                                        <p:tav tm="100000">
                                          <p:val>
                                            <p:strVal val="#ppt_x"/>
                                          </p:val>
                                        </p:tav>
                                      </p:tavLst>
                                    </p:anim>
                                    <p:anim calcmode="lin" valueType="num">
                                      <p:cBhvr additive="base">
                                        <p:cTn id="12" dur="500" fill="hold"/>
                                        <p:tgtEl>
                                          <p:spTgt spid="1435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4354"/>
                                        </p:tgtEl>
                                        <p:attrNameLst>
                                          <p:attrName>style.visibility</p:attrName>
                                        </p:attrNameLst>
                                      </p:cBhvr>
                                      <p:to>
                                        <p:strVal val="visible"/>
                                      </p:to>
                                    </p:set>
                                    <p:anim calcmode="lin" valueType="num">
                                      <p:cBhvr additive="base">
                                        <p:cTn id="15" dur="500" fill="hold"/>
                                        <p:tgtEl>
                                          <p:spTgt spid="14354"/>
                                        </p:tgtEl>
                                        <p:attrNameLst>
                                          <p:attrName>ppt_x</p:attrName>
                                        </p:attrNameLst>
                                      </p:cBhvr>
                                      <p:tavLst>
                                        <p:tav tm="0">
                                          <p:val>
                                            <p:strVal val="1+#ppt_w/2"/>
                                          </p:val>
                                        </p:tav>
                                        <p:tav tm="100000">
                                          <p:val>
                                            <p:strVal val="#ppt_x"/>
                                          </p:val>
                                        </p:tav>
                                      </p:tavLst>
                                    </p:anim>
                                    <p:anim calcmode="lin" valueType="num">
                                      <p:cBhvr additive="base">
                                        <p:cTn id="16" dur="500" fill="hold"/>
                                        <p:tgtEl>
                                          <p:spTgt spid="1435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4343"/>
                                        </p:tgtEl>
                                        <p:attrNameLst>
                                          <p:attrName>style.visibility</p:attrName>
                                        </p:attrNameLst>
                                      </p:cBhvr>
                                      <p:to>
                                        <p:strVal val="visible"/>
                                      </p:to>
                                    </p:set>
                                  </p:childTnLst>
                                </p:cTn>
                              </p:par>
                              <p:par>
                                <p:cTn id="20" presetID="63" presetClass="path" presetSubtype="0" accel="50000" decel="50000" fill="hold" grpId="1" nodeType="withEffect">
                                  <p:stCondLst>
                                    <p:cond delay="0"/>
                                  </p:stCondLst>
                                  <p:childTnLst>
                                    <p:animMotion origin="layout" path="M 4.57715E-6 -1.3876E-6 L -0.07456 -1.3876E-6 " pathEditMode="relative" rAng="0" ptsTypes="AA">
                                      <p:cBhvr>
                                        <p:cTn id="21" dur="500" spd="-99900" fill="hold"/>
                                        <p:tgtEl>
                                          <p:spTgt spid="14343"/>
                                        </p:tgtEl>
                                        <p:attrNameLst>
                                          <p:attrName>ppt_x</p:attrName>
                                          <p:attrName>ppt_y</p:attrName>
                                        </p:attrNameLst>
                                      </p:cBhvr>
                                      <p:rCtr x="-3600" y="0"/>
                                    </p:animMotion>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4340"/>
                                        </p:tgtEl>
                                        <p:attrNameLst>
                                          <p:attrName>style.visibility</p:attrName>
                                        </p:attrNameLst>
                                      </p:cBhvr>
                                      <p:to>
                                        <p:strVal val="visible"/>
                                      </p:to>
                                    </p:set>
                                    <p:animEffect transition="in" filter="wipe(left)">
                                      <p:cBhvr>
                                        <p:cTn id="25" dur="500"/>
                                        <p:tgtEl>
                                          <p:spTgt spid="143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4341"/>
                                        </p:tgtEl>
                                        <p:attrNameLst>
                                          <p:attrName>style.visibility</p:attrName>
                                        </p:attrNameLst>
                                      </p:cBhvr>
                                      <p:to>
                                        <p:strVal val="visible"/>
                                      </p:to>
                                    </p:set>
                                    <p:animEffect transition="in" filter="wipe(down)">
                                      <p:cBhvr>
                                        <p:cTn id="29" dur="500"/>
                                        <p:tgtEl>
                                          <p:spTgt spid="1434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wipe(up)">
                                      <p:cBhvr>
                                        <p:cTn id="32" dur="500"/>
                                        <p:tgtEl>
                                          <p:spTgt spid="14342"/>
                                        </p:tgtEl>
                                      </p:cBhvr>
                                    </p:animEffect>
                                  </p:childTnLst>
                                </p:cTn>
                              </p:par>
                            </p:childTnLst>
                          </p:cTn>
                        </p:par>
                        <p:par>
                          <p:cTn id="33" fill="hold">
                            <p:stCondLst>
                              <p:cond delay="1500"/>
                            </p:stCondLst>
                            <p:childTnLst>
                              <p:par>
                                <p:cTn id="34" presetID="2" presetClass="entr" presetSubtype="6" fill="hold" grpId="0" nodeType="afterEffect">
                                  <p:stCondLst>
                                    <p:cond delay="0"/>
                                  </p:stCondLst>
                                  <p:childTnLst>
                                    <p:set>
                                      <p:cBhvr>
                                        <p:cTn id="35" dur="1" fill="hold">
                                          <p:stCondLst>
                                            <p:cond delay="0"/>
                                          </p:stCondLst>
                                        </p:cTn>
                                        <p:tgtEl>
                                          <p:spTgt spid="14355"/>
                                        </p:tgtEl>
                                        <p:attrNameLst>
                                          <p:attrName>style.visibility</p:attrName>
                                        </p:attrNameLst>
                                      </p:cBhvr>
                                      <p:to>
                                        <p:strVal val="visible"/>
                                      </p:to>
                                    </p:set>
                                    <p:anim calcmode="lin" valueType="num">
                                      <p:cBhvr additive="base">
                                        <p:cTn id="36" dur="500" fill="hold"/>
                                        <p:tgtEl>
                                          <p:spTgt spid="14355"/>
                                        </p:tgtEl>
                                        <p:attrNameLst>
                                          <p:attrName>ppt_x</p:attrName>
                                        </p:attrNameLst>
                                      </p:cBhvr>
                                      <p:tavLst>
                                        <p:tav tm="0">
                                          <p:val>
                                            <p:strVal val="1+#ppt_w/2"/>
                                          </p:val>
                                        </p:tav>
                                        <p:tav tm="100000">
                                          <p:val>
                                            <p:strVal val="#ppt_x"/>
                                          </p:val>
                                        </p:tav>
                                      </p:tavLst>
                                    </p:anim>
                                    <p:anim calcmode="lin" valueType="num">
                                      <p:cBhvr additive="base">
                                        <p:cTn id="37" dur="500" fill="hold"/>
                                        <p:tgtEl>
                                          <p:spTgt spid="14355"/>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14356"/>
                                        </p:tgtEl>
                                        <p:attrNameLst>
                                          <p:attrName>style.visibility</p:attrName>
                                        </p:attrNameLst>
                                      </p:cBhvr>
                                      <p:to>
                                        <p:strVal val="visible"/>
                                      </p:to>
                                    </p:set>
                                    <p:anim calcmode="lin" valueType="num">
                                      <p:cBhvr additive="base">
                                        <p:cTn id="40" dur="500" fill="hold"/>
                                        <p:tgtEl>
                                          <p:spTgt spid="14356"/>
                                        </p:tgtEl>
                                        <p:attrNameLst>
                                          <p:attrName>ppt_x</p:attrName>
                                        </p:attrNameLst>
                                      </p:cBhvr>
                                      <p:tavLst>
                                        <p:tav tm="0">
                                          <p:val>
                                            <p:strVal val="1+#ppt_w/2"/>
                                          </p:val>
                                        </p:tav>
                                        <p:tav tm="100000">
                                          <p:val>
                                            <p:strVal val="#ppt_x"/>
                                          </p:val>
                                        </p:tav>
                                      </p:tavLst>
                                    </p:anim>
                                    <p:anim calcmode="lin" valueType="num">
                                      <p:cBhvr additive="base">
                                        <p:cTn id="41" dur="500" fill="hold"/>
                                        <p:tgtEl>
                                          <p:spTgt spid="14356"/>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14347"/>
                                        </p:tgtEl>
                                        <p:attrNameLst>
                                          <p:attrName>style.visibility</p:attrName>
                                        </p:attrNameLst>
                                      </p:cBhvr>
                                      <p:to>
                                        <p:strVal val="visible"/>
                                      </p:to>
                                    </p:set>
                                  </p:childTnLst>
                                </p:cTn>
                              </p:par>
                              <p:par>
                                <p:cTn id="45" presetID="63" presetClass="path" presetSubtype="0" accel="50000" decel="50000" fill="hold" grpId="1" nodeType="withEffect">
                                  <p:stCondLst>
                                    <p:cond delay="0"/>
                                  </p:stCondLst>
                                  <p:childTnLst>
                                    <p:animMotion origin="layout" path="M 4.57715E-6 -1.3876E-6 L -0.07456 -1.3876E-6 " pathEditMode="relative" rAng="0" ptsTypes="AA">
                                      <p:cBhvr>
                                        <p:cTn id="46" dur="500" spd="-99900" fill="hold"/>
                                        <p:tgtEl>
                                          <p:spTgt spid="14347"/>
                                        </p:tgtEl>
                                        <p:attrNameLst>
                                          <p:attrName>ppt_x</p:attrName>
                                          <p:attrName>ppt_y</p:attrName>
                                        </p:attrNameLst>
                                      </p:cBhvr>
                                      <p:rCtr x="-3600" y="0"/>
                                    </p:animMotion>
                                  </p:childTnLst>
                                </p:cTn>
                              </p:par>
                              <p:par>
                                <p:cTn id="47" presetID="2" presetClass="entr" presetSubtype="6" fill="hold" grpId="0" nodeType="withEffect">
                                  <p:stCondLst>
                                    <p:cond delay="0"/>
                                  </p:stCondLst>
                                  <p:childTnLst>
                                    <p:set>
                                      <p:cBhvr>
                                        <p:cTn id="48" dur="1" fill="hold">
                                          <p:stCondLst>
                                            <p:cond delay="0"/>
                                          </p:stCondLst>
                                        </p:cTn>
                                        <p:tgtEl>
                                          <p:spTgt spid="14360"/>
                                        </p:tgtEl>
                                        <p:attrNameLst>
                                          <p:attrName>style.visibility</p:attrName>
                                        </p:attrNameLst>
                                      </p:cBhvr>
                                      <p:to>
                                        <p:strVal val="visible"/>
                                      </p:to>
                                    </p:set>
                                    <p:anim calcmode="lin" valueType="num">
                                      <p:cBhvr additive="base">
                                        <p:cTn id="49" dur="500" fill="hold"/>
                                        <p:tgtEl>
                                          <p:spTgt spid="14360"/>
                                        </p:tgtEl>
                                        <p:attrNameLst>
                                          <p:attrName>ppt_x</p:attrName>
                                        </p:attrNameLst>
                                      </p:cBhvr>
                                      <p:tavLst>
                                        <p:tav tm="0">
                                          <p:val>
                                            <p:strVal val="1+#ppt_w/2"/>
                                          </p:val>
                                        </p:tav>
                                        <p:tav tm="100000">
                                          <p:val>
                                            <p:strVal val="#ppt_x"/>
                                          </p:val>
                                        </p:tav>
                                      </p:tavLst>
                                    </p:anim>
                                    <p:anim calcmode="lin" valueType="num">
                                      <p:cBhvr additive="base">
                                        <p:cTn id="50" dur="500" fill="hold"/>
                                        <p:tgtEl>
                                          <p:spTgt spid="14360"/>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4344"/>
                                        </p:tgtEl>
                                        <p:attrNameLst>
                                          <p:attrName>style.visibility</p:attrName>
                                        </p:attrNameLst>
                                      </p:cBhvr>
                                      <p:to>
                                        <p:strVal val="visible"/>
                                      </p:to>
                                    </p:set>
                                    <p:animEffect transition="in" filter="wipe(left)">
                                      <p:cBhvr>
                                        <p:cTn id="54" dur="500"/>
                                        <p:tgtEl>
                                          <p:spTgt spid="14344"/>
                                        </p:tgtEl>
                                      </p:cBhvr>
                                    </p:animEffect>
                                  </p:childTnLst>
                                </p:cTn>
                              </p:par>
                            </p:childTnLst>
                          </p:cTn>
                        </p:par>
                        <p:par>
                          <p:cTn id="55" fill="hold">
                            <p:stCondLst>
                              <p:cond delay="2500"/>
                            </p:stCondLst>
                            <p:childTnLst>
                              <p:par>
                                <p:cTn id="56" presetID="22" presetClass="entr" presetSubtype="4" fill="hold" grpId="0" nodeType="afterEffect">
                                  <p:stCondLst>
                                    <p:cond delay="0"/>
                                  </p:stCondLst>
                                  <p:childTnLst>
                                    <p:set>
                                      <p:cBhvr>
                                        <p:cTn id="57" dur="1" fill="hold">
                                          <p:stCondLst>
                                            <p:cond delay="0"/>
                                          </p:stCondLst>
                                        </p:cTn>
                                        <p:tgtEl>
                                          <p:spTgt spid="14345"/>
                                        </p:tgtEl>
                                        <p:attrNameLst>
                                          <p:attrName>style.visibility</p:attrName>
                                        </p:attrNameLst>
                                      </p:cBhvr>
                                      <p:to>
                                        <p:strVal val="visible"/>
                                      </p:to>
                                    </p:set>
                                    <p:animEffect transition="in" filter="wipe(down)">
                                      <p:cBhvr>
                                        <p:cTn id="58" dur="500"/>
                                        <p:tgtEl>
                                          <p:spTgt spid="1434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4346"/>
                                        </p:tgtEl>
                                        <p:attrNameLst>
                                          <p:attrName>style.visibility</p:attrName>
                                        </p:attrNameLst>
                                      </p:cBhvr>
                                      <p:to>
                                        <p:strVal val="visible"/>
                                      </p:to>
                                    </p:set>
                                    <p:animEffect transition="in" filter="wipe(up)">
                                      <p:cBhvr>
                                        <p:cTn id="61" dur="500"/>
                                        <p:tgtEl>
                                          <p:spTgt spid="14346"/>
                                        </p:tgtEl>
                                      </p:cBhvr>
                                    </p:animEffect>
                                  </p:childTnLst>
                                </p:cTn>
                              </p:par>
                            </p:childTnLst>
                          </p:cTn>
                        </p:par>
                        <p:par>
                          <p:cTn id="62" fill="hold">
                            <p:stCondLst>
                              <p:cond delay="3000"/>
                            </p:stCondLst>
                            <p:childTnLst>
                              <p:par>
                                <p:cTn id="63" presetID="31" presetClass="entr" presetSubtype="0" fill="hold" grpId="0" nodeType="afterEffect">
                                  <p:stCondLst>
                                    <p:cond delay="0"/>
                                  </p:stCondLst>
                                  <p:childTnLst>
                                    <p:set>
                                      <p:cBhvr>
                                        <p:cTn id="64" dur="1" fill="hold">
                                          <p:stCondLst>
                                            <p:cond delay="0"/>
                                          </p:stCondLst>
                                        </p:cTn>
                                        <p:tgtEl>
                                          <p:spTgt spid="12291"/>
                                        </p:tgtEl>
                                        <p:attrNameLst>
                                          <p:attrName>style.visibility</p:attrName>
                                        </p:attrNameLst>
                                      </p:cBhvr>
                                      <p:to>
                                        <p:strVal val="visible"/>
                                      </p:to>
                                    </p:set>
                                    <p:anim calcmode="lin" valueType="num">
                                      <p:cBhvr>
                                        <p:cTn id="65" dur="300" fill="hold"/>
                                        <p:tgtEl>
                                          <p:spTgt spid="12291"/>
                                        </p:tgtEl>
                                        <p:attrNameLst>
                                          <p:attrName>ppt_w</p:attrName>
                                        </p:attrNameLst>
                                      </p:cBhvr>
                                      <p:tavLst>
                                        <p:tav tm="0">
                                          <p:val>
                                            <p:fltVal val="0"/>
                                          </p:val>
                                        </p:tav>
                                        <p:tav tm="100000">
                                          <p:val>
                                            <p:strVal val="#ppt_w"/>
                                          </p:val>
                                        </p:tav>
                                      </p:tavLst>
                                    </p:anim>
                                    <p:anim calcmode="lin" valueType="num">
                                      <p:cBhvr>
                                        <p:cTn id="66" dur="300" fill="hold"/>
                                        <p:tgtEl>
                                          <p:spTgt spid="12291"/>
                                        </p:tgtEl>
                                        <p:attrNameLst>
                                          <p:attrName>ppt_h</p:attrName>
                                        </p:attrNameLst>
                                      </p:cBhvr>
                                      <p:tavLst>
                                        <p:tav tm="0">
                                          <p:val>
                                            <p:fltVal val="0"/>
                                          </p:val>
                                        </p:tav>
                                        <p:tav tm="100000">
                                          <p:val>
                                            <p:strVal val="#ppt_h"/>
                                          </p:val>
                                        </p:tav>
                                      </p:tavLst>
                                    </p:anim>
                                    <p:anim calcmode="lin" valueType="num">
                                      <p:cBhvr>
                                        <p:cTn id="67" dur="300" fill="hold"/>
                                        <p:tgtEl>
                                          <p:spTgt spid="12291"/>
                                        </p:tgtEl>
                                        <p:attrNameLst>
                                          <p:attrName>style.rotation</p:attrName>
                                        </p:attrNameLst>
                                      </p:cBhvr>
                                      <p:tavLst>
                                        <p:tav tm="0">
                                          <p:val>
                                            <p:fltVal val="90"/>
                                          </p:val>
                                        </p:tav>
                                        <p:tav tm="100000">
                                          <p:val>
                                            <p:fltVal val="0"/>
                                          </p:val>
                                        </p:tav>
                                      </p:tavLst>
                                    </p:anim>
                                    <p:animEffect transition="in" filter="fade">
                                      <p:cBhvr>
                                        <p:cTn id="68" dur="300"/>
                                        <p:tgtEl>
                                          <p:spTgt spid="12291"/>
                                        </p:tgtEl>
                                      </p:cBhvr>
                                    </p:animEffect>
                                  </p:childTnLst>
                                </p:cTn>
                              </p:par>
                            </p:childTnLst>
                          </p:cTn>
                        </p:par>
                        <p:par>
                          <p:cTn id="69" fill="hold">
                            <p:stCondLst>
                              <p:cond delay="3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2290"/>
                                        </p:tgtEl>
                                        <p:attrNameLst>
                                          <p:attrName>style.visibility</p:attrName>
                                        </p:attrNameLst>
                                      </p:cBhvr>
                                      <p:to>
                                        <p:strVal val="visible"/>
                                      </p:to>
                                    </p:set>
                                    <p:anim calcmode="lin" valueType="num">
                                      <p:cBhvr>
                                        <p:cTn id="72"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73" dur="400" fill="hold"/>
                                        <p:tgtEl>
                                          <p:spTgt spid="12290"/>
                                        </p:tgtEl>
                                        <p:attrNameLst>
                                          <p:attrName>ppt_y</p:attrName>
                                        </p:attrNameLst>
                                      </p:cBhvr>
                                      <p:tavLst>
                                        <p:tav tm="0">
                                          <p:val>
                                            <p:strVal val="#ppt_y"/>
                                          </p:val>
                                        </p:tav>
                                        <p:tav tm="100000">
                                          <p:val>
                                            <p:strVal val="#ppt_y"/>
                                          </p:val>
                                        </p:tav>
                                      </p:tavLst>
                                    </p:anim>
                                    <p:anim calcmode="lin" valueType="num">
                                      <p:cBhvr>
                                        <p:cTn id="74"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75"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76" dur="400" tmFilter="0,0; .5, 1; 1, 1"/>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P spid="14341" grpId="0" autoUpdateAnimBg="0"/>
      <p:bldP spid="14342" grpId="0" autoUpdateAnimBg="0"/>
      <p:bldP spid="14343" grpId="0" bldLvl="0" animBg="1"/>
      <p:bldP spid="14343" grpId="1" bldLvl="0" animBg="1"/>
      <p:bldP spid="14344" grpId="0" bldLvl="0" animBg="1"/>
      <p:bldP spid="14345" grpId="0" autoUpdateAnimBg="0"/>
      <p:bldP spid="14346" grpId="0" autoUpdateAnimBg="0"/>
      <p:bldP spid="14347" grpId="0" bldLvl="0" animBg="1"/>
      <p:bldP spid="14347" grpId="1" bldLvl="0" animBg="1"/>
      <p:bldP spid="14352" grpId="0" bldLvl="0" animBg="1" autoUpdateAnimBg="0"/>
      <p:bldP spid="14353" grpId="0" bldLvl="0" animBg="1" autoUpdateAnimBg="0"/>
      <p:bldP spid="14354" grpId="0" autoUpdateAnimBg="0"/>
      <p:bldP spid="14355" grpId="0" bldLvl="0" animBg="1" autoUpdateAnimBg="0"/>
      <p:bldP spid="14356" grpId="0" bldLvl="0" animBg="1" autoUpdateAnimBg="0"/>
      <p:bldP spid="14360" grpId="0" autoUpdateAnimBg="0"/>
      <p:bldP spid="12290" grpId="0" autoUpdateAnimBg="0"/>
      <p:bldP spid="1229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120110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345757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3713798"/>
            <a:ext cx="31686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a:t>
            </a:r>
            <a:r>
              <a:rPr lang="zh-CN" altLang="en-US" sz="4400" b="1">
                <a:solidFill>
                  <a:srgbClr val="004C54"/>
                </a:solidFill>
                <a:latin typeface="微软雅黑" panose="020B0503020204020204" pitchFamily="34" charset="-122"/>
                <a:ea typeface="微软雅黑" panose="020B0503020204020204" pitchFamily="34" charset="-122"/>
              </a:rPr>
              <a:t>内容</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17413" name="Rectangle 14"/>
          <p:cNvSpPr>
            <a:spLocks noChangeArrowheads="1"/>
          </p:cNvSpPr>
          <p:nvPr/>
        </p:nvSpPr>
        <p:spPr bwMode="auto">
          <a:xfrm>
            <a:off x="5634038" y="297338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9243" name="Freeform 18"/>
          <p:cNvSpPr>
            <a:spLocks noEditPoints="1"/>
          </p:cNvSpPr>
          <p:nvPr/>
        </p:nvSpPr>
        <p:spPr bwMode="auto">
          <a:xfrm>
            <a:off x="5467350" y="1697990"/>
            <a:ext cx="1266190" cy="1132840"/>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17411"/>
                                        </p:tgtEl>
                                        <p:attrNameLst>
                                          <p:attrName>style.visibility</p:attrName>
                                        </p:attrNameLst>
                                      </p:cBhvr>
                                      <p:to>
                                        <p:strVal val="visible"/>
                                      </p:to>
                                    </p:set>
                                    <p:animEffect transition="in" filter="barn(inVertical)">
                                      <p:cBhvr>
                                        <p:cTn id="11" dur="500"/>
                                        <p:tgtEl>
                                          <p:spTgt spid="1741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wipe(up)">
                                      <p:cBhvr>
                                        <p:cTn id="15" dur="500"/>
                                        <p:tgtEl>
                                          <p:spTgt spid="174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413"/>
                                        </p:tgtEl>
                                        <p:attrNameLst>
                                          <p:attrName>style.visibility</p:attrName>
                                        </p:attrNameLst>
                                      </p:cBhvr>
                                      <p:to>
                                        <p:strVal val="visible"/>
                                      </p:to>
                                    </p:set>
                                    <p:animEffect transition="in" filter="wipe(down)">
                                      <p:cBhvr>
                                        <p:cTn id="18"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autoUpdateAnimBg="0"/>
      <p:bldP spid="17411" grpId="0" bldLvl="0" animBg="1"/>
      <p:bldP spid="17412" grpId="0" autoUpdateAnimBg="0"/>
      <p:bldP spid="1741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391478"/>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2"/>
                </a:solidFill>
                <a:latin typeface="微软雅黑" panose="020B0503020204020204" pitchFamily="34" charset="-122"/>
                <a:ea typeface="微软雅黑" panose="020B0503020204020204" pitchFamily="34" charset="-122"/>
              </a:rPr>
              <a:t>系统功能</a:t>
            </a:r>
            <a:r>
              <a:rPr lang="zh-CN" altLang="en-US" sz="3000" b="1">
                <a:solidFill>
                  <a:schemeClr val="accent2"/>
                </a:solidFill>
                <a:latin typeface="微软雅黑" panose="020B0503020204020204" pitchFamily="34" charset="-122"/>
                <a:ea typeface="微软雅黑" panose="020B0503020204020204" pitchFamily="34" charset="-122"/>
              </a:rPr>
              <a:t>展示</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435928"/>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extLst>
            <a:ext uri="{91240B29-F687-4F45-9708-019B960494DF}">
              <a14:hiddenLine xmlns:a14="http://schemas.microsoft.com/office/drawing/2010/main" w="9525">
                <a:solidFill>
                  <a:srgbClr val="000000"/>
                </a:solidFill>
                <a:round/>
              </a14:hiddenLine>
            </a:ext>
          </a:extLst>
        </p:spPr>
        <p:style>
          <a:lnRef idx="1">
            <a:schemeClr val="accent2"/>
          </a:lnRef>
          <a:fillRef idx="2">
            <a:schemeClr val="accent2"/>
          </a:fillRef>
          <a:effectRef idx="1">
            <a:schemeClr val="accent2"/>
          </a:effectRef>
          <a:fontRef idx="minor">
            <a:schemeClr val="dk1"/>
          </a:fontRef>
        </p:style>
        <p:txBody>
          <a:bodyPr/>
          <a:lstStyle/>
          <a:p>
            <a:endParaRPr lang="zh-CN" altLang="en-US"/>
          </a:p>
        </p:txBody>
      </p:sp>
      <p:pic>
        <p:nvPicPr>
          <p:cNvPr id="4" name="ECB019B1-382A-4266-B25C-5B523AA43C14-1" descr="wpp"/>
          <p:cNvPicPr>
            <a:picLocks noChangeAspect="1"/>
          </p:cNvPicPr>
          <p:nvPr/>
        </p:nvPicPr>
        <p:blipFill>
          <a:blip r:embed="rId2"/>
          <a:stretch>
            <a:fillRect/>
          </a:stretch>
        </p:blipFill>
        <p:spPr>
          <a:xfrm>
            <a:off x="-310515" y="996315"/>
            <a:ext cx="12545060" cy="504317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ldLvl="0" animBg="1"/>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UyODcyOTUyMjAyIiwKCSJHcm91cElkIiA6ICI0NTE1NTA1OTYiLAoJIkltYWdlIiA6ICJpVkJPUncwS0dnb0FBQUFOU1VoRVVnQUFCSkVBQUFGL0NBWUFBQUQ1T0ZqbkFBQUFDWEJJV1hNQUFBc1RBQUFMRXdFQW1wd1lBQUFnQUVsRVFWUjRuT3pkZDNnVTFlTEc4WGZURXhKS2FBWkZ3Q2lJTkRGR0JDeTBpOGlsQnBBaWdsUkZ4U2k5b3hjdkNJSlNCTGswUWFTM0tMMEhLVkV3SWdvL1FPQktsMUFTU0VJQ0tUdS9QK0xPelNhYmJJSkFKSHcveitQajdzeVptYk9UY0RiNzdpa1N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pUzF4VUFBT0R2eURDTXJaTHE1WFU5QVB6dDdMVllMRFh5dWhJQUFPUUZRaVFBQUJ3d0RNUEk2em9BK0h1eVdDejhEUTBBdUMrNTVIVUZBQUFBQUFBQThQZEhpQVFBQUFBQUFBQ25DSkVBQUFBQUFBRGdGQ0VTQUFBQUFBQUFuQ0pFQWdBQUFBQUFnRk9FU0FBQUFBQUFBSENLRUFrQUFBQUFBQUJPRVNJQkFBQUFBQURBS1VJa0FBQUFBQUFBT0VXSUJBQUFBQUFBQUtjSWtRQUFBQUFBQU9BVUlSSUFBQUFBQUFDY0lrUUNBQ0NQL1BqamovcnR0OTkwN2RvMTdkeTVVOWV1WGJ1bDg1dzZkZXEyMWlzcEtVa0hEaHpRZ2dVTGxKeWNuS3RqVTFKU2Jsczl6cDgvci9Ed2NLZmxmdm5sRjhYSHg5L3lkUzVldktqcjE2ODczQmNWRmFVdFc3Wm95NVl0bWZiRnhzWnE1ODZkaW9tSjBiRmp4N1J2Mzc1YnVyN1ZhcjJsNHh6NXEvZi94SWtUZXVlZGR6Umt5QkQ5K3V1dk9Ucm0wcVZMbWU3ZmpSczN0R2ZQSHYzd3d3K1MwdTZqWVJoT3o1V2NuS3dsUzVab3laSWx1ZjdkeTRwaEdFcElTRkJpWXVKdE9SOEFBUGN6dDd5dUFBQUE5Nk9USjAvcXpUZmYxSmd4WTdSKy9YcXRXclZLNjlldnovVjVSbzBhcFcrKytVYVRKMDlXclZxMUZCSVNrcVBqWnMyYUpYOS9mNGY3RGg0OHFCNDlla2lTaWhZdHFrYU5HamtzbDVTVXBELysrRU5Iang3Vnp6Ly9yRjI3ZHFsWnMyWmF0MjVkdHRlZU5tMmFIbmpnZ1d6TFRKOCtYVE5uenBRa0xWKytYT1hLbFhOWWJ2YnMyWm8rZmJxcVY2K3V6ei8vWEI0ZUhqcC8vcnc2ZCs2YzViazNiOTVzUGw2MGFKRW1UNTZzb0tBZ1RabzBTYTZ1cm5abGYvNzVadzBaTWtTU0ZCa1phYmZQdzhOREkwYU1VT1BHamZYVVUwOXB3SUFCV3JwMHFRSURBN045YmVsdDNMaFJreWRQMXJCaHcxU3paazJOR3pjdVIwSFFrQ0ZEN3NqOWo0aUlVRVJFaEZ4Y1hQVCsrKy9uNkRXTUhUdFdFUkVSR2pCZ2dKbzNieTVKaW9tSlVlL2V2ZVhoNGFFMWE5YW9ZOGVPS2xteXBBWU5HcVRLbFN0bmVhNGJOMjVvM0xoeGtxVEdqUnZMM2QzZGJ2K3hZOGRrdFZwVm9VSUZTV2tCNHF4WnMvVEJCeDlrK2Z0OC92eDVOV3ZXVEJhTFJSTW1URkJFUklRR0RScVVvOWNHQUFEc0VTSUJBSkFIRml4WW9CSWxTcWhtelpvYVBYcTBXclJvSVc5dmI3c3lWcXRWNjlldjEvcjE2M1hreUJGZHUzWk5ucDZlQ2dnSTBCdHZ2S0VHRFJyb3dRY2ZsR0VZK3ZEREQ3Vml4WW9jOTBwS1RrN1dpUk1uMUtkUG4yekxqUmt6Umw5ODhVV203VmFyVmVmUG44KzBmZmZ1M1U3cmtMNkh5ZlhyMTlXMGFkTnN5M1RxMUNsVG1DQkoyN1p0MDdQUFBxdVpNMmNxTWpKU0kwZU8xT2pSbzNYOStuVkZSMGRuV3dlYnFsV3JLalUxVlJFUkVab3dZWUlHREJpUW8rTWt5Y3ZMU3lFaElWcTZkS25lZU9NTkJRUUVhTUdDQlJveFlrU096N0Z6NTA1ZHVIQkJRNFlNMGVMRmk3VnExU29sSlNVNVBTNDBORlF2dlBCQ3B1MjV2ZjlCUVVFT3kxaXQxaXpEUTBueTkvZlg1czJiZGZMa1NlM1lzVU51Ym01NjVwbG56UDIyMytYazVHUzV1N3VyVnExYVdyTm1qVWFNR0tGbHk1YlpoWFZaMWFGT25Ucm1ZeGNYRjYxWnMwYWhvYUc2ZHUyYXZ2enlTNVV2WDE0elpzeFFSRVNFUm80Y3FTbFRwamc4ajV0YjJwKzdobUhvdSsrK1UxaFltTXFXTGF0MjdkcGwrZm9BQUlCamhFZ0FBTnhsVjY5ZTFkcTFhOVd6WjArdFg3OWU4Zkh4YXR1MnJWMlo2T2hvOWV2WFR3Y09IREMzdWJpNEtERXhVZi85NzM5MTRzUUpOV2pRUUowN2Q5YTZkZXYwKysrL2E4MmFOV1p2bWQ5KyswM3QyN2VYeFdMUnhvMGJWYlJvMFV6MXVITGxpczZlUFp0dFhlUGo0N01jS2xhMGFGSDUrUGpvekpremtxUXZ2L3hTanovK3VHcldyQ2xKMnJwMXF3b1hMbXlXZi9IRkZ6T2R5MnExT2gzR2w1Q1FrT1crU3BVcTZhMjMzdEtrU1pOMDdkbzF4Y1RFNk5DaFE1TFNnb3hkdTNaSlNodE8xYmh4WTBscFBhZzhQRHpNNDd0MDZhSlpzMllwS2lwS0NRa0o4dkh4eWJZKzZiM3l5aXVhUDMrK1ZxOWVyYlp0MjJyYXRHbDY1NTEzc3V3Vms5SEFnUU8xZCs5ZVhibHlSVE5tekRDMzIzNk90b0RGOXJ4bXpacEtTa3BTZ1FJRmJzdjkvNnUrK09JTFdhMVd2Zjc2NndvSUNEQzNlM2w1U1VvTGJuNysrV2NGQndmcnpKa3o4dkR3ME55NWM5V3RXemV6YkpreVpjekhobUhvOU9uVGtxU0hIMzVZRm90RlVsclkyS3RYTDBWRlJhbDU4K1o2N0xISEpFbERodzVWNjlhdHRXZlBIcTFjdVZMLytNYy9NdFh4NXMyYjV1TnUzYnJwcDU5K1VwRWlSVzdqWFFBQTRQNUJpQVFBd0YyMmZQbHlXU3dXdFd6WlVsMjZkRkdkT25Yc1BvQ25wS1RvdmZmZTA2RkRoK1RxNnFydTNidXJlZlBtS2xteXBCSVRFL1hMTDcrWVE1NWNYVjAxY09CQVhiMTZWZi80eHorVWtKQ2dqaDA3bXNHTHhXSXhoNmFsdDNMbFNqM3h4Qk9aaG1qbGhtRVlzbGdzWnRCUnRXclZXejZYbEhtNFdFNTE3TmhSVHp6eGhKNSsrbW5GeDhkcnpwdzVtZXFUdmlkVC9mcjE1ZVhscGRXclY4dkx5MHZkdTNkWHZYcjF6Q0ZTdVZHeVpFblZyVnRYUzVZczBmejU4L1dmLy94SFM1Y3UxWnR2dnBtajQvMzgvTXlmWDRzV0xjeWhhQmw3NXpqcXJiTng0OGEvZlArM2J0MXFQaDQvZnJ6V3IxK3Z5cFVyYTlLa1NaTFNRc1R0MjdkTGtsMlBNUmNYRjBWR1JtckxsaTE2OE1FSDlkcHJyNmw3OSs2cVVLR0N0bTNiWnRjVExPT3d1TmpZV0xzUWFlWEtsZWJqdUxnNHN3ZlNWMTk5SlQ4L1ArM1pzMGNqUjQ3VXFWT245TW9ycjJqQWdBRm11QlFRRUtET25UdnI2TkdqQ2d3TXRPdTk1SWp0TlF3Wk1rUXZ2ZlJTVG04VEFBRDRFeUVTQUFCM1VYSnlzcFl1WGFwLy92T2YrdlhYWDNYcTFDa05HemJNcmt4WVdKalptMmJreUpINjV6Ly9hZTd6OXZaV2pSbzFKS1gxNGtsSlNWRzFhdFhNL2FtcHFYYkRtYXhXcTlQaFRWa05KOHJLd29VTEZSQVFvTmRlZTgxdWUvUG16Zlg0NDQrYnordlhyNStyODZhbXB0b05pY3BPV0ZpWWloUXBZdll5c2MyWnRHelpNcDA3ZDA0V2kwVmR1blF4eS92Nys2dEJnd2Jhdm4yN0VoSVNGQkFRSURjM04zUG9tTzM0OFBCdzllM2IxK0UxTTk0blcralZvVU1IZGUzYVZaR1JrV3JhdEttV0xWdW1ybDI3bXIyZHNudTlxYW1wZXY3NTV5WEpib2pYNjYrL0xrbWFPM2V1M2ZPdnZ2cEtWcXRWc2JHeHQrWCsyM29xSFQ1OFdCczNicFFrdFduVHh0eCs5ZXBWVFp3NFVaTHNycGVVbEtRUFAveFFrbFNsU2hWTm1EQkIrL2Z2MTgyYk4zWHg0a1g1K2ZucCt2WHJzbHF0cWwrL3ZzcVVLYVBpeFl1clJJa1NabUM2Y09GQ1RaZ3dJY3U2T1FxRWxpNWRxcVZMbDBxUzl1M2JwNVNVRkhYcTFFa3VMaTY2ZlBteTA5Y0xBQUQrR2tJa0FBRHVvZzBiTmlnNk9scnQyN2ZYSjU5OG9nb1ZLdWlwcDU2eUsyT2JZRHN3TU5BdVFNcG8yYkpsNWlURVVscW80ZWZucCsrLy8xNE5HelpVYkd5c1B2LzhjM040MDhtVEo5V3FWYXRNNTBrL25DZ25QRDA5WmJWYU13MkZPM3YyckFvWEx1ejBmSTdtTjVMU2VrMDk5TkJEa3RKV1RDdFJvb1RkL25Qbnpwa3JmTG00dU9pVFR6N1JtalZyelAyUmtaSHEzTG16RGg0OHFFcVZLaWs0T05qdStMRmp4OG93REJtR0lSY1hGdzBZTU1DdUo4NnQ5b1NxVnEyYUtsYXNxSVVMRjJyNDhPRmF0bXlaMXF4WjQzU1M4Ly84NXorYVBYdTJ3K3ZIeGNYWmxjMzQvSGJlLzVzM2IycllzR0d5V3EwcVdyU29HalpzbU8zeHRuUFllc050MkxCQlVsb0lObUxFQ0pVcFUwWWVIaDVxMnJTcE9jbDVwVXFWZFBYcVZWMjRjRUhuejU5WDZkS2xWYkJnd1N6cmV2cjBhZk5uWGJCZ1FZZkR6Nzc5OWx1TkdqWEtmQjRaR1pubHo3QkdqUnBLU1VuUjJyVnJuVTdxRGdBQXNrYUlCQURBWGJSZ3dRSTkrK3l6c2xxdCt1R0hIOHplSE9rZFAzNWNVbG9Qajl5SWpvNVc5KzdkbFpLU290allXRW5TdUhIanpLRS82VmY5Q2drSjBjS0ZDODI1YTNLcmNPSENpb3lNMUp3NWN6UjE2bFJKdHg3QzJMaTR1T2liYjc3Unh4OS9yR1hMbHFseTVjcnEyN2V2NHVMaU5IcjBhSjA5ZTFZUFBQQ0ErdmZ2cndjZmZORGhPYTVjdWFLOWUvZnF4eDkvMUx4NTg3SzgxbzRkT3h4dXIxV3Jsalp0Mm1RK0R3OFAxK2pSb3lYSmJudEdIVHAwMFBEaHc1V1ltS2hhdFdwcDRjS0ZhdG15cFhudmMydkZpaFhaUHI5ZDk5OHdESTBjT1ZJblQ1NlVKSFh0MmxVM2I5NDBlM2hkdjM3ZExKcyt5UEwxOVZWb2FLZ3VYTGlnSlV1V0tDb3FTcDA3ZDVhM3Q3YzJiOTZzQ3hjdW1FTXErL1hycDlqWVdOMjRjY004ZnY3OCtXclNwSW1hTkdsaWJrdEpTZEcyYmRzMGUvWnNNMENxV2JPbVB2cm9JN3U1bld6Q3dzSXliWFBVcXk0c0xFd0ZDaFRRdFd2WDdGNFBBQURJUFVJa0FBRHVrai8rK0VQSGpoMVR5NVl0dFhQblRrblNjODg5bDZtYzdRTjh4dVhtTTJyYnRxMGFOR2hnOWh4SlRrN09OSFROTmtseFJxZE9uWkxWYWpVZjU0YXRmb1poMlBVRVNreE1sTGUzZDQ2R3g5a0NqOVRVVkVuMnI3VnIxNjY2ZnYyNjFxMWJwMTI3ZGlrcEtVbFdxMVdkT25WU3o1NDl6WlcvaGc4ZnJoNDllcGpMeWt0cFBYU3ltNGc3dlhIanh1bnExYXQydzc0OFBEenNKaUgzOWZVMUh6dWFuTnptdWVlZWs4VmkwWGZmZmFjWFhuaEJZOGFNMGVuVHA3UHRGZlRXVzIrcFE0Y09kdGVQaUlpd0s1TnhZdTMwYnNmOS8reXp6N1I1ODJaemUwaElpTmx6TGFQMHc4czJiZHFrbDE1NlNXRmhZWXFLaXRKamp6Mm1uajE3S2l3c1RCOS8vTEhkY1JjdlhwU1BqNDhDQXdPVmtwS2k0T0JnK2ZuNVNVcjdlUjA2ZEVoYnRtelJoZzBiTWcxSmk0aUl5RFFzNzVsbm50RVhYM3loRmkxYXFINzkrazduUVpMUzVwNjZkdTNhYlo5WUhBQ0ErdzBoRWdBQWQwbEFRSUNxVjYrdTlldlhhL1RvMFpvNmRhcldyMSt2OXUzYjI1VXJYcnk0enA4L3J5TkhqdVRxL0NWTGxyeWwzaWkzMm9NbzQzTHlMVnEwMEpRcFUreUNFOXYrQng5ODBGeHFQYjNFeEVSSmFVUGtacytlclcrLy9kYmM1K0hoWVg3bzkvSHgwYlp0MjdSdDJ6WnovemZmZkpOcGFGYkpraVUxWnN3WWpSa3pSaDk5OUpGcTE2NHRLUzF3NmRXcmwvYnQyNWZydVpweXdqWUVzVkdqUnZyZ2d3OVVxVktsWEE4VGxOTG13TXJKZGpjM045V3RXL2N2M2YvdnYvOWVDeFlzc052bWJCNm45SDcrK1dlTkhUdldQUC9nd1lNVkdCaW9WMTk5VlFFQkFZcUlpTkR1M2JzVkVoS2lJVU9HYU9MRWlWcTBhSkZlZSswMWxTNWRXcnQzNzlidzRjUE4xZmxjWEZ6azcrK3Y2T2hvdWJtNVpkbmJMTHZoYUJFUkVWcTdkcTArK3Vnak5XclVTQ05IanBTN3U3c0tGU3FrczJmUEtpWW1Kc2V2RHdBQVpFYUlCQURBWGRTeFkwZjE3ZHRYMGRIUnFsZXZuaFl2WHF5MmJkdkt4Y1hGTEZPalJnMnRXclZLaHc0ZDB2ZmZmNjlubjMwMlY5ZHdOaGVQSkUyZlB0MmNjeWkzRTJ0djJyUkpSWW9VMGJScDArVG41MmNPYzBwSVNGQ2ZQbjBVRmhabUJoYTJjMCtkT2xXbFM1Zk9kQzdiS2w1K2ZuNktpWW5KTk0rUFRVSkNndE1lUm5GeGNaby9mNzZLRmkycTJOaFlEUjQ4V0pNblQ5YVRUejZwU1pNbWFkKytmZkx4OGNtMFdsaEdNVEV4dVZvQzNqQU1MVjY4V004Ly83emk0K04xNE1BQk0xekpyZlE5aTdMYjd1SGhvY09IRC8rbCt4OFVGS1JpeFlySjFkVlZVVkZSNXZiMG9XTDZlYlF5aG8yZmZ2cXBPVEY1ZUhpNHBMUVFyVUdEQnBMUzVrM2F2WHUzRGgwNnBMNTkrMnJIamgwcVZLaVFubmppQ1VuUzAwOC9yVHAxNnFoY3VYS3FVS0dDS2xldXJNV0xGMnZxMUtsWjlzS3JVYU9HQmc0YzZIQ2Y3YjdZWHJ2RllqRkRNZHZQazhtM0FRRDRhd2lSQUFDNGkxNTQ0UVdWTGwxYUN4WXNNRmYxK3U2NzcreUc1SFR1M0ZucjE2L1hqUnMzMUw5L2YvWHUzVnN2dmZTU0NoVXFwTGk0T1BQRGZNWmhQRC85OUpOOGZIeHlORHd0L2Z4SU5xVkxsN1lMc3pKS2Y5NkVoQVNkT0hGQ0xWdTIxTEpseXlSSmd3Y1BscHVibTdsNlhIb3RXclF3SDgrZVBWdFBQdm1rSk9uTW1UT1NwR0xGaXFsZnYzN3ExNitmV1M3OWFtMHJWcXhRMmJKbE5YUG1URTJmUGwyMWF0WEtkSTB1WGJybzBxVkwycjU5dS9idTNhdnc4SEQxNnRWTHdjSEIycjE3dHlScDZOQ2g1dXBnR1IwN2Rremp4NDlYNWNxVjFidDM3eXp2UTBhN2R1M1M2ZE9uTlhUb1VDMVlzRUNsU3BWU3ZYcjFjbnk4emFwVnE3Unk1VXFWS1ZORzQ4ZVAxNkpGaSt6MlAvNzQ0NW80Y2FLS0Z5K3UrUGg0MWE5Zi95L2RmM2QzZDQwZVBWb1BQUENBbWpWcmx1djZObTdjV05ldlgxZjU4dVZWdG14WmxTNWRXbzg5OXBpNXYzcjE2cEtrbzBlUDZ1alJveXBWcXBTNmRPbGlCaytlbnA0YU1XS0UzVG0zYjk4dUtXM0lwS1BmNDR5VHBhY1hIaDZ1MDZkUE93d0FiWUhwK2ZQbnRYRGhRaDAvZmx5aG9hRXFWS2hRTGw4MUFBRDNOMElrQUFEdUloY1hGNzM2NnF2NjVKTlA5TjU3NzZseTVjcGF1SENoWFNCVXVuUnBmZnp4eHhvOGVMQVNFaEkwZHV4WWpSMDdWaTR1THVZOFJqMTc5c3dVSXIzMTFsdWFNMmVPK1h6MTZ0VXFWYXFVWFpuc2VoM05uajA3MjNsLzBoL3I2K3VyNE9CZ3RXM2IxZ3d4R2pkdXJJU0VCS2ZEcWRKUDV2MS8vL2Qva3FTSEgzNDR5K3ZhSkNVbGFjbVNKWkxTZW5SbDlQdnZ2NnQ0OGVKS1RFelVxRkdqMUxwMWEwVkZSWmtCVXAwNmRiSmRlYXhEaHc2eVdxMHFWcXlZMDdxa3QzRGhRbFdvVUVFUFAveXd0bXpab3ZmZWV5L2JNQzRySDMzMGtXYk1tS0VWSzFabzBhSkZhdFdxbFRtaGRxTkdqYlJod3dhOThzb3JldU9OTnhRU0VuSmI3bjlRVUpDdVhMbVM2N3BLYVpPUVAvcm9venAzN3B4T256NnRyVnUzNnNpUkkycldySm0yYk5taStmUG5tMlhMbHkrdjZkT25hK2JNbWZyM3YvK3RmLy83MzJyVXFGR21jNlkvSnIxMzMzMVh1M2Z2em5Zb1c3OSsvZFM0Y1dOVnExWk5VbG92cWlsVHBpZ21Kc2E4Si8vOTczOTE4K1pOZmZQTk4rclJvd2NoRWdBQXVVU0lCQURBWGRhMGFWTk5telpOUzVZczBhdXZ2cXJCZ3dmcnQ5OStVL255NWMweXp6Ly92Sll1WGFvRkN4WW9JaUpDRnk1Y1VISnlzdno5L2ZYb280K2FnWTZ0SjQ4a1ZhMWFWWTgrK3FqNS9NMDMzM1E0RDFGV3VuWHJscXZ3NC8zMzMxZTVjdVhzdHZuNCtHamx5cFhtYzJmRDJXd1RqRmVxVk1uY1pyVmE1ZUxpWXE0WUpxVU5UYkphclFvTkRkV1JJMGZNM2phMmxld2tLVEF3VUQxNzl0U2NPWE8wZnYxNnV5RmFVbHBQbFpkZmZsbDE2dFJSMWFwVjFhQkJBN3M1Y3F4V3E0S0NndFN6Wjg4YzM0TVRKMDVvNzk2OSt2REREN1YwNlZKNWUzdmJUZlR0ekxsejU4ekhGU3RXMU5TcFUzWGd3QUVGQndlcmYvLytab2cwY3VSSXhjWEZhZmZ1M2Zya2swODBaODRjalI4Ly9pL2YvNHlHRFJ0bXp1K1VVY1lBMHRQVDA1eGszYVpFaVJLYVBIbXlPZlRRdzhORFNVbEpPblhxbExadjMyN09hZlg0NDQ5bldZZW9xQ2g1ZTN2TDI5dGJycTZ1T25ic21QYnYzeThwYzlpWWZvaWpZUmhhdDI2ZDFxNWRLMGs2ZlBpd0RoOCtyQ0pGaW1qTW1ER1NwQU1IRGlncUtrbytQajdaQmxJQUFNQXhRaVFBQU80eUx5OHZ0VzdkV3N1WEw5ZnExYXRWc21SSkxWeTRVQjk4OElGZHVWS2xTcWwvLy83Wm5zdjJJYjVDaFFxYU9IR2kzY1RJNlFPS25FZ2ZTT1ZFWUdCZ3BtMVo5WFJLUDV4S1NodWVscHljYks0ZVp4dWVaclZhVmJkdVhTVWxKWmxEN2x4ZFhWV3NXREY1ZVhtcGFkT21hdHEwcVhtZTh1WExxMkRCZ3FwUW9ZSkNRa0kwYU5BZ2MzbDRpOFdpK3ZYcnExbXpacG8zYjU0aUl5TjErZkpsTFYrK1hJY1BIMWJqeG8zTk9YSzh2THowM252dnFYWHIxckpZTERtK0J3c1hMbFRSb2tYMTRvc3Zhc0tFQ1FvSkNaR1BqMCtPai9mMTlaV3ZyNjhhTldxazl1M2JxMDJiTnFwWnM2YkdqeDl2TjJtNGg0ZUhQdnZzTTAyYk5rM3o1ODlYang0OVZMVnExVXpueTgzOUwxdTJiSTdyNlVpeFlzVjA3dHc1bFNoUlFvR0JnWHJra1VlMGYvOStYYng0VVFFQkFXclhycDJhTjIrdVhyMTY2ZkRod3hvMWFwU2t0QUFwdTJ0blhESE9wbkRod3BubUI3Tk5QdS91N3E3MzMzOWZFeWRPTklmTEZTcFVTR1hMbHRYamp6K3VhdFdxeWMvUFQ3R3hzWXFOalZYdDJyVno5WE1HQUFCcENKRUFBTWdEYmR1MjFmejU4N1Z1M1RxMWE5ZE9YM3p4aGQ1OTkxMzUrL3ZuNmp3MWF0UlFpeFl0MUxObnowemhSVzZIczIzYXRDbkh3OW15a3RNVnlkemQzVlcyYkZsOThNRUgyclJwazNtY2k0dUxLbGFzcUgzNzlzblQwMVBGaWhWVDE2NWRWYUJBQVlmbktWNjh1RDc3N0RNOThjUVQ4dkR3MElFREI3UjU4MmJWclZ0WGJkcTBNWHRtMWE1ZFcwZU9ITkhxMWF1MWMrZE92ZnZ1dTdKWUxBb09EbFpvYUtocTE2N3RNQlRMenRXclY3VnUzVHAxNjlaTkd6ZHVWRUpDZ3RxMWE1ZXJjNVFwVTBaZmYvMjEyVXRvN05peHFsT25qc01lWWE2dXJ1cmR1N2RhdG15cGh4NTZLTXZ6NVVUNmdNcmQzZDM4MlE0Wk1zUnVYcXJzWExwMFNTVktsTEFiRXZiNzc3OHJOalpXVmF0V05VT2F5Wk1uNjhNUFA5VHUzYnZsNit1ckFRTUdaSHZleXBVcjI0VklIaDRlcWxLbGl2cjI3WnZwOStDRkYxNVFvMGFORkJJU29xQ2dJQlV2WGx6Ky92NHFXN2FzQ2hjdWJGYzJORFJVWThhTWthdXJxenAzN3B5ajF3Z0FBT3p4RlF3QUFBNFl0dTRzZDVCdEtYTWZIeDlkdVhKRlJZb1V5ZFVTNjFuWnMyZVBwTFRReDlQVDAyN2ZEei84SUNsdDBtUGJ0YTVldlNvcHJlZEdkcjB6c2lvM2E5WXNTVkwzN3QxdnFiNnBxYWwycTNHbHBxYkt4Y1hsbG5xS3BLU2t5TlhWOWJiMU1rbE1URFNIdkdVTTVKS1NraFFURXlOL2YzOGxKaVlxSlNVbDF5R2dNei8vL0xNa21ST1JPL0pYNy8vZGtwQ1FJRGMzdHh6L2p0dm0vN3FWK2FXeUVoY1hKNHZGSWw5ZjM3OTBIZ3ZkbUFBQTl5bmVBQUVBY09CdWhFZ0E3azJFU0FDQSs5WHQrMm9IQUFBQUFBQUErUlloRWdBQUFBQUFBSndpUkFJQUFIZk50bTNiOU4vLy9qZlQ5aDkvL0ZGejU4N1ZsU3RYbko0akxDeE1QLzMwazdrS2w4My8vZC8vS1R3OFhMR3hzVmtlKzhzdnZ5ZytQajczRmYvVHhZc1hkZjM2ZFlmN29xS2l0R1hMRm0zWnN1V1d6MyszSlNRa2lKR2JBQUFncDFpZERRQUFPR1VZaGxKVFUyVVlodms0T1RsWk4yN2NVRkpTa2hJVEV4VWZINi9yMTY4ckxpNU8wZEhSaW82T1ZtQmdvQm8zYml3cExiQVlPWEtrRWhJU05IWHFWTHZsMnIvNjZpdnQzcjFiMTY1ZFUyaG9hSmIxdUhMbGlrYU5HaVYzZDNkdDI3Yk5icExtbVRObjZydnZ2bE5RVUpCbXpKaVI2ZGpaczJkcit2VHBxbDY5dWo3Ly9ITjVlSGpvL1BuejJhN1VsWDZWc0VXTEZtbnk1TWtLQ2dyU3BFbVQ3Q1lEbDlJbXdSNHlaSWdrS1RJeU1zdHpkdTdjV1VsSlNSbzJiSmdxVmFxVVpibU1Nb1ptT1dXN1IwZVBIdFdhTld2MHlDT1BxR1hMbHBLa05tM2E2TktsU3hvNmRLaWFOMit1cEtRa0RSNDhXRldxVk5IcnI3OStTOWNEQUFENUZ5RVNBQUJ3NnNDQkErcldyVnV1andzS0NqSkRwTVdMRnlzaElVSFZxbFhUczg4K3EwNmRPcG05Z215OWh4WXZYcXdkTzNiWW5XUGx5cFhtWTl0cVpjSEJ3Zkx4OFRHM1g3NTgyVnlWcmttVEpnN3I4dXl6ejJybXpKbUtqSXpVeUpFak5YcjBhRjIvZmwzUjBkRTVlaTFWcTFaVmFtcXFJaUlpTkdIQ0JLZEwxVHVTbkp5c2d3Y1BTa29MaFJJU0Vwd2U0K25wS1ZkWFY5V3JWMCtKaVltNXZxWXQwTnE4ZWJNV0xseW9PblhxcUdYTGxycDgrYkl1WExnZ1NhcFFvWUlrYWYvKy9kcTVjNmZDdzhOMS9QaHhqUnc1VXU3dTdybStKZ0FBeUo4SWtRQUFnRk9QUHZxb0FnSUM1T0hoSVhkM2R5VWxKZW4wNmRPU3BJSUZDNnB1M2JvcVVxU0kvUHo4VkxCZ1FmbjQrQ2dnSUVERml4ZVhsQllTelo4L1gyNXViaG80Y0tBazZkU3BVNW1HbGlVbEplblVxVk9acmg4VkZhVlJvMGJwM0xsemtxUTllL1lvS0NoSWtyUml4UXB0M3J4WktTa3BrcVJQUC8xVUV5ZE9OSS85OU5OUDllU1RUNnBTcFVwNjY2MjNOR25TSkYyN2RrMHhNVEU2ZE9pUUpNbmIyMXU3ZHUweXIyVUx2cEtTa3N5ZVBKVXFWVktYTGwwMGE5WXNSVVZGS1NFaHdTN0l5b200dURqemNmZnUzWE4welBEaHc5V2lSWXRjWGNlUjc3NzdUcEpVbzBZTlNmOExsN3k5dlZXK2ZIbHozN2h4NHpSbzBDQkZSMGN6MUEwQUFOZ2hSQUlBQUU3NSt2cHF6Wm8xT25qd29GYXZYcTExNjlicGtVY2VVZXZXcmMyZVA0bUppZnI1NTUrMVpNa1NIVDkrWEI5KytLR3FWYXNtU1pveVpZcGlZMlAxeGh0dnFIRGh3bnJ6elRmMTBVY2Y2Zm5ubjllNGNlTzBaTWtTZGVyVVNhR2hvZHE5ZTdmYzNOek1zTU4yN29pSUNJZDFTMHhNMU9MRmk4M242WU9hakRwMjdLZ25ubmhDVHovOXRPTGo0elZuemh4SmFiMk1iTkwzdktsZnY3Njh2THkwZXZWcWVYbDVxWHYzN3FwWHI1N1pjeWUzc3F1Yk03YVFTNUlab0UyYk5zM3VQcDA4ZVZLdFdyV1NsSGxJM1lrVEp5UkpZOGVPMWRpeFk4M3RpWW1KQ2c0T3puUzlIMzc0UVRWcjFwUy92Ny9kc0Q0QUFIRC9Ja1FDQUFBNXNuanhZbjN5eVNlU0pJdkZvdWpvYUUyY09GSGp4bzNMVkxadTNicDY2S0dISktWTlJtMGJrclorL1hvdFdiSkVWNjllVmExYXRlVGg0YUZseTViSjM5OWYzYnQzMS9Ianh4VWFHcW9DQlFybzY2Ky9WdW5TcFRPZGUrZk9uWktrNTU5L1hwTDA5ZGRmNityVnEvTHc4TkNYWDM2cEFnVUtTSkk2ZE9pZ2hJUUV1YnE2S2o0K1hqZHYzcFFrbFN0WFRwSzBiTmt5blR0M1RoYUxSVjI2ZERIUDcrL3Zyd1lOR21qNzl1MUtTRWhRUUVDQTNOemN6RG1KYk1lSGg0ZXJiOSsrRHUrVkxlU3hzUVU2dGhESjFkVlYzMy8vdlZ4Yzd0NGFKNFVLRlRJZkc0WmhEaUgwOWZYTk5MOVRlb1VMRjc3amRRTUFBUGNHUWlRQUFKQWp0dDRxTGk0dUtseTRzQW9WS2lSUFQwOUZSVVdaMit2VnE2Zm16WnVyVnExYTVuRWxTcFJRcVZLbGRQNzhlWjA5ZTFaV3ExVVZLMWJVVTA4OXBkNjllOHRxdFdySWtDRXFVS0NBSG4zMFVUVnMyRWVQRlgwQUFDQUFTVVJCVkZBYk4yN1VnQUVETkcvZVBMdkpzeVZsR2tLV2twSWlEdzhQaFlTRTZQSEhIODlVYnpjM04zM3l5U2RhczJhTnVTMHlNbEtkTzNmV3dZTUhWYWxTcFV3OWNjYU9IV3RPSXU3aTRxSUJBd1pvNjlhdGRzZmZDbHVJbEpxYTZyRDNUMGFUSmszU2M4ODlkMHZYeW1qYnRtM200dzBiTm1qbzBLSHk4ZkhSMnJWcjVldnJlMXV1QVFBQThqZENKQUFBa0NPQmdZSGF1SEdqL1AzOWRmandZUzFjdUZDYk4yK1d0N2UzbWpScG92YnQyK3ZYWDM5VjM3NTkxYWxUSi9YcTFjczhkdDY4ZVVwS1N0S3JyNzZxK1BoNGpSZ3hRb01HRFZKc2JLd0tGaXlvaUlnSWJkdTJUZGV2WDlmWnMyY2xTYi85OXBzbVRacWsvdjM3MjlVajQyVFV2WHIxVXVmT25UVnYzanhGUjBmTDM5OWZrc3c1a3R6Y0hQKzVjK1hLRmUzZHUxYy8vdmlqNXMyYmwrWHJ6ampSdDAydFdyVzBhZE1tODNsNGVMaEdqeDR0U1hiYjA3UDEvc2twTHk4dlNkTGN1WE0xWmNxVVRQdmZldXV0TEk5TjN4c3FmZWhsdFZyMTVaZGZTa29Mc3pwMTZwVGxPUVlOR3FSbm5ua21WM1VHQUFENUZ5RVNBQURJa2V2WHIydlhybDFhdVhLbERoMDZwUExseTZ0UG56NXEwcVNKdkwyOUZSY1hwMEtGQ3NuTnpVMnpaczNTNWN1WE5YVG9VTG00dUtoSWtTSjY3NzMzZFBYcVZmWHExVXZseTVkWGNIQ3dUcDA2cGRqWVdLMVlzVUxWcTFmWC92MzdKVW10V3JYU3FsV3J0SHYzYnJzd1N2cmZNRGFicEtRa0RSbzBTT2ZPblZOTVRJeW1UNTh1RnhjWHV4QnArUERoNnRHamg1bzNiMjRlWjdWYWM3UTZtaVNOR3pkT1Y2OWVWZjM2OWMxdEhoNGVLbHEwcVBrOGZXK2U5TnZUYTlpd29SbzBhT0QwZXJWcTFWSktTb29aSXQxT3k1Y3YxL0hqeHlWSk4yL2VkRGlSdVUxTzd3OEFBTGcvRUNJQkFJQWNlZnZ0dC9YcnI3OUtTbHQyUGpFeFViTm56OWFVS1ZOMDQ4YU5UT1hEd3NJVUh4K3ZmLy83MzVvMWE1WjI3ZG9sSHg4ZnVidTc2OU5QUDlYYmI3K3QwTkJRMWFsVFI2NnVycG8xYTViWmUyYklrQ0Y2NmFXWFZLMWFOYm01dWVueTVjdFoxc3ZEdzBQdDJyWFRoQWtURkJrWnFWbXpacWxIang2eVdxMlMwa0lrTnplM1RFdlZseXhaVW1QR2pOR1lNV1AwMFVjZnFYYnQycExTNWd2cTFhdVg5dTNiWnhjYTNRNFdpeVhiK1lkczE3Y0ZZTFlRcVZPblR1clFvWU1rNmZ6NTgrYmsyVjkvL2JVQ0F3UE5ZMCtkT3FWMjdkcEprc09KeU0rZE82ZXBVNmZhYlJzN2Rxd1piRm10VnZYcjEwODdkdXhReVpJbDZZVUVBQURzRUNJQkFJQWNlZnJwcDNYNDhHRVZLVkpFaFFvVlVzR0NCVlcyYkZsem91dVdMVnVxYU5HaTh2VDBsS2VucDc3NjZpdnQzYnRYcDA2ZDBwa3paeVNsOVd5WlBIbXkvUHo4MUtkUEgwVkhSeXMxTmRYaDVNMFpKNmUyc1EzTlNyKy9mZnYyQ2c4UFYyUmtwQllzV0tEV3JWdWIreHlGTm5GeGNaby9mNzZLRmkycTJOaFlEUjQ4V0pNblQ5YVRUejZwU1pNbWFkKytmZkx4OGRINzc3K2Y3VDJKaVlsUmtTSkZuTnc1cVcvZnZnb1BEM2RhVHJJUGZ6dzlQU1dselRkbG14dnF3b1VMNXY2QWdBQzdPYVBTQjJVWjU1SzZlZk9tK3ZmdnIvajRlSlVzV1ZJdnYveXk1czZkcXc4Ly9GQWxTcFJReFlvVjljRUhIMmpIamgxeWMzUFQ2TkdqTTgwL0JRQUE3bStFU0FBQUlFZmVmUE5OOWV6WlU1TW1UVkxMbGkzMTZLT1BTdnBmbU5PMWExZjUrL3VyZi8vK2F0eTRzVDcvL0hOWkxCWUZCZ2FxVFpzMnFscTFxa3FYTHEwU0pVcVlvZEhCZ3djbHlWekpMYjBwVTZhb1pNbVNhdEtraWRPNldTd1dEUnMyVEtOR2pkS0lFU1BzaG9FNW1oT3BTNWN1dW5UcGtyWnYzNjY5ZS9jcVBEeGN2WHIxVW5Cd3NIYnYzaTFKR2pwMHFBSUNBaHhlNzlpeFl4by9mcndxVjY2czNyMTdPNjFmYmlRbUpwcVBIUTFuKy83Nzd5V2xyWnFXMDVYVGtwS1MxSzlmUHgwOWVsUXVMaTc2NElNUHpPR0UyN2R2VjY5ZXZmVHd3dy9ydDk5K2s0dUxpLzcxcjMvcHlTZWZ2RDB2Q0FBQTVCdUVTQUFBSUVmaTR1STBjT0JBUlVaR2F2MzY5VnE1Y21XbUVHUFRwazNhczJlUDl1elpveFl0V21qZ3dJR1NwSExseXFsQWdRSzZjT0dDZnZ6eFI1MDllMVloSVNFS0N3dVRKRldwVWlYVDlZNGNPYUs1YytlcVJJa1NLbHUyckYwOUhIbjQ0WWMxYytaTVNWSjBkTFM1UFdPUEhFbjYvZmZmVmJ4NGNTVW1KbXJVcUZGcTNicTFvcUtpekFDcFRwMDZhdGl3WVpiM29rT0hEckphclNwV3JGaVdaZEliTTJhTU9VVE5tVXVYTHBtUHZiMjk3ZlpkdVhMRnZHZFBQLzEwanM0bnBVM012V2ZQSGtscFlhQnRtTnJiYjcrdGZmdjJLVDQrWHIvOTlwc2tLU1FrSkVmek5nRUFnUHNQSVJJQUFIQnE2OWF0R2pObWpHSmlZdVRwNmFrK2ZmckkzZDFkcDArZnRpdlhyRmt6dWJ1N2E5U29VUW9MQzlPUkkwYzBkdXhZdXdtdGJXSmlZc3lWenhvMWFtUzM3K3JWcSthRXo2VkxsN2JiVjZkT25Vem5TazFOMVpFalI4eWVPeHMzYnBTVU5nek16ODlQa3N6SnBLVzBsZVo2OXV5cE9YUG1hUDM2OVlxS2lySTdYM2g0dUY1KytXWFZxVk5IVmF0V1ZZTUdEUlFURTJQdXQxcXRDZ29LVXMrZVBiTythZWw0ZUhnNERMTWs2Y1NKRSthOFRUZHYzdFQ4K2ZNbFNUNCtQbmFUZFNja0pDZzBOTlFNMFZxMmJKbWphMHRTK2ZMbEpVa3RXclJRdTNidHRHN2RPcTFkdTFaNzkrNDE1NDZ5V2I1OHVUWnUzS2hubm5sR1ZhdFdWY1dLRmJNY1dnZ0FBTzR2aEVnQUFNQ3Bnd2NQS2lZbVJnODk5SkErL3ZoamJkbXlSU05IanJRclkrczE4L0xMTDZ0czJiSjYvLzMzZGZueVpSbUdJUjhmSHlVa0pNamYzMThsUzViVXFWT250R0hEQmtsUzQ4YU5WYkZpUlVtU241K2Y0dUxpekFtdEN4VXFwSExseW1VS3F6SnlkWFhWa0NGRGRQYnNXYnZ0MWF0WE4rZEVLbCsrdkFvV0xLZ0tGU29vSkNSRWd3WU5rbUVZa3RLR3c5V3ZYMS9ObWpYVHZIbnpGQmtacWN1WEwydjU4dVU2ZlBpd0dqZHViRTd1N2VYbHBmZmVlMCt0VzdlV3hXTDVLN2RWa2pSOCtIQWRQWG8wMC9iMFlkblpzMmNWR2hxcWt5ZFBTa29MM1o1OTl0a2NYK09wcDU1U3ExYXQxS1pORzlXdlgxL0p5Y25tdmtjZWVVUTllL1pVK2ZMbE5YWHFWRzNmdmwxeGNYSGF1bldydG03ZHF0ZGVlNDBRQ1FBQVNDSkVBZ0FBT2RDN2QyLzUrL3VyVmF0Vzh2SHhzVnNXM3RQVFV5MWF0TENiWUxwaXhZcjY2cXV2ZFAzNmRaVXVYVnJ6NTg5WHlaSWx6YURwcDU5KzBqdnZ2S01xVmFwbzZOQ2g1bkZ2dlBHR3BrMmJaZ1pPZmZ2MmxZdUxpMTFkYkJOcjE2dFhUOUwvSnM0T0RnN1d1WFBuNU9ibXBnSUZDcWh5NWNvYU1HQ0FlVnp4NHNYMTJXZWY2WWtubnBDSGg0Y09IRGlnelpzM3EyN2R1bXJUcG8wNXgxUHQyclYxNU1nUnJWNjlXanQzN3RTNzc3NHJpOFdpNE9CZ2hZYUdxbmJ0Mm5Zcm92MVYxYXRYdHd1UkNoWXNxTHAxNjZwUG56N210bUxGaXFsWXNXSTZlZktrWG5qaGhVd0Juak1GQ3hiVWtDRkRKRWt2dnZpaXZ2dnVPejMzM0hOcTJiS2xhdGFzYVlaaDQ4YU4wOW16WjdWMjdWcUZoNGZyOHVYTDZ0R2p4MjE0bFFBQUlELzQ2MStmQVFDUUR4bTJMaXB3eUdxMUtpVWxSYTZ1cms2WHJNL0s3Ny8vcmpKbHltUUtpZTRXVy8xdlIyOGlLVzFDYk51UXQxS2xTdDJXYzZhWGtKQ2dyVnUzcWttVEpsbldPVEV4VWZ2Mzc1Y2sxYXBWeTJHWjJOaFl1Ym01NVdqbHRlVGtaTHNWMzVER2NydCthUUFBdU1md0JnZ0FnQU9FU0FDeVFvZ0VBTGhmNWMxWGZ3QUFBQUFBQUxpbkVDSUJBQUFBQUFEQUtVSWtBQUFBQUFBQU9FV0lCQUFBQUFBQUFLY0lrUUFBQUFBQUFPQVVJUklBQUFBQUFBQ2NJa1FDQUFBQUFBQ0FVNFJJQUFBQUFBQUFjSW9RQ1FBQUFBQUFBRTRSSWdFQUFBQUFBTUFwUWlRQUFCemJtOWNWQVBDM2REQ3ZLd0FBQUFBQUFQNkdqRC9sZFQwQUFBRHlHajJSQUFBQUFBQUE0QlFoRWdBQUFBQUFBSndpUkFJQUFBQUFBSUJUaEVnQUFBQUFBQUJ3aWhBSkFBQUFBQUFBVGhFaUFRQUFBQUFBd0NsQ0pBQUFBQUFBQURoRmlBUUFBQUFBQUFDbkNKRUFBQUFBQUFEZ0ZDRVNBQUFBQUFBQW5DSkVBZ0FBQUFBQWdGT0VTQUFBQUFBQUFIQ0tFQWtBQUFBQUFBQk9FU0lCQUFBQUFBREFLVUlrQUFBQUFBQUFPRVdJQkFBQUFBQUFBS2NJa1FBQUFBQUFBT0FVSVJJQUFBQUFBQUNjSWtRQ0FBQUFBQUNBVTRSSUFBQUFBQUFBY0lvUUNRQUFBQUFBQUU2NTVYVUZnUHpPTUl3T2twN0s2M29BQVA0YXd6REc1M1VkQUFDNThxdkZZcG1YMTVVQThoTkxYbGNBeU84TXcwZ1dnUzBBQUFCdzExa3NGajd6QXJjUkgyeUJPOC8yNzZ4dm50WUNBSENySnZ6NWY5cHhBTGgzVEhCZUJBQ0F2eG5qVDNsZER3REFyYUVkQjRCN0QyMDNjR2N3c1RZQUFBQUFBQUNjSWtRQ0FBQUFBQUNBVTRSSUFBQUFBQUFBY0lvUUNRQUFBQUFBQUU0UklnRUFBQUFBQU1BcFFpUUFBQUFBQUFBNDVaYlhGUUR5RzhNdy9pbXByb1B0NDlNOTNXNnhXTmJldlZvQkFITEtNSXo2a2w1MnNEMTlPeDVoc1ZoVzNMMWFBUUN5UTlzTkFMZ25HWWJSeUhDdVVWN1hFd0RnbUdFWUwrYWdIVytaMS9VRUFQd1BiVGNBNEo1a0dJYTdZUmd4MmJ4NXhSaUc0WjdYOVFRQU9HWVlocHRoR0ZleWFjZXZHWWJoa2RmMUJBRDhEMjAzY0hjd0p4SndtMWtzbG1SSnE3TXA4dTJmWlFBQWYwTVdpeVZGMHBKc2lteXhXQ3hKZDZzK0FBRG5hTHVCdTRNUUNiZ3psbWV6ajNIWUFQRDN0ektiZmN2dVdpMEFBTGxCMncwQXVQY1lodUZsR0VhY2cyNjBzWVpoZU9aMS9RQUEyVE1Ndy9QUG9ROFp4UnVHNFpYWDlRTUFaRWJiRGR4NTlFUUM3Z0NMeFhKRGtxUFYxOVphTEphYmQ3cytBSURjK2JPdGR0U3JkTnVmYlR3QTRHK0d0aHU0OHdpUmdEdkgwYkExaHJJQndMMkRkaHdBN2oyMDNRQ0FlNDloR0FVTXcwaEkxNDMydW1FWUJmSzZYZ0NBbkRFTXcrZlBJUkEyQ1laaCtPWjF2UUFBV2FQdEJ1NHNlaUlCZDRqRllya3VhVU82VFJ2KzNBWUF1QWRZTEpZRVNXSHBOdTJ3V0N6eGVWVWZBSUJ6dE4zQW5VV0lCTnhaSzdONERBQzRONlNmV3lNc3kxSUFnTDhUMm00QXdMM0hNSXhDaG1IYytQTy9RbmxkSHdCQTdoaUc0V2NZUnFKaEdEY053eWlTMS9VQkFEaEgydzNjT1c1NVhRRWdQN05ZTE5jTXc5aGllNXpYOVFFQTVJN0ZZb2t6REdPTkpIK0x4UktUMS9VQkFEaEgydzNjT1lSSXdKM0hhaEFBY0c5Ykt1bUJ2SzRFQUNCWGFMdUJPOENTMXhYQS9jY3dqSzJTNnVWMVBYREg3TFZZTERYeXVoSUE3aXphOG55UHRoekk1MmpIOHdYYWF0eDFoRWk0Nnd6RE1QSzZEcml6TEJZTGJRdVF6OUdXNTMrMDVVRCtSanVlUDlCVzQyNWpkVFlBQUFBQUFBQTRSWWdFQUFBQUFBQUFwd2lSQUFBQUFBQUE0QlFoRWdBQUFBQUFBSndpUkFJQUFBQUFBSUJUaEVnQUFBQUFBQUJ3aWhBSkFBQUFBQUFBVGhFaUFRQUFBQUFBd0NsQ0pBQUFBQUFBQURoRmlBUUFBQUFBQUFDbkNKRUFBQUFBQUFEZ0ZDRVNBQUFBQUFBQW5DSkVBZ0FBQUFBQWdGT0VTQUFBQUFBQUFIQ0tFQWtBQUFBQUFBQk9FU0lCQUFBQUFBREFLVUlrQUFBQUFBQUFPRVdJQkRqd3d3OC82T2pSbzVtMmI5bXlSWmN2WDg2REdnRUFNckphcmViajVPUmsvZnp6ejVuS0pDVWw1ZWhjMDZaTjA5V3JWMjliM1hJaUpTVkZseTVkdXF2WEJJQzhsSnljck9YTGx6dmNkK0RBQVVWSFIyZDdmSHg4dkVhT0hIa25xcFpqdE4yNDMxbnl1Z0s0L3hpR1llUjFIYkp6Nk5BaGRlL2VYUXNYTGxTNWN1WE03Y2VPSFZPdlhyMjBkdTFhZVhwNjJoM2o2RU5LUWtLQzZ0ZXZuK1YxdG03ZHFzS0ZDNXZQVDU0OHFWYXRXam10MzRvVksxUzJiTmtjdkpLOFk3RllhRnVBZkM2djIvSXBVNmJvekpreit2ampqK1hpNHFJREJ3N29qVGZlME15Wk0xV2xTaFZKYVY4SWZQbmxsNW8rZlhxbTQ1Y3VYYXJTcFV1clpzMmFrcVNnb0NDbjdXdFNVcEpaUHFjaUl5T3ozUGZGRjE5bzI3WnQrdnJycnpPOXIvd2QwSllEK1Z0ZXRPTnhjWEdxVTZlT3c3YXhjZVBHNnR1M2I2YS9uMU5UVXpWNjlHZ05HREJBOGZIeGF0aXdvU0lqSXhVVUZKVHR0Ynk5dmJWcjE2NTgzM2JUVnVOdWM4dnJDZ0IvSitmUG4xZS9mdjNrN2UydHJsMjd5czB0N1o5STdkcTFGUmNYcDlUVVZEVnMyRkFlSGg3bU1WV3FWTkdPSFRzeW5XdnIxcTJTL3ZjbUZCUVVwRTJiTnFsbzBhTFp2dWxGUkVSa3VTKzNiNEFBa0YrOThzb3JldTIxMXpSMjdGZ05IanhZMWFwVjA2dXZ2cW9QUHZoQWl4Y3ZWbHhjbkVhTUdLSCsvZnRuT2pZcEtVblRwazNUd0lFRGIrbmFTNVlzVWJGaXhjem45ZXZYMTl5NWMxVzZkR2x6MjVrelovVDY2Ni9iSFplUWtHRDN2RzNidGxxelpvMjJiZHVtRjE5ODBXNmZ0N2UzK0Z3QUlML2JzMmVQZnZqaEJ6VnExRWh4Y1hHcVhidDJwaktwcWFrS0N3dlRlKys5WjdkOTc5Njk1dU1yVjY3bzVaZGZ0dHVXc1EybDdRWnVEMElrNEUrSERoMVN2Mzc5Vkt0V0xmWHYzMSt2dnZxcVB2MzBVeFVxVkVnUkVSR2FPWE9tVnExYXBmYnQyNnRWcTFicTJyV3JYRnorTnlMVTlzMUtSRVNFUER3OGJubFlSUHFBQ2dDUVdWeGNuSHg4ZkRSOCtIQ2RPblZLY1hGeGtxUU9IVHJva1VjZTBZMGJOM1RwMGlVMWFOQkFOV3JVVUZ4Y25Bb1VLR0MyMmQ5ODg0MlNrcEpVb1VJRm5UOS8zanp2eFlzWEhiYkJEenp3Z0YxNzcrZm5aOWVUMU5FMlIrOEJ6ei8vdk1QWE0yellzRXpiN29WZXB3Q1FVNmRPblZLN2R1M001elZyMWxSU1VwSjhmWDBWR2hxcXRXdlhLaUVoSVZPSU5ISGlSTldvVWNQaE9WMWRYVE05VHI4dEk5cHU0UFlnUkFMK2RQbnlaYlZ2MzE2ZE9uV1NKSFhyMWsySER4OVd1WExsOU5sbm4ybjU4dVVxV0xDZyt2VHBveTFidGlncUtrb0JBUUZPei92Y2M4K1pqNXMxYStiMDJ3bG5YWE1CNEg1WHAwNGR1K2VmZmZaWmxtVVhMMTRzNlg5LzJOKzRjVU5mZnZtbGJ0NjhxVFp0MnRpVjdkV3JsOE56MkhxUjNnNUxseTVWWUdCZ3RtVjRId0NRMzVRcFUwWVJFUkhtbDY2TEZ5OVdqeDQ5MUtSSkV6VnAwa1F2di95eVB2bmtFd1VIQnlzdUxrN05talhUMXExYjVldnJxOVRVVklmbmROUldwdCsyYytkTytmajQzSmI2MDNZRC8wT0lCUHpwa1VjZVVaOCtmVFI3OW15SCs1czJiV3IzdkYyN2RvcVBqMWRZV0poZE45aU1kdTNhSlNudGplWGJiNy9OY2poYm9VS0YxTEZqUjczOTl0dFpubXZxMUtrcVZLaFFUbDRPQU9ScnVmbTJOMzJiTzJ2V0xGa3Nsa3dmTG5JeUo1Sk40OGFOTTIzTHlaeDJBSEMvU3YrbHFwUTJKRGtsSlVWTGx5NVZzV0xGZFBYcVZaVXZYMTUrZm42S2pvNVd3WUlGemI5NXN3cVJwUC9OTVhybHloVnpycVNFaEFTSHZZZG91NEhiZ3hBSnlNRFIvRVpac1gwd1NVcEtVbkp5c3ZrNHR3ekRVSUVDQmJJTmtDU1ordzNEWUx3MWdQdFdpUklsNU9ibXB0R2pSMnZGaWhYWmxvMk1qRFRMUjBaRzZ1dXZ2OWJreVpQLzByZlRLMWV1VlBIaXhjM256ei8vdkJZc1dLQ0hIMzdZM0hiNjlHbTkrdXFydDN3TkFNaFBiRitxeHNmSHExKy9mcXBRb1lMZWYvOTlKU1VscVdYTGxuSjNkOWZ4NDhmMTBFTVA2ZGl4WXlwVHBzeHRyd050TjNCN0VDSUJmeXBldkxpNTJrK0xGaTJ5SEtyMnh4OS9hTjI2ZFNwWnNxU21UWnVtRWlWS3FIbno1cnA0OGFJazZjVVhYMVNKRWlXMGFORWlTVkp3Y0xCNWJLTkdqUnllODlTcFU3bjZKb1R4MWdEdVordlhyNWNrOWUzYlY3MTc5ODYwLzhjZmY5U29VYVBNYjZKdDVWMWNYRFJvMENBOTg4d3p0M1RkbEpRVVNaS1hsMWVtRUNyak5pOHZMN3Y5dGtXUVhubmxsVnU2TmdEY3kyd1RVQ2NuSit2bXpaczZmUGl3d3NMQ05IandZUG40K0toQmd3YmF0MitmdVhKYnBVcVZISjduVnI1SXBlMEdiaTlDSk9CUFhsNWVxbFdybHM2Y09TTkpXck5tamNOeTZZZEYyQ2I2Vzc5K2ZhYUp0Uk1URTlXK2ZYdjE2OWZQUEc3RGhnMHFXclNveG84ZjczQkowUFRMaWQ2OGVWTlRwa3hSYUdpbzNOM2RIVjRmQU81bm5wNmVkbTFwYW1xcXBrK2Zya1dMRnFsZnYzNXEwYUtGWGZsU3BVcXBSWXNXV2JhampzTDhKazJhNk1NUFA1U1UxaTVMYWF2djVOYU5HemNrU2F0V3JiSmJIY2lSYnQyNnNjZ0NnSHhseG93WkdqQmdnRUpDUXRTdVhUdjE3ZHRYNWNxVlU2TkdqZFN3WVVQdDM3OWZnd2NQMXR0dnY2MHRXN2JvNDQ4L2RuaWVoSVFFaDM5RFo0ZTJHN2k5Q0pHQUxEUnAwdVF2SGUvdDdXMEdTQmxsdFQyOWhJUUVMVnEwU08rKysrNWZxZ2NBNUNmSnljbTZmdjI2dzMxbnpwelJuRGx6OU1VWFg2aDgrZktaVnRteHJjQVRGaGFXNmRnV0xWcG82dFNwZXZEQkIrMjJGeWhRd0h3Y0h4OHZTYXBidDI2bTQ1MzFKcjEwNlpKY1hGejAwRU1QMmEzMDVvaXRKeXNBNUFkSlNVa2FNR0NBbWpadHFzNmRPNnRuejU2cVVLR0MrdlRwbzNQbnppa2dJRURWcTFlWGw1ZVhldmZ1TFY5ZlgxV3ZYdDNodWY3NDQ0OWNMM1JBMnczY1hvUklRQmF5Nm9rMFpjb1UrZnI2Wm50c2FtcXFQdnZzczB4dkpnMGJOclI3bnI3blVVYlIwZEh5OHZMaUd3MEFTR2ZIamgwYU9IQmd0bVd5V21YTjF1Wm10UmpDQXc4OGtPMUNDUmN2WHBTL3Y3KysrZVlidSswNW1WZmorUEhqS2x1MnJOTVBJUUNRMzNoNGVHakdqQm02ZlBteVZxNWNhVTUrL2NJTEw4aHF0V3JYcmwyeVdDenExS21UeG93Wm8zLzk2MTladHBVSERoelFZNDg5bHF2cjAzWUR0eGNoRXBDRjdIb2liZHk0VWFtcHFlWThHNm1wcWZydHQ5OGtTYUdob1RwMzdweFdyVnBsMTR1b1pzMmFXck5tVFk2L1BkbXpaNDljWFYyMWJ0MDZOV2pRZ0RBSkFDUTFhTkFneXdEKzVNbVRhdFdxVmJZQi9WOXg3Tmd4UGZ6d3d3NG41WFkycjBaRVJJU2VldXFwTzFJdkFQaTdzLzE5WEtWS0ZVbFN4NDRkVmJseVpaVXFWVW9XaTBWV3ExVmJ0MjZWaTR1TElpSWk5TTkvL3RNODFzUERRNUdSa1RJTVF4czJiRkQ3OXUyenZNNkpFeWVVbEpRa2k4VmkvdTFNMnczY1hvUklRQmF5Nm9ra1NlZlBuMWZUcGswbFNURXhNV3JhdEtrOFBEelVxRkVqUGZQTU0zcjIyV2ZsNnVvcVYxZFh1K004UER3Y2hrRkZpeGJWNE1HRHplYy8vZlNUWnN5WW9ZWU5HMnJ1M0xuNjlOTlAxYXBWSzdWcDAwWVRKa3hRaVJJbGJ0T3JCSUQ3aDlWcU5TZFlkU1E1T1RuTEZUWTlQRHkwZS9kdVBmbmtrN20rYm14c3JEWnMyS0FwVTZiaytsZ0F5QSttVEpraWYzOS91YnE2S2lnb1NMVnIxNWFmbjUra3RJbXZSNDRjcVppWUdNMmZQMSs5ZXZYUzU1OS9ybmZlZWNmdUhHdldyTkdsUzVmMDBrc3ZTVXBiWENGak1EUmp4Z3h0MmJKRkw3MzBrdHpjMGo3cTBuWUR0eGNoRXBDRjU1NTdMc3Q5dHBVYUpLbElrU0w2OHNzdkZSZ1lhSFoxeldyUzFvekQyWGJ1M0NrZkh4LzUrZm1wV2JObWlvaUkwTGZmZnF1dFc3ZnF0ZGRlTTFjZDJyTm5qNzc2Nml2Tm16ZFBMNzMwa2txWExxM0F3TUMvK2hJQjRKNTMrZkpsWGJseVJUNCtQdnJsbDEreW5UaDE4ZUxGbWpCaFFwYjcyN1ZybCtXK0ZTdFc2UHZ2djgvMG9TYTkyTmhZeGNURXlNdkxTL3YyN1RQck1tblNKRDN5eUNPMzlDRUdBUEtENHNXTDY4cVZLN0phclpKa0JqeFJVVkVhTm15WUxCYUxac3lZb1lJRkM1b0IwcGt6WnpSbzBDQVZLVkpFUjQ0YzBiaHg0OVNqUnc4VkxGaFFrdFNoUTRkTTF4azdkcXhTVTFQTkwzSlBuanhKMnczY1pvUklRQVl1TGk3eTlmWFZqaDA3c2l3VEZSVmwxNVUyNDlqc3ZYdjM1dWhhcnE2dTJyOS92eVpObXFTalI0L0sxZFZWZGVyVTBmejU4MVdoUWdXelhLMWF0VlNyVmkzOSt1dXZtamx6cHRxMmJhdFJvMGJwNVpkZnp1V3JBNEQ4NWRpeFkrYUhBMDlQVDczKyt1dFpsbTNkdXJYWml6UzNObXpZb0JvMWF0aTF6VGJlM3Q2eVdDdzZkdXlZZXZic0tTbnRBMUxuenAwbHBRM0J5eTZnQW9EN3djaVJJN1Z2M3o2OStPS0xabER6MWx0dnFWR2pSdXJXclp2NVpXeWxTcFgwMVZkZmFjaVFJVHA3OXF5S0ZDa2lIeDhmaFlTRXFHUEhqZzdQN2U3dWJuNkptMzRrd0w1OSsyaTdnZHZNa3RjVndQM0hTTitOQjBwS1N0S0tGU3YwK09PUHEzTGx5bkozZDNkNnpLKy8vcXJISG5zczA3anR2d3VMeFVMYkF1UnpmN2UyM0dxMTN2R0pUMk5pWWxTa1NKRnN5eGlHb1pTVUZMbTZ1dDd6RTdIU2xnUDUyOStoSFU5SVNIQTRWNUdVMXA3ZWptWW92N2ZkdE5XNDIvaUZ3MTMzZDNqRHdwM0ZteG1RLzlHVzUzKzA1VUQrUmp1ZVA5Qlc0MjY3dDJKV0FBQUFBQUFBNUFsQ0pBQUFBQUFBQURoRmlBUUFBQUFBQUFDbkNKRUFBQUFBQUFEZ0ZDRVNBQUFBQUFBQW5DSkVBZ0FBQUFBQWdGT0VTQUFBQUFBQUFIQ0tFQWtBQUFBQUFBQk9FU0lCQUFBQUFBREFLVUlrQUFBQUFBQUFPRVdJQkFBQUFBQUFBS2NJa1FBQUFBQUFBT0FVSVJJQUFBQUFBQUNjSWtRQ0FBQUFBQUNBVTRSSXlBdDc4N29DdUtNTzVuVUZBTndWdE9YNUcyMDVrUC9SanQvN2FLc0JJTDh4L3BUWDlRQUEzQnJhY1FDNDk5QjJBM2NHUFpFQUFBQUFBQURnRkNFU0FBQUFBQUFBbkNKRUFnQUFBQUFBZ0ZPRVNBQUFBQUFBQUhDS0VBa0FBQUFBQUFCT0VTSUJBQUFBQUFEQUtVSWtBQUFBQUFBQU9FV0lCQUFBQUFBQUFLY0lrUUFBQUFBQUFPQVVJUklBQUFBQUFBQ2NJa1FDQUFBQUFBQ0FVNFJJQUFBQUFBQUFjSW9RQ1FBQUFBQUFBRTRSSWdFQUFBQUFBTUFwUWlRQUFBQUFBQUE0UllnRUFBQUFBQUFBcHdpUkFBQUFBQUFBNEJRaEVnQUFBQUFBQUp3aVJBSUFBQUFBQUlCVGhFZ0FBQUFBQUFCd2loQUpBQUFBQUFBQVRoRWlBUUFBQUFEdy8rM2RlVmhVMWY4SDhQY2dLQ0J1cUZtU1dacUsrYzFTTkNSUnlpWFhGRkhSU0VYTkpmY2RjeXZOSGFVTXpRMTNNeEJRM0JJTlU3RDhXYWJtRXBacG1oa0lLZ0t5RFRnejUvY0h6WTF4Qm9abHVEUEErL1U4UHM3Y2UyZm04RG4zbkxuM00rZWVTMF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NWWxFUkVSRVJFUkVSRVJHTVlsRVJFUkVSRVJFUkVSR01ZbEVSRVJFUkVSRVJFUkdXWnU3QU9XZEVLSWZnUGJtTGdlWm54Qml0Ym5MUUxMN1hhRlFiREYzSWVnL1FvaUJBRnpOWFk0S3BpbUE1OHhkQ0ZNUVF2eHM3aklVd1VNQXNlWXVSQVZ6VmFGUTdEUjNJU295OXZHeUtqTjlleG5ydS9QRDJ1LzErZ0FBSUFCSlJFRlVQbDArN011TlVKaTdBT1dkRU9JSm1Ld2pxckFVQ2dYN1dRdkNQcG1JU2hQN2ZQTmlIMDlFcHNDK3ZHRHNaRXVmTnNZenpGb0tNcWVtQUo0QXVHM3VncENzQXN4ZEFES0lmYkw4dEczaGtGbExVVEl2QXJBQmNNUE01U2lzUHYvK3ovMWNQdXp6TFFQN2VQbVVoYjc5UlpTdHZqcy83TlBsdzc2Y3pFLzh5OXpsSUNKNXNlMWJKdGFML0JoeitUSG04bVBNTFFQclFUNk10WHdZYS9rdzFvWERpYldK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KcEdJaUlpSWlJaUlpTWdvSnBHSWlJaUlpSWlJaU1nb0pwR0lpSWlJaUlpSWlNZ29hM01Yb0x3UlFuUUcwTVBBOHRWNW52NmlVQ2oyeUZjcUlpcHRRb2oyQVBvWldKNjM3WjlWS0JUNzVDc1ZGYkpQWnIyWUVHTXVQOFpjZm95NVpXQTl5SWV4bGc5akxSL0dtaXlDRU1KREdPZGo3bklTa1drSklkNG9STnZYU3pKUjZTcGtuOHg2TVNIR1hINk11ZndZYzh2QWVwQVBZeTBmeGxvK2pEVlpCQ0dFdFJBaXFZQ2RNRTBJVWRuYzVTUWkwL3EzN1Q4b29PMm5zdTNMcnhCOU11dkZ4Qmh6K1RIbThtUE1MUVByUVQ2TXRYd1lhL2t3MXNYRE9aRk1US0ZRcUFEc0xXQ1RNd3FGSWtldThoQ1JQUDV0KzlzTDJPUUUyNzc4Q3RFbnMxNU1qREdYSDJNdVA4YmNNckFlNU1OWXk0ZXhsZzlqWFR4TUlwV08vUVdzSzJnbkphS3k3V0FCNjhKa0t3VTlyYUErbWZWU09oaHorVEhtOG1QTUxRUHJRVDZNdFh3WWEva3cxbVIrUW9ncS93NTllMXFHRU1MTzNPVWpvdEloaEtnc2hFZ3gwUGJUaFJDMjVpNWZSVlZBbjh4NktTV011ZndZYy9reDVwYUI5U0FmeGxvK2pMVjhHT3VpNDBpa1VxQlFLTElCaEJ0WTlhTkNvY2lTdXp4RUpJOS9oN3Z1TXJEcXBFS2hVTXBkSHNwVlFKL01laWtsakxuOEdIUDVNZWFXZ2ZVZ0g4WmFQb3kxZkJqcm9tTVNxZlFZdWcwZ2J3MUlWUDRaR2hMTHRtOSs3SlBseDVqTGp6R1hIMk51R1ZnUDhtR3M1Y05ZeTRleEp2TVRRdGovT3dST1N5bUVxRzd1Y2hGUjZSSkMySXJjdXpCcVpRb2hITXhkcm9yT1FKL01laWxsakxuOEdIUDVNZWFXZ2ZVZ0g4WmFQb3kxZkJqcm91RklwRktpVUNneUFSeklzK2ljUXFGNGJLN3lFSkU4L2gzMkdweG5VWXhDb1VnM1Yza29sNEUrbWZWU3loaHorVEhtOG1QTUxRUHJRVDZNdFh3WWEva3cxa1hESkZMcHludHQ1WUY4dHlLaThpYnZuUnpZOWkwSCsyVDVNZWJ5WTh6bHg1aGJCdGFEZkJocitURFc4bUdzeWZ5RUVOWCtIUXFYSTRSd05IZDVpRWdlUW9pcWVkcCtMWE9YaDNMOTJ5ZG5DU0d5V1MveVlNemx4NWpManpHM0RLd0grVERXOG1HczVjTllGNTYxdVF0UW5pa1VpalFoUkRpQWx4VUt4U056bDRlSTVLRlFLREx5dFAxa2M1ZUhjdjNiSng4QjRNaDZrUWRqTGovR1hINk11V1ZnUGNpSHNaWVBZeTBmeHJyd21FUXFmY0VBWGpkM0lZaElkbXo3bGlrVXdMUG1Ma1FGdzVqTGp6R1hIMk51R1ZnUDhtR3M1Y05ZeTRleExnU0Z1UXRRVWtJSWF3QkRBWXdDOEJxQXF1WXRVWm1SQ1NBV3dEWUFXeFVLeFJNemw0ZW9TTmoyaTYxVTJ6N3JwZGlLWFMrTWViRXg1dkpqek9WbjBqNmY5VkJzUmE0SHhycllHR3Y1TU5ieXNhaHo5ektkUlBwM0p3d0YwTS9jWlNuanZnUFF3OXc3STFGaHNlMmJqRW5iUHV2RlpBcGRMNHk1eVREbThtUE01VmVpUHAvMVlESkc2NEd4TmhuR1dqNk10WHpNZnU1ZTF1L09OaFRjQ1UyaE00QVo1aTRFVVJHdzdadUdxZHQrcWRTTFJxTXg5VnRhdXFMVUM5dUNhVERtOG1QTTVWZlNQcC8xWUJxRnFRZkcyalRNSG1zaFJHbTl0VVN0VmlNcEtRa0E4T1NKMmZJS1pvOTFCV0wyYy9leW5rUWFaZTRDQUlCU3FjVDQ4ZU1SSHg5ZjRIYWpSNDlHZEhTMHpyTFUxRlM4L2ZiYlJsOHJnL2ZNWFFDaUlyQ0l0di9QUC8vZ3lKRWpScmVyUUczZkpQWFNvMGNQbmVlOWV2WEtkNTNXeFlzWGRaNW5aR1RnenovL2xKN0h4Y1VWZUNEWHQyOWZvK1hLek16TWQ1MUdvOEdhTld1UWs1TlQ0SFpGVU5oNk1Vbk1UNTA2aGF5c0xBQkFlbm82WnM2Y2ljZVBIMHZyVDU4K2phdFhyNXJpb3lTZmYvNDV2di8rK3dLM3VYMzd0dDZ5ek14TUxGNjhXQ3F2Q2NrYWN3SWdZOHh2M0xpQkF3ZUtkOGZtalJzM0ZucmI2T2hvbkQ1OVdtZFpwMDZkZEo2N3VibnB2UzRrSkFScGFXbkZLbDhSbGFUUHQ0aDl2NEo4OTdKdk54MVpZZzBBWGw1ZU9zODFHZzBHREJpQTVHVERjelJuWkdTZ2UvZnVVZ0pJeThQRG8waWZlL2Z1WFF3Yk5ndzVPVGtZT25Tb1hsOTMrZkpsL1BycnIzcXYyN3g1YzVFK3B4QmtpYlcvdnovVWFyWE9zdXZYcjZOMzc5NjRkKytlem5LTlJvUE5temZqL3YzN2V1K2owV2owNnF3TU1ldTVlMW1mV1B1MWtyNUJUazRPM056YzRPRGdvTE04UFQxZFoxbDZlanJPblR1SFNwVXE2YjJIcmEwdG5KMmRzVzdkT2l4YnRzemc1MFJIUitQU3BVdElUMC9IcGsyYmNndi8ybXVvVktrU3NyT3pNV09HYmpLeGVmUG1PSHYyck02eXpNeE0xS3haRTBEdUNaR1RreE1BSUQ0K0hqLy8vSE1SLzNJOVRVcjZCa1F5S2xIYlQwbEpRWjgrZmVEczdBd0FpSTJOeFprelorRHQ3UTBBVUtsVXlNaklRSTBhTlFBQTQ4ZVB4MXR2dmFYM1BqWTJObGkzYmgyYU5XdUdKazBNTjZFSzF2WkwzQ2ZucFkxTlNrcUt3Y2VUSjA5R3c0WU5BUUFUSmt5UTRuYnMyREUwYWRJRWZuNSsyTHQzTDZ5dHJURjQ4R0NjT25VSzF0YUd2L1lNblZCY3Zud1o1ODZkdytqUm93RUFjK2ZPUmJ0MjdUQjQ4R0NENzdGbnp4NjR1Ym5oczg4K3c1bzFhL0RjYzgrVjRLOHZkTDJZSk9ibno1OUhhR2dvMXE1ZEN3Y0hCemc2T21MNTh1Vll2bnc1L3Y3N2I4eWJOdzhqUm96QXE2Kytpc09IRDJQaHdvV0ZldC90MjdlalpjdVdCdGMxYjk0YzI3ZHZSNGNPSGZKOS9SZGZmQUZiVzF0OCt1bW5xRnk1TWdEQTN0NGVTVWxKK1BycnIvSEJCeDhVK1c4dGdLd3hKd0F5eHR6ZTNoNmZmLzQ1T25Ub2dOcTFhNk50Mjdhb1U2ZU96amIzNzkvSGhRc1hwT2NuVHB4QWx5NWRFQm9haWc4Ly9CREFmd2xubFVxRmh3OGY0dGxuYytkZmJkU29FVDcvL0hOWVdWbGh3WUlGMkxWcmw5US81ZVRrRkZpMlc3ZHVZZTNhdFRoNDhDQUFZTldxVmJoMjdSb0NBd09SbUppSWV2WHFBUUFTRXhQeDAwOC93Y3FxUkw4Qmw2VFA1M2N2WlB2dVpkOXVPcVVhNnlGRGhraVA3OTI3SnowZk1tUUliRzF0b2RGb1VLdVc0YnZGbnoxN0ZqVnExRUR0MnJWTFVnVHBjeXBYcm96MTY5Y2pJQ0FBWGJwMGdZT0RBelFhRFpZdVhZcFBQLzBVQVBEZWUvL2xIbTdldklsVHAwNUp6L3YyN1p2dk1VNGhsZnArSFJJU2dyQ3dNTVRHeGtyTGV2VG9nYkN3TUtTbXB1S2pqejZTbGsrYU5BbHQyclRCQ3krOEFGOWZYOHlmUHgvdDI3ZVgxZ3NoY09mT0hiM1BLRzVmbFpLU2dzNmRPK3ZsRmZKS1QwL0hkOTk5Si9VdEpXRFdjL2V5bmtReXlVUmNWbFpXaUltSmtaNnIxV3E4OGNZYk9zdGNYRngwWG1NbzhTU0VRTmV1WGFYbjZlbnBPSFBtREJJVEU3Rm16Um9jUG53WWZuNStXTDU4T1dyVnFvV0xGeTlpK2ZMbE9IandJR2JNbUlFdnZ2aENyNVB4OFBDUXl1SGg0U0VkWUxpN3UwdVBpNXF0em9lZEtkNkVTQ1lsYnZ0Q0NHbkVpUFp5cWREUVVBQzVTWWdUSjA1ZzllclZPcTl4Y1hHUnZqRHlHanQyck42eVk4ZU9JU2twcWFLMWZaTk9qamhtekJnQXdKVXJWd3crMXA1WVBXM1Jva1U0ZS9Zc25KMmRFUkVSZ1lFREIwS2xVdW44Q0pDWm1hbHpJS1hSYUhSR0k0MFpNd2FyVnEzQ3pKa3pwV1h6NTgvSDhPSERVYjkrZlhUczJGSG5NeFVLQlJRS0JWeGRYVEZpeEFna0p5ZVhOSWxVMkhveFNjeW5UWnVHanovK0dIRnhjV2pZc0NHbVRadUdIVHQyUUsxVzQ4U0pFNWd3WVlKMFlObXJWeTkwNjliTjZIdjI3dDBiTmpZMkFBenZxMElJcU5WcWcrdTJidDJLbDE5K0dhdFhyOGI4K2ZOeCtQQmhhVFRJa3lkUFlHTmpnOWpZV0lTRWhFaXY2ZGl4SXhZc1dGQ3N2Lzlmc3NhY0FNZ1ljeWNuSjh5ZE8xYzZZUVdBeU1oSW5XM2F0bTJyODF4N0lnYjhOOEpBMi8vKy9QUFBDQWtKUVVCQWdNNXJPbmJzaUFFREJtRDU4dVdGR3NHazBXZ1FGQlNFdzRjUDQ5YXRXOWkwYVJPZWZmWlpQUC84ODJqWHJoMkdEQm1DUTRjT1FRaUJidDI2bFRTQkJKU3N6K2QzTDJUNzdtWGYvaThaK3ZZU3hmcXJyNzZTSG50NWVVblBOUm9OZkh4OGtKNmVEbTl2YjJSblorUFJvMGVZTTJjT2V2YnNDUUE0ZXZSb29VWkNhMmswR3J6OTl0dDZ5N1h0S20vTWUvWHFoYjE3OStMOCtmTjQ3YlhYMEt4Wk0vejQ0NDhJRGc2V3R2SHc4TkI1YmdLbEZtdU5Sb01OR3pZZ0tpb0s0ZUhoMkxWckYrYlBudytGUW9ISmt5ZWplZlBtQ0FzTHc1bzFhOUNoUXdlZC9yeDc5KzVvMEtBQnFsYXRDaDhmSHp4NDhFRG52Zk9ldjBkRlJRRW9YbCtsbFRlSDhMU25jd29sWU5aejk3S2VSREtibkp3Y0hEdDJ6T0RJSkMwWEZ4Y0lJWkNhbW9veFk4YmcyV2VmaGJlM04zNzU1UmMwYmRvVWl4WXRRa2hJQ0dyWHJvMSsvZnJoNXMyYmVnY3dUOU5tUUxPenM2WEhKcnAwZ3FoQ2FkS2tDYlp0MndiZ3YzYjE0WWNmNHRHalIwaExTNE1RQXQ3ZTNuQjBkTlE1RVlpS2lwSit5UncrZkRpV0xGbUN4bzBiRy93TXR2Mmk4Zkx5Z2txbFFsSlNFcnk4dkRCdjNqeTR1TGpnOE9IRHNMVzFCUUNkeDhCL293S2VQSG1Ddm4zN0lpSWlRbG8zY3VSSUJBVUZZZURBZ1ZDcjFWQW8vcnVYaEwyOXZYUkNBT1NlUEI0OGVCQ1ptWm53OS9mSHpwMDdzV1hMRnJ6ODhzdlNOblhxMUVGQVFBRHM3ZTB4YTlZc25SRUxRTzRQRUhrdld6bDU4cVNKSWxPNlBEdzhwTyt5SDMvOFVXZGRXRmlZOUhqejVzMVFxOVdJaVltQnRiVTFacytlRFJjWEYzaDZldXJVaVpaR281Rk9OUEllVVAzMTExK29YNysrZERLdlZxdHg2ZElsdlFNcklRU1VTaVdXTFZzR0t5c3I5Ty9mSDZtcHFSZzFhaFJXcmx5SlJvMGFRUWlCYytmT3dkWFYxVFRCb0hJcDd3bUNScVBCcmwyN2ROYS84Y1liT0hmdVhJSHZzWC8vZnVseDM3NTlrWm1aQ1pWS0pmVkJlZnVUY2VQR0lURXhFYi84OGd2OC9QeWdWQ3AxeXBDVGt5TTk5L0x5d29VTEZ6QjU4bVRjdlhzWE5Xdld4T3pac3hFUUVJQ2RPM2ZDMWRVVmx5OWZSbzBhTlZDM2J0M2lCOEZDOEx0WFB1emI1ZE8rZlhzMGE5WU1DUWtKR0RseUpLNWZ2NDdodzRmanI3Lytnb3VMQzc3ODhrdDgvZlhYZVBqd29aUkF1bi8vUG43NjZTY3NXclJJNTlnaE5UVVZBT0RxNm9xcVZYTnpMclZyMTBaWVdCaUVFRWhQVDljNy9zakt5a0xuenAzMWtoZXBxYWtJRGc3R3BrMmJjUHo0Y1J3NmRBZ3FsUXBmZnZrbEFQMGYxSGJ0MmlYVnJhV3hzckxDU3krOWhLKysrZ29USmt4QWFtb3FoZzhmRGlDM2ZhYWtwR0RFaUJGNDh1UUpidDI2SmJYdEd6ZHU0STgvL3BDbVJ2ajY2NitsOTlRT0hORW1qdklxYmw5VlVUQ0poTnpPOE9ucjFRSDlhOWlMeTluWkdlKy8vejUyN05paHM3eFdyVm9ZTjI2YzN2YTNiOS9PZDVpc05nUHE3dTR1UFRiUkx5SkVGY3FOR3pla0ljZDM3OTRGa1B1RnJqMVJtRE5uRHBZdlgyN3dXdW11WGJ0Q3BWSWhMUzFOdXNRaHJ5cFZxdURJa1NOcyswVzBmLzkrSERod0FKczJiWkxxb1czYnRqcUpISzNFeEVTY1BIbFNPbkZ6YzNQVE9Za0RnTWFORzJQRmloWFFhRFE2Q2Y5NzkrNUpsNmhwYVRRYTlPN2RHeGtaR1hqOCtESHExS21EcVZPblN1dDlmSHl3ZmZ0MjJOblo0ZENoUTFpMWFwVmVtVHAwNkNDZDZKUWxCVjJ1L1RUdHlZQ1ZsUldHRFJ1R29LQWdCQVVGd2NmSEI0TUhENVlPZUlIYzRkNVBINHhldlhvVlU2Wk13ZkxseTZXVGc0Y1BIMkxKa2lYbzFLa1RKa3lZSUkyMHVIVHBFdWJObTRmNTgrZmp6VGZmeEtOSGp6QnAwaVI4OE1FSGFOU29FWURjZXR1elp3LysrdXN2REJvMHlDVHhvUEpIZTRKdy9mcDFMRm15UkxvRVRhdW9KMDFKU1VuNDRZY2ZwT2RQOThYVzF0WndjbktDazVNVG9xS2lwTDVCeTgzTlRYcWVtSmlJeU1oSWZQWFZWL0QyOWtab2FDaTh2YjJ4ZVBGaVhMOStIZXZXcllPWGx4ZHNiR3d3YTlhc0lwWFRFdkc3Vno3czIrV2pIWDJWOS84dVhicWdTNWN1bUQxN05nSURBeEVSRVNFbEpZRGNoSTIxdFRXcVZhc20vZWgwOGVKRmZQbmxsN2g1OHlZYU5teUlIVHQyRkdyMG9hMnRMWjQ4ZVFLTlJnTXJLeXRFUjBlamVmUG1pSXlNUkdKaUlrYU5Hb1dVbEJSczI3WU45ZXZYaDd1N080QlNHWWxVcXZJbTRKNGVTWnBYM3ZremMzSnlzSHIxYWlRa0pCVHBNc21TOUZYNXpkOVpuakNKaE53T00rOHZ4dHFzWk41bEpSMTZWcmx5WmVuTHh4ZzNOemRjdVhJRnMyZlBSa1pHQm5yMDZLRjMzVDRSRlorVmxSVmNYVjJsWWFpR0RpcnpUc3I4dFBEd2NBd1lNQURoNGVGNDhjVVhjZmZ1WFRSbzBNRGd0bXo3UlJNZEhRMmxVZ2wvZjMvNCtmbEJvVkNVT0NtalZDcGhiMjh2UFgvdXVlZDBKbVY5OE9DQk5BZko2dFdyOCszdmZYeDhwQU12UTZwV3JZcXNyS3dDcjRXM1JMMTc5NFpLcGRJWktmRzB5Wk1udzlQVEU3MTc5NWFXdmZycXF3Z01ETVNWSzFld2R1MWF4TVhGNGVPUFA1YldQMzJpOGNNUFArRGpqei9HaEFrVDBLWk5HMmw1dlhyMU1HdldMR3pac2dVelo4N0UwcVZMWVdkbmgxYXRXdUdUVHo3QjBxVkw4ZFZYWDJITW1ER0lqNC9INXMyYnNYYnRXdWtTUlNzcksxeTllaFd2di80Nm1qVnJadUxvVUhrUkZ4ZUhhZE9td2QvZlg2ZFB5Y25KTVRoZnlieDU4MUM1Y21YMDdkc1gxYXBWazBZY3JWMjdWdHBtOXV6WldMbHlwZlE4SWlJQzY5ZXZSMVpXbGs2U3FTRDE2dFhUR1NXcE5XYk1HUHowMDArSWpZMkZXcTB1TXlNYkM4THZYbm14YjVmUGl5KytpS3lzTE5qYjIwdHo1TDcwMGtzQUFEOC9QNHdkT3hZOWV2U1FsdjN6enovNDl0dHY5ZDVuNzk2OTZOR2pCOWF1WFl0WFhua0ZaODZjTVRpMzFOT0p6S2lvS05Tb1VRUEp5Y2x3Y0hEQW9rV0xzSEhqUmd3Y09CQ2VucDdZdUhFalhubmxGY1RIeCt2TUIxYS9mbjJka1VnQXlrUlNLVGs1V1pyYXdKZ1dMVnBnNDhhTm1EVnJGdnIxNndkSFIwZWpyeWxwWDFWUWdzdUVsN09aVllWUElxblY2aUwvQXFXOWRXSkJuZkxUenA0OWk3WnQyK2JiQ2Y3KysrODRmLzY4dEMyUXV3TjZlSGhJTzZLSGg0ZDBFS05VS3FYSFpXVllMWkdsbUQ5L1BoSVNFcVRocVFCMEhtZG1aaG9jd2cza3puM3oyV2Vmb1dmUG5uanh4UmNCQUo2ZW52bisyc2UyWDNoMzc5NkZ0YlUxYkcxdFlXMXRqYWlvS0RnNE9Pak1ONkNWZDZSb2NuSXlWQ29WUHZqZ0E1MFRQSzNVMUZTRDgybW9WQ3JzMjdjUDY5ZXZSM3A2T3VyV3JTdE5QSmxYVUZBUW5ubm1HWjFsMnY0L09Ua1p0V3JWd293Wk0xQzllblU4ZnZ5NHpDV1JGaTFhQkVELzhydjA5SFNzVzdjT3QyN2RRcnQyN1hTMnphdGx5NVlJQ2dwQ2RuWTIvdnp6VDBSR1J1TDk5OTlIVGs2T2RGbkRuajE3c0gzN2RxeGF0UXFob2FHb1ZLa1NQRDA5QVFCbnpweUJ2NzgvZ29PRDhkRkhIMkhCZ2dYU2dadXJxeXYyNzk4UGEydHJmUHp4eDZoUm93YXFWYXNHZTN0N25UWWFFUkdCbXpkdld2eUpCcG5IMWF0WDRlZm5oK1RrWk96ZXZWdm5oUGp4NDhmU2lWMWVTNWN1eGFOSGoxQ2pSZzMwN3QzYjRFbkJtVE5uZEo3MzY5Y1AvZnIxS3pEWmJNaVRKMDh3Wk1nUTNMMTdGME9HRE1HVEowOVFyMTQ5SERseUJIZnUzRUZtWnFiVTc0OFlNVUpxTzJVTnYzdmx4YjY5OUNtVlN1emN1Uk5wYVdtWVBIa3kxcTFiaDMzNzl1SFpaNS9GNWN1WGNlTEVDWnc3ZHc2VEowL0dIMy84Z1lrVEoyTDgrUEU0ZWZJa3hvNGRpOERBUU9tOVltTmpjZkhpUlh6eXlTZFl1M1l0UEQwOXNXelpNcmk3dTB1SlpyVmFqU3BWcWtpWHJXazBHcmk2dXFKeTVjcW9WNjhlRWhJUzhOdHZ2NkY1OCtaU3pDSWpJNUdXbG9ZK2ZmcEFvOUVnT0RoWXA5MXAxYXhac3pUdTFtWVJtalZyaG4zNzlpRTFOZFhnK2Z2VHk1bzNiMTdzdnFxaXFQQkpwT3pzYkoxcjAvUEtMMG1Va1pFQmUzdDdvNzhLelprelIrL1hKVU1uUTREaDI3MCtiZkRnd1ZJbU5POEVmeHMyYkRENldpTDZUMkJnSVBidTNZdEJnd2JCeTh0TEdwcXFIWklhR3h1ck55bHlWbFlXckt5c1lHVmxoU05IanNEQndRR0hEeCtXMXVmdEwrYk9uU3ROeHFyRnRtL2M5dTNiMGE5ZlA4VEd4bUxjdUhHd3NiSEIzTGx6cFYvSjh0NmxDTWc5K1JzK2ZEaVNrNU9oVUNnd1pjb1VuUkZIMnJ2cHhNZkhvMzc5K3RKeWxVcUZRNGNPWWR1MmJhaFRwdzZHRGgyS0d6ZHU2SXdvTUVaN0tZcTd1N3YwK05DaFEzajQ4S0hPWjVWVktwVUtYbDVlOFBYMWhaK2ZYNEhENmUvY3VZTVRKMDdnMjIrL3hjT0hEOUc1YzJkVXJsd1phclZhT3RGbzFhb1YzbnJyTFRnNU9jSEJ3UUdUSmsyQ2g0Y0hIQndjOE1VWFgyRDgrUEd3dDdkSFFFQ0EzbTE0ejV3NUF6YzNOL3p2Zi85RHQyN2RFQlVWaGE1ZHUrclVRV0ZIZlZEUnFWU3FmTzlxV0Jab05CcE1uandaVTZaTXdjcVZLOUdtVFJ0ODl0bG4wdnFiTjIvaS8vN3Yvd3krZHV6WXNWaS9majJBM010VlZxeFlJVjFPa1pPVFkvUkhTTzMzUWxaV1ZyNXpJZ1VIQjhQR3hrYTZuRTM3LzUwN2Q1Q2RuWTNqeDQvclRQQmNsdkc3MS96WXQ1dVdsWlVWcWxldmp0RFFVTmpaMmFGKy9mcG8wYUlGZ054RVEwSkNBaVpNbUNBbEhMS3lzbENsU2hYVXExY1B0V3ZYbHBKSU9UazVXTHAwS1lZUEh5NGR4emc3TzZObXpab0lDUW1Sam9NeU1qSlFyVm8xNmZPVlNpWHM3SExuVjI3WXNDR3VYcjJLclZ1M1lzMmFOUUNBMzM3N0RRc1hMb1N6c3pQNjlPbURkdTNhWWU3Y3VYajQ4Q0ZPbmp5SndNQkFUSjQ4R1VEUkJrZVlXNjFhdFFwTWVCbTZuR3pMbGkzdzl2Yld1WlI0d0lBQjJMQmhBOTU0NHcyOTdZdmFWeG43L1BLbTdCNFZtTWpqeDQvUnJGa3o3Tm16UjFwbWFKS3R2RVBQNHVMaTlLNm5OMlQ1OHVWNnkvTGVCakl2N2VpbWdoZ2FTbGZRY2lJeVRLbFVJanc4SElNR0RVSjhmRHk4dmIzeDdMUFBZdENnUWNqSnljSEdqUnR4Ky9adGZQZmRkOUsxK0NrcEtkSm9scWNuTkhSeGNURTZGdzdiZnNHVVNpWCsrZWNmNmRhcjJvT2lnUU1Id3MvUEQrbnA2Umc1Y3FRMHpOcmYzeDhPRGc3NDVKTlA4T3FycjZKOSsvWTZ0eHVPalkzRm5EbHpzSC8vZmx5OWVoWE5temVYMXQyNWN3Zjc5dTNEMUtsVDBibHpad1FHQnVMaXhZczZ3L2sxR2cxYXRXcUZwVXVYR2l4dlVsS1MzaTE1blp5YzhNOC8vK1I3MjJOTEZCRVJJUjFzUGkwOVBSMmJOMi9XTzFDTGlZbVJiZ3Y4M1hmZklUNCtIbSsvL1RZbVQ1Nk1kdTNhb1ZLbFNzakt5Z0lBNmNENWxWZGVrVjdmckZrejlPN2RHeDk5OUJGZWVPRUZ2UERDQzlJZGdXeHNiS1RiYUFPNUI4d2ZmZlFSdnZ2dU95aVZTdW1FUi92KzVZVktwVUpVVkJUYXQyK1A2dFdyRi9wMUFRRUJHRHQyYktGSHZ5VWxKZUdkZDk3UjY4UHlvOUZvTUhqd1lLeGN1VExmU1l3dG5aV1ZGVDc3N0RPMGF0VUtLMWV1eElBQkEzRC8vbjFjdTNZTlFPNWQxclFueEhublgvdnBwNS9RcUZFajZkS0huVHQzNHZqeDQ5SkVybmZ1M0RGNnlWTlVWQlJ1M0xpQmNlUEc1VHNuRXBCN0F2bjBTS1JLbFNvWm5QZW5MT04zcjN6WXQ4dWpjdVhLZU8rOTkrRHQ3WTBIRHg3b1RINS8rL1p0dlBUU1M5aTZkYXUwN00wMzM4VFVxVlAxamg5V3JGZ0JlM3Q3dlV2TFpzeVlBVjlmWHpnNU9hRmp4NDU2bi9INDhXTXBxZFN5WlV1c1hic1dQWHIwUUlzV0xmRGt5Uk00T1RsaDZkS2xhTnk0TVJvMGFLRHpnOERqeDQ4UkhSMHRKWkhLa3VUa1pJd2NPYkxRMnljbUptTDM3dDN3OWZXVmxxMWN1UklEQnc2VWJxeGdZMk9EVnExYUFTaGVYNVVYTDJlckFMUy9WQmZGcjcvK3F0TnBtc0l6enp5RElVT0dHUHpGUktQUklERXhVYWV4S0pWS25Tem4rUEhqOGU2Nzc1cTBURVRsMVkwYk4vRDMzMy9qd29VTHFGKy9Qa0pEUTZGU3FmRDk5OTlqNk5DaGFOcTBLWllzV1lMNTgrZWpUWnMyRUVMZzFxMWJhTkNnQVFZT0hJaVVsQlM5OSt6ZXZidk9jME4zZWpDRWJUK1hyYTJ0enJCdTRMK2h3OTdlM3JoMzd4NHlNelBSdjM5LzZZUWhKQ1FFUGo0K09xOVJxVlJRcVZTWU0yY09WcTVjQ1lWQ2dVT0hEdW5NS2RDNGNXT2RIdzZtVEptQ0tWT202THhQV0ZnWWJ0KytiYkNzKy9mdngvWHIxekZuemh5ZDVVMmFOTUgxNjlmUnMyZFBSRVpHb21QSGpqcVRrVm9pN2VVM1Q4dkp5WUdibTV2QjI5UnUyYklGVzdkdVJmdjI3VEZxMUNoMDdOaFI1N2JwUU82Sm40Mk5qZDV5clNGRGhtREFnQUc0ZE9sU2dmTXZYTDU4R1MxYnRvUzl2VDB1WExpQWhnMGI1cnZ0amgwNzBMTm5UNzFMRDh1Q29LQWdiTnUyRGI2K3ZwZzRjV0toWGlPRXdONjllekZod29SU0s1ZVZsUlU4UFQyeGF0V3FNbjMzR2UySkFaQjdXVlM5ZXZVUUhCeU1jK2ZPUVFnaHJRc09Ec2JDaFFzeFpzd1luRDU5R2lOSGpvUkNvWUNOalEyQ2dvS3dldlZxUFBmY2MzQjFkVVZJU0FpcVZhdUdyS3dzZzNlUWlvNk9ocFdWRmE1ZnY0N1hYMys5d1BKWlcxdnJqVVNLam82V2JuT2VrWkdoaytUT082ZGJXY0x2WHZtd2I1ZFhhR2dvT25YcXBETVBsNkU3L3htYTJIbmR1blU0Zi80OHRtelpJaVhkTWpJeTBMVnJWM1RzMkJHZmZQSUo1czJiaC9Ed2NQejU1NTlvMUtpUmRFbmhsU3RYcEJFeHRyYTJ5TW5Kd2FSSmt3RGtEbVo0NTUxMzBLVkxGMmcwR3Z6OTk5KzRlL2V1ZER6MC9mZmZJems1R2NlT0hkTnJSNVp1NTg2ZG1EaHhvc0gyN3VIaG9aY2dQWFhxRk56YzNLUlJYZ2NPSE1Eang0K2w3ODhxVmFwZ3dZSUZDQWtKZ2IyOWZiSDZLa056MjVWbkZUNkpkT25TSlduWVlXRWRQMzRjZ3djUEx0Ym41VGVzRnRBZFdudnQyalVjUEhnUU9UazVHRGx5SkpvMGFhS1QxWFIzZHk4d3kwbEUrWXVNak1Tb1VhTVFFQkNBckt3czNMcDFDMy8rK1NlT0hUdUdhZE9tU1hNRWJOeTRFYnQyN1VKV1ZoWk9uejZOVjE5OUZkT25UOWQ3UHhjWEZ4dzdkcXpBWDBQWjlvMTcrdnJ5ME5CUUNDRVFHUmtRdExkdUFBQVZ0MGxFUVZTSndNQkF6SjA3RjlIUjBaZytmYnJPWlcxNUhUdDJEQTRPRHZEMzk0ZXpzelBXclZ1SEJnMGFJQ1ltQnMyYk44LzNRQ2tsSlFWMmRuYXdzYkZCVmxZV1RwdzRvWFBTQnVUK2VxdFVLckZueng1czNMZ1JTcVVTYXJVYWtaR1J1SG56Sm5yMjdJbXdzREJNbXpZTk8zZnVSSnMyYlN3K2lWUWMvZnYzeCtEQmczVkd2MmduUWxVb0ZGQ3IxUWdMQ3pQNFk4dkRodzhSRVJHQmtKQVF2UDMyMjZoZnZ6NUdqUnFGZDk5OUYvMzY5WlBtT3RINjZhZWY0Tzd1RGlFRXZ2NzZhK2xTb3J3MEdnMkVFRGgxNnBSMEFGNlduRDU5R3VIaDRkaXlaUXRtekppQjFxMWI0ODAzM3pUNk91MEVxcVUxTDhQS2xTc3hmZnAwS2JIeHd3OC9GSG11SDBzV0ZSV0ZOV3ZXWVBmdTNRZ05EWlV1TXpsMzdod21UWnFFV2JObUlTY25CeHMyYkVCbVppWSsvL3h6dlBIR0c4akl5RURkdW5WeDdkbzF2UC8rKy9EMTljWFFvVU9sazRnLy92Z0RXVmxaMG9UQnUzZnZSa0JBUUw3bFNFeE0xQmxab0RWa3lCQnBGSTJIaDBlWlRSemx4ZTlleThhKzNiU3FWYXRXcU1uZFBUMDlNWERnUUR6enpETlNVc1REdzBNblFYTGd3QUhVcmwwYjU4NmR3MnV2dlliNTgrZmorKysvaDYydExSWXZYb3c3ZCs3Z3l5Ky9SSXNXTFhENjlHbTgrKzY3U0VoSXdJTUhEekI4K0hERXhjV2hRWU1HYU51MkxUcDA2SUJ4NDhaaHc0WU44UGYzUjFoWUdNTEN3dklkZVcxSnRDTzFoQkRJek16VUc3a0Y1RjVHdUhEaFFnREFvRUdENE9ucGllUEhqMlBBZ0FFQWN2ditYYnQyWWNPR0RVaE5UY1hqeDQ4aGhJQ3RyUzArLy94enpKczNyMWg5VmQ3cEZDcUNDcDFFVXFsVStPYWJiN0J1M1RxRDY3VzNhVXhPVG9hVmxSVVVDZ1ZpWW1LazRaM0ZZV2dpTTYyOFEyc2RIUjN4emp2dllPclVxYkN6czhPbm4zNnFjMEtqVkNyMVRuREt3d0VHa1J4dTNMaUJWYXRXWWVqUW9kaTdkeStXTDErT3hNUkU1T1RrNE1xVksxQ3IxVHIvbmp4NWdxTkhqMHB6WXhRSDIzN1JKQ1FrSUR3OEhERXhNV2pVcUJHMmJ0MEtKeWNuTkczYUZIUG16RUdOR2pYZzQrT0RsaTFiNmd5Rjc5cTFLMTUrK1dVMGJkb1VHemR1eE1tVEo3RjkrM1lrSkNUZ3d3OC94SXN2dmdobloyZTl6NXM4ZVRKaVkyTUI1STYrYU5ldW5kNzhBTEd4c1hCeWNrSmdZQ0RHamgyTCsvZnY0K1dYWDhhUFAvNklKazJhb0hIanhyQ3pzME5rWkNSU1VsTEs1TjE5SGoxNkJBY0hCOXk3ZHkvZjVJU2hPMWtkUDM0Y0N4Y3VsRzR6N09qb0tNMDdJNFJBU0VnSVRwOCtqY3VYTCtQdHQ5L0crdlhycFVrL2UvZnVqWjA3ZDhMWDF4ZU9qbzU0L2ZYWE1XdldMTmpiMnlNbUpnYUxGaTNDdEduVFVMOStmV2xpMjd4ZWYvMTFkT25TQlU1T1RvVzYxTnlTbkRsekJnc1dMTUNLRlN2dzJtdXZZZkhpeGZqb280K3dZc1VLbzNPMmFKTVYyZG5acUZLbGlzRnRYRnhjZEU0SXRhTnU4dDdaUjZQUndOSFJVWnJ2NWRHalIzQjBkRVJvYUNnbVRab0VlM3Q3REJzMkRKY3ZYNGE3dXp0Ky9QRkhPRG82b21uVHBpWDk4ODNpcjcvK3d1TEZpM0h0MmpXc1diTUdqbzZPNk5hdEcvcjA2UU9GUW9IbXpadWpkdTNhK1BiYmJ4RVlHSWhtelpvaEpDUkVtci9rNE1HRDZOS2xDelp0MmdRN096dTgvdnJybUQ1OU92N3YvLzRQeTVjdlI1MDZkZURuNTRlQkF3ZGkyTEJoNk5xMXE4RVJDVnFuVHAyU1JnYXNXN2NPYVdscDVmWVhiWDczbWcvNzl0S2ozY2ZTMHRKMDlyZW5uMnVOSERsUzV3ZXQ1NTkvM3VobjFLNWRXN3I4Yk5La1NlamZ2NzgwWDkyOWUvY3dldlJvVEpreUJTMWF0TUNrU1pQUXNHRkQvUG5ubjNqenpUZlJ0R2xUTkduU0JGWldWamg2OUNoOGZIeWdVQ2l3ZXZWcU9EczdvMjNidG9pSmljSENoUXZoNWVXRlVhTkdtU0FxcFNNNE9CZ1BIejdFNXMyYjBhbFRKNE4zYVBQdzhOQVpCUmNYRjRkcjE2NmhZOGVPQUlCbHk1WWhLeXNMdzRZTmc2T2pJMnJWcW9WYXRXcWhUWnMyMkxkdkg3cDE2MWJrdnFwS2xTbzZsODQrZmZjOHNqQ2loQzVmdml6R2poMnJ0MXl0Vm92Mjdkc0xsVW9sWEYxZGhZdUxpNWd5WllvUVFvaGZmLzFWUkVkSEYrdnpQdnZzc3dMWEJ3WUdGdXQ5VGNYYzlVbFVXQ1hkMTFOVFU0dTBmVUpDZ3ZEejg4dDNmZXZXcllWS3BjcDNmVVZwKzZZcVQzaDR1RWhQVHhlSER4OFdTVWxKZXVzMUdvMjRjT0dDZVBUb2tlalZxNWRvMTY2ZCtQVFRUM1cyMmJoeG94Z3hZb1RPNjhQQ3drUkVSRVMrbjZ0V3EwVjJkclpRcTlYNWJwT2NuQ3lFRU9MaHc0Y0d0N3Q1ODZibzBhT0hYbm1LUTg2WWEzbDVlWW0yYmRzS2QzZDNzWDc5K2tLL1RxbFVpanQzN29pYk4yK0t2Ly8rV3k4MndjSEJJaUlpb3NDMnAxUXF4YWxUcDhTaFE0ZUVFRUxrNU9TSTgrZlBDeUdFK091dnYzUzJMYWc5bG9TY01ROE9EaGJ1N3U3aTFLbFRPc3RQblRvbDNOM2R4YVpObXdyY0Z6ZHUzQ2hhdDI1ZDRERko2OWF0UlVaR2h2VDg0Y09Ib25YcjFqcmIvUDc3NzZKUG56NUNDQ0hTMDlPRnE2dXJ5TXpNMUh1dDFyWnQyOFQ0OGVNTDh5Y1dpcHd4NzlPbmowaEtTaEx2dmZlZWlJMk5MWERiUC83NFExeTdkazFuMmZuejUwVmNYSnpldGtxbFVzVEh4K3N0ajR1TE0vamQ4T3V2djBxUER4OCtMTVY1MjdadFl2RGd3U0lzTEV4bis0Q0FnQUxMV2xTRmlYbHAxQU8vZTNYSnNjOXJzVytYTDlaRnNYLy9mb1BMbis0RGhCRGlsMTkrRVV1WEx0VmJmdW5TSmJGNzkyN3BlWFIwdE9qZXZidkI0NUFiTjI2SVM1Y3VHZnpNMU5SVWNmbnk1Y0lXUFYrbEdXdVZTaVhtejU4dmdvT0Q4LzErbkRWcmxzN3pwS1FrY2VUSUVlbDVXbHFhMEdnMEJsKzdiOTgrY2Z2MjdTTDNWWG5mZS9UbzBRVnVNM3IwYUpHV2xsYXM5MzlhY2ZweFV5blRQM1dZSW5qcDZla0ZUa2dwaElCS3BUSjZCNDd5UUZGZWYvcWljc2NjSGFjb3g5YzdtNnJ0bS9zTExTK2xVb25LbFNzWGVPY1pTMWVZZXJHa21KY0hjc1E4TGk0T0sxYXN3STBiTnhBUUVJQVdMVm9nSlNVRm5UdDN4bmZmZlllYU5Xdmk5OTkveDZ4WnMxQ3BVaVZNbkRoUjc0NVRBT0RqNHdObloyZWtwNmZEMzkvZjRHZTV1TGpnKysrL2w0YlpHNXBZKy9yMTYvRHo4OFBCZ3dkeDl1eFpyRisvSHJ0Mzc5WjdyWloyZnA2MWE5ZmlmLy83WDBsQ0FZRDd1VGtVdDgvbmQ2OXBGVlFQM09kTnE3ekVXcTFXRjNqNXBpVW9MN0V1Qzh4NTdsNTJqNjVOeE5nZFRiUVRLaEpSeFZaZUQyTExLMXRiMnpLZFFLTHlhKy9ldmFoUm93WkNRMFB6blpQUjJka1pvYUdoNk55NU16SXpNL1hXeDhiR0lqNCtIdE9tVGNQbHk1Y1JGeGRua3JKZHZIaFJaeEpxUTZwV3JZcisvZnRqMjdadEp2bE1vb0x3dTVmb1A1YWVRS0tLZzBmWUpxTFJhSXh1azVDUW9MZnNuMy8rS1kzaUVKRk0yUFl0RSt0RmZveDU0VXlkT2hWTGxpeEI5ZXJWQzl6T3pzNE9reVpOUXA4K2ZmVFdCUVVGb1cvZnZxaFdyUm84UFQzem5kc1JBSHIwNkFFUER3OTRlSGhJZDJ2U1B2Znc4TkNaL3lJbUpxWlFrM29QSERnUVo4NmN3YTFidDR4dVc5NXdQN2NNckFmNU1OYVdqZlVqSDhiNlAwd2lGVlBlMjN3Q1FLOWV2ZkpkcDZXZEZUNHZRN2ZmSkNMTHhiWnZtVmd2OG1QTWk2ZWtJK1Npb3FMd3l5Ky93TmZYRjBEdVhiek9uVHVIRXlkTzZHMzd2Ly85RDk5Kyt5MWlZbUlRRXhPRGlJZ0lBSkNleDhURVlNK2VQWEIyZGtaOGZEemk0K1BSdW5YckFqOS8vZnIxeU16TXhJb1ZLeXg2c2x0VDRYNXVHVmdQOG1Hc0xWdEZyeCtOUm1Od2hHNXBxT2l4TGtpRnZqdWJLY3lZTVFOQTd1MmhEVDJlUEhreUdqWnNhUEMxUW9oQ1pUU0p5UEt3N1ZzbTFvdjhHSFA1WEw5K0haOSsraW44L1B6ZzZPZ0lJUGMyMHJObno4YkNoUXZoNk9pb2t3VGF1WE9uMGZkODRZVVhzSExsU2dDNWQ3NnBYTGx5Z2RzZk8zWU03ZHUzTC9aZGFzc3E3dWVXZ2ZVZ0g4YTY4TnpjM0l4T2taS2VubzZ6Wjg5S3o5M2QzUXYxM3Y3Ky9nWkhpRmJVK2pseTVBajI3Tm1EdFd2WDRwbG5uZ0dnZnlmUzlQUjBuYm4vZXZic0tkMEZMelkyVnJxVS9OZGZmOVdaMnk4eE1WRzZVMmxlRlRYV0JXRVNxWVMwdHhhOGN1V0t3Y2YxNnRYVGU4M2h3NGQxYmxlYU41TVpHUmxabXNVbEloTmgyN2RNckJmNU1lYnkrUG5ubnpGejVrejA3ZHNYNzc3N3JzNjZkOTU1QjcvOTloc21USmlBR1RObW9ILy8vc1dhUzZaQmd3YlM0NnBWcStLMzMzNkRpNHVMdE96NjlldElTa3BDa3laTml2K0hsRkhjenkwRDYwRStqSFhSUkVWRkZiamV6YzFONS9rUFAveFFvcytycVBYejdydnY0dUxGaXhnM2JoeUNnNE9oVnF0UnBVb1Z4TVRFU052ay9kN1NVcWxVUmgvbnA2TEd1aUJsZXJZNmM4enc3dVhsQlpWS2hZU0VCRHovL1BPWU4yOGVYRnhjb0ZRcVlXdHJDd0E2ajRIL2Rwb0hEeDZnYnQyNitQampqK0htNWdhVlNnVjNkM2Y4K09PUEFJQzJiZHZpNTU5L2x2dFBrdkR1YkZSV3NPMmJWbG0rTzF0RnJ4ZkczTFRNRmZPbjc4NzJ0TEN3TVBqNys4UFgxeGNUSjA3TTkzMDJiOTZNb0tBZ2ZQamhoL2pnZ3cvMDFodTZPMXQrZHUzYWhhQ2dJQ2lWU21sWjFhcFZNWGJzV0x6MzNudUYvTXVNNDM0dXY3SjBkN2FLV2crTXRXbVZkcXpkM056dzNIUFBGYmpOdlh2M2RFWWlGVlZacVI4NTl1dThjZGkvZnorT0hqMktMVnUyU092YnRHbURVNmRPb1ZxMWFnQ0FvVU9IWXZmdTNUcnY4ZnZ2djhQWjJWbG4yZkRodzdGang0NXlFZXZTeHBGSVJiUi8vMzRjT0hBQW16WnR3djc5K3dIazdnd3Z2L3l5M3JhSmlZazRlZktrbEcxMGQzZlh5VHlxMVdyZStZMm9qR0RidDB5c0Yva3g1cVpuWldXRjU1OS9QdC81a3Q1NjZ5MDBhTkFBN2RxMUsvQjl4b3daQTNkMzkzeEhDdG5hMnFKLy8vNkZLdE93WWNNd2JOaXdRbTFiSG5FL3R3eXNCL2t3MWlXampWbCtuaDZKVkp6M3IrajFFeEFRZ0crKytRWlZxbFJCWkdRa3dzUEQ4ZVdYWCtyZFhLSkhqeDdvMDZjUE5Cb05ubm5tR2RqYjIwdnpDR29aU2lKcE1kYkdNWWxVRE5IUjBWQXFsZkQzOTRlZm54OFVDa1d4YnJtWW5aMk5LbFdxbEVJSmlhZzBzTzFiSnRhTC9CaHowNnBldmJyQmVSaTA2dGF0aTdwMTZ4YnF2VjU1NVpWODExV3RXaFZ6NTg0dGN2a3FLdTdubG9IMUlCL0d1dmc2ZGVwVTZHM3ptdzhwS3lzTGRuWjJlc3M5UFQweGMrYk1DbDgvTTJiTXdJd1pNNlNFM0t1dnZvb2RPM2JvelVlMGVQRmlvKy9WdFd2WEF1Y05yT2l4Tm9aSnBDSzZlL2N1cksydFlXdHJDMnRyYTBSRlJjSEJ3UUZmZmZXVjNyYkdPcE8wdERSVXJWcTF0SXBLUkNiRXRtK1pXQy95WTh5cEl1QitiaGxZRC9KaHJJdXZWYXRXMHZ3M3c0WU53NjVkdS9RZWp4OC9YdHBlT3g5U1ptWW03TzN0cGVVdUxpNDRjdVFJYXRhc3FaZFFZdjNvYTlhc0dUcDA2SUJLbFNycFRLeWRtcHFLS2xXcTZOeTF0RjI3ZGpvL3NqUm8wQUFqUjQ2VW50KzdkMDhhUWNSWUc4Y2tVaEZ0Mzc0ZC9mcjFRMnhzTE1hTkd3Y2JHeHZNblR0WG1oOGdNVEhSNE9SYVdvbUppUmcrZkRpQTNHeHpXbG9hdW5idENtdHJhOVNwVXdjOWV2VEEvUG56MGI1OWV6bitIQ0lxSkxaOXk4UjZrUjlqVGhVQjkzUEx3SHFRRDJOZFBPZlBuOWU1OWZ1Tkd6Y01QdTdXclJzaUlpSjBidmMrZGVwVWVIbDVvWHYzN2pydmVmLytmZmo2K21MZHVuVm8zTGd4QU5aUGZoWXNXSUNJaUFoczJMQUJBS0RSYURCbzBDQzR1cnJxYld0dFhialVCMk5kemdtWlpXVmxpZEdqUndzaGhPamV2YnUwZk9YS2xVSUlJZExTMHNUQWdRUDFsbXUxYjk5ZXFOVnFrWnFhS29RUVl1blNwYUpUcDA1aTc5NjlwVjMwUWpGM2ZSSVZsdHh0ZzIyZjlXSU9qTG44TERIbTVaMGx4cHo3T2V0QkRveTFmRW96MXBtWm1hSi8vLzdpNTU5L0ZrSUkwYTVkTzJtZDl2R05HemRFNTg2ZHhaMDdkNlIxRVJFUll2VG8wVUtqMFVqTFdyZHVMWktUazRVUVFrUkdSb3J1M2J1TGUvZnVsYW42a1dPL3podGp0Vm90dkwyOVJWUlVsQkJDaU8zYnQ0cytmZnFJakl3TW5kZTR1cnFLMGFOSDUvdFBHOWZ5RXV2U1Z0WkhJbVVDc0RlNmxZblkydG9pTURCUVo1bTN0N2YwLzcxNzk1Q1ptWW4rL2Z0TDEweCsvZlhYY0hOencrWExsNUdkblkxZXZYcGg0c1NKYU5teUpVNmNPSUUxYTlaZzl1elo2TlNwRStyVXFTUFhuMktJMHZnbVJCYURiZDkwVE5uMldTK21VOWg2WWN4Tnh5SmpYczVaWk15NW4rZUw5V0E2eHVxQnNUYWRVbzIxblowZFpzK2VqWG56NXVIQWdRTjY2elVhRGViT25ZdVpNMmZpaFJkZUFBREV4Y1VoS0NnSVFVRkJ5TzhHVzkyN2Q4ZjE2OWN4ZGVwVWJOdTJyYXpVajJ6NzlkOS8vNDF2di8wV28wYU53cElsU3pCeDRrVDg5dHR2K09hYmI3QnAweWFkeXdRQm9GYXRXdGk4ZVhPKzc2ZTl1MW9aYWdzOGR5OHVJY1E1azZmMENpbHZabEtqMFlodnZ2bEdkT3ZXVFJ3OWVsVDQrZm1KaElRRUlVUnVkcnB2Mzc1aThlTEZJam82V21Sa1pJakhqeCtMUVlNR2llRGdZQ0dFRUJzM2JoVHZ2LysrZVBEZ2dWbitsbi9GbXJzK2lRcExzTzJia3NuYXZtQzltRktoNmtVdzVxWms4VEV2aHl3KzVoVjFQMmM5bExvQzYwRXcxcVlrUzZ3ZlBud29oREE4RWtrN0trVnJ5cFFwSWlZbVJnZ2hSRVpHaGxDcjFTSStQbDYwYnQxYVoxdTFXaTFtenB3cHpwdzVJeTJ6OFBvcDlWamZ1M2RQdUxpNGlLNWR1NHFqUjQ4S0lZUzRlL2V1R0RGaWhIQnhjUkhMbGkzVEc0VWtST0ZISXVWVmxtTmQyc3I2U0tSdEFOcWE2OE1URWhJUUhoNk9tSmdZTkdyVUNGdTNib1dUa3hPYU5tMktPWFBtb0VhTkd2RHg4ZEhKU3QrOWV4Y3paODZFaTRzTEJnOGVEQUFZUFhvMEVoSVM0T1BqZzdGang4TFQwN05ZczcrWFVMamNIMGhVQW16N3BtUEt0czk2TVozQzFndGpianBsSXVibFRKbUllUVhkencxaFBaaU9zWHBnckUyblZHUDk5TVRLT1RrNTBySzhqN1ZtejU2TkZTdFd3TmJXRmdBd1o4NGNhYUp0VjFkWFZLOWVYZHJXeXNvS3ExYXQwdnRNQzY2ZlV0K3ZIejE2aE5hdFcyUDI3Tm00ZmZzMnBrK2Zqa3VYTG1IWXNHRll2bnc1Tm16WWdKNDllNkpEaHc1bzE2NGRnb09EcGI4cE96czczL2ROVGs2R3I2OHZPblhxQkY5ZlgybDVHWTQxNVVjSVlTT0VPR0dxZEY1UmhJZUhpL1QwZEhINDhHR1JsSlNrdDE2ajBZZ0xGeTZJUjQ4ZTZTeWZQbjI2MkxWcmw4SHRRMEpDeExKbHkzU3VqWlhKajBLSXl1YXVUNkxDRW16N3BtTFN0aTlZTDZaUzZIb1JqTG1wbEltWWx6TmxJdVlWZFQ5blBaUXFvL1VnR0d0VHNlaFlDNUU3QjA5S1NvcElUMDh2MVBZV1hEK3l4dnIwNmROaTZOQ2hJamc0V0M5MmNYRnhZc09HRGNMUHowL2s1T1FVK3pQS2NxeExtK0dMTU1zUUlZUU5nQmtBM2dQUUJJQmR3YTh3TDQxR0F5c3JLM01YQThpOWp2SVdjck9ZU3hVS1JZNlp5ME5VSkd6N3hWYXFiWi8xVW16RnJoZkd2TmdxVE13dFNJV0plWG5ZencxaFBSUmJrZXVCc1M2MmNoL3I0aWlsK21Hc0RiQ1VXQk1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bFlML0IyYzZwWkFPSjZWREFBQUFBRWxGVGtTdVFtQ0MiLAoJIlRoZW1lIiA6ICIiLAoJIlR5cGUiIDogImZsb3ciLAoJIlZlcnNpb24iIDogIjMx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2787</Words>
  <Application>WPS 演示</Application>
  <PresentationFormat>自定义</PresentationFormat>
  <Paragraphs>248</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25</vt:i4>
      </vt:variant>
    </vt:vector>
  </HeadingPairs>
  <TitlesOfParts>
    <vt:vector size="43" baseType="lpstr">
      <vt:lpstr>Arial</vt:lpstr>
      <vt:lpstr>宋体</vt:lpstr>
      <vt:lpstr>Wingdings</vt:lpstr>
      <vt:lpstr>微软雅黑</vt:lpstr>
      <vt:lpstr>仿宋_GB2312</vt:lpstr>
      <vt:lpstr>仿宋</vt:lpstr>
      <vt:lpstr>Calibri</vt:lpstr>
      <vt:lpstr>Calibri</vt:lpstr>
      <vt:lpstr>时尚中黑简体</vt:lpstr>
      <vt:lpstr>黑体</vt:lpstr>
      <vt:lpstr>Arial Unicode MS</vt:lpstr>
      <vt:lpstr>造字工房力黑（非商用）常规体</vt:lpstr>
      <vt:lpstr>第一PPT，www.1ppt.com</vt:lpstr>
      <vt:lpstr>2_默认设计模板</vt:lpstr>
      <vt:lpstr>3_默认设计模板</vt:lpstr>
      <vt:lpstr>4_默认设计模板</vt:lpstr>
      <vt:lpstr>5_默认设计模板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『孤 ＆ 狼』</cp:lastModifiedBy>
  <cp:revision>762</cp:revision>
  <dcterms:created xsi:type="dcterms:W3CDTF">2013-01-25T01:44:00Z</dcterms:created>
  <dcterms:modified xsi:type="dcterms:W3CDTF">2022-01-22T01:50:50Z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F33E6244D9A846DABA25BBABB5A8E258</vt:lpwstr>
  </property>
</Properties>
</file>