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52"/>
  </p:notesMasterIdLst>
  <p:sldIdLst>
    <p:sldId id="256" r:id="rId5"/>
    <p:sldId id="259" r:id="rId6"/>
    <p:sldId id="260" r:id="rId7"/>
    <p:sldId id="261" r:id="rId8"/>
    <p:sldId id="262" r:id="rId9"/>
    <p:sldId id="298" r:id="rId10"/>
    <p:sldId id="263" r:id="rId11"/>
    <p:sldId id="299" r:id="rId12"/>
    <p:sldId id="302" r:id="rId13"/>
    <p:sldId id="264" r:id="rId14"/>
    <p:sldId id="266" r:id="rId15"/>
    <p:sldId id="265" r:id="rId16"/>
    <p:sldId id="276" r:id="rId17"/>
    <p:sldId id="303" r:id="rId18"/>
    <p:sldId id="293" r:id="rId19"/>
    <p:sldId id="277" r:id="rId20"/>
    <p:sldId id="284" r:id="rId21"/>
    <p:sldId id="269" r:id="rId22"/>
    <p:sldId id="304" r:id="rId23"/>
    <p:sldId id="305" r:id="rId24"/>
    <p:sldId id="307" r:id="rId25"/>
    <p:sldId id="306" r:id="rId26"/>
    <p:sldId id="308" r:id="rId27"/>
    <p:sldId id="278" r:id="rId28"/>
    <p:sldId id="270" r:id="rId29"/>
    <p:sldId id="309" r:id="rId30"/>
    <p:sldId id="310" r:id="rId31"/>
    <p:sldId id="311" r:id="rId32"/>
    <p:sldId id="312" r:id="rId33"/>
    <p:sldId id="314" r:id="rId34"/>
    <p:sldId id="313" r:id="rId35"/>
    <p:sldId id="315" r:id="rId36"/>
    <p:sldId id="316" r:id="rId37"/>
    <p:sldId id="317" r:id="rId38"/>
    <p:sldId id="294" r:id="rId39"/>
    <p:sldId id="296" r:id="rId40"/>
    <p:sldId id="318" r:id="rId41"/>
    <p:sldId id="319" r:id="rId42"/>
    <p:sldId id="321" r:id="rId43"/>
    <p:sldId id="322" r:id="rId44"/>
    <p:sldId id="323" r:id="rId45"/>
    <p:sldId id="324" r:id="rId46"/>
    <p:sldId id="288" r:id="rId47"/>
    <p:sldId id="289" r:id="rId48"/>
    <p:sldId id="320" r:id="rId49"/>
    <p:sldId id="274" r:id="rId50"/>
    <p:sldId id="275" r:id="rId51"/>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5579"/>
    <a:srgbClr val="3A6483"/>
    <a:srgbClr val="204E79"/>
    <a:srgbClr val="005493"/>
    <a:srgbClr val="F8F9FA"/>
    <a:srgbClr val="F2F2F2"/>
    <a:srgbClr val="121619"/>
    <a:srgbClr val="F7F3F2"/>
    <a:srgbClr val="F6F2FF"/>
    <a:srgbClr val="EDF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392"/>
    <p:restoredTop sz="88023"/>
  </p:normalViewPr>
  <p:slideViewPr>
    <p:cSldViewPr snapToGrid="0">
      <p:cViewPr varScale="1">
        <p:scale>
          <a:sx n="111" d="100"/>
          <a:sy n="111" d="100"/>
        </p:scale>
        <p:origin x="1493"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9/26/2021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2291758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a:p>
        </p:txBody>
      </p:sp>
    </p:spTree>
    <p:extLst>
      <p:ext uri="{BB962C8B-B14F-4D97-AF65-F5344CB8AC3E}">
        <p14:creationId xmlns:p14="http://schemas.microsoft.com/office/powerpoint/2010/main" val="215759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3962741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3473882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422627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16</a:t>
            </a:fld>
            <a:endParaRPr lang="en-US"/>
          </a:p>
        </p:txBody>
      </p:sp>
    </p:spTree>
    <p:extLst>
      <p:ext uri="{BB962C8B-B14F-4D97-AF65-F5344CB8AC3E}">
        <p14:creationId xmlns:p14="http://schemas.microsoft.com/office/powerpoint/2010/main" val="3924966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3209FBAC-BC43-174B-8362-DF782CBFF321}"/>
              </a:ext>
            </a:extLst>
          </p:cNvPr>
          <p:cNvSpPr>
            <a:spLocks noGrp="1"/>
          </p:cNvSpPr>
          <p:nvPr>
            <p:ph type="ftr" sz="quarter" idx="10"/>
          </p:nvPr>
        </p:nvSpPr>
        <p:spPr/>
        <p:txBody>
          <a:bodyPr/>
          <a:lstStyle/>
          <a:p>
            <a:endParaRPr lang="en-US"/>
          </a:p>
        </p:txBody>
      </p:sp>
      <p:sp>
        <p:nvSpPr>
          <p:cNvPr id="6" name="Slide Number Placeholder 4">
            <a:extLst>
              <a:ext uri="{FF2B5EF4-FFF2-40B4-BE49-F238E27FC236}">
                <a16:creationId xmlns:a16="http://schemas.microsoft.com/office/drawing/2014/main" id="{925C29AF-D985-5942-8A28-146269103D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CBDEB9FB-F8F4-7F4F-87A4-883C7116ED18}"/>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BE290D7B-2B6B-2D45-B68E-903BB49D94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A119083-F06C-6F4F-9852-321B8C953CC2}"/>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F94ED4FE-13CD-604D-B272-7D2568F4CF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72568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5BC0E935-029C-474F-849D-E85C929A394D}"/>
              </a:ext>
            </a:extLst>
          </p:cNvPr>
          <p:cNvSpPr>
            <a:spLocks noGrp="1"/>
          </p:cNvSpPr>
          <p:nvPr>
            <p:ph type="ftr" sz="quarter" idx="10"/>
          </p:nvPr>
        </p:nvSpPr>
        <p:spPr/>
        <p:txBody>
          <a:bodyPr/>
          <a:lstStyle/>
          <a:p>
            <a:endParaRPr lang="en-US"/>
          </a:p>
        </p:txBody>
      </p:sp>
      <p:sp>
        <p:nvSpPr>
          <p:cNvPr id="6" name="Slide Number Placeholder 4">
            <a:extLst>
              <a:ext uri="{FF2B5EF4-FFF2-40B4-BE49-F238E27FC236}">
                <a16:creationId xmlns:a16="http://schemas.microsoft.com/office/drawing/2014/main" id="{C3C2D4B7-423C-B64C-91C2-024ACCB718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Footer Placeholder 3">
            <a:extLst>
              <a:ext uri="{FF2B5EF4-FFF2-40B4-BE49-F238E27FC236}">
                <a16:creationId xmlns:a16="http://schemas.microsoft.com/office/drawing/2014/main" id="{5B9BDB4F-B51D-4F43-96CA-8769EDF75C69}"/>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F623911B-C823-8F4D-A0F5-678EB8BD44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B52AEBD-6719-CA48-A235-34A6A378C01D}"/>
              </a:ext>
            </a:extLst>
          </p:cNvPr>
          <p:cNvSpPr>
            <a:spLocks noGrp="1"/>
          </p:cNvSpPr>
          <p:nvPr>
            <p:ph type="ftr" sz="quarter" idx="10"/>
          </p:nvPr>
        </p:nvSpPr>
        <p:spPr/>
        <p:txBody>
          <a:bodyPr/>
          <a:lstStyle/>
          <a:p>
            <a:endParaRPr lang="en-US"/>
          </a:p>
        </p:txBody>
      </p:sp>
      <p:sp>
        <p:nvSpPr>
          <p:cNvPr id="7" name="Slide Number Placeholder 4">
            <a:extLst>
              <a:ext uri="{FF2B5EF4-FFF2-40B4-BE49-F238E27FC236}">
                <a16:creationId xmlns:a16="http://schemas.microsoft.com/office/drawing/2014/main" id="{98C3F149-D0F5-7E45-848F-762B0FD06F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CA34ECAB-8CA0-8D40-836C-AEE5AE3C1E57}"/>
              </a:ext>
            </a:extLst>
          </p:cNvPr>
          <p:cNvSpPr>
            <a:spLocks noGrp="1"/>
          </p:cNvSpPr>
          <p:nvPr>
            <p:ph type="ftr" sz="quarter" idx="10"/>
          </p:nvPr>
        </p:nvSpPr>
        <p:spPr/>
        <p:txBody>
          <a:bodyPr/>
          <a:lstStyle/>
          <a:p>
            <a:endParaRPr lang="en-US"/>
          </a:p>
        </p:txBody>
      </p:sp>
      <p:sp>
        <p:nvSpPr>
          <p:cNvPr id="8" name="Slide Number Placeholder 4">
            <a:extLst>
              <a:ext uri="{FF2B5EF4-FFF2-40B4-BE49-F238E27FC236}">
                <a16:creationId xmlns:a16="http://schemas.microsoft.com/office/drawing/2014/main" id="{408FA7A2-4D43-AB48-A94E-BD374D2F9E2B}"/>
              </a:ext>
            </a:extLst>
          </p:cNvPr>
          <p:cNvSpPr>
            <a:spLocks noGrp="1"/>
          </p:cNvSpPr>
          <p:nvPr>
            <p:ph type="sldNum" sz="quarter" idx="11"/>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330E991E-C6E4-4C46-9375-F85058052C3A}"/>
              </a:ext>
            </a:extLst>
          </p:cNvPr>
          <p:cNvSpPr>
            <a:spLocks noGrp="1"/>
          </p:cNvSpPr>
          <p:nvPr>
            <p:ph type="ftr" sz="quarter" idx="10"/>
          </p:nvPr>
        </p:nvSpPr>
        <p:spPr/>
        <p:txBody>
          <a:bodyPr/>
          <a:lstStyle/>
          <a:p>
            <a:endParaRPr lang="en-US"/>
          </a:p>
        </p:txBody>
      </p:sp>
      <p:sp>
        <p:nvSpPr>
          <p:cNvPr id="4" name="Slide Number Placeholder 4">
            <a:extLst>
              <a:ext uri="{FF2B5EF4-FFF2-40B4-BE49-F238E27FC236}">
                <a16:creationId xmlns:a16="http://schemas.microsoft.com/office/drawing/2014/main" id="{A376D9B7-3A9C-D24B-88D8-068A87AB99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a16="http://schemas.microsoft.com/office/drawing/2014/main" id="{FD30FDD2-E0CC-3E4C-A49E-91BE8BE0367F}"/>
              </a:ext>
            </a:extLst>
          </p:cNvPr>
          <p:cNvSpPr>
            <a:spLocks noGrp="1"/>
          </p:cNvSpPr>
          <p:nvPr>
            <p:ph type="ftr" sz="quarter" idx="10"/>
          </p:nvPr>
        </p:nvSpPr>
        <p:spPr/>
        <p:txBody>
          <a:bodyPr/>
          <a:lstStyle/>
          <a:p>
            <a:endParaRPr lang="en-US"/>
          </a:p>
        </p:txBody>
      </p:sp>
      <p:sp>
        <p:nvSpPr>
          <p:cNvPr id="8" name="Slide Number Placeholder 4">
            <a:extLst>
              <a:ext uri="{FF2B5EF4-FFF2-40B4-BE49-F238E27FC236}">
                <a16:creationId xmlns:a16="http://schemas.microsoft.com/office/drawing/2014/main" id="{B1E8E1F9-7A9B-3449-8ED0-2CC545C3AF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6B86EE8-15CB-0841-AED8-6AFB3623AA36}"/>
              </a:ext>
            </a:extLst>
          </p:cNvPr>
          <p:cNvSpPr>
            <a:spLocks noGrp="1"/>
          </p:cNvSpPr>
          <p:nvPr>
            <p:ph type="ftr" sz="quarter" idx="10"/>
          </p:nvPr>
        </p:nvSpPr>
        <p:spPr/>
        <p:txBody>
          <a:bodyPr/>
          <a:lstStyle/>
          <a:p>
            <a:endParaRPr lang="en-US"/>
          </a:p>
        </p:txBody>
      </p:sp>
      <p:sp>
        <p:nvSpPr>
          <p:cNvPr id="4" name="Title 3">
            <a:extLst>
              <a:ext uri="{FF2B5EF4-FFF2-40B4-BE49-F238E27FC236}">
                <a16:creationId xmlns:a16="http://schemas.microsoft.com/office/drawing/2014/main" id="{89A9D453-43AB-0442-A49F-B782F2B71F66}"/>
              </a:ext>
            </a:extLst>
          </p:cNvPr>
          <p:cNvSpPr>
            <a:spLocks noGrp="1"/>
          </p:cNvSpPr>
          <p:nvPr>
            <p:ph type="title"/>
          </p:nvPr>
        </p:nvSpPr>
        <p:spPr/>
        <p:txBody>
          <a:bodyPr/>
          <a:lstStyle/>
          <a:p>
            <a:r>
              <a:rPr lang="en-US"/>
              <a:t>Click to edit Master title style</a:t>
            </a:r>
          </a:p>
        </p:txBody>
      </p:sp>
      <p:sp>
        <p:nvSpPr>
          <p:cNvPr id="7" name="Slide Number Placeholder 4">
            <a:extLst>
              <a:ext uri="{FF2B5EF4-FFF2-40B4-BE49-F238E27FC236}">
                <a16:creationId xmlns:a16="http://schemas.microsoft.com/office/drawing/2014/main" id="{0B22B678-4D42-8747-A390-2C0A371BBB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A256499B-5FDB-F84A-AF4B-03DAC2E6E5D8}"/>
              </a:ext>
            </a:extLst>
          </p:cNvPr>
          <p:cNvSpPr>
            <a:spLocks noGrp="1"/>
          </p:cNvSpPr>
          <p:nvPr>
            <p:ph type="ftr" sz="quarter" idx="10"/>
          </p:nvPr>
        </p:nvSpPr>
        <p:spPr/>
        <p:txBody>
          <a:bodyPr/>
          <a:lstStyle/>
          <a:p>
            <a:endParaRPr lang="en-US"/>
          </a:p>
        </p:txBody>
      </p:sp>
      <p:sp>
        <p:nvSpPr>
          <p:cNvPr id="6" name="Slide Number Placeholder 4">
            <a:extLst>
              <a:ext uri="{FF2B5EF4-FFF2-40B4-BE49-F238E27FC236}">
                <a16:creationId xmlns:a16="http://schemas.microsoft.com/office/drawing/2014/main" id="{0E0738B2-6D3A-4648-87C8-A0DA877187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DE05F500-14B4-8946-9E21-29BD8481122E}"/>
              </a:ext>
            </a:extLst>
          </p:cNvPr>
          <p:cNvSpPr>
            <a:spLocks noGrp="1"/>
          </p:cNvSpPr>
          <p:nvPr>
            <p:ph type="ftr" sz="quarter" idx="3"/>
          </p:nvPr>
        </p:nvSpPr>
        <p:spPr>
          <a:xfrm>
            <a:off x="838200" y="631031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4">
            <a:extLst>
              <a:ext uri="{FF2B5EF4-FFF2-40B4-BE49-F238E27FC236}">
                <a16:creationId xmlns:a16="http://schemas.microsoft.com/office/drawing/2014/main" id="{5AAD88E1-0250-A14B-9448-FAF34C49C0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ctrTitle"/>
          </p:nvPr>
        </p:nvSpPr>
        <p:spPr/>
        <p:txBody>
          <a:bodyPr>
            <a:normAutofit/>
          </a:bodyPr>
          <a:lstStyle/>
          <a:p>
            <a:r>
              <a:rPr lang="en-US" dirty="0">
                <a:solidFill>
                  <a:schemeClr val="tx1"/>
                </a:solidFill>
              </a:rPr>
              <a:t>Data Science Capstone project</a:t>
            </a:r>
          </a:p>
        </p:txBody>
      </p:sp>
      <p:sp>
        <p:nvSpPr>
          <p:cNvPr id="3" name="Subtitle 2">
            <a:extLst>
              <a:ext uri="{FF2B5EF4-FFF2-40B4-BE49-F238E27FC236}">
                <a16:creationId xmlns:a16="http://schemas.microsoft.com/office/drawing/2014/main" id="{93383873-F31C-4E31-B4BA-B40D502705CE}"/>
              </a:ext>
            </a:extLst>
          </p:cNvPr>
          <p:cNvSpPr>
            <a:spLocks noGrp="1"/>
          </p:cNvSpPr>
          <p:nvPr>
            <p:ph type="subTitle" idx="1"/>
          </p:nvPr>
        </p:nvSpPr>
        <p:spPr/>
        <p:txBody>
          <a:bodyPr/>
          <a:lstStyle/>
          <a:p>
            <a:r>
              <a:rPr lang="en-US" dirty="0" smtClean="0"/>
              <a:t>&lt;Zihaohan Sang&gt;</a:t>
            </a:r>
            <a:endParaRPr lang="en-US" dirty="0"/>
          </a:p>
          <a:p>
            <a:r>
              <a:rPr lang="en-US" dirty="0" smtClean="0"/>
              <a:t>&lt;Sep26, 2021&gt;</a:t>
            </a:r>
            <a:endParaRPr lang="en-US" dirty="0"/>
          </a:p>
        </p:txBody>
      </p:sp>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153192"/>
            <a:ext cx="10515600" cy="1325563"/>
          </a:xfrm>
        </p:spPr>
        <p:txBody>
          <a:bodyPr/>
          <a:lstStyle/>
          <a:p>
            <a:r>
              <a:rPr lang="en-US" dirty="0"/>
              <a:t>Data wrangling</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normAutofit/>
          </a:bodyPr>
          <a:lstStyle/>
          <a:p>
            <a:r>
              <a:rPr lang="en-US" sz="1400" dirty="0" smtClean="0"/>
              <a:t>Introduction: In </a:t>
            </a:r>
            <a:r>
              <a:rPr lang="en-US" sz="1400" dirty="0"/>
              <a:t>the data set, there are several different cases where the booster did not land successfully. Sometimes a landing was attempted but failed due to an accident; for example, True Ocean means the mission outcome was successfully landed to a specific region of the ocean while False Ocean means the mission outcome was unsuccessfully landed to a specific region of the ocean. True RTLS means the mission outcome was successfully landed to a ground pad False RTLS means the mission outcome was unsuccessfully landed to a ground </a:t>
            </a:r>
            <a:r>
              <a:rPr lang="en-US" sz="1400" dirty="0" err="1"/>
              <a:t>pad.True</a:t>
            </a:r>
            <a:r>
              <a:rPr lang="en-US" sz="1400" dirty="0"/>
              <a:t> ASDS means the mission outcome was successfully landed on a drone ship False ASDS means the mission outcome was unsuccessfully landed on a drone ship.</a:t>
            </a:r>
            <a:endParaRPr lang="en-US" sz="1400" dirty="0"/>
          </a:p>
          <a:p>
            <a:r>
              <a:rPr lang="en-US" sz="1500" dirty="0" smtClean="0"/>
              <a:t>Process:</a:t>
            </a:r>
          </a:p>
          <a:p>
            <a:pPr marL="0" indent="0">
              <a:buNone/>
            </a:pPr>
            <a:endParaRPr lang="en-US" sz="1500" dirty="0"/>
          </a:p>
          <a:p>
            <a:pPr marL="0" indent="0">
              <a:buNone/>
            </a:pPr>
            <a:endParaRPr lang="en-US" sz="1500" dirty="0"/>
          </a:p>
          <a:p>
            <a:pPr marL="0" indent="0">
              <a:buNone/>
            </a:pPr>
            <a:endParaRPr lang="en-US" sz="1500" dirty="0" smtClean="0"/>
          </a:p>
          <a:p>
            <a:pPr marL="0" indent="0">
              <a:buNone/>
            </a:pPr>
            <a:endParaRPr lang="en-US" sz="1500" dirty="0" smtClean="0"/>
          </a:p>
          <a:p>
            <a:pPr marL="0" indent="0">
              <a:buNone/>
            </a:pPr>
            <a:endParaRPr lang="en-US" sz="1500" dirty="0"/>
          </a:p>
          <a:p>
            <a:r>
              <a:rPr lang="en-US" sz="1500" dirty="0" smtClean="0"/>
              <a:t>GitHub URL of your completed data wrangling </a:t>
            </a:r>
            <a:r>
              <a:rPr lang="en-US" sz="1500" dirty="0"/>
              <a:t>related notebooks (</a:t>
            </a:r>
            <a:r>
              <a:rPr lang="en-US" sz="1500" dirty="0">
                <a:solidFill>
                  <a:srgbClr val="FF0000"/>
                </a:solidFill>
              </a:rPr>
              <a:t>https://github.com/zihhSang/IBM/blob/main/week1_3.ipynb</a:t>
            </a:r>
            <a:r>
              <a:rPr lang="en-US" sz="1500" dirty="0"/>
              <a:t>)</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4"/>
          </p:nvPr>
        </p:nvSpPr>
        <p:spPr/>
        <p:txBody>
          <a:bodyPr/>
          <a:lstStyle/>
          <a:p>
            <a:fld id="{5075537C-CA84-1446-933C-8E9D027F9201}" type="slidenum">
              <a:rPr lang="en-US" smtClean="0"/>
              <a:t>10</a:t>
            </a:fld>
            <a:endParaRPr lang="en-US"/>
          </a:p>
        </p:txBody>
      </p:sp>
      <p:pic>
        <p:nvPicPr>
          <p:cNvPr id="6" name="Picture 5"/>
          <p:cNvPicPr>
            <a:picLocks noChangeAspect="1"/>
          </p:cNvPicPr>
          <p:nvPr/>
        </p:nvPicPr>
        <p:blipFill>
          <a:blip r:embed="rId2"/>
          <a:stretch>
            <a:fillRect/>
          </a:stretch>
        </p:blipFill>
        <p:spPr>
          <a:xfrm>
            <a:off x="2181583" y="3550104"/>
            <a:ext cx="4122964" cy="1692083"/>
          </a:xfrm>
          <a:prstGeom prst="rect">
            <a:avLst/>
          </a:prstGeom>
        </p:spPr>
      </p:pic>
    </p:spTree>
    <p:extLst>
      <p:ext uri="{BB962C8B-B14F-4D97-AF65-F5344CB8AC3E}">
        <p14:creationId xmlns:p14="http://schemas.microsoft.com/office/powerpoint/2010/main" val="29875529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EDA with data visualization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normAutofit/>
          </a:bodyPr>
          <a:lstStyle/>
          <a:p>
            <a:r>
              <a:rPr lang="en-US" sz="2000" dirty="0"/>
              <a:t>Summarize what charts were plotted and why used those </a:t>
            </a:r>
            <a:r>
              <a:rPr lang="en-US" sz="2000" dirty="0" smtClean="0"/>
              <a:t>charts</a:t>
            </a:r>
          </a:p>
          <a:p>
            <a:pPr lvl="1"/>
            <a:r>
              <a:rPr lang="en-US" sz="1800" dirty="0" smtClean="0"/>
              <a:t>1. scatter plots</a:t>
            </a:r>
            <a:endParaRPr lang="en-US" sz="1800" dirty="0"/>
          </a:p>
          <a:p>
            <a:pPr lvl="2"/>
            <a:r>
              <a:rPr lang="en-US" sz="1600" dirty="0" smtClean="0"/>
              <a:t>Flight number vs. payload mass</a:t>
            </a:r>
          </a:p>
          <a:p>
            <a:pPr lvl="2"/>
            <a:r>
              <a:rPr lang="en-US" sz="1600" dirty="0" smtClean="0"/>
              <a:t>Flight number vs. launch site</a:t>
            </a:r>
          </a:p>
          <a:p>
            <a:pPr lvl="2"/>
            <a:r>
              <a:rPr lang="en-US" sz="1600" dirty="0" smtClean="0"/>
              <a:t>Payload vs. launch site</a:t>
            </a:r>
          </a:p>
          <a:p>
            <a:pPr lvl="2"/>
            <a:r>
              <a:rPr lang="en-US" sz="1600" dirty="0" smtClean="0"/>
              <a:t>Orbit vs. flight number</a:t>
            </a:r>
          </a:p>
          <a:p>
            <a:pPr lvl="2"/>
            <a:r>
              <a:rPr lang="en-US" sz="1600" dirty="0" smtClean="0"/>
              <a:t>Payload vs. orbit type</a:t>
            </a:r>
          </a:p>
          <a:p>
            <a:pPr marL="457200" lvl="1" indent="0">
              <a:buNone/>
            </a:pPr>
            <a:r>
              <a:rPr lang="en-US" sz="1800" dirty="0" smtClean="0"/>
              <a:t>2. Bar graph:</a:t>
            </a:r>
          </a:p>
          <a:p>
            <a:pPr lvl="2"/>
            <a:r>
              <a:rPr lang="en-US" sz="1600" dirty="0" smtClean="0"/>
              <a:t>Mean vs. orbit</a:t>
            </a:r>
            <a:endParaRPr lang="en-US" sz="1600" dirty="0" smtClean="0"/>
          </a:p>
          <a:p>
            <a:endParaRPr lang="en-US" sz="2000" dirty="0"/>
          </a:p>
          <a:p>
            <a:r>
              <a:rPr lang="en-US" sz="2000" dirty="0" smtClean="0"/>
              <a:t>GitHub </a:t>
            </a:r>
            <a:r>
              <a:rPr lang="en-US" sz="2000" dirty="0"/>
              <a:t>URL of your completed EDA with data visualization </a:t>
            </a:r>
            <a:r>
              <a:rPr lang="en-US" sz="2000"/>
              <a:t>notebook </a:t>
            </a:r>
            <a:r>
              <a:rPr lang="en-US" sz="2000" smtClean="0"/>
              <a:t>(</a:t>
            </a:r>
            <a:r>
              <a:rPr lang="en-US" sz="2000" smtClean="0">
                <a:solidFill>
                  <a:srgbClr val="FF0000"/>
                </a:solidFill>
              </a:rPr>
              <a:t>https</a:t>
            </a:r>
            <a:r>
              <a:rPr lang="en-US" sz="2000" dirty="0" smtClean="0">
                <a:solidFill>
                  <a:srgbClr val="FF0000"/>
                </a:solidFill>
              </a:rPr>
              <a:t>://github.com/zihhSang/IBM/blob/main/week2_2.ipynb</a:t>
            </a:r>
            <a:r>
              <a:rPr lang="en-US" sz="2000" dirty="0" smtClean="0"/>
              <a:t>)</a:t>
            </a:r>
            <a:endParaRPr lang="en-US" sz="2000" dirty="0"/>
          </a:p>
        </p:txBody>
      </p:sp>
      <p:sp>
        <p:nvSpPr>
          <p:cNvPr id="4" name="Slide Number Placeholder 3">
            <a:extLst>
              <a:ext uri="{FF2B5EF4-FFF2-40B4-BE49-F238E27FC236}">
                <a16:creationId xmlns:a16="http://schemas.microsoft.com/office/drawing/2014/main" id="{2C4E03D3-761E-7549-A4C6-7E585EBC4F01}"/>
              </a:ext>
            </a:extLst>
          </p:cNvPr>
          <p:cNvSpPr>
            <a:spLocks noGrp="1"/>
          </p:cNvSpPr>
          <p:nvPr>
            <p:ph type="sldNum" sz="quarter" idx="4"/>
          </p:nvPr>
        </p:nvSpPr>
        <p:spPr/>
        <p:txBody>
          <a:bodyPr/>
          <a:lstStyle/>
          <a:p>
            <a:fld id="{5075537C-CA84-1446-933C-8E9D027F9201}" type="slidenum">
              <a:rPr lang="en-US" smtClean="0"/>
              <a:t>11</a:t>
            </a:fld>
            <a:endParaRPr lang="en-US"/>
          </a:p>
        </p:txBody>
      </p:sp>
    </p:spTree>
    <p:extLst>
      <p:ext uri="{BB962C8B-B14F-4D97-AF65-F5344CB8AC3E}">
        <p14:creationId xmlns:p14="http://schemas.microsoft.com/office/powerpoint/2010/main" val="7799716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EDA with SQL</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normAutofit fontScale="85000" lnSpcReduction="10000"/>
          </a:bodyPr>
          <a:lstStyle/>
          <a:p>
            <a:r>
              <a:rPr lang="en-US" dirty="0"/>
              <a:t>Summarize performed SQL queries using bullet points</a:t>
            </a:r>
          </a:p>
          <a:p>
            <a:pPr lvl="1"/>
            <a:r>
              <a:rPr lang="en-US" dirty="0" smtClean="0"/>
              <a:t>Display the names of unique launched sites</a:t>
            </a:r>
          </a:p>
          <a:p>
            <a:pPr lvl="1"/>
            <a:r>
              <a:rPr lang="en-US" dirty="0" smtClean="0"/>
              <a:t>Display launch sites begin with ‘KSC’</a:t>
            </a:r>
          </a:p>
          <a:p>
            <a:pPr lvl="1"/>
            <a:r>
              <a:rPr lang="en-US" dirty="0" smtClean="0"/>
              <a:t>Display the total payload mass launched by CRS</a:t>
            </a:r>
          </a:p>
          <a:p>
            <a:pPr lvl="1"/>
            <a:r>
              <a:rPr lang="en-US" dirty="0" smtClean="0"/>
              <a:t>Display the mean payload mass of booster version F9 V11</a:t>
            </a:r>
          </a:p>
          <a:p>
            <a:pPr lvl="1"/>
            <a:r>
              <a:rPr lang="en-US" dirty="0" smtClean="0"/>
              <a:t>List of names of boosters with payload mass between 4000 and 6000</a:t>
            </a:r>
          </a:p>
          <a:p>
            <a:pPr lvl="1"/>
            <a:r>
              <a:rPr lang="en-US" dirty="0" smtClean="0"/>
              <a:t>List the number of successful and failure missions</a:t>
            </a:r>
          </a:p>
          <a:p>
            <a:pPr lvl="1"/>
            <a:r>
              <a:rPr lang="en-US" dirty="0" smtClean="0"/>
              <a:t>The name of </a:t>
            </a:r>
            <a:r>
              <a:rPr lang="en-US" dirty="0" err="1" smtClean="0"/>
              <a:t>booster_version</a:t>
            </a:r>
            <a:r>
              <a:rPr lang="en-US" dirty="0" smtClean="0"/>
              <a:t> carried the maximum payload mass</a:t>
            </a:r>
          </a:p>
          <a:p>
            <a:pPr lvl="1"/>
            <a:r>
              <a:rPr lang="en-US" dirty="0" smtClean="0"/>
              <a:t>Rank the count of successful missions</a:t>
            </a:r>
            <a:endParaRPr lang="en-US" dirty="0"/>
          </a:p>
          <a:p>
            <a:endParaRPr lang="en-US" dirty="0"/>
          </a:p>
          <a:p>
            <a:r>
              <a:rPr lang="en-US" sz="2100" dirty="0" smtClean="0"/>
              <a:t>GitHub </a:t>
            </a:r>
            <a:r>
              <a:rPr lang="en-US" sz="2100" dirty="0"/>
              <a:t>URL of your completed EDA with SQL </a:t>
            </a:r>
            <a:r>
              <a:rPr lang="en-US" sz="2100" dirty="0"/>
              <a:t>notebook(</a:t>
            </a:r>
            <a:r>
              <a:rPr lang="en-US" sz="2100" dirty="0">
                <a:solidFill>
                  <a:srgbClr val="FF0000"/>
                </a:solidFill>
              </a:rPr>
              <a:t>https://github.com/zihhSang/IBM/blob/main/week2_1.ipynb</a:t>
            </a:r>
            <a:r>
              <a:rPr lang="en-US" sz="2100" dirty="0"/>
              <a:t>)</a:t>
            </a:r>
            <a:endParaRPr lang="en-US" sz="2100" dirty="0"/>
          </a:p>
          <a:p>
            <a:endParaRPr lang="en-US" dirty="0"/>
          </a:p>
          <a:p>
            <a:endParaRPr lang="en-US" dirty="0"/>
          </a:p>
        </p:txBody>
      </p:sp>
      <p:sp>
        <p:nvSpPr>
          <p:cNvPr id="4" name="Slide Number Placeholder 3">
            <a:extLst>
              <a:ext uri="{FF2B5EF4-FFF2-40B4-BE49-F238E27FC236}">
                <a16:creationId xmlns:a16="http://schemas.microsoft.com/office/drawing/2014/main" id="{617B1B70-690D-5945-90C2-196E1304B45D}"/>
              </a:ext>
            </a:extLst>
          </p:cNvPr>
          <p:cNvSpPr>
            <a:spLocks noGrp="1"/>
          </p:cNvSpPr>
          <p:nvPr>
            <p:ph type="sldNum" sz="quarter" idx="4"/>
          </p:nvPr>
        </p:nvSpPr>
        <p:spPr/>
        <p:txBody>
          <a:bodyPr/>
          <a:lstStyle/>
          <a:p>
            <a:fld id="{5075537C-CA84-1446-933C-8E9D027F9201}" type="slidenum">
              <a:rPr lang="en-US" smtClean="0"/>
              <a:t>12</a:t>
            </a:fld>
            <a:endParaRPr lang="en-US"/>
          </a:p>
        </p:txBody>
      </p:sp>
    </p:spTree>
    <p:extLst>
      <p:ext uri="{BB962C8B-B14F-4D97-AF65-F5344CB8AC3E}">
        <p14:creationId xmlns:p14="http://schemas.microsoft.com/office/powerpoint/2010/main" val="15787263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Build an interactive map with Folium</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normAutofit/>
          </a:bodyPr>
          <a:lstStyle/>
          <a:p>
            <a:r>
              <a:rPr lang="en-US" sz="2000" dirty="0" smtClean="0"/>
              <a:t>Step:</a:t>
            </a:r>
          </a:p>
          <a:p>
            <a:pPr lvl="1"/>
            <a:r>
              <a:rPr lang="en-US" sz="1600" dirty="0" smtClean="0"/>
              <a:t>1. added latitude and longitude coordinates at each launch site and added a circle marker with a label with their names</a:t>
            </a:r>
          </a:p>
          <a:p>
            <a:pPr lvl="1"/>
            <a:r>
              <a:rPr lang="en-US" sz="1600" dirty="0" smtClean="0"/>
              <a:t>2. assigned the </a:t>
            </a:r>
            <a:r>
              <a:rPr lang="en-US" sz="1600" dirty="0" err="1" smtClean="0"/>
              <a:t>dataframe</a:t>
            </a:r>
            <a:r>
              <a:rPr lang="en-US" sz="1600" dirty="0" smtClean="0"/>
              <a:t> given the outcome (fail or success) as 0 and 1, and colors them with green and red markers</a:t>
            </a:r>
          </a:p>
          <a:p>
            <a:pPr lvl="1"/>
            <a:r>
              <a:rPr lang="en-US" sz="1600" dirty="0" smtClean="0"/>
              <a:t>3. added the distance from sites to markers</a:t>
            </a:r>
            <a:endParaRPr lang="en-US" sz="1600" dirty="0"/>
          </a:p>
          <a:p>
            <a:pPr marL="0" indent="0">
              <a:buNone/>
            </a:pPr>
            <a:endParaRPr lang="en-US" sz="2000" dirty="0"/>
          </a:p>
          <a:p>
            <a:r>
              <a:rPr lang="en-US" sz="1800" dirty="0" smtClean="0"/>
              <a:t>These objects were added to show the distance to railways, highways, coastline and cities</a:t>
            </a:r>
            <a:endParaRPr lang="en-US" sz="1800" dirty="0"/>
          </a:p>
          <a:p>
            <a:endParaRPr lang="en-US" sz="1800" dirty="0"/>
          </a:p>
          <a:p>
            <a:r>
              <a:rPr lang="en-US" sz="1800" dirty="0" smtClean="0"/>
              <a:t>GitHub </a:t>
            </a:r>
            <a:r>
              <a:rPr lang="en-US" sz="1800" dirty="0"/>
              <a:t>URL of your completed interactive map with Folium </a:t>
            </a:r>
            <a:r>
              <a:rPr lang="en-US" sz="1800" dirty="0"/>
              <a:t>map </a:t>
            </a:r>
            <a:r>
              <a:rPr lang="en-US" sz="1800" dirty="0" smtClean="0"/>
              <a:t>(</a:t>
            </a:r>
            <a:r>
              <a:rPr lang="en-US" sz="1800" dirty="0">
                <a:solidFill>
                  <a:srgbClr val="FF0000"/>
                </a:solidFill>
              </a:rPr>
              <a:t>https://github.com/zihhSang/IBM/blob/main/week3_1.ipynb</a:t>
            </a:r>
            <a:r>
              <a:rPr lang="en-US" sz="1800" dirty="0" smtClean="0"/>
              <a:t>)</a:t>
            </a:r>
            <a:endParaRPr lang="en-US" sz="2400" dirty="0"/>
          </a:p>
          <a:p>
            <a:endParaRPr lang="en-US" dirty="0"/>
          </a:p>
        </p:txBody>
      </p:sp>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4"/>
          </p:nvPr>
        </p:nvSpPr>
        <p:spPr/>
        <p:txBody>
          <a:bodyPr/>
          <a:lstStyle/>
          <a:p>
            <a:fld id="{5075537C-CA84-1446-933C-8E9D027F9201}" type="slidenum">
              <a:rPr lang="en-US" smtClean="0"/>
              <a:t>13</a:t>
            </a:fld>
            <a:endParaRPr lang="en-US"/>
          </a:p>
        </p:txBody>
      </p:sp>
    </p:spTree>
    <p:extLst>
      <p:ext uri="{BB962C8B-B14F-4D97-AF65-F5344CB8AC3E}">
        <p14:creationId xmlns:p14="http://schemas.microsoft.com/office/powerpoint/2010/main" val="1481143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Build a Dashboard with Plotly Dash</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normAutofit/>
          </a:bodyPr>
          <a:lstStyle/>
          <a:p>
            <a:r>
              <a:rPr lang="en-US" sz="2000" dirty="0" smtClean="0"/>
              <a:t>Pie chart showing the total launches by sites</a:t>
            </a:r>
          </a:p>
          <a:p>
            <a:pPr marL="457200" lvl="1" indent="0">
              <a:buNone/>
            </a:pPr>
            <a:r>
              <a:rPr lang="en-US" sz="1800" dirty="0" smtClean="0"/>
              <a:t>Displaying the proportion of classes</a:t>
            </a:r>
          </a:p>
          <a:p>
            <a:pPr marL="457200" lvl="1" indent="0">
              <a:buNone/>
            </a:pPr>
            <a:r>
              <a:rPr lang="en-US" sz="1800" dirty="0" smtClean="0"/>
              <a:t>Size of circle represent the total sample size</a:t>
            </a:r>
          </a:p>
          <a:p>
            <a:pPr marL="457200" lvl="1" indent="0">
              <a:buNone/>
            </a:pPr>
            <a:endParaRPr lang="en-US" sz="1800" dirty="0"/>
          </a:p>
          <a:p>
            <a:r>
              <a:rPr lang="en-US" sz="2000" dirty="0" smtClean="0"/>
              <a:t>Scatter plot showing the relationship between outcome and payload mass for boosters</a:t>
            </a:r>
          </a:p>
          <a:p>
            <a:pPr marL="457200" lvl="1" indent="0">
              <a:buNone/>
            </a:pPr>
            <a:r>
              <a:rPr lang="en-US" sz="1800" dirty="0" smtClean="0"/>
              <a:t>Show linear relationship</a:t>
            </a:r>
          </a:p>
          <a:p>
            <a:pPr marL="457200" lvl="1" indent="0">
              <a:buNone/>
            </a:pPr>
            <a:r>
              <a:rPr lang="en-US" sz="1800" dirty="0" smtClean="0"/>
              <a:t>Show the range of values</a:t>
            </a:r>
          </a:p>
          <a:p>
            <a:pPr marL="457200" lvl="1" indent="0">
              <a:buNone/>
            </a:pPr>
            <a:endParaRPr lang="en-US" sz="1800" dirty="0"/>
          </a:p>
          <a:p>
            <a:r>
              <a:rPr lang="en-US" sz="2000" dirty="0" smtClean="0"/>
              <a:t>GitHub </a:t>
            </a:r>
            <a:r>
              <a:rPr lang="en-US" sz="2000" dirty="0"/>
              <a:t>URL of your completed Plotly Dash </a:t>
            </a:r>
            <a:r>
              <a:rPr lang="en-US" sz="2000" dirty="0" smtClean="0"/>
              <a:t>lab</a:t>
            </a:r>
            <a:r>
              <a:rPr lang="en-US" sz="2000" dirty="0"/>
              <a:t> (</a:t>
            </a:r>
            <a:r>
              <a:rPr lang="en-US" sz="2000" dirty="0">
                <a:solidFill>
                  <a:srgbClr val="FF0000"/>
                </a:solidFill>
              </a:rPr>
              <a:t>https://github.com/zihhSang/IBM/blob/main/Dashboard%20SpaceX%20Dataset.ipynb</a:t>
            </a:r>
            <a:r>
              <a:rPr lang="en-US" sz="2000" dirty="0"/>
              <a:t>)</a:t>
            </a:r>
            <a:endParaRPr lang="en-US" sz="2000" dirty="0"/>
          </a:p>
        </p:txBody>
      </p:sp>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4"/>
          </p:nvPr>
        </p:nvSpPr>
        <p:spPr/>
        <p:txBody>
          <a:bodyPr/>
          <a:lstStyle/>
          <a:p>
            <a:fld id="{5075537C-CA84-1446-933C-8E9D027F9201}" type="slidenum">
              <a:rPr lang="en-US" smtClean="0"/>
              <a:t>14</a:t>
            </a:fld>
            <a:endParaRPr lang="en-US"/>
          </a:p>
        </p:txBody>
      </p:sp>
    </p:spTree>
    <p:extLst>
      <p:ext uri="{BB962C8B-B14F-4D97-AF65-F5344CB8AC3E}">
        <p14:creationId xmlns:p14="http://schemas.microsoft.com/office/powerpoint/2010/main" val="3345327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Predictive analysis (Classification)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noAutofit/>
          </a:bodyPr>
          <a:lstStyle/>
          <a:p>
            <a:r>
              <a:rPr lang="en-US" sz="2000" dirty="0" smtClean="0"/>
              <a:t>Building model</a:t>
            </a:r>
          </a:p>
          <a:p>
            <a:pPr lvl="1"/>
            <a:r>
              <a:rPr lang="en-US" sz="1800" dirty="0" smtClean="0"/>
              <a:t>Load and transform data</a:t>
            </a:r>
          </a:p>
          <a:p>
            <a:pPr lvl="1"/>
            <a:r>
              <a:rPr lang="en-US" sz="1800" dirty="0" smtClean="0"/>
              <a:t>Split data into training and test sets</a:t>
            </a:r>
          </a:p>
          <a:p>
            <a:pPr lvl="1"/>
            <a:r>
              <a:rPr lang="en-US" sz="1800" dirty="0" smtClean="0"/>
              <a:t>Decide the algorithms of machine learning</a:t>
            </a:r>
          </a:p>
          <a:p>
            <a:pPr lvl="1"/>
            <a:r>
              <a:rPr lang="en-US" sz="1800" dirty="0" smtClean="0"/>
              <a:t>Set parameters and fit the model</a:t>
            </a:r>
          </a:p>
          <a:p>
            <a:pPr marL="457200" lvl="1" indent="0">
              <a:buNone/>
            </a:pPr>
            <a:endParaRPr lang="en-US" sz="1800" dirty="0"/>
          </a:p>
          <a:p>
            <a:r>
              <a:rPr lang="en-US" sz="2000" dirty="0" smtClean="0"/>
              <a:t>Evaluating model</a:t>
            </a:r>
          </a:p>
          <a:p>
            <a:pPr lvl="1"/>
            <a:r>
              <a:rPr lang="en-US" sz="1800" dirty="0" smtClean="0"/>
              <a:t>Compute accuracy for model</a:t>
            </a:r>
          </a:p>
          <a:p>
            <a:pPr lvl="1"/>
            <a:r>
              <a:rPr lang="en-US" sz="1800" dirty="0" smtClean="0"/>
              <a:t>Tune parameters</a:t>
            </a:r>
          </a:p>
          <a:p>
            <a:pPr lvl="1"/>
            <a:r>
              <a:rPr lang="en-US" sz="1800" dirty="0" smtClean="0"/>
              <a:t>Improving model if necessary</a:t>
            </a:r>
            <a:endParaRPr lang="en-US" sz="1800" dirty="0"/>
          </a:p>
          <a:p>
            <a:endParaRPr lang="en-US" sz="2000" dirty="0"/>
          </a:p>
          <a:p>
            <a:r>
              <a:rPr lang="en-US" sz="2000" dirty="0" smtClean="0"/>
              <a:t>GitHub </a:t>
            </a:r>
            <a:r>
              <a:rPr lang="en-US" sz="2000" dirty="0"/>
              <a:t>URL of your completed predictive analysis </a:t>
            </a:r>
            <a:r>
              <a:rPr lang="en-US" sz="2000" dirty="0" smtClean="0"/>
              <a:t>lab</a:t>
            </a:r>
            <a:r>
              <a:rPr lang="en-US" sz="2000" dirty="0"/>
              <a:t> (</a:t>
            </a:r>
            <a:r>
              <a:rPr lang="en-US" sz="2000" dirty="0">
                <a:solidFill>
                  <a:srgbClr val="FF0000"/>
                </a:solidFill>
              </a:rPr>
              <a:t>https://github.com/zihhSang/IBM/blob/main/week4.ipynb</a:t>
            </a:r>
            <a:r>
              <a:rPr lang="en-US" sz="2000" dirty="0"/>
              <a:t>)</a:t>
            </a:r>
            <a:endParaRPr lang="en-US" sz="2000" dirty="0"/>
          </a:p>
        </p:txBody>
      </p:sp>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4"/>
          </p:nvPr>
        </p:nvSpPr>
        <p:spPr/>
        <p:txBody>
          <a:bodyPr/>
          <a:lstStyle/>
          <a:p>
            <a:fld id="{5075537C-CA84-1446-933C-8E9D027F9201}" type="slidenum">
              <a:rPr lang="en-US" smtClean="0"/>
              <a:t>15</a:t>
            </a:fld>
            <a:endParaRPr lang="en-US"/>
          </a:p>
        </p:txBody>
      </p:sp>
    </p:spTree>
    <p:extLst>
      <p:ext uri="{BB962C8B-B14F-4D97-AF65-F5344CB8AC3E}">
        <p14:creationId xmlns:p14="http://schemas.microsoft.com/office/powerpoint/2010/main" val="18137112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Results</a:t>
            </a:r>
          </a:p>
        </p:txBody>
      </p:sp>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Exploratory data analysis results</a:t>
            </a:r>
          </a:p>
          <a:p>
            <a:endParaRPr lang="en-US" sz="2200" dirty="0"/>
          </a:p>
          <a:p>
            <a:r>
              <a:rPr lang="en-US" sz="2200" dirty="0"/>
              <a:t>Interactive analytics demo in screenshots</a:t>
            </a:r>
          </a:p>
          <a:p>
            <a:pPr marL="0" indent="0">
              <a:buNone/>
            </a:pPr>
            <a:endParaRPr lang="en-US" sz="2200" dirty="0"/>
          </a:p>
          <a:p>
            <a:r>
              <a:rPr lang="en-US" sz="2200" dirty="0"/>
              <a:t>Predictive analysis results</a:t>
            </a:r>
          </a:p>
          <a:p>
            <a:pPr lvl="1"/>
            <a:endParaRPr lang="en-US" sz="1800" dirty="0"/>
          </a:p>
          <a:p>
            <a:pPr marL="457200" lvl="1" indent="0">
              <a:buNone/>
            </a:pPr>
            <a:endParaRPr lang="en-US" sz="1800" dirty="0"/>
          </a:p>
        </p:txBody>
      </p:sp>
      <p:pic>
        <p:nvPicPr>
          <p:cNvPr id="5" name="Picture 4">
            <a:extLst>
              <a:ext uri="{FF2B5EF4-FFF2-40B4-BE49-F238E27FC236}">
                <a16:creationId xmlns:a16="http://schemas.microsoft.com/office/drawing/2014/main" id="{D67BC1C6-7E6A-1F48-8526-B99806B6E370}"/>
              </a:ext>
            </a:extLst>
          </p:cNvPr>
          <p:cNvPicPr>
            <a:picLocks noChangeAspect="1"/>
          </p:cNvPicPr>
          <p:nvPr/>
        </p:nvPicPr>
        <p:blipFill>
          <a:blip r:embed="rId3">
            <a:duotone>
              <a:schemeClr val="accent1">
                <a:shade val="45000"/>
                <a:satMod val="135000"/>
              </a:schemeClr>
              <a:prstClr val="white"/>
            </a:duotone>
          </a:blip>
          <a:stretch>
            <a:fillRect/>
          </a:stretch>
        </p:blipFill>
        <p:spPr>
          <a:xfrm>
            <a:off x="979655" y="1831709"/>
            <a:ext cx="3194581" cy="3194581"/>
          </a:xfrm>
          <a:prstGeom prst="rect">
            <a:avLst/>
          </a:prstGeom>
        </p:spPr>
      </p:pic>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4"/>
          </p:nvPr>
        </p:nvSpPr>
        <p:spPr/>
        <p:txBody>
          <a:bodyPr/>
          <a:lstStyle/>
          <a:p>
            <a:fld id="{5075537C-CA84-1446-933C-8E9D027F9201}" type="slidenum">
              <a:rPr lang="en-US" smtClean="0"/>
              <a:t>16</a:t>
            </a:fld>
            <a:endParaRPr lang="en-US"/>
          </a:p>
        </p:txBody>
      </p:sp>
    </p:spTree>
    <p:extLst>
      <p:ext uri="{BB962C8B-B14F-4D97-AF65-F5344CB8AC3E}">
        <p14:creationId xmlns:p14="http://schemas.microsoft.com/office/powerpoint/2010/main" val="3210089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EDA with Visualization</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266FE4F3-0232-0849-BFC2-DCEE70914CFB}"/>
              </a:ext>
            </a:extLst>
          </p:cNvPr>
          <p:cNvSpPr>
            <a:spLocks noGrp="1"/>
          </p:cNvSpPr>
          <p:nvPr>
            <p:ph type="sldNum" sz="quarter" idx="4"/>
          </p:nvPr>
        </p:nvSpPr>
        <p:spPr/>
        <p:txBody>
          <a:bodyPr/>
          <a:lstStyle/>
          <a:p>
            <a:fld id="{5075537C-CA84-1446-933C-8E9D027F9201}" type="slidenum">
              <a:rPr lang="en-US" smtClean="0"/>
              <a:t>17</a:t>
            </a:fld>
            <a:endParaRPr lang="en-US"/>
          </a:p>
        </p:txBody>
      </p:sp>
    </p:spTree>
    <p:extLst>
      <p:ext uri="{BB962C8B-B14F-4D97-AF65-F5344CB8AC3E}">
        <p14:creationId xmlns:p14="http://schemas.microsoft.com/office/powerpoint/2010/main" val="178270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p:txBody>
          <a:bodyPr>
            <a:normAutofit/>
          </a:bodyPr>
          <a:lstStyle/>
          <a:p>
            <a:r>
              <a:rPr lang="en-CA" sz="3600" b="1" dirty="0"/>
              <a:t>Flight Number vs. Launch Site</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p:txBody>
          <a:bodyPr/>
          <a:lstStyle/>
          <a:p>
            <a:endParaRPr lang="en-US" dirty="0"/>
          </a:p>
          <a:p>
            <a:r>
              <a:rPr lang="en-CA" dirty="0"/>
              <a:t>Show a scatter plot of Flight Number vs. Launch Site</a:t>
            </a:r>
            <a:endParaRPr lang="en-US" dirty="0"/>
          </a:p>
          <a:p>
            <a:endParaRPr lang="en-US" dirty="0"/>
          </a:p>
          <a:p>
            <a:r>
              <a:rPr lang="en-US" dirty="0"/>
              <a:t>Show the screenshot of the scatter plot with explanations</a:t>
            </a: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p:txBody>
          <a:bodyPr/>
          <a:lstStyle/>
          <a:p>
            <a:fld id="{5075537C-CA84-1446-933C-8E9D027F9201}" type="slidenum">
              <a:rPr lang="en-US" smtClean="0"/>
              <a:t>18</a:t>
            </a:fld>
            <a:endParaRPr lang="en-US"/>
          </a:p>
        </p:txBody>
      </p:sp>
      <p:pic>
        <p:nvPicPr>
          <p:cNvPr id="4" name="Picture 3"/>
          <p:cNvPicPr>
            <a:picLocks noChangeAspect="1"/>
          </p:cNvPicPr>
          <p:nvPr/>
        </p:nvPicPr>
        <p:blipFill rotWithShape="1">
          <a:blip r:embed="rId2"/>
          <a:srcRect t="30884"/>
          <a:stretch/>
        </p:blipFill>
        <p:spPr>
          <a:xfrm>
            <a:off x="333375" y="2447567"/>
            <a:ext cx="11525250" cy="3548420"/>
          </a:xfrm>
          <a:prstGeom prst="rect">
            <a:avLst/>
          </a:prstGeom>
        </p:spPr>
      </p:pic>
    </p:spTree>
    <p:extLst>
      <p:ext uri="{BB962C8B-B14F-4D97-AF65-F5344CB8AC3E}">
        <p14:creationId xmlns:p14="http://schemas.microsoft.com/office/powerpoint/2010/main" val="3865605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p:txBody>
          <a:bodyPr>
            <a:normAutofit/>
          </a:bodyPr>
          <a:lstStyle/>
          <a:p>
            <a:r>
              <a:rPr lang="en-CA" sz="3600" b="1" dirty="0"/>
              <a:t>Payload vs. Launch Site</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p:txBody>
          <a:bodyPr/>
          <a:lstStyle/>
          <a:p>
            <a:endParaRPr lang="en-US" dirty="0"/>
          </a:p>
          <a:p>
            <a:r>
              <a:rPr lang="en-CA" dirty="0"/>
              <a:t>Show a scatter plot of Payload vs. Launch Site</a:t>
            </a:r>
            <a:endParaRPr lang="en-US" dirty="0"/>
          </a:p>
          <a:p>
            <a:endParaRPr lang="en-US" dirty="0"/>
          </a:p>
          <a:p>
            <a:r>
              <a:rPr lang="en-US" dirty="0"/>
              <a:t>Show the screenshot of the scatter plot with explanations</a:t>
            </a: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p:txBody>
          <a:bodyPr/>
          <a:lstStyle/>
          <a:p>
            <a:fld id="{5075537C-CA84-1446-933C-8E9D027F9201}" type="slidenum">
              <a:rPr lang="en-US" smtClean="0"/>
              <a:t>19</a:t>
            </a:fld>
            <a:endParaRPr lang="en-US"/>
          </a:p>
        </p:txBody>
      </p:sp>
      <p:pic>
        <p:nvPicPr>
          <p:cNvPr id="8" name="Picture 7"/>
          <p:cNvPicPr>
            <a:picLocks noChangeAspect="1"/>
          </p:cNvPicPr>
          <p:nvPr/>
        </p:nvPicPr>
        <p:blipFill>
          <a:blip r:embed="rId2"/>
          <a:stretch>
            <a:fillRect/>
          </a:stretch>
        </p:blipFill>
        <p:spPr>
          <a:xfrm>
            <a:off x="4943260" y="838773"/>
            <a:ext cx="7248740" cy="3985639"/>
          </a:xfrm>
          <a:prstGeom prst="rect">
            <a:avLst/>
          </a:prstGeom>
        </p:spPr>
      </p:pic>
      <p:sp>
        <p:nvSpPr>
          <p:cNvPr id="10" name="TextBox 9"/>
          <p:cNvSpPr txBox="1"/>
          <p:nvPr/>
        </p:nvSpPr>
        <p:spPr>
          <a:xfrm>
            <a:off x="742520" y="4709504"/>
            <a:ext cx="10828421" cy="923330"/>
          </a:xfrm>
          <a:prstGeom prst="rect">
            <a:avLst/>
          </a:prstGeom>
          <a:noFill/>
        </p:spPr>
        <p:txBody>
          <a:bodyPr wrap="square" rtlCol="0">
            <a:spAutoFit/>
          </a:bodyPr>
          <a:lstStyle/>
          <a:p>
            <a:r>
              <a:rPr lang="en-US" dirty="0" smtClean="0"/>
              <a:t>Greater the payload mass, higher the success rate for the mission, although there is no quite clear pattern whether the launch site id dependent on payload mass for a success launch.</a:t>
            </a:r>
            <a:endParaRPr lang="en-US" dirty="0"/>
          </a:p>
        </p:txBody>
      </p:sp>
    </p:spTree>
    <p:extLst>
      <p:ext uri="{BB962C8B-B14F-4D97-AF65-F5344CB8AC3E}">
        <p14:creationId xmlns:p14="http://schemas.microsoft.com/office/powerpoint/2010/main" val="3869789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Outline</a:t>
            </a:r>
          </a:p>
        </p:txBody>
      </p:sp>
      <p:pic>
        <p:nvPicPr>
          <p:cNvPr id="14" name="Picture 13">
            <a:extLst>
              <a:ext uri="{FF2B5EF4-FFF2-40B4-BE49-F238E27FC236}">
                <a16:creationId xmlns:a16="http://schemas.microsoft.com/office/drawing/2014/main" id="{AB620004-7A7B-1846-B8F9-E034BB7BD9FB}"/>
              </a:ext>
            </a:extLst>
          </p:cNvPr>
          <p:cNvPicPr>
            <a:picLocks noChangeAspect="1"/>
          </p:cNvPicPr>
          <p:nvPr/>
        </p:nvPicPr>
        <p:blipFill>
          <a:blip r:embed="rId3">
            <a:duotone>
              <a:schemeClr val="accent1">
                <a:shade val="45000"/>
                <a:satMod val="135000"/>
              </a:schemeClr>
              <a:prstClr val="white"/>
            </a:duotone>
          </a:blip>
          <a:stretch>
            <a:fillRect/>
          </a:stretch>
        </p:blipFill>
        <p:spPr>
          <a:xfrm>
            <a:off x="1450711" y="2025672"/>
            <a:ext cx="3194581" cy="3194581"/>
          </a:xfrm>
          <a:prstGeom prst="rect">
            <a:avLst/>
          </a:prstGeom>
        </p:spPr>
      </p:pic>
      <p:sp>
        <p:nvSpPr>
          <p:cNvPr id="15" name="Content Placeholder 2">
            <a:extLst>
              <a:ext uri="{FF2B5EF4-FFF2-40B4-BE49-F238E27FC236}">
                <a16:creationId xmlns:a16="http://schemas.microsoft.com/office/drawing/2014/main" id="{1E754898-2E75-F643-867F-EE5BE8F1580A}"/>
              </a:ext>
            </a:extLst>
          </p:cNvPr>
          <p:cNvSpPr txBox="1">
            <a:spLocks/>
          </p:cNvSpPr>
          <p:nvPr/>
        </p:nvSpPr>
        <p:spPr>
          <a:xfrm>
            <a:off x="6172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Executive Summary</a:t>
            </a:r>
          </a:p>
          <a:p>
            <a:r>
              <a:rPr lang="en-US" sz="2200" dirty="0"/>
              <a:t>Introduction</a:t>
            </a:r>
          </a:p>
          <a:p>
            <a:r>
              <a:rPr lang="en-US" sz="2200" dirty="0"/>
              <a:t>Methodology</a:t>
            </a:r>
          </a:p>
          <a:p>
            <a:r>
              <a:rPr lang="en-US" sz="2200" dirty="0"/>
              <a:t>Results</a:t>
            </a:r>
          </a:p>
          <a:p>
            <a:r>
              <a:rPr lang="en-US" sz="2200" dirty="0"/>
              <a:t>Conclusion</a:t>
            </a:r>
          </a:p>
          <a:p>
            <a:r>
              <a:rPr lang="en-US" sz="2200" dirty="0"/>
              <a:t>Appendix</a:t>
            </a:r>
          </a:p>
        </p:txBody>
      </p:sp>
      <p:sp>
        <p:nvSpPr>
          <p:cNvPr id="4" name="Slide Number Placeholder 3">
            <a:extLst>
              <a:ext uri="{FF2B5EF4-FFF2-40B4-BE49-F238E27FC236}">
                <a16:creationId xmlns:a16="http://schemas.microsoft.com/office/drawing/2014/main" id="{4AEA7475-929A-3C43-8710-21F8972039C8}"/>
              </a:ext>
            </a:extLst>
          </p:cNvPr>
          <p:cNvSpPr>
            <a:spLocks noGrp="1"/>
          </p:cNvSpPr>
          <p:nvPr>
            <p:ph type="sldNum" sz="quarter" idx="4"/>
          </p:nvPr>
        </p:nvSpPr>
        <p:spPr/>
        <p:txBody>
          <a:bodyPr/>
          <a:lstStyle/>
          <a:p>
            <a:fld id="{5075537C-CA84-1446-933C-8E9D027F9201}" type="slidenum">
              <a:rPr lang="en-US" smtClean="0"/>
              <a:t>2</a:t>
            </a:fld>
            <a:endParaRPr lang="en-US"/>
          </a:p>
        </p:txBody>
      </p:sp>
    </p:spTree>
    <p:extLst>
      <p:ext uri="{BB962C8B-B14F-4D97-AF65-F5344CB8AC3E}">
        <p14:creationId xmlns:p14="http://schemas.microsoft.com/office/powerpoint/2010/main" val="4219535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p:txBody>
          <a:bodyPr>
            <a:normAutofit/>
          </a:bodyPr>
          <a:lstStyle/>
          <a:p>
            <a:r>
              <a:rPr lang="en-CA" sz="3600" b="1" dirty="0"/>
              <a:t>Success rate vs. Orbit type</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p:txBody>
          <a:bodyPr/>
          <a:lstStyle/>
          <a:p>
            <a:endParaRPr lang="en-US" dirty="0"/>
          </a:p>
          <a:p>
            <a:r>
              <a:rPr lang="en-CA" dirty="0"/>
              <a:t>Show a </a:t>
            </a:r>
            <a:r>
              <a:rPr lang="en-US" dirty="0" err="1"/>
              <a:t>barchart</a:t>
            </a:r>
            <a:r>
              <a:rPr lang="en-US" dirty="0"/>
              <a:t> for the success rate of each orbit type</a:t>
            </a:r>
          </a:p>
          <a:p>
            <a:endParaRPr lang="en-US" dirty="0"/>
          </a:p>
          <a:p>
            <a:r>
              <a:rPr lang="en-US" dirty="0" smtClean="0"/>
              <a:t>Orbit VLEO, ES-L1, GEO, HEO and SSO have the most performance.</a:t>
            </a:r>
            <a:endParaRPr lang="en-US" dirty="0"/>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p:txBody>
          <a:bodyPr/>
          <a:lstStyle/>
          <a:p>
            <a:fld id="{5075537C-CA84-1446-933C-8E9D027F9201}" type="slidenum">
              <a:rPr lang="en-US" smtClean="0"/>
              <a:t>20</a:t>
            </a:fld>
            <a:endParaRPr lang="en-US"/>
          </a:p>
        </p:txBody>
      </p:sp>
      <p:pic>
        <p:nvPicPr>
          <p:cNvPr id="10" name="Picture 9"/>
          <p:cNvPicPr>
            <a:picLocks noChangeAspect="1"/>
          </p:cNvPicPr>
          <p:nvPr/>
        </p:nvPicPr>
        <p:blipFill rotWithShape="1">
          <a:blip r:embed="rId2"/>
          <a:srcRect r="16892"/>
          <a:stretch/>
        </p:blipFill>
        <p:spPr>
          <a:xfrm>
            <a:off x="5533291" y="1311585"/>
            <a:ext cx="4820832" cy="3162300"/>
          </a:xfrm>
          <a:prstGeom prst="rect">
            <a:avLst/>
          </a:prstGeom>
        </p:spPr>
      </p:pic>
    </p:spTree>
    <p:extLst>
      <p:ext uri="{BB962C8B-B14F-4D97-AF65-F5344CB8AC3E}">
        <p14:creationId xmlns:p14="http://schemas.microsoft.com/office/powerpoint/2010/main" val="80090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p:txBody>
          <a:bodyPr>
            <a:normAutofit/>
          </a:bodyPr>
          <a:lstStyle/>
          <a:p>
            <a:r>
              <a:rPr lang="en-CA" sz="3600" b="1" dirty="0"/>
              <a:t>Flight Number vs. Orbit type</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p:txBody>
          <a:bodyPr/>
          <a:lstStyle/>
          <a:p>
            <a:endParaRPr lang="en-US" dirty="0"/>
          </a:p>
          <a:p>
            <a:r>
              <a:rPr lang="en-CA" dirty="0"/>
              <a:t>Show a </a:t>
            </a:r>
            <a:r>
              <a:rPr lang="en-US" dirty="0"/>
              <a:t>scatter point of Flight number vs. Orbit type</a:t>
            </a:r>
          </a:p>
          <a:p>
            <a:endParaRPr lang="en-US" dirty="0"/>
          </a:p>
          <a:p>
            <a:r>
              <a:rPr lang="en-US" dirty="0" smtClean="0"/>
              <a:t>Orbit SSO showed all success records across flight numbers. LEO have high success in high flight number, and high fails for lower numbers. Instead, GTO shows no clear pattern of the relationship between output and </a:t>
            </a:r>
            <a:r>
              <a:rPr lang="en-US" dirty="0" err="1" smtClean="0"/>
              <a:t>flightnumber</a:t>
            </a:r>
            <a:r>
              <a:rPr lang="en-US" dirty="0" smtClean="0"/>
              <a:t>.</a:t>
            </a:r>
            <a:endParaRPr lang="en-US" dirty="0"/>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p:txBody>
          <a:bodyPr/>
          <a:lstStyle/>
          <a:p>
            <a:fld id="{5075537C-CA84-1446-933C-8E9D027F9201}" type="slidenum">
              <a:rPr lang="en-US" smtClean="0"/>
              <a:t>21</a:t>
            </a:fld>
            <a:endParaRPr lang="en-US"/>
          </a:p>
        </p:txBody>
      </p:sp>
      <p:pic>
        <p:nvPicPr>
          <p:cNvPr id="4" name="Picture 3"/>
          <p:cNvPicPr>
            <a:picLocks noChangeAspect="1"/>
          </p:cNvPicPr>
          <p:nvPr/>
        </p:nvPicPr>
        <p:blipFill>
          <a:blip r:embed="rId2"/>
          <a:stretch>
            <a:fillRect/>
          </a:stretch>
        </p:blipFill>
        <p:spPr>
          <a:xfrm>
            <a:off x="5898195" y="1066406"/>
            <a:ext cx="5524500" cy="4257675"/>
          </a:xfrm>
          <a:prstGeom prst="rect">
            <a:avLst/>
          </a:prstGeom>
        </p:spPr>
      </p:pic>
    </p:spTree>
    <p:extLst>
      <p:ext uri="{BB962C8B-B14F-4D97-AF65-F5344CB8AC3E}">
        <p14:creationId xmlns:p14="http://schemas.microsoft.com/office/powerpoint/2010/main" val="1106727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p:txBody>
          <a:bodyPr>
            <a:normAutofit/>
          </a:bodyPr>
          <a:lstStyle/>
          <a:p>
            <a:r>
              <a:rPr lang="en-CA" sz="3600" b="1" dirty="0"/>
              <a:t>Payload vs. Orbit type</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p:txBody>
          <a:bodyPr/>
          <a:lstStyle/>
          <a:p>
            <a:endParaRPr lang="en-US" dirty="0"/>
          </a:p>
          <a:p>
            <a:r>
              <a:rPr lang="en-CA" dirty="0"/>
              <a:t>Show a </a:t>
            </a:r>
            <a:r>
              <a:rPr lang="en-US" dirty="0"/>
              <a:t>scatter point of payload vs. orbit type</a:t>
            </a:r>
          </a:p>
          <a:p>
            <a:endParaRPr lang="en-US" dirty="0"/>
          </a:p>
          <a:p>
            <a:r>
              <a:rPr lang="en-US" dirty="0" smtClean="0"/>
              <a:t>Payload mass tend to have no impacts on GTO. However, ISS show higher success rate for higher payload mass.</a:t>
            </a:r>
            <a:endParaRPr lang="en-US" dirty="0"/>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p:txBody>
          <a:bodyPr/>
          <a:lstStyle/>
          <a:p>
            <a:fld id="{5075537C-CA84-1446-933C-8E9D027F9201}" type="slidenum">
              <a:rPr lang="en-US" smtClean="0"/>
              <a:t>22</a:t>
            </a:fld>
            <a:endParaRPr lang="en-US"/>
          </a:p>
        </p:txBody>
      </p:sp>
      <p:pic>
        <p:nvPicPr>
          <p:cNvPr id="4" name="Picture 3"/>
          <p:cNvPicPr>
            <a:picLocks noChangeAspect="1"/>
          </p:cNvPicPr>
          <p:nvPr/>
        </p:nvPicPr>
        <p:blipFill>
          <a:blip r:embed="rId2"/>
          <a:stretch>
            <a:fillRect/>
          </a:stretch>
        </p:blipFill>
        <p:spPr>
          <a:xfrm>
            <a:off x="5554436" y="1324476"/>
            <a:ext cx="5524500" cy="4305300"/>
          </a:xfrm>
          <a:prstGeom prst="rect">
            <a:avLst/>
          </a:prstGeom>
        </p:spPr>
      </p:pic>
    </p:spTree>
    <p:extLst>
      <p:ext uri="{BB962C8B-B14F-4D97-AF65-F5344CB8AC3E}">
        <p14:creationId xmlns:p14="http://schemas.microsoft.com/office/powerpoint/2010/main" val="3145340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p:txBody>
          <a:bodyPr>
            <a:normAutofit/>
          </a:bodyPr>
          <a:lstStyle/>
          <a:p>
            <a:r>
              <a:rPr lang="en-CA" sz="3600" b="1" dirty="0"/>
              <a:t>Launch success yearly trend</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p:txBody>
          <a:bodyPr/>
          <a:lstStyle/>
          <a:p>
            <a:endParaRPr lang="en-US" dirty="0"/>
          </a:p>
          <a:p>
            <a:r>
              <a:rPr lang="en-CA" dirty="0"/>
              <a:t>Show a </a:t>
            </a:r>
            <a:r>
              <a:rPr lang="en-US" dirty="0"/>
              <a:t>line chart of yearly average success rate</a:t>
            </a:r>
          </a:p>
          <a:p>
            <a:endParaRPr lang="en-US" dirty="0"/>
          </a:p>
          <a:p>
            <a:r>
              <a:rPr lang="en-US" dirty="0" smtClean="0"/>
              <a:t>The success rate keep increasing from 2013.</a:t>
            </a:r>
            <a:endParaRPr lang="en-US" dirty="0"/>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p:txBody>
          <a:bodyPr/>
          <a:lstStyle/>
          <a:p>
            <a:fld id="{5075537C-CA84-1446-933C-8E9D027F9201}" type="slidenum">
              <a:rPr lang="en-US" smtClean="0"/>
              <a:t>23</a:t>
            </a:fld>
            <a:endParaRPr lang="en-US"/>
          </a:p>
        </p:txBody>
      </p:sp>
      <p:pic>
        <p:nvPicPr>
          <p:cNvPr id="4" name="Picture 3"/>
          <p:cNvPicPr>
            <a:picLocks noChangeAspect="1"/>
          </p:cNvPicPr>
          <p:nvPr/>
        </p:nvPicPr>
        <p:blipFill>
          <a:blip r:embed="rId2"/>
          <a:stretch>
            <a:fillRect/>
          </a:stretch>
        </p:blipFill>
        <p:spPr>
          <a:xfrm>
            <a:off x="5834348" y="1315774"/>
            <a:ext cx="5019675" cy="3305175"/>
          </a:xfrm>
          <a:prstGeom prst="rect">
            <a:avLst/>
          </a:prstGeom>
        </p:spPr>
      </p:pic>
    </p:spTree>
    <p:extLst>
      <p:ext uri="{BB962C8B-B14F-4D97-AF65-F5344CB8AC3E}">
        <p14:creationId xmlns:p14="http://schemas.microsoft.com/office/powerpoint/2010/main" val="706594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EDA with SQL</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DA1BF29A-91D2-784B-9589-F5A3883168D5}"/>
              </a:ext>
            </a:extLst>
          </p:cNvPr>
          <p:cNvSpPr>
            <a:spLocks noGrp="1"/>
          </p:cNvSpPr>
          <p:nvPr>
            <p:ph type="sldNum" sz="quarter" idx="4"/>
          </p:nvPr>
        </p:nvSpPr>
        <p:spPr/>
        <p:txBody>
          <a:bodyPr/>
          <a:lstStyle/>
          <a:p>
            <a:fld id="{5075537C-CA84-1446-933C-8E9D027F9201}" type="slidenum">
              <a:rPr lang="en-US" smtClean="0"/>
              <a:t>24</a:t>
            </a:fld>
            <a:endParaRPr lang="en-US"/>
          </a:p>
        </p:txBody>
      </p:sp>
    </p:spTree>
    <p:extLst>
      <p:ext uri="{BB962C8B-B14F-4D97-AF65-F5344CB8AC3E}">
        <p14:creationId xmlns:p14="http://schemas.microsoft.com/office/powerpoint/2010/main" val="3181088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All launch site names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endParaRPr lang="en-US" dirty="0"/>
          </a:p>
          <a:p>
            <a:r>
              <a:rPr lang="en-US" dirty="0"/>
              <a:t>Find the names of the unique launch sites</a:t>
            </a:r>
          </a:p>
          <a:p>
            <a:endParaRPr lang="en-US" dirty="0"/>
          </a:p>
          <a:p>
            <a:r>
              <a:rPr lang="en-US" dirty="0"/>
              <a:t>Present your query result with a short explanation here</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25</a:t>
            </a:fld>
            <a:endParaRPr lang="en-US"/>
          </a:p>
        </p:txBody>
      </p:sp>
      <p:pic>
        <p:nvPicPr>
          <p:cNvPr id="3" name="Picture 2"/>
          <p:cNvPicPr>
            <a:picLocks noChangeAspect="1"/>
          </p:cNvPicPr>
          <p:nvPr/>
        </p:nvPicPr>
        <p:blipFill>
          <a:blip r:embed="rId2"/>
          <a:stretch>
            <a:fillRect/>
          </a:stretch>
        </p:blipFill>
        <p:spPr>
          <a:xfrm>
            <a:off x="838200" y="1720341"/>
            <a:ext cx="9206450" cy="4019594"/>
          </a:xfrm>
          <a:prstGeom prst="rect">
            <a:avLst/>
          </a:prstGeom>
        </p:spPr>
      </p:pic>
    </p:spTree>
    <p:extLst>
      <p:ext uri="{BB962C8B-B14F-4D97-AF65-F5344CB8AC3E}">
        <p14:creationId xmlns:p14="http://schemas.microsoft.com/office/powerpoint/2010/main" val="2727850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Launch site names begin with `CCA`</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normAutofit/>
          </a:bodyPr>
          <a:lstStyle/>
          <a:p>
            <a:pPr marL="0" indent="0">
              <a:buNone/>
            </a:pPr>
            <a:endParaRPr lang="en-US" dirty="0"/>
          </a:p>
          <a:p>
            <a:r>
              <a:rPr lang="en-US" dirty="0" smtClean="0"/>
              <a:t>SELECT TOP 5 FROM </a:t>
            </a:r>
            <a:r>
              <a:rPr lang="en-US" dirty="0" err="1" smtClean="0"/>
              <a:t>tblSpaceX</a:t>
            </a:r>
            <a:r>
              <a:rPr lang="en-US" dirty="0" smtClean="0"/>
              <a:t> WHERE </a:t>
            </a:r>
            <a:r>
              <a:rPr lang="en-US" dirty="0" err="1" smtClean="0"/>
              <a:t>Launch_Site</a:t>
            </a:r>
            <a:r>
              <a:rPr lang="en-US" dirty="0" smtClean="0"/>
              <a:t> LIKE ‘CCA%’ </a:t>
            </a:r>
          </a:p>
          <a:p>
            <a:endParaRPr lang="en-US" dirty="0" smtClean="0"/>
          </a:p>
          <a:p>
            <a:r>
              <a:rPr lang="en-US" dirty="0" smtClean="0"/>
              <a:t>Present </a:t>
            </a:r>
            <a:r>
              <a:rPr lang="en-US" dirty="0"/>
              <a:t>your query result with a short explanation </a:t>
            </a:r>
            <a:r>
              <a:rPr lang="en-US" dirty="0" smtClean="0"/>
              <a:t>here</a:t>
            </a:r>
          </a:p>
          <a:p>
            <a:endParaRPr lang="en-US" dirty="0"/>
          </a:p>
          <a:p>
            <a:r>
              <a:rPr lang="en-US" sz="1600" dirty="0" smtClean="0"/>
              <a:t>Using TOP 5 for first 5 rows of records; LIKE ‘CCA%’ is for filtering character strings starts with ‘CCA’.</a:t>
            </a:r>
            <a:endParaRPr lang="en-US" sz="1600" dirty="0"/>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26</a:t>
            </a:fld>
            <a:endParaRPr lang="en-US"/>
          </a:p>
        </p:txBody>
      </p:sp>
      <p:pic>
        <p:nvPicPr>
          <p:cNvPr id="6" name="Picture 5"/>
          <p:cNvPicPr>
            <a:picLocks noChangeAspect="1"/>
          </p:cNvPicPr>
          <p:nvPr/>
        </p:nvPicPr>
        <p:blipFill>
          <a:blip r:embed="rId2"/>
          <a:stretch>
            <a:fillRect/>
          </a:stretch>
        </p:blipFill>
        <p:spPr>
          <a:xfrm>
            <a:off x="1081087" y="3196619"/>
            <a:ext cx="8296669" cy="1339476"/>
          </a:xfrm>
          <a:prstGeom prst="rect">
            <a:avLst/>
          </a:prstGeom>
        </p:spPr>
      </p:pic>
    </p:spTree>
    <p:extLst>
      <p:ext uri="{BB962C8B-B14F-4D97-AF65-F5344CB8AC3E}">
        <p14:creationId xmlns:p14="http://schemas.microsoft.com/office/powerpoint/2010/main" val="1794738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Total payload mass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endParaRPr lang="en-US" dirty="0"/>
          </a:p>
          <a:p>
            <a:r>
              <a:rPr lang="en-US" dirty="0" smtClean="0"/>
              <a:t>Select SUM(PAYLOAD_MASS_KG_) from </a:t>
            </a:r>
            <a:r>
              <a:rPr lang="en-US" dirty="0" err="1" smtClean="0"/>
              <a:t>tblSpaceX</a:t>
            </a:r>
            <a:r>
              <a:rPr lang="en-US" dirty="0" smtClean="0"/>
              <a:t> WHERE CUSTOMER = ‘NASA(CRS)’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27</a:t>
            </a:fld>
            <a:endParaRPr lang="en-US"/>
          </a:p>
        </p:txBody>
      </p:sp>
      <p:pic>
        <p:nvPicPr>
          <p:cNvPr id="3" name="Picture 2"/>
          <p:cNvPicPr>
            <a:picLocks noChangeAspect="1"/>
          </p:cNvPicPr>
          <p:nvPr/>
        </p:nvPicPr>
        <p:blipFill>
          <a:blip r:embed="rId2"/>
          <a:stretch>
            <a:fillRect/>
          </a:stretch>
        </p:blipFill>
        <p:spPr>
          <a:xfrm>
            <a:off x="1139383" y="3357886"/>
            <a:ext cx="7413351" cy="2071918"/>
          </a:xfrm>
          <a:prstGeom prst="rect">
            <a:avLst/>
          </a:prstGeom>
        </p:spPr>
      </p:pic>
    </p:spTree>
    <p:extLst>
      <p:ext uri="{BB962C8B-B14F-4D97-AF65-F5344CB8AC3E}">
        <p14:creationId xmlns:p14="http://schemas.microsoft.com/office/powerpoint/2010/main" val="40100147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Average payload mass by F9 v1.1</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28</a:t>
            </a:fld>
            <a:endParaRPr lang="en-US"/>
          </a:p>
        </p:txBody>
      </p:sp>
      <p:pic>
        <p:nvPicPr>
          <p:cNvPr id="3" name="Picture 2"/>
          <p:cNvPicPr>
            <a:picLocks noChangeAspect="1"/>
          </p:cNvPicPr>
          <p:nvPr/>
        </p:nvPicPr>
        <p:blipFill>
          <a:blip r:embed="rId2"/>
          <a:stretch>
            <a:fillRect/>
          </a:stretch>
        </p:blipFill>
        <p:spPr>
          <a:xfrm>
            <a:off x="1185109" y="2266091"/>
            <a:ext cx="9018737" cy="2952177"/>
          </a:xfrm>
          <a:prstGeom prst="rect">
            <a:avLst/>
          </a:prstGeom>
        </p:spPr>
      </p:pic>
    </p:spTree>
    <p:extLst>
      <p:ext uri="{BB962C8B-B14F-4D97-AF65-F5344CB8AC3E}">
        <p14:creationId xmlns:p14="http://schemas.microsoft.com/office/powerpoint/2010/main" val="2735560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First successful ground landing date</a:t>
            </a:r>
          </a:p>
        </p:txBody>
      </p:sp>
      <p:pic>
        <p:nvPicPr>
          <p:cNvPr id="6" name="Content Placeholder 5"/>
          <p:cNvPicPr>
            <a:picLocks noGrp="1" noChangeAspect="1"/>
          </p:cNvPicPr>
          <p:nvPr>
            <p:ph idx="1"/>
          </p:nvPr>
        </p:nvPicPr>
        <p:blipFill>
          <a:blip r:embed="rId2"/>
          <a:stretch>
            <a:fillRect/>
          </a:stretch>
        </p:blipFill>
        <p:spPr>
          <a:xfrm>
            <a:off x="1216335" y="2028529"/>
            <a:ext cx="8814564" cy="2493240"/>
          </a:xfrm>
          <a:prstGeom prst="rect">
            <a:avLst/>
          </a:prstGeom>
        </p:spPr>
      </p:pic>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29</a:t>
            </a:fld>
            <a:endParaRPr lang="en-US"/>
          </a:p>
        </p:txBody>
      </p:sp>
    </p:spTree>
    <p:extLst>
      <p:ext uri="{BB962C8B-B14F-4D97-AF65-F5344CB8AC3E}">
        <p14:creationId xmlns:p14="http://schemas.microsoft.com/office/powerpoint/2010/main" val="1434679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Executive Summary</a:t>
            </a:r>
          </a:p>
        </p:txBody>
      </p:sp>
      <p:sp>
        <p:nvSpPr>
          <p:cNvPr id="5" name="Content Placeholder 2">
            <a:extLst>
              <a:ext uri="{FF2B5EF4-FFF2-40B4-BE49-F238E27FC236}">
                <a16:creationId xmlns:a16="http://schemas.microsoft.com/office/drawing/2014/main" id="{A41CA137-23BE-D343-A99F-678FC4485915}"/>
              </a:ext>
            </a:extLst>
          </p:cNvPr>
          <p:cNvSpPr txBox="1">
            <a:spLocks/>
          </p:cNvSpPr>
          <p:nvPr/>
        </p:nvSpPr>
        <p:spPr>
          <a:xfrm>
            <a:off x="4285075" y="1825624"/>
            <a:ext cx="7068725" cy="4465447"/>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a:p>
            <a:r>
              <a:rPr lang="en-US" sz="2200" dirty="0"/>
              <a:t>Summary of methodologies</a:t>
            </a:r>
          </a:p>
          <a:p>
            <a:pPr lvl="1"/>
            <a:r>
              <a:rPr lang="en-US" sz="1800" dirty="0" smtClean="0"/>
              <a:t>Data collection</a:t>
            </a:r>
          </a:p>
          <a:p>
            <a:pPr lvl="1"/>
            <a:r>
              <a:rPr lang="en-US" sz="1800" dirty="0" smtClean="0"/>
              <a:t>Data wrangling</a:t>
            </a:r>
          </a:p>
          <a:p>
            <a:pPr lvl="1"/>
            <a:r>
              <a:rPr lang="en-US" sz="1800" dirty="0" smtClean="0"/>
              <a:t>EDA with data extraction from SQL</a:t>
            </a:r>
          </a:p>
          <a:p>
            <a:pPr lvl="1"/>
            <a:r>
              <a:rPr lang="en-US" sz="1800" dirty="0" smtClean="0"/>
              <a:t>Data visualization</a:t>
            </a:r>
          </a:p>
          <a:p>
            <a:pPr lvl="1"/>
            <a:r>
              <a:rPr lang="en-US" sz="1800" dirty="0" smtClean="0"/>
              <a:t>Machine learning</a:t>
            </a:r>
            <a:endParaRPr lang="en-US" sz="1800" dirty="0"/>
          </a:p>
          <a:p>
            <a:r>
              <a:rPr lang="en-US" sz="2200" dirty="0"/>
              <a:t>Summary of all </a:t>
            </a:r>
            <a:r>
              <a:rPr lang="en-US" sz="2200" dirty="0" smtClean="0"/>
              <a:t>results</a:t>
            </a:r>
          </a:p>
          <a:p>
            <a:pPr lvl="1"/>
            <a:r>
              <a:rPr lang="en-US" sz="1800" dirty="0" smtClean="0"/>
              <a:t>Organized data</a:t>
            </a:r>
          </a:p>
          <a:p>
            <a:pPr lvl="1"/>
            <a:r>
              <a:rPr lang="en-US" sz="1800" dirty="0" smtClean="0"/>
              <a:t>Visualization</a:t>
            </a:r>
          </a:p>
          <a:p>
            <a:pPr lvl="1"/>
            <a:r>
              <a:rPr lang="en-US" sz="1800" dirty="0" smtClean="0"/>
              <a:t>Predictions and pattern analysis</a:t>
            </a:r>
            <a:endParaRPr lang="en-US" sz="1800" dirty="0"/>
          </a:p>
        </p:txBody>
      </p:sp>
      <p:pic>
        <p:nvPicPr>
          <p:cNvPr id="6" name="Picture 5">
            <a:extLst>
              <a:ext uri="{FF2B5EF4-FFF2-40B4-BE49-F238E27FC236}">
                <a16:creationId xmlns:a16="http://schemas.microsoft.com/office/drawing/2014/main" id="{E4BF18C2-9175-0F42-907F-F0BF5659D2DB}"/>
              </a:ext>
            </a:extLst>
          </p:cNvPr>
          <p:cNvPicPr>
            <a:picLocks noChangeAspect="1"/>
          </p:cNvPicPr>
          <p:nvPr/>
        </p:nvPicPr>
        <p:blipFill>
          <a:blip r:embed="rId3">
            <a:duotone>
              <a:schemeClr val="accent1">
                <a:shade val="45000"/>
                <a:satMod val="135000"/>
              </a:schemeClr>
              <a:prstClr val="white"/>
            </a:duotone>
          </a:blip>
          <a:stretch>
            <a:fillRect/>
          </a:stretch>
        </p:blipFill>
        <p:spPr>
          <a:xfrm>
            <a:off x="1090494" y="2302762"/>
            <a:ext cx="3194581" cy="3194581"/>
          </a:xfrm>
          <a:prstGeom prst="rect">
            <a:avLst/>
          </a:prstGeom>
        </p:spPr>
      </p:pic>
      <p:sp>
        <p:nvSpPr>
          <p:cNvPr id="4" name="Slide Number Placeholder 3">
            <a:extLst>
              <a:ext uri="{FF2B5EF4-FFF2-40B4-BE49-F238E27FC236}">
                <a16:creationId xmlns:a16="http://schemas.microsoft.com/office/drawing/2014/main" id="{8D4F58D4-A60E-214E-8C16-CD93F57F9918}"/>
              </a:ext>
            </a:extLst>
          </p:cNvPr>
          <p:cNvSpPr>
            <a:spLocks noGrp="1"/>
          </p:cNvSpPr>
          <p:nvPr>
            <p:ph type="sldNum" sz="quarter" idx="4"/>
          </p:nvPr>
        </p:nvSpPr>
        <p:spPr/>
        <p:txBody>
          <a:bodyPr/>
          <a:lstStyle/>
          <a:p>
            <a:fld id="{5075537C-CA84-1446-933C-8E9D027F9201}" type="slidenum">
              <a:rPr lang="en-US" smtClean="0"/>
              <a:t>3</a:t>
            </a:fld>
            <a:endParaRPr lang="en-US"/>
          </a:p>
        </p:txBody>
      </p:sp>
    </p:spTree>
    <p:extLst>
      <p:ext uri="{BB962C8B-B14F-4D97-AF65-F5344CB8AC3E}">
        <p14:creationId xmlns:p14="http://schemas.microsoft.com/office/powerpoint/2010/main" val="886073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normAutofit/>
          </a:bodyPr>
          <a:lstStyle/>
          <a:p>
            <a:r>
              <a:rPr lang="en-CA" b="1" dirty="0"/>
              <a:t>Successful drone ship landing with payload between 4000 and 6000</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30</a:t>
            </a:fld>
            <a:endParaRPr lang="en-US"/>
          </a:p>
        </p:txBody>
      </p:sp>
      <p:pic>
        <p:nvPicPr>
          <p:cNvPr id="3" name="Picture 2"/>
          <p:cNvPicPr>
            <a:picLocks noChangeAspect="1"/>
          </p:cNvPicPr>
          <p:nvPr/>
        </p:nvPicPr>
        <p:blipFill>
          <a:blip r:embed="rId2"/>
          <a:stretch>
            <a:fillRect/>
          </a:stretch>
        </p:blipFill>
        <p:spPr>
          <a:xfrm>
            <a:off x="871823" y="2043761"/>
            <a:ext cx="9110377" cy="3031597"/>
          </a:xfrm>
          <a:prstGeom prst="rect">
            <a:avLst/>
          </a:prstGeom>
        </p:spPr>
      </p:pic>
    </p:spTree>
    <p:extLst>
      <p:ext uri="{BB962C8B-B14F-4D97-AF65-F5344CB8AC3E}">
        <p14:creationId xmlns:p14="http://schemas.microsoft.com/office/powerpoint/2010/main" val="639399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Total number of successful and failure mission outcomes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endParaRPr lang="en-US" dirty="0"/>
          </a:p>
          <a:p>
            <a:r>
              <a:rPr lang="en-US" sz="1800" dirty="0" smtClean="0"/>
              <a:t>SELECT (select(count(</a:t>
            </a:r>
            <a:r>
              <a:rPr lang="en-US" sz="1800" dirty="0" err="1" smtClean="0"/>
              <a:t>mission_outcome</a:t>
            </a:r>
            <a:r>
              <a:rPr lang="en-US" sz="1800" dirty="0" smtClean="0"/>
              <a:t>) from </a:t>
            </a:r>
            <a:r>
              <a:rPr lang="en-US" sz="1800" dirty="0" err="1" smtClean="0"/>
              <a:t>tblSpaceX</a:t>
            </a:r>
            <a:r>
              <a:rPr lang="en-US" sz="1800" dirty="0" smtClean="0"/>
              <a:t> WHERE </a:t>
            </a:r>
            <a:r>
              <a:rPr lang="en-US" sz="1800" dirty="0" err="1" smtClean="0"/>
              <a:t>Mission_Outcome</a:t>
            </a:r>
            <a:r>
              <a:rPr lang="en-US" sz="1800" dirty="0" smtClean="0"/>
              <a:t> LIKE ‘%success%’) as </a:t>
            </a:r>
            <a:r>
              <a:rPr lang="en-US" sz="1800" dirty="0" err="1" smtClean="0"/>
              <a:t>successful_missing_outcomes</a:t>
            </a:r>
            <a:r>
              <a:rPr lang="en-US" sz="1800" dirty="0" smtClean="0"/>
              <a:t>,</a:t>
            </a:r>
          </a:p>
          <a:p>
            <a:pPr marL="0" indent="0">
              <a:buNone/>
            </a:pPr>
            <a:r>
              <a:rPr lang="en-US" sz="1800" dirty="0" smtClean="0"/>
              <a:t>(Select count(</a:t>
            </a:r>
            <a:r>
              <a:rPr lang="en-US" sz="1800" dirty="0" err="1" smtClean="0"/>
              <a:t>mission_outcome</a:t>
            </a:r>
            <a:r>
              <a:rPr lang="en-US" sz="1800" dirty="0" smtClean="0"/>
              <a:t>) from </a:t>
            </a:r>
            <a:r>
              <a:rPr lang="en-US" sz="1800" dirty="0" err="1" smtClean="0"/>
              <a:t>tblSpaceX</a:t>
            </a:r>
            <a:r>
              <a:rPr lang="en-US" sz="1800" dirty="0" smtClean="0"/>
              <a:t> where </a:t>
            </a:r>
            <a:r>
              <a:rPr lang="en-US" sz="1800" dirty="0" err="1" smtClean="0"/>
              <a:t>Mission_outcome</a:t>
            </a:r>
            <a:r>
              <a:rPr lang="en-US" sz="1800" dirty="0" smtClean="0"/>
              <a:t> like ‘%Failure%’ as </a:t>
            </a:r>
            <a:r>
              <a:rPr lang="en-US" sz="1800" dirty="0" err="1" smtClean="0"/>
              <a:t>failture_mission_countcomes</a:t>
            </a:r>
            <a:endParaRPr lang="en-US" sz="1800" dirty="0"/>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31</a:t>
            </a:fld>
            <a:endParaRPr lang="en-US"/>
          </a:p>
        </p:txBody>
      </p:sp>
      <p:pic>
        <p:nvPicPr>
          <p:cNvPr id="3" name="Picture 2"/>
          <p:cNvPicPr>
            <a:picLocks noChangeAspect="1"/>
          </p:cNvPicPr>
          <p:nvPr/>
        </p:nvPicPr>
        <p:blipFill>
          <a:blip r:embed="rId2"/>
          <a:stretch>
            <a:fillRect/>
          </a:stretch>
        </p:blipFill>
        <p:spPr>
          <a:xfrm>
            <a:off x="1756216" y="3694181"/>
            <a:ext cx="7830661" cy="1297061"/>
          </a:xfrm>
          <a:prstGeom prst="rect">
            <a:avLst/>
          </a:prstGeom>
        </p:spPr>
      </p:pic>
    </p:spTree>
    <p:extLst>
      <p:ext uri="{BB962C8B-B14F-4D97-AF65-F5344CB8AC3E}">
        <p14:creationId xmlns:p14="http://schemas.microsoft.com/office/powerpoint/2010/main" val="1756972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Boosters carried </a:t>
            </a:r>
            <a:r>
              <a:rPr lang="en-US" dirty="0"/>
              <a:t>maximum </a:t>
            </a:r>
            <a:r>
              <a:rPr lang="en-CA" b="1" dirty="0"/>
              <a:t>payload</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endParaRPr lang="en-US" dirty="0"/>
          </a:p>
          <a:p>
            <a:r>
              <a:rPr lang="en-US" sz="1800" dirty="0" smtClean="0"/>
              <a:t>SELECT DISTINCT </a:t>
            </a:r>
            <a:r>
              <a:rPr lang="en-US" sz="1800" dirty="0" err="1" smtClean="0"/>
              <a:t>booster_version</a:t>
            </a:r>
            <a:r>
              <a:rPr lang="en-US" sz="1800" dirty="0" smtClean="0"/>
              <a:t>, max(</a:t>
            </a:r>
            <a:r>
              <a:rPr lang="en-US" sz="1800" dirty="0" err="1" smtClean="0"/>
              <a:t>payload_mass_kg</a:t>
            </a:r>
            <a:r>
              <a:rPr lang="en-US" sz="1800" dirty="0" smtClean="0"/>
              <a:t>_) as </a:t>
            </a:r>
            <a:r>
              <a:rPr lang="en-US" sz="1800" dirty="0" err="1" smtClean="0"/>
              <a:t>Maximum_payload_mass</a:t>
            </a:r>
            <a:endParaRPr lang="en-US" sz="1800" dirty="0" smtClean="0"/>
          </a:p>
          <a:p>
            <a:pPr marL="0" indent="0">
              <a:buNone/>
            </a:pPr>
            <a:r>
              <a:rPr lang="en-US" sz="1800" dirty="0"/>
              <a:t> </a:t>
            </a:r>
            <a:r>
              <a:rPr lang="en-US" sz="1800" dirty="0" smtClean="0"/>
              <a:t>FROM </a:t>
            </a:r>
            <a:r>
              <a:rPr lang="en-US" sz="1800" dirty="0" err="1" smtClean="0"/>
              <a:t>tblSpaceX</a:t>
            </a:r>
            <a:r>
              <a:rPr lang="en-US" sz="1800" dirty="0" smtClean="0"/>
              <a:t> GROUP BY </a:t>
            </a:r>
            <a:r>
              <a:rPr lang="en-US" sz="1800" dirty="0" err="1" smtClean="0"/>
              <a:t>booster_version</a:t>
            </a:r>
            <a:r>
              <a:rPr lang="en-US" sz="1800" dirty="0" smtClean="0"/>
              <a:t> ORDER BY </a:t>
            </a:r>
            <a:r>
              <a:rPr lang="en-US" sz="1800" dirty="0" err="1" smtClean="0"/>
              <a:t>Maximum_payload_mass</a:t>
            </a:r>
            <a:r>
              <a:rPr lang="en-US" sz="1800" dirty="0" smtClean="0"/>
              <a:t> DESC</a:t>
            </a:r>
            <a:endParaRPr lang="en-US" sz="1800" dirty="0"/>
          </a:p>
          <a:p>
            <a:pPr marL="0" indent="0">
              <a:buNone/>
            </a:pPr>
            <a:endParaRPr lang="en-US" dirty="0"/>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32</a:t>
            </a:fld>
            <a:endParaRPr lang="en-US"/>
          </a:p>
        </p:txBody>
      </p:sp>
      <p:pic>
        <p:nvPicPr>
          <p:cNvPr id="6" name="Picture 5"/>
          <p:cNvPicPr>
            <a:picLocks noChangeAspect="1"/>
          </p:cNvPicPr>
          <p:nvPr/>
        </p:nvPicPr>
        <p:blipFill>
          <a:blip r:embed="rId2"/>
          <a:stretch>
            <a:fillRect/>
          </a:stretch>
        </p:blipFill>
        <p:spPr>
          <a:xfrm>
            <a:off x="2819722" y="3370055"/>
            <a:ext cx="2742305" cy="2829133"/>
          </a:xfrm>
          <a:prstGeom prst="rect">
            <a:avLst/>
          </a:prstGeom>
        </p:spPr>
      </p:pic>
    </p:spTree>
    <p:extLst>
      <p:ext uri="{BB962C8B-B14F-4D97-AF65-F5344CB8AC3E}">
        <p14:creationId xmlns:p14="http://schemas.microsoft.com/office/powerpoint/2010/main" val="3566646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2015 launch records</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33</a:t>
            </a:fld>
            <a:endParaRPr lang="en-US"/>
          </a:p>
        </p:txBody>
      </p:sp>
      <p:pic>
        <p:nvPicPr>
          <p:cNvPr id="3" name="Picture 2"/>
          <p:cNvPicPr>
            <a:picLocks noChangeAspect="1"/>
          </p:cNvPicPr>
          <p:nvPr/>
        </p:nvPicPr>
        <p:blipFill>
          <a:blip r:embed="rId2"/>
          <a:stretch>
            <a:fillRect/>
          </a:stretch>
        </p:blipFill>
        <p:spPr>
          <a:xfrm>
            <a:off x="2440155" y="1637520"/>
            <a:ext cx="4517536" cy="1605260"/>
          </a:xfrm>
          <a:prstGeom prst="rect">
            <a:avLst/>
          </a:prstGeom>
        </p:spPr>
      </p:pic>
      <p:pic>
        <p:nvPicPr>
          <p:cNvPr id="6" name="Picture 5"/>
          <p:cNvPicPr>
            <a:picLocks noChangeAspect="1"/>
          </p:cNvPicPr>
          <p:nvPr/>
        </p:nvPicPr>
        <p:blipFill>
          <a:blip r:embed="rId3"/>
          <a:stretch>
            <a:fillRect/>
          </a:stretch>
        </p:blipFill>
        <p:spPr>
          <a:xfrm>
            <a:off x="2557032" y="3522098"/>
            <a:ext cx="3122302" cy="2907196"/>
          </a:xfrm>
          <a:prstGeom prst="rect">
            <a:avLst/>
          </a:prstGeom>
        </p:spPr>
      </p:pic>
    </p:spTree>
    <p:extLst>
      <p:ext uri="{BB962C8B-B14F-4D97-AF65-F5344CB8AC3E}">
        <p14:creationId xmlns:p14="http://schemas.microsoft.com/office/powerpoint/2010/main" val="13984391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Rank success count between 2010-06-04 and 2017-03-20</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r>
              <a:rPr lang="en-US" sz="2000" dirty="0" smtClean="0"/>
              <a:t>Select count(</a:t>
            </a:r>
            <a:r>
              <a:rPr lang="en-US" sz="2000" dirty="0" err="1" smtClean="0"/>
              <a:t>Landing_Outcome</a:t>
            </a:r>
            <a:r>
              <a:rPr lang="en-US" sz="2000" dirty="0" smtClean="0"/>
              <a:t>) FROM </a:t>
            </a:r>
            <a:r>
              <a:rPr lang="en-US" sz="2000" dirty="0" err="1" smtClean="0"/>
              <a:t>tblSpaceX</a:t>
            </a:r>
            <a:endParaRPr lang="en-US" sz="2000" dirty="0" smtClean="0"/>
          </a:p>
          <a:p>
            <a:pPr marL="0" indent="0">
              <a:buNone/>
            </a:pPr>
            <a:r>
              <a:rPr lang="en-US" sz="2000" dirty="0" smtClean="0"/>
              <a:t>WHERE (</a:t>
            </a:r>
            <a:r>
              <a:rPr lang="en-US" sz="2000" dirty="0" err="1" smtClean="0"/>
              <a:t>Landing_Outcome</a:t>
            </a:r>
            <a:r>
              <a:rPr lang="en-US" sz="2000" dirty="0" smtClean="0"/>
              <a:t> LIKE ‘%Success%’) AND (Date &gt; ’2010-06-04’) AND (Date &lt; ‘2017-03-20’)</a:t>
            </a:r>
            <a:endParaRPr lang="en-US" sz="2000"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sz="2000" dirty="0" smtClean="0"/>
              <a:t>Count is to records the number of records meet the requirements listed by WHERE.</a:t>
            </a:r>
            <a:endParaRPr lang="en-US" sz="2000" dirty="0"/>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34</a:t>
            </a:fld>
            <a:endParaRPr lang="en-US"/>
          </a:p>
        </p:txBody>
      </p:sp>
      <p:pic>
        <p:nvPicPr>
          <p:cNvPr id="3" name="Picture 2"/>
          <p:cNvPicPr>
            <a:picLocks noChangeAspect="1"/>
          </p:cNvPicPr>
          <p:nvPr/>
        </p:nvPicPr>
        <p:blipFill>
          <a:blip r:embed="rId2"/>
          <a:stretch>
            <a:fillRect/>
          </a:stretch>
        </p:blipFill>
        <p:spPr>
          <a:xfrm>
            <a:off x="2195834" y="3224642"/>
            <a:ext cx="3028950" cy="752475"/>
          </a:xfrm>
          <a:prstGeom prst="rect">
            <a:avLst/>
          </a:prstGeom>
        </p:spPr>
      </p:pic>
    </p:spTree>
    <p:extLst>
      <p:ext uri="{BB962C8B-B14F-4D97-AF65-F5344CB8AC3E}">
        <p14:creationId xmlns:p14="http://schemas.microsoft.com/office/powerpoint/2010/main" val="39751684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Interactive map with Folium</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dirty="0"/>
          </a:p>
        </p:txBody>
      </p:sp>
      <p:sp>
        <p:nvSpPr>
          <p:cNvPr id="3" name="Slide Number Placeholder 2">
            <a:extLst>
              <a:ext uri="{FF2B5EF4-FFF2-40B4-BE49-F238E27FC236}">
                <a16:creationId xmlns:a16="http://schemas.microsoft.com/office/drawing/2014/main" id="{10F812A6-4516-F247-8209-04C1F1C9D1D5}"/>
              </a:ext>
            </a:extLst>
          </p:cNvPr>
          <p:cNvSpPr>
            <a:spLocks noGrp="1"/>
          </p:cNvSpPr>
          <p:nvPr>
            <p:ph type="sldNum" sz="quarter" idx="4"/>
          </p:nvPr>
        </p:nvSpPr>
        <p:spPr/>
        <p:txBody>
          <a:bodyPr/>
          <a:lstStyle/>
          <a:p>
            <a:fld id="{5075537C-CA84-1446-933C-8E9D027F9201}" type="slidenum">
              <a:rPr lang="en-US" smtClean="0"/>
              <a:t>35</a:t>
            </a:fld>
            <a:endParaRPr lang="en-US"/>
          </a:p>
        </p:txBody>
      </p:sp>
    </p:spTree>
    <p:extLst>
      <p:ext uri="{BB962C8B-B14F-4D97-AF65-F5344CB8AC3E}">
        <p14:creationId xmlns:p14="http://schemas.microsoft.com/office/powerpoint/2010/main" val="10233524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smtClean="0"/>
              <a:t>Launch sites locations</a:t>
            </a:r>
            <a:endParaRPr lang="en-US" dirty="0"/>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36</a:t>
            </a:fld>
            <a:endParaRPr lang="en-US"/>
          </a:p>
        </p:txBody>
      </p:sp>
      <p:pic>
        <p:nvPicPr>
          <p:cNvPr id="2" name="Picture 1"/>
          <p:cNvPicPr>
            <a:picLocks noChangeAspect="1"/>
          </p:cNvPicPr>
          <p:nvPr/>
        </p:nvPicPr>
        <p:blipFill>
          <a:blip r:embed="rId2"/>
          <a:stretch>
            <a:fillRect/>
          </a:stretch>
        </p:blipFill>
        <p:spPr>
          <a:xfrm>
            <a:off x="1949045" y="1834923"/>
            <a:ext cx="7867650" cy="3971925"/>
          </a:xfrm>
          <a:prstGeom prst="rect">
            <a:avLst/>
          </a:prstGeom>
        </p:spPr>
      </p:pic>
    </p:spTree>
    <p:extLst>
      <p:ext uri="{BB962C8B-B14F-4D97-AF65-F5344CB8AC3E}">
        <p14:creationId xmlns:p14="http://schemas.microsoft.com/office/powerpoint/2010/main" val="9816717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smtClean="0"/>
              <a:t>Launch sites labelled with outcomes</a:t>
            </a:r>
            <a:endParaRPr lang="en-US" dirty="0"/>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37</a:t>
            </a:fld>
            <a:endParaRPr lang="en-US"/>
          </a:p>
        </p:txBody>
      </p:sp>
      <p:pic>
        <p:nvPicPr>
          <p:cNvPr id="2" name="Picture 1"/>
          <p:cNvPicPr>
            <a:picLocks noChangeAspect="1"/>
          </p:cNvPicPr>
          <p:nvPr/>
        </p:nvPicPr>
        <p:blipFill>
          <a:blip r:embed="rId2"/>
          <a:stretch>
            <a:fillRect/>
          </a:stretch>
        </p:blipFill>
        <p:spPr>
          <a:xfrm>
            <a:off x="1679694" y="1921208"/>
            <a:ext cx="6281773" cy="3616994"/>
          </a:xfrm>
          <a:prstGeom prst="rect">
            <a:avLst/>
          </a:prstGeom>
        </p:spPr>
      </p:pic>
    </p:spTree>
    <p:extLst>
      <p:ext uri="{BB962C8B-B14F-4D97-AF65-F5344CB8AC3E}">
        <p14:creationId xmlns:p14="http://schemas.microsoft.com/office/powerpoint/2010/main" val="2395978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smtClean="0"/>
              <a:t>Distance between launch sites and landmarks</a:t>
            </a:r>
            <a:endParaRPr lang="en-US" dirty="0"/>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38</a:t>
            </a:fld>
            <a:endParaRPr lang="en-US"/>
          </a:p>
        </p:txBody>
      </p:sp>
      <p:pic>
        <p:nvPicPr>
          <p:cNvPr id="6" name="Picture 5"/>
          <p:cNvPicPr>
            <a:picLocks noChangeAspect="1"/>
          </p:cNvPicPr>
          <p:nvPr/>
        </p:nvPicPr>
        <p:blipFill>
          <a:blip r:embed="rId2"/>
          <a:stretch>
            <a:fillRect/>
          </a:stretch>
        </p:blipFill>
        <p:spPr>
          <a:xfrm>
            <a:off x="1395090" y="1913749"/>
            <a:ext cx="8876441" cy="3761073"/>
          </a:xfrm>
          <a:prstGeom prst="rect">
            <a:avLst/>
          </a:prstGeom>
        </p:spPr>
      </p:pic>
    </p:spTree>
    <p:extLst>
      <p:ext uri="{BB962C8B-B14F-4D97-AF65-F5344CB8AC3E}">
        <p14:creationId xmlns:p14="http://schemas.microsoft.com/office/powerpoint/2010/main" val="2324990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Build a Dashboard with Plotly Dash</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dirty="0"/>
          </a:p>
        </p:txBody>
      </p:sp>
      <p:sp>
        <p:nvSpPr>
          <p:cNvPr id="3" name="Slide Number Placeholder 2">
            <a:extLst>
              <a:ext uri="{FF2B5EF4-FFF2-40B4-BE49-F238E27FC236}">
                <a16:creationId xmlns:a16="http://schemas.microsoft.com/office/drawing/2014/main" id="{10F812A6-4516-F247-8209-04C1F1C9D1D5}"/>
              </a:ext>
            </a:extLst>
          </p:cNvPr>
          <p:cNvSpPr>
            <a:spLocks noGrp="1"/>
          </p:cNvSpPr>
          <p:nvPr>
            <p:ph type="sldNum" sz="quarter" idx="4"/>
          </p:nvPr>
        </p:nvSpPr>
        <p:spPr/>
        <p:txBody>
          <a:bodyPr/>
          <a:lstStyle/>
          <a:p>
            <a:fld id="{5075537C-CA84-1446-933C-8E9D027F9201}" type="slidenum">
              <a:rPr lang="en-US" smtClean="0"/>
              <a:t>39</a:t>
            </a:fld>
            <a:endParaRPr lang="en-US"/>
          </a:p>
        </p:txBody>
      </p:sp>
    </p:spTree>
    <p:extLst>
      <p:ext uri="{BB962C8B-B14F-4D97-AF65-F5344CB8AC3E}">
        <p14:creationId xmlns:p14="http://schemas.microsoft.com/office/powerpoint/2010/main" val="733461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Introduction</a:t>
            </a:r>
          </a:p>
        </p:txBody>
      </p:sp>
      <p:pic>
        <p:nvPicPr>
          <p:cNvPr id="7" name="Picture 6">
            <a:extLst>
              <a:ext uri="{FF2B5EF4-FFF2-40B4-BE49-F238E27FC236}">
                <a16:creationId xmlns:a16="http://schemas.microsoft.com/office/drawing/2014/main" id="{F57D2AAC-90A4-4846-970F-EEFF077D0406}"/>
              </a:ext>
            </a:extLst>
          </p:cNvPr>
          <p:cNvPicPr>
            <a:picLocks noChangeAspect="1"/>
          </p:cNvPicPr>
          <p:nvPr/>
        </p:nvPicPr>
        <p:blipFill>
          <a:blip r:embed="rId3">
            <a:duotone>
              <a:schemeClr val="accent1">
                <a:shade val="45000"/>
                <a:satMod val="135000"/>
              </a:schemeClr>
              <a:prstClr val="white"/>
            </a:duotone>
          </a:blip>
          <a:stretch>
            <a:fillRect/>
          </a:stretch>
        </p:blipFill>
        <p:spPr>
          <a:xfrm>
            <a:off x="994347" y="2262036"/>
            <a:ext cx="3054361" cy="3054361"/>
          </a:xfrm>
          <a:prstGeom prst="rect">
            <a:avLst/>
          </a:prstGeom>
        </p:spPr>
      </p:pic>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Project background and context</a:t>
            </a:r>
          </a:p>
          <a:p>
            <a:pPr marL="0" indent="0">
              <a:buNone/>
            </a:pPr>
            <a:r>
              <a:rPr lang="en-US" sz="1400" dirty="0"/>
              <a:t>In this capstone, we will predict if the Falcon 9 first stage will land successfully. </a:t>
            </a:r>
            <a:r>
              <a:rPr lang="en-US" sz="1400" dirty="0" err="1"/>
              <a:t>SpaceX</a:t>
            </a:r>
            <a:r>
              <a:rPr lang="en-US" sz="1400" dirty="0"/>
              <a:t> advertises Falcon 9 rocket launches on its website with a cost of 62 million dollars; other providers cost upward of 165 million dollars each, much of the savings is because </a:t>
            </a:r>
            <a:r>
              <a:rPr lang="en-US" sz="1400" dirty="0" err="1"/>
              <a:t>SpaceX</a:t>
            </a:r>
            <a:r>
              <a:rPr lang="en-US" sz="1400" dirty="0"/>
              <a:t> can reuse the first stage. Therefore if we can determine if the first stage will land, we can determine the cost of a launch. This information can be used if an alternate company wants to bid against </a:t>
            </a:r>
            <a:r>
              <a:rPr lang="en-US" sz="1400" dirty="0" err="1"/>
              <a:t>SpaceX</a:t>
            </a:r>
            <a:r>
              <a:rPr lang="en-US" sz="1400" dirty="0"/>
              <a:t> for a rocket launch.</a:t>
            </a:r>
            <a:endParaRPr lang="en-US" sz="2200" dirty="0"/>
          </a:p>
          <a:p>
            <a:r>
              <a:rPr lang="en-US" sz="2200" dirty="0"/>
              <a:t>Problems you want to find </a:t>
            </a:r>
            <a:r>
              <a:rPr lang="en-US" sz="2200" dirty="0" smtClean="0"/>
              <a:t>answers</a:t>
            </a:r>
          </a:p>
          <a:p>
            <a:pPr marL="0" lvl="0" indent="0">
              <a:lnSpc>
                <a:spcPct val="100000"/>
              </a:lnSpc>
              <a:spcBef>
                <a:spcPts val="0"/>
              </a:spcBef>
              <a:buNone/>
            </a:pPr>
            <a:r>
              <a:rPr lang="en-US" sz="1400" dirty="0">
                <a:solidFill>
                  <a:srgbClr val="005493"/>
                </a:solidFill>
                <a:latin typeface="IBM Plex Mono Text"/>
              </a:rPr>
              <a:t>Therefore if we can determine if the first stage will land, we can determine the cost of a launch. This information can be used if an alternate company wants to bid against </a:t>
            </a:r>
            <a:r>
              <a:rPr lang="en-US" sz="1400" dirty="0" err="1">
                <a:solidFill>
                  <a:srgbClr val="005493"/>
                </a:solidFill>
                <a:latin typeface="IBM Plex Mono Text"/>
              </a:rPr>
              <a:t>SpaceX</a:t>
            </a:r>
            <a:r>
              <a:rPr lang="en-US" sz="1400" dirty="0">
                <a:solidFill>
                  <a:srgbClr val="005493"/>
                </a:solidFill>
                <a:latin typeface="IBM Plex Mono Text"/>
              </a:rPr>
              <a:t> for a rocket launch.</a:t>
            </a:r>
            <a:endParaRPr lang="en-US" sz="2200" dirty="0">
              <a:solidFill>
                <a:srgbClr val="005493"/>
              </a:solidFill>
              <a:latin typeface="IBM Plex Mono Text"/>
            </a:endParaRPr>
          </a:p>
          <a:p>
            <a:pPr marL="0" indent="0">
              <a:buNone/>
            </a:pPr>
            <a:endParaRPr lang="en-US" sz="2200" dirty="0"/>
          </a:p>
        </p:txBody>
      </p:sp>
      <p:sp>
        <p:nvSpPr>
          <p:cNvPr id="4" name="Slide Number Placeholder 3">
            <a:extLst>
              <a:ext uri="{FF2B5EF4-FFF2-40B4-BE49-F238E27FC236}">
                <a16:creationId xmlns:a16="http://schemas.microsoft.com/office/drawing/2014/main" id="{A311C53D-47D8-7B4A-B568-D9C50E110CC0}"/>
              </a:ext>
            </a:extLst>
          </p:cNvPr>
          <p:cNvSpPr>
            <a:spLocks noGrp="1"/>
          </p:cNvSpPr>
          <p:nvPr>
            <p:ph type="sldNum" sz="quarter" idx="4"/>
          </p:nvPr>
        </p:nvSpPr>
        <p:spPr/>
        <p:txBody>
          <a:bodyPr/>
          <a:lstStyle/>
          <a:p>
            <a:fld id="{5075537C-CA84-1446-933C-8E9D027F9201}" type="slidenum">
              <a:rPr lang="en-US" smtClean="0"/>
              <a:t>4</a:t>
            </a:fld>
            <a:endParaRPr lang="en-US"/>
          </a:p>
        </p:txBody>
      </p:sp>
    </p:spTree>
    <p:extLst>
      <p:ext uri="{BB962C8B-B14F-4D97-AF65-F5344CB8AC3E}">
        <p14:creationId xmlns:p14="http://schemas.microsoft.com/office/powerpoint/2010/main" val="30532756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smtClean="0"/>
              <a:t>Proportion of success launches by sites</a:t>
            </a:r>
            <a:endParaRPr lang="en-US" dirty="0"/>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p:txBody>
          <a:bodyPr>
            <a:normAutofit/>
          </a:bodyPr>
          <a:lstStyle/>
          <a:p>
            <a:pPr marL="0" indent="0">
              <a:buNone/>
            </a:pPr>
            <a:r>
              <a:rPr lang="en-US" sz="2000" dirty="0" smtClean="0"/>
              <a:t>KSC LC-39A had the highest successful proportion from all sites.</a:t>
            </a:r>
          </a:p>
          <a:p>
            <a:pPr marL="0" indent="0">
              <a:buNone/>
            </a:pPr>
            <a:endParaRPr lang="en-US" dirty="0"/>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40</a:t>
            </a:fld>
            <a:endParaRPr lang="en-US"/>
          </a:p>
        </p:txBody>
      </p:sp>
      <p:pic>
        <p:nvPicPr>
          <p:cNvPr id="2" name="Picture 1"/>
          <p:cNvPicPr>
            <a:picLocks noChangeAspect="1"/>
          </p:cNvPicPr>
          <p:nvPr/>
        </p:nvPicPr>
        <p:blipFill>
          <a:blip r:embed="rId2"/>
          <a:stretch>
            <a:fillRect/>
          </a:stretch>
        </p:blipFill>
        <p:spPr>
          <a:xfrm>
            <a:off x="2241096" y="2518723"/>
            <a:ext cx="3128425" cy="3356376"/>
          </a:xfrm>
          <a:prstGeom prst="rect">
            <a:avLst/>
          </a:prstGeom>
        </p:spPr>
      </p:pic>
      <p:pic>
        <p:nvPicPr>
          <p:cNvPr id="6" name="Picture 5"/>
          <p:cNvPicPr>
            <a:picLocks noChangeAspect="1"/>
          </p:cNvPicPr>
          <p:nvPr/>
        </p:nvPicPr>
        <p:blipFill>
          <a:blip r:embed="rId3"/>
          <a:stretch>
            <a:fillRect/>
          </a:stretch>
        </p:blipFill>
        <p:spPr>
          <a:xfrm>
            <a:off x="5518448" y="4713288"/>
            <a:ext cx="1895475" cy="990600"/>
          </a:xfrm>
          <a:prstGeom prst="rect">
            <a:avLst/>
          </a:prstGeom>
        </p:spPr>
      </p:pic>
    </p:spTree>
    <p:extLst>
      <p:ext uri="{BB962C8B-B14F-4D97-AF65-F5344CB8AC3E}">
        <p14:creationId xmlns:p14="http://schemas.microsoft.com/office/powerpoint/2010/main" val="7001329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a:t>launch site with highest launch success ratio</a:t>
            </a:r>
            <a:endParaRPr lang="en-US" dirty="0"/>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p:txBody>
          <a:bodyPr>
            <a:normAutofit/>
          </a:bodyPr>
          <a:lstStyle/>
          <a:p>
            <a:r>
              <a:rPr lang="en-US" sz="2400" dirty="0" smtClean="0"/>
              <a:t>Successful </a:t>
            </a:r>
            <a:r>
              <a:rPr lang="en-US" sz="2400" dirty="0" smtClean="0"/>
              <a:t>rate is up to 76.9%</a:t>
            </a:r>
            <a:endParaRPr lang="en-US" sz="2400" dirty="0"/>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41</a:t>
            </a:fld>
            <a:endParaRPr lang="en-US"/>
          </a:p>
        </p:txBody>
      </p:sp>
      <p:pic>
        <p:nvPicPr>
          <p:cNvPr id="2" name="Picture 1"/>
          <p:cNvPicPr>
            <a:picLocks noChangeAspect="1"/>
          </p:cNvPicPr>
          <p:nvPr/>
        </p:nvPicPr>
        <p:blipFill>
          <a:blip r:embed="rId2"/>
          <a:stretch>
            <a:fillRect/>
          </a:stretch>
        </p:blipFill>
        <p:spPr>
          <a:xfrm>
            <a:off x="2622168" y="2958808"/>
            <a:ext cx="5146794" cy="2999759"/>
          </a:xfrm>
          <a:prstGeom prst="rect">
            <a:avLst/>
          </a:prstGeom>
        </p:spPr>
      </p:pic>
    </p:spTree>
    <p:extLst>
      <p:ext uri="{BB962C8B-B14F-4D97-AF65-F5344CB8AC3E}">
        <p14:creationId xmlns:p14="http://schemas.microsoft.com/office/powerpoint/2010/main" val="18661607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a:t>Payload vs. Launch Outcome</a:t>
            </a:r>
            <a:endParaRPr lang="en-US" dirty="0"/>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p:txBody>
          <a:bodyPr>
            <a:normAutofit/>
          </a:bodyPr>
          <a:lstStyle/>
          <a:p>
            <a:r>
              <a:rPr lang="en-US" dirty="0" smtClean="0"/>
              <a:t>Launches with medium payload tend to have higher successful rate</a:t>
            </a:r>
            <a:endParaRPr lang="en-US" dirty="0"/>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42</a:t>
            </a:fld>
            <a:endParaRPr lang="en-US"/>
          </a:p>
        </p:txBody>
      </p:sp>
      <p:pic>
        <p:nvPicPr>
          <p:cNvPr id="6" name="Picture 5"/>
          <p:cNvPicPr>
            <a:picLocks noChangeAspect="1"/>
          </p:cNvPicPr>
          <p:nvPr/>
        </p:nvPicPr>
        <p:blipFill>
          <a:blip r:embed="rId2"/>
          <a:stretch>
            <a:fillRect/>
          </a:stretch>
        </p:blipFill>
        <p:spPr>
          <a:xfrm>
            <a:off x="962239" y="2747527"/>
            <a:ext cx="8731775" cy="2578511"/>
          </a:xfrm>
          <a:prstGeom prst="rect">
            <a:avLst/>
          </a:prstGeom>
        </p:spPr>
      </p:pic>
    </p:spTree>
    <p:extLst>
      <p:ext uri="{BB962C8B-B14F-4D97-AF65-F5344CB8AC3E}">
        <p14:creationId xmlns:p14="http://schemas.microsoft.com/office/powerpoint/2010/main" val="2523596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Predictive analysis (Classification)</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14FDC8F1-F98E-B74A-AFE7-5BAA1319DEFF}"/>
              </a:ext>
            </a:extLst>
          </p:cNvPr>
          <p:cNvSpPr>
            <a:spLocks noGrp="1"/>
          </p:cNvSpPr>
          <p:nvPr>
            <p:ph type="sldNum" sz="quarter" idx="4"/>
          </p:nvPr>
        </p:nvSpPr>
        <p:spPr/>
        <p:txBody>
          <a:bodyPr/>
          <a:lstStyle/>
          <a:p>
            <a:fld id="{5075537C-CA84-1446-933C-8E9D027F9201}" type="slidenum">
              <a:rPr lang="en-US" smtClean="0"/>
              <a:t>43</a:t>
            </a:fld>
            <a:endParaRPr lang="en-US"/>
          </a:p>
        </p:txBody>
      </p:sp>
    </p:spTree>
    <p:extLst>
      <p:ext uri="{BB962C8B-B14F-4D97-AF65-F5344CB8AC3E}">
        <p14:creationId xmlns:p14="http://schemas.microsoft.com/office/powerpoint/2010/main" val="12903941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p:txBody>
          <a:bodyPr>
            <a:normAutofit/>
          </a:bodyPr>
          <a:lstStyle/>
          <a:p>
            <a:r>
              <a:rPr lang="en-US" dirty="0"/>
              <a:t>Classification Accuracy</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2"/>
          </p:nvPr>
        </p:nvSpPr>
        <p:spPr/>
        <p:txBody>
          <a:bodyPr>
            <a:normAutofit/>
          </a:bodyPr>
          <a:lstStyle/>
          <a:p>
            <a:endParaRPr lang="en-US" dirty="0"/>
          </a:p>
          <a:p>
            <a:endParaRPr lang="en-US" dirty="0"/>
          </a:p>
          <a:p>
            <a:endParaRPr lang="en-US" dirty="0"/>
          </a:p>
          <a:p>
            <a:endParaRPr lang="en-US" dirty="0"/>
          </a:p>
          <a:p>
            <a:r>
              <a:rPr lang="en-US" dirty="0" smtClean="0"/>
              <a:t>In general, the models show similar accuracy, but Tree algorithm is slightly better.</a:t>
            </a:r>
            <a:endParaRPr lang="en-US" dirty="0"/>
          </a:p>
        </p:txBody>
      </p:sp>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4"/>
          </p:nvPr>
        </p:nvSpPr>
        <p:spPr/>
        <p:txBody>
          <a:bodyPr/>
          <a:lstStyle/>
          <a:p>
            <a:fld id="{5075537C-CA84-1446-933C-8E9D027F9201}" type="slidenum">
              <a:rPr lang="en-US" smtClean="0"/>
              <a:t>44</a:t>
            </a:fld>
            <a:endParaRPr lang="en-US"/>
          </a:p>
        </p:txBody>
      </p:sp>
      <p:pic>
        <p:nvPicPr>
          <p:cNvPr id="3" name="Picture 2"/>
          <p:cNvPicPr>
            <a:picLocks noChangeAspect="1"/>
          </p:cNvPicPr>
          <p:nvPr/>
        </p:nvPicPr>
        <p:blipFill>
          <a:blip r:embed="rId2"/>
          <a:stretch>
            <a:fillRect/>
          </a:stretch>
        </p:blipFill>
        <p:spPr>
          <a:xfrm>
            <a:off x="6961234" y="1007393"/>
            <a:ext cx="3590925" cy="1666875"/>
          </a:xfrm>
          <a:prstGeom prst="rect">
            <a:avLst/>
          </a:prstGeom>
        </p:spPr>
      </p:pic>
      <p:pic>
        <p:nvPicPr>
          <p:cNvPr id="7" name="Picture 6"/>
          <p:cNvPicPr>
            <a:picLocks noChangeAspect="1"/>
          </p:cNvPicPr>
          <p:nvPr/>
        </p:nvPicPr>
        <p:blipFill>
          <a:blip r:embed="rId3"/>
          <a:stretch>
            <a:fillRect/>
          </a:stretch>
        </p:blipFill>
        <p:spPr>
          <a:xfrm>
            <a:off x="6961234" y="2990707"/>
            <a:ext cx="3700230" cy="3479453"/>
          </a:xfrm>
          <a:prstGeom prst="rect">
            <a:avLst/>
          </a:prstGeom>
        </p:spPr>
      </p:pic>
    </p:spTree>
    <p:extLst>
      <p:ext uri="{BB962C8B-B14F-4D97-AF65-F5344CB8AC3E}">
        <p14:creationId xmlns:p14="http://schemas.microsoft.com/office/powerpoint/2010/main" val="24594460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p:txBody>
          <a:bodyPr>
            <a:normAutofit/>
          </a:bodyPr>
          <a:lstStyle/>
          <a:p>
            <a:r>
              <a:rPr lang="en-US" dirty="0"/>
              <a:t>Confusion Matrix</a:t>
            </a:r>
          </a:p>
        </p:txBody>
      </p:sp>
      <p:pic>
        <p:nvPicPr>
          <p:cNvPr id="3" name="Picture Placeholder 2"/>
          <p:cNvPicPr>
            <a:picLocks noGrp="1" noChangeAspect="1"/>
          </p:cNvPicPr>
          <p:nvPr>
            <p:ph type="pic" idx="1"/>
          </p:nvPr>
        </p:nvPicPr>
        <p:blipFill>
          <a:blip r:embed="rId2"/>
          <a:srcRect l="5264" r="5264"/>
          <a:stretch>
            <a:fillRect/>
          </a:stretch>
        </p:blipFill>
        <p:spPr>
          <a:prstGeom prst="rect">
            <a:avLst/>
          </a:prstGeom>
        </p:spPr>
      </p:pic>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2"/>
          </p:nvPr>
        </p:nvSpPr>
        <p:spPr/>
        <p:txBody>
          <a:bodyPr/>
          <a:lstStyle/>
          <a:p>
            <a:endParaRPr lang="en-US" dirty="0"/>
          </a:p>
          <a:p>
            <a:endParaRPr lang="en-US" dirty="0"/>
          </a:p>
          <a:p>
            <a:r>
              <a:rPr lang="en-US" dirty="0"/>
              <a:t>Show the confusion matrix of the best performing model with explanation </a:t>
            </a:r>
          </a:p>
        </p:txBody>
      </p:sp>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4"/>
          </p:nvPr>
        </p:nvSpPr>
        <p:spPr/>
        <p:txBody>
          <a:bodyPr/>
          <a:lstStyle/>
          <a:p>
            <a:fld id="{5075537C-CA84-1446-933C-8E9D027F9201}" type="slidenum">
              <a:rPr lang="en-US" smtClean="0"/>
              <a:t>45</a:t>
            </a:fld>
            <a:endParaRPr lang="en-US"/>
          </a:p>
        </p:txBody>
      </p:sp>
    </p:spTree>
    <p:extLst>
      <p:ext uri="{BB962C8B-B14F-4D97-AF65-F5344CB8AC3E}">
        <p14:creationId xmlns:p14="http://schemas.microsoft.com/office/powerpoint/2010/main" val="36450342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a:bodyPr>
          <a:lstStyle/>
          <a:p>
            <a:r>
              <a:rPr lang="en-US" dirty="0" smtClean="0"/>
              <a:t>Machine learning models can make reasonable predictions for the launch outcomes</a:t>
            </a:r>
          </a:p>
          <a:p>
            <a:r>
              <a:rPr lang="en-US" dirty="0" smtClean="0"/>
              <a:t>Many factors influence the successful rates</a:t>
            </a:r>
            <a:endParaRPr lang="en-US" dirty="0"/>
          </a:p>
          <a:p>
            <a:r>
              <a:rPr lang="en-US" dirty="0" smtClean="0"/>
              <a:t>Orbits GEO,HEO, SSO and ES-L1 have the highest successful rates</a:t>
            </a:r>
            <a:endParaRPr lang="en-US" dirty="0"/>
          </a:p>
          <a:p>
            <a:r>
              <a:rPr lang="en-US" dirty="0" smtClean="0"/>
              <a:t>The overall successful rates increase through years</a:t>
            </a:r>
            <a:endParaRPr lang="en-US" dirty="0"/>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duotone>
              <a:schemeClr val="accent1">
                <a:shade val="45000"/>
                <a:satMod val="135000"/>
              </a:schemeClr>
              <a:prstClr val="white"/>
            </a:duotone>
          </a:blip>
          <a:stretch>
            <a:fillRect/>
          </a:stretch>
        </p:blipFill>
        <p:spPr>
          <a:xfrm>
            <a:off x="1125967" y="2113896"/>
            <a:ext cx="3054361" cy="3054361"/>
          </a:xfrm>
          <a:prstGeom prst="rect">
            <a:avLst/>
          </a:prstGeom>
        </p:spPr>
      </p:pic>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4"/>
          </p:nvPr>
        </p:nvSpPr>
        <p:spPr/>
        <p:txBody>
          <a:bodyPr/>
          <a:lstStyle/>
          <a:p>
            <a:fld id="{5075537C-CA84-1446-933C-8E9D027F9201}" type="slidenum">
              <a:rPr lang="en-US" smtClean="0"/>
              <a:t>46</a:t>
            </a:fld>
            <a:endParaRPr lang="en-US"/>
          </a:p>
        </p:txBody>
      </p:sp>
    </p:spTree>
    <p:extLst>
      <p:ext uri="{BB962C8B-B14F-4D97-AF65-F5344CB8AC3E}">
        <p14:creationId xmlns:p14="http://schemas.microsoft.com/office/powerpoint/2010/main" val="16301236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Include </a:t>
            </a:r>
            <a:r>
              <a:rPr lang="en-US" dirty="0" smtClean="0"/>
              <a:t>all python notebooks in the </a:t>
            </a:r>
            <a:r>
              <a:rPr lang="en-US" dirty="0" err="1" smtClean="0"/>
              <a:t>Github</a:t>
            </a:r>
            <a:r>
              <a:rPr lang="en-US" dirty="0" smtClean="0"/>
              <a:t> folder</a:t>
            </a:r>
            <a:endParaRPr lang="en-US" dirty="0"/>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duotone>
              <a:schemeClr val="accent1">
                <a:shade val="45000"/>
                <a:satMod val="135000"/>
              </a:schemeClr>
              <a:prstClr val="white"/>
            </a:duotone>
          </a:blip>
          <a:stretch>
            <a:fillRect/>
          </a:stretch>
        </p:blipFill>
        <p:spPr>
          <a:xfrm>
            <a:off x="1055857" y="1849823"/>
            <a:ext cx="3194581" cy="3194581"/>
          </a:xfrm>
          <a:prstGeom prst="rect">
            <a:avLst/>
          </a:prstGeom>
        </p:spPr>
      </p:pic>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4"/>
          </p:nvPr>
        </p:nvSpPr>
        <p:spPr/>
        <p:txBody>
          <a:bodyPr/>
          <a:lstStyle/>
          <a:p>
            <a:fld id="{5075537C-CA84-1446-933C-8E9D027F9201}" type="slidenum">
              <a:rPr lang="en-US" smtClean="0"/>
              <a:t>47</a:t>
            </a:fld>
            <a:endParaRPr lang="en-US"/>
          </a:p>
        </p:txBody>
      </p:sp>
    </p:spTree>
    <p:extLst>
      <p:ext uri="{BB962C8B-B14F-4D97-AF65-F5344CB8AC3E}">
        <p14:creationId xmlns:p14="http://schemas.microsoft.com/office/powerpoint/2010/main" val="3410008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Methodology</a:t>
            </a:r>
          </a:p>
        </p:txBody>
      </p:sp>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4285075" y="1825625"/>
            <a:ext cx="7068725"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Data collection methodology:</a:t>
            </a:r>
          </a:p>
          <a:p>
            <a:pPr lvl="1"/>
            <a:r>
              <a:rPr lang="en-US" sz="1800" dirty="0"/>
              <a:t>Describe how data were collected </a:t>
            </a:r>
          </a:p>
          <a:p>
            <a:endParaRPr lang="en-US" sz="2200" dirty="0"/>
          </a:p>
          <a:p>
            <a:r>
              <a:rPr lang="en-US" sz="2200" dirty="0"/>
              <a:t>Perform data wrangling</a:t>
            </a:r>
          </a:p>
          <a:p>
            <a:pPr lvl="1"/>
            <a:r>
              <a:rPr lang="en-US" sz="1800" dirty="0"/>
              <a:t>Describe how data were processed</a:t>
            </a:r>
          </a:p>
          <a:p>
            <a:endParaRPr lang="en-US" sz="2200" dirty="0"/>
          </a:p>
          <a:p>
            <a:r>
              <a:rPr lang="en-US" sz="2200" dirty="0"/>
              <a:t>Perform exploratory data analysis (EDA) using visualization and SQL</a:t>
            </a:r>
          </a:p>
          <a:p>
            <a:endParaRPr lang="en-US" sz="2200" dirty="0"/>
          </a:p>
          <a:p>
            <a:r>
              <a:rPr lang="en-US" sz="2200" dirty="0"/>
              <a:t>Perform interactive visual analytics using Folium and Plotly Dash</a:t>
            </a:r>
          </a:p>
          <a:p>
            <a:endParaRPr lang="en-US" sz="2200" dirty="0"/>
          </a:p>
          <a:p>
            <a:r>
              <a:rPr lang="en-US" sz="2200" dirty="0"/>
              <a:t>Perform predictive analysis using classification models</a:t>
            </a:r>
          </a:p>
          <a:p>
            <a:pPr lvl="1"/>
            <a:r>
              <a:rPr lang="en-US" sz="1800" dirty="0"/>
              <a:t>How to build, tune, evaluate classification models</a:t>
            </a:r>
          </a:p>
          <a:p>
            <a:pPr lvl="1"/>
            <a:endParaRPr lang="en-US" sz="1800" dirty="0"/>
          </a:p>
        </p:txBody>
      </p:sp>
      <p:pic>
        <p:nvPicPr>
          <p:cNvPr id="5" name="Picture 4">
            <a:extLst>
              <a:ext uri="{FF2B5EF4-FFF2-40B4-BE49-F238E27FC236}">
                <a16:creationId xmlns:a16="http://schemas.microsoft.com/office/drawing/2014/main" id="{D67BC1C6-7E6A-1F48-8526-B99806B6E370}"/>
              </a:ext>
            </a:extLst>
          </p:cNvPr>
          <p:cNvPicPr>
            <a:picLocks noChangeAspect="1"/>
          </p:cNvPicPr>
          <p:nvPr/>
        </p:nvPicPr>
        <p:blipFill>
          <a:blip r:embed="rId3">
            <a:duotone>
              <a:schemeClr val="accent1">
                <a:shade val="45000"/>
                <a:satMod val="135000"/>
              </a:schemeClr>
              <a:prstClr val="white"/>
            </a:duotone>
          </a:blip>
          <a:stretch>
            <a:fillRect/>
          </a:stretch>
        </p:blipFill>
        <p:spPr>
          <a:xfrm>
            <a:off x="979655" y="1831709"/>
            <a:ext cx="3194581" cy="3194581"/>
          </a:xfrm>
          <a:prstGeom prst="rect">
            <a:avLst/>
          </a:prstGeom>
        </p:spPr>
      </p:pic>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4"/>
          </p:nvPr>
        </p:nvSpPr>
        <p:spPr/>
        <p:txBody>
          <a:bodyPr/>
          <a:lstStyle/>
          <a:p>
            <a:fld id="{5075537C-CA84-1446-933C-8E9D027F9201}" type="slidenum">
              <a:rPr lang="en-US" smtClean="0"/>
              <a:t>5</a:t>
            </a:fld>
            <a:endParaRPr lang="en-US"/>
          </a:p>
        </p:txBody>
      </p:sp>
    </p:spTree>
    <p:extLst>
      <p:ext uri="{BB962C8B-B14F-4D97-AF65-F5344CB8AC3E}">
        <p14:creationId xmlns:p14="http://schemas.microsoft.com/office/powerpoint/2010/main" val="1553432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Methodology</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DA1BF29A-91D2-784B-9589-F5A3883168D5}"/>
              </a:ext>
            </a:extLst>
          </p:cNvPr>
          <p:cNvSpPr>
            <a:spLocks noGrp="1"/>
          </p:cNvSpPr>
          <p:nvPr>
            <p:ph type="sldNum" sz="quarter" idx="4"/>
          </p:nvPr>
        </p:nvSpPr>
        <p:spPr/>
        <p:txBody>
          <a:bodyPr/>
          <a:lstStyle/>
          <a:p>
            <a:fld id="{5075537C-CA84-1446-933C-8E9D027F9201}" type="slidenum">
              <a:rPr lang="en-US" smtClean="0"/>
              <a:t>6</a:t>
            </a:fld>
            <a:endParaRPr lang="en-US"/>
          </a:p>
        </p:txBody>
      </p:sp>
    </p:spTree>
    <p:extLst>
      <p:ext uri="{BB962C8B-B14F-4D97-AF65-F5344CB8AC3E}">
        <p14:creationId xmlns:p14="http://schemas.microsoft.com/office/powerpoint/2010/main" val="3093198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927578" y="159466"/>
            <a:ext cx="10515600" cy="1325563"/>
          </a:xfrm>
        </p:spPr>
        <p:txBody>
          <a:bodyPr/>
          <a:lstStyle/>
          <a:p>
            <a:r>
              <a:rPr lang="en-US" dirty="0"/>
              <a:t>Data collection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normAutofit lnSpcReduction="10000"/>
          </a:bodyPr>
          <a:lstStyle/>
          <a:p>
            <a:pPr lvl="1"/>
            <a:r>
              <a:rPr lang="en-US" dirty="0" smtClean="0"/>
              <a:t>Request </a:t>
            </a:r>
            <a:r>
              <a:rPr lang="en-US" dirty="0"/>
              <a:t>to the </a:t>
            </a:r>
            <a:r>
              <a:rPr lang="en-US" dirty="0" err="1"/>
              <a:t>SpaceX</a:t>
            </a:r>
            <a:r>
              <a:rPr lang="en-US" dirty="0"/>
              <a:t> </a:t>
            </a:r>
            <a:r>
              <a:rPr lang="en-US" dirty="0" smtClean="0"/>
              <a:t>API</a:t>
            </a:r>
          </a:p>
          <a:p>
            <a:pPr marL="1371600" lvl="2" indent="-457200">
              <a:buAutoNum type="arabicPeriod"/>
            </a:pPr>
            <a:r>
              <a:rPr lang="en-US" dirty="0" smtClean="0"/>
              <a:t>We extracted </a:t>
            </a:r>
            <a:r>
              <a:rPr lang="en-US" dirty="0"/>
              <a:t>information using identification numbers in the launch data from </a:t>
            </a:r>
            <a:r>
              <a:rPr lang="en-US" dirty="0" err="1"/>
              <a:t>SpaceX</a:t>
            </a:r>
            <a:r>
              <a:rPr lang="en-US" dirty="0"/>
              <a:t> API with the following URL ‘https</a:t>
            </a:r>
            <a:r>
              <a:rPr lang="en-US" dirty="0" smtClean="0"/>
              <a:t>://</a:t>
            </a:r>
            <a:r>
              <a:rPr lang="en-US" dirty="0"/>
              <a:t>api.spacexdata.com/v4/launches/past’. </a:t>
            </a:r>
            <a:r>
              <a:rPr lang="en-US" dirty="0" smtClean="0"/>
              <a:t>Followed record were extracted: rocket, Launchpad, payload, and cores</a:t>
            </a:r>
          </a:p>
          <a:p>
            <a:pPr marL="914400" lvl="2" indent="0">
              <a:buNone/>
            </a:pPr>
            <a:endParaRPr lang="en-US" dirty="0" smtClean="0"/>
          </a:p>
          <a:p>
            <a:pPr lvl="1"/>
            <a:r>
              <a:rPr lang="en-US" dirty="0"/>
              <a:t>Clean the requested </a:t>
            </a:r>
            <a:r>
              <a:rPr lang="en-US" dirty="0" smtClean="0"/>
              <a:t>data using Pandas</a:t>
            </a:r>
          </a:p>
          <a:p>
            <a:pPr marL="914400" lvl="2" indent="0">
              <a:buNone/>
            </a:pPr>
            <a:r>
              <a:rPr lang="en-US" dirty="0" smtClean="0"/>
              <a:t>1. take </a:t>
            </a:r>
            <a:r>
              <a:rPr lang="en-US" dirty="0"/>
              <a:t>a subset of our </a:t>
            </a:r>
            <a:r>
              <a:rPr lang="en-US" dirty="0" err="1"/>
              <a:t>dataframe</a:t>
            </a:r>
            <a:r>
              <a:rPr lang="en-US" dirty="0"/>
              <a:t> keeping only the features we want and the flight number, and </a:t>
            </a:r>
            <a:r>
              <a:rPr lang="en-US" dirty="0" err="1" smtClean="0"/>
              <a:t>date_utc</a:t>
            </a:r>
            <a:r>
              <a:rPr lang="en-US" dirty="0"/>
              <a:t>;</a:t>
            </a:r>
            <a:endParaRPr lang="en-US" dirty="0" smtClean="0"/>
          </a:p>
          <a:p>
            <a:pPr marL="914400" lvl="2" indent="0">
              <a:buNone/>
            </a:pPr>
            <a:r>
              <a:rPr lang="en-US" dirty="0" smtClean="0"/>
              <a:t>2. remove </a:t>
            </a:r>
            <a:r>
              <a:rPr lang="en-US" dirty="0"/>
              <a:t>rows with multiple </a:t>
            </a:r>
            <a:r>
              <a:rPr lang="en-US" dirty="0" smtClean="0"/>
              <a:t>cores;</a:t>
            </a:r>
          </a:p>
          <a:p>
            <a:pPr marL="914400" lvl="2" indent="0">
              <a:buNone/>
            </a:pPr>
            <a:r>
              <a:rPr lang="en-US" dirty="0"/>
              <a:t>3</a:t>
            </a:r>
            <a:r>
              <a:rPr lang="en-US" dirty="0" smtClean="0"/>
              <a:t>. </a:t>
            </a:r>
            <a:r>
              <a:rPr lang="en-US" dirty="0"/>
              <a:t>remove the Falcon 1 launches keeping only the Falcon 9 </a:t>
            </a:r>
            <a:r>
              <a:rPr lang="en-US" dirty="0" smtClean="0"/>
              <a:t>launches</a:t>
            </a:r>
          </a:p>
          <a:p>
            <a:pPr marL="914400" lvl="2" indent="0">
              <a:buNone/>
            </a:pPr>
            <a:r>
              <a:rPr lang="en-US" dirty="0"/>
              <a:t>4</a:t>
            </a:r>
            <a:r>
              <a:rPr lang="en-US" dirty="0" smtClean="0"/>
              <a:t>. deal with missing values</a:t>
            </a:r>
          </a:p>
          <a:p>
            <a:pPr marL="914400" lvl="2" indent="0">
              <a:buNone/>
            </a:pPr>
            <a:endParaRPr lang="en-US" dirty="0"/>
          </a:p>
          <a:p>
            <a:pPr marL="0" indent="0">
              <a:buNone/>
            </a:pPr>
            <a:endParaRPr lang="en-US" dirty="0"/>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4"/>
          </p:nvPr>
        </p:nvSpPr>
        <p:spPr/>
        <p:txBody>
          <a:bodyPr/>
          <a:lstStyle/>
          <a:p>
            <a:fld id="{5075537C-CA84-1446-933C-8E9D027F9201}" type="slidenum">
              <a:rPr lang="en-US" smtClean="0"/>
              <a:t>7</a:t>
            </a:fld>
            <a:endParaRPr lang="en-US"/>
          </a:p>
        </p:txBody>
      </p:sp>
      <p:grpSp>
        <p:nvGrpSpPr>
          <p:cNvPr id="23" name="Group 22"/>
          <p:cNvGrpSpPr/>
          <p:nvPr/>
        </p:nvGrpSpPr>
        <p:grpSpPr>
          <a:xfrm>
            <a:off x="6689558" y="1386615"/>
            <a:ext cx="5099487" cy="595557"/>
            <a:chOff x="6689558" y="1386615"/>
            <a:chExt cx="5099487" cy="595557"/>
          </a:xfrm>
        </p:grpSpPr>
        <p:sp>
          <p:nvSpPr>
            <p:cNvPr id="10" name="Rectangle 9"/>
            <p:cNvSpPr/>
            <p:nvPr/>
          </p:nvSpPr>
          <p:spPr>
            <a:xfrm>
              <a:off x="6689558" y="1400365"/>
              <a:ext cx="1085501" cy="580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lumMod val="50000"/>
                    </a:schemeClr>
                  </a:solidFill>
                </a:rPr>
                <a:t>SpaceX</a:t>
              </a:r>
              <a:r>
                <a:rPr lang="en-US" sz="1400" dirty="0">
                  <a:solidFill>
                    <a:schemeClr val="bg1">
                      <a:lumMod val="50000"/>
                    </a:schemeClr>
                  </a:solidFill>
                </a:rPr>
                <a:t> REST API</a:t>
              </a:r>
              <a:endParaRPr lang="en-US" sz="1400" dirty="0">
                <a:solidFill>
                  <a:schemeClr val="bg1">
                    <a:lumMod val="50000"/>
                  </a:schemeClr>
                </a:solidFill>
              </a:endParaRPr>
            </a:p>
          </p:txBody>
        </p:sp>
        <p:sp>
          <p:nvSpPr>
            <p:cNvPr id="11" name="Rectangle 10"/>
            <p:cNvSpPr/>
            <p:nvPr/>
          </p:nvSpPr>
          <p:spPr>
            <a:xfrm>
              <a:off x="8505753" y="1386615"/>
              <a:ext cx="1085501" cy="580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lumMod val="50000"/>
                    </a:schemeClr>
                  </a:solidFill>
                </a:rPr>
                <a:t>return as .</a:t>
              </a:r>
              <a:r>
                <a:rPr lang="en-US" sz="1400" dirty="0" err="1" smtClean="0">
                  <a:solidFill>
                    <a:schemeClr val="bg1">
                      <a:lumMod val="50000"/>
                    </a:schemeClr>
                  </a:solidFill>
                </a:rPr>
                <a:t>json</a:t>
              </a:r>
              <a:endParaRPr lang="en-US" sz="1400" dirty="0">
                <a:solidFill>
                  <a:schemeClr val="bg1">
                    <a:lumMod val="50000"/>
                  </a:schemeClr>
                </a:solidFill>
              </a:endParaRPr>
            </a:p>
          </p:txBody>
        </p:sp>
        <p:sp>
          <p:nvSpPr>
            <p:cNvPr id="12" name="Rectangle 11"/>
            <p:cNvSpPr/>
            <p:nvPr/>
          </p:nvSpPr>
          <p:spPr>
            <a:xfrm>
              <a:off x="10237544" y="1401691"/>
              <a:ext cx="1551501" cy="580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lumMod val="50000"/>
                    </a:schemeClr>
                  </a:solidFill>
                </a:rPr>
                <a:t>Normalized data into flat data file</a:t>
              </a:r>
              <a:endParaRPr lang="en-US" sz="1200" dirty="0">
                <a:solidFill>
                  <a:schemeClr val="bg1">
                    <a:lumMod val="50000"/>
                  </a:schemeClr>
                </a:solidFill>
              </a:endParaRPr>
            </a:p>
          </p:txBody>
        </p:sp>
        <p:sp>
          <p:nvSpPr>
            <p:cNvPr id="13" name="Right Arrow 12"/>
            <p:cNvSpPr/>
            <p:nvPr/>
          </p:nvSpPr>
          <p:spPr>
            <a:xfrm>
              <a:off x="7893472" y="1627466"/>
              <a:ext cx="488138" cy="1656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9654093" y="1627466"/>
              <a:ext cx="488138" cy="1656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p:nvSpPr>
        <p:spPr>
          <a:xfrm>
            <a:off x="6400800" y="5431398"/>
            <a:ext cx="1175657" cy="61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137541" y="5431398"/>
            <a:ext cx="1175657" cy="61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898162" y="5431398"/>
            <a:ext cx="1175657" cy="61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466114" y="5475102"/>
            <a:ext cx="1045028" cy="523220"/>
          </a:xfrm>
          <a:prstGeom prst="rect">
            <a:avLst/>
          </a:prstGeom>
          <a:noFill/>
        </p:spPr>
        <p:txBody>
          <a:bodyPr wrap="square" rtlCol="0">
            <a:spAutoFit/>
          </a:bodyPr>
          <a:lstStyle/>
          <a:p>
            <a:r>
              <a:rPr lang="en-US" sz="1400" dirty="0" smtClean="0"/>
              <a:t>Html response</a:t>
            </a:r>
            <a:endParaRPr lang="en-US" sz="1400" dirty="0"/>
          </a:p>
        </p:txBody>
      </p:sp>
      <p:sp>
        <p:nvSpPr>
          <p:cNvPr id="19" name="TextBox 18"/>
          <p:cNvSpPr txBox="1"/>
          <p:nvPr/>
        </p:nvSpPr>
        <p:spPr>
          <a:xfrm>
            <a:off x="8061915" y="5475102"/>
            <a:ext cx="1625227" cy="523220"/>
          </a:xfrm>
          <a:prstGeom prst="rect">
            <a:avLst/>
          </a:prstGeom>
          <a:noFill/>
        </p:spPr>
        <p:txBody>
          <a:bodyPr wrap="square" rtlCol="0">
            <a:spAutoFit/>
          </a:bodyPr>
          <a:lstStyle/>
          <a:p>
            <a:r>
              <a:rPr lang="en-US" sz="1400" dirty="0" smtClean="0"/>
              <a:t>Extract using </a:t>
            </a:r>
            <a:r>
              <a:rPr lang="en-US" sz="1400" dirty="0" err="1" smtClean="0"/>
              <a:t>beautifulsoup</a:t>
            </a:r>
            <a:endParaRPr lang="en-US" sz="1400" dirty="0"/>
          </a:p>
        </p:txBody>
      </p:sp>
      <p:sp>
        <p:nvSpPr>
          <p:cNvPr id="20" name="TextBox 19"/>
          <p:cNvSpPr txBox="1"/>
          <p:nvPr/>
        </p:nvSpPr>
        <p:spPr>
          <a:xfrm>
            <a:off x="9812226" y="5475102"/>
            <a:ext cx="1465950" cy="523220"/>
          </a:xfrm>
          <a:prstGeom prst="rect">
            <a:avLst/>
          </a:prstGeom>
          <a:noFill/>
        </p:spPr>
        <p:txBody>
          <a:bodyPr wrap="square" rtlCol="0">
            <a:spAutoFit/>
          </a:bodyPr>
          <a:lstStyle/>
          <a:p>
            <a:r>
              <a:rPr lang="en-US" sz="1400" dirty="0" smtClean="0"/>
              <a:t>Clean data using pandas</a:t>
            </a:r>
            <a:endParaRPr lang="en-US" sz="1400" dirty="0"/>
          </a:p>
        </p:txBody>
      </p:sp>
      <p:sp>
        <p:nvSpPr>
          <p:cNvPr id="21" name="Right Arrow 20"/>
          <p:cNvSpPr/>
          <p:nvPr/>
        </p:nvSpPr>
        <p:spPr>
          <a:xfrm>
            <a:off x="9395704" y="5655490"/>
            <a:ext cx="488138" cy="1656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7617502" y="5647086"/>
            <a:ext cx="488138" cy="1656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8665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p:txBody>
          <a:bodyPr/>
          <a:lstStyle/>
          <a:p>
            <a:r>
              <a:rPr lang="en-US" dirty="0"/>
              <a:t>Data collection – SpaceX API</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r>
              <a:rPr lang="en-US" dirty="0"/>
              <a:t>Added a flowchart of SpaceX API calls here</a:t>
            </a:r>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2"/>
          </p:nvPr>
        </p:nvSpPr>
        <p:spPr/>
        <p:txBody>
          <a:bodyPr/>
          <a:lstStyle/>
          <a:p>
            <a:endParaRPr lang="en-US" dirty="0"/>
          </a:p>
          <a:p>
            <a:r>
              <a:rPr lang="en-US" dirty="0" smtClean="0"/>
              <a:t>GitHub </a:t>
            </a:r>
            <a:r>
              <a:rPr lang="en-US" dirty="0"/>
              <a:t>URL of the completed SpaceX API calls notebook </a:t>
            </a:r>
            <a:r>
              <a:rPr lang="en-US" dirty="0" smtClean="0"/>
              <a:t>(</a:t>
            </a:r>
            <a:r>
              <a:rPr lang="en-US" dirty="0">
                <a:solidFill>
                  <a:srgbClr val="FF0000"/>
                </a:solidFill>
              </a:rPr>
              <a:t>https://</a:t>
            </a:r>
            <a:r>
              <a:rPr lang="en-US" dirty="0" smtClean="0">
                <a:solidFill>
                  <a:srgbClr val="FF0000"/>
                </a:solidFill>
              </a:rPr>
              <a:t>github.com/zihhSang/IBM/blob/main/week1.ipynb</a:t>
            </a:r>
            <a:r>
              <a:rPr lang="en-US" dirty="0" smtClean="0"/>
              <a:t>)</a:t>
            </a:r>
            <a:endParaRPr lang="en-US" dirty="0"/>
          </a:p>
          <a:p>
            <a:endParaRPr lang="en-US" dirty="0"/>
          </a:p>
          <a:p>
            <a:endParaRPr lang="en-US" dirty="0"/>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4"/>
          </p:nvPr>
        </p:nvSpPr>
        <p:spPr/>
        <p:txBody>
          <a:bodyPr/>
          <a:lstStyle/>
          <a:p>
            <a:fld id="{5075537C-CA84-1446-933C-8E9D027F9201}" type="slidenum">
              <a:rPr lang="en-US" smtClean="0"/>
              <a:t>8</a:t>
            </a:fld>
            <a:endParaRPr lang="en-US"/>
          </a:p>
        </p:txBody>
      </p:sp>
      <p:pic>
        <p:nvPicPr>
          <p:cNvPr id="4" name="Picture 3"/>
          <p:cNvPicPr>
            <a:picLocks noChangeAspect="1"/>
          </p:cNvPicPr>
          <p:nvPr/>
        </p:nvPicPr>
        <p:blipFill>
          <a:blip r:embed="rId2"/>
          <a:stretch>
            <a:fillRect/>
          </a:stretch>
        </p:blipFill>
        <p:spPr>
          <a:xfrm>
            <a:off x="5128389" y="122858"/>
            <a:ext cx="6610350" cy="6296025"/>
          </a:xfrm>
          <a:prstGeom prst="rect">
            <a:avLst/>
          </a:prstGeom>
        </p:spPr>
      </p:pic>
      <p:sp>
        <p:nvSpPr>
          <p:cNvPr id="7" name="Rectangle 6"/>
          <p:cNvSpPr/>
          <p:nvPr/>
        </p:nvSpPr>
        <p:spPr>
          <a:xfrm>
            <a:off x="515641" y="3868557"/>
            <a:ext cx="1085501" cy="580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lumMod val="50000"/>
                  </a:schemeClr>
                </a:solidFill>
              </a:rPr>
              <a:t>SpaceX</a:t>
            </a:r>
            <a:r>
              <a:rPr lang="en-US" sz="1400" dirty="0">
                <a:solidFill>
                  <a:schemeClr val="bg1">
                    <a:lumMod val="50000"/>
                  </a:schemeClr>
                </a:solidFill>
              </a:rPr>
              <a:t> REST API</a:t>
            </a:r>
            <a:endParaRPr lang="en-US" sz="1400" dirty="0">
              <a:solidFill>
                <a:schemeClr val="bg1">
                  <a:lumMod val="50000"/>
                </a:schemeClr>
              </a:solidFill>
            </a:endParaRPr>
          </a:p>
        </p:txBody>
      </p:sp>
      <p:sp>
        <p:nvSpPr>
          <p:cNvPr id="8" name="Rectangle 7"/>
          <p:cNvSpPr/>
          <p:nvPr/>
        </p:nvSpPr>
        <p:spPr>
          <a:xfrm>
            <a:off x="2331836" y="3854807"/>
            <a:ext cx="1085501" cy="580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lumMod val="50000"/>
                  </a:schemeClr>
                </a:solidFill>
              </a:rPr>
              <a:t>return as .</a:t>
            </a:r>
            <a:r>
              <a:rPr lang="en-US" sz="1400" dirty="0" err="1" smtClean="0">
                <a:solidFill>
                  <a:schemeClr val="bg1">
                    <a:lumMod val="50000"/>
                  </a:schemeClr>
                </a:solidFill>
              </a:rPr>
              <a:t>json</a:t>
            </a:r>
            <a:endParaRPr lang="en-US" sz="1400" dirty="0">
              <a:solidFill>
                <a:schemeClr val="bg1">
                  <a:lumMod val="50000"/>
                </a:schemeClr>
              </a:solidFill>
            </a:endParaRPr>
          </a:p>
        </p:txBody>
      </p:sp>
      <p:sp>
        <p:nvSpPr>
          <p:cNvPr id="9" name="Rectangle 8"/>
          <p:cNvSpPr/>
          <p:nvPr/>
        </p:nvSpPr>
        <p:spPr>
          <a:xfrm>
            <a:off x="4063627" y="3869883"/>
            <a:ext cx="1551501" cy="580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lumMod val="50000"/>
                  </a:schemeClr>
                </a:solidFill>
              </a:rPr>
              <a:t>Normalized data into flat data file</a:t>
            </a:r>
            <a:endParaRPr lang="en-US" sz="1200" dirty="0">
              <a:solidFill>
                <a:schemeClr val="bg1">
                  <a:lumMod val="50000"/>
                </a:schemeClr>
              </a:solidFill>
            </a:endParaRPr>
          </a:p>
        </p:txBody>
      </p:sp>
      <p:sp>
        <p:nvSpPr>
          <p:cNvPr id="10" name="Right Arrow 9"/>
          <p:cNvSpPr/>
          <p:nvPr/>
        </p:nvSpPr>
        <p:spPr>
          <a:xfrm>
            <a:off x="1719555" y="4095658"/>
            <a:ext cx="488138" cy="1656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3480176" y="4095658"/>
            <a:ext cx="488138" cy="1656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316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p:txBody>
          <a:bodyPr/>
          <a:lstStyle/>
          <a:p>
            <a:r>
              <a:rPr lang="en-US" dirty="0"/>
              <a:t>Data collection – Web scraping</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r>
              <a:rPr lang="en-US" dirty="0"/>
              <a:t>Add a flowchart of web scraping here</a:t>
            </a:r>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2"/>
          </p:nvPr>
        </p:nvSpPr>
        <p:spPr>
          <a:xfrm>
            <a:off x="839788" y="3853366"/>
            <a:ext cx="3932237" cy="2015622"/>
          </a:xfrm>
        </p:spPr>
        <p:txBody>
          <a:bodyPr>
            <a:normAutofit/>
          </a:bodyPr>
          <a:lstStyle/>
          <a:p>
            <a:endParaRPr lang="en-US" dirty="0"/>
          </a:p>
          <a:p>
            <a:r>
              <a:rPr lang="en-US" dirty="0" smtClean="0"/>
              <a:t>GitHub </a:t>
            </a:r>
            <a:r>
              <a:rPr lang="en-US" dirty="0"/>
              <a:t>URL of the completed web scraping </a:t>
            </a:r>
            <a:r>
              <a:rPr lang="en-US" dirty="0" err="1" smtClean="0"/>
              <a:t>noteboo</a:t>
            </a:r>
            <a:r>
              <a:rPr lang="en-US" dirty="0"/>
              <a:t> (</a:t>
            </a:r>
            <a:r>
              <a:rPr lang="en-US" dirty="0">
                <a:solidFill>
                  <a:srgbClr val="FF0000"/>
                </a:solidFill>
              </a:rPr>
              <a:t>https://</a:t>
            </a:r>
            <a:r>
              <a:rPr lang="en-US" dirty="0" smtClean="0">
                <a:solidFill>
                  <a:srgbClr val="FF0000"/>
                </a:solidFill>
              </a:rPr>
              <a:t>github.com/zihhSang/IBM/blob/main/week1_2.ipynb</a:t>
            </a:r>
            <a:r>
              <a:rPr lang="en-US" dirty="0" smtClean="0"/>
              <a:t>)</a:t>
            </a:r>
            <a:endParaRPr lang="en-US" dirty="0"/>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4"/>
          </p:nvPr>
        </p:nvSpPr>
        <p:spPr/>
        <p:txBody>
          <a:bodyPr/>
          <a:lstStyle/>
          <a:p>
            <a:fld id="{5075537C-CA84-1446-933C-8E9D027F9201}" type="slidenum">
              <a:rPr lang="en-US" smtClean="0"/>
              <a:t>9</a:t>
            </a:fld>
            <a:endParaRPr lang="en-US"/>
          </a:p>
        </p:txBody>
      </p:sp>
      <p:pic>
        <p:nvPicPr>
          <p:cNvPr id="4" name="Picture 3"/>
          <p:cNvPicPr>
            <a:picLocks noChangeAspect="1"/>
          </p:cNvPicPr>
          <p:nvPr/>
        </p:nvPicPr>
        <p:blipFill rotWithShape="1">
          <a:blip r:embed="rId2"/>
          <a:srcRect b="587"/>
          <a:stretch/>
        </p:blipFill>
        <p:spPr>
          <a:xfrm>
            <a:off x="5282834" y="378351"/>
            <a:ext cx="6562725" cy="6414335"/>
          </a:xfrm>
          <a:prstGeom prst="rect">
            <a:avLst/>
          </a:prstGeom>
        </p:spPr>
      </p:pic>
      <p:sp>
        <p:nvSpPr>
          <p:cNvPr id="7" name="Rectangle 6"/>
          <p:cNvSpPr/>
          <p:nvPr/>
        </p:nvSpPr>
        <p:spPr>
          <a:xfrm>
            <a:off x="446877" y="3114458"/>
            <a:ext cx="1175657" cy="61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83618" y="3114458"/>
            <a:ext cx="1175657" cy="61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44239" y="3114458"/>
            <a:ext cx="1175657" cy="61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2191" y="3158162"/>
            <a:ext cx="1045028" cy="523220"/>
          </a:xfrm>
          <a:prstGeom prst="rect">
            <a:avLst/>
          </a:prstGeom>
          <a:noFill/>
        </p:spPr>
        <p:txBody>
          <a:bodyPr wrap="square" rtlCol="0">
            <a:spAutoFit/>
          </a:bodyPr>
          <a:lstStyle/>
          <a:p>
            <a:r>
              <a:rPr lang="en-US" sz="1400" dirty="0" smtClean="0"/>
              <a:t>Html response</a:t>
            </a:r>
            <a:endParaRPr lang="en-US" sz="1400" dirty="0"/>
          </a:p>
        </p:txBody>
      </p:sp>
      <p:sp>
        <p:nvSpPr>
          <p:cNvPr id="11" name="TextBox 10"/>
          <p:cNvSpPr txBox="1"/>
          <p:nvPr/>
        </p:nvSpPr>
        <p:spPr>
          <a:xfrm>
            <a:off x="2107992" y="3158162"/>
            <a:ext cx="1625227" cy="523220"/>
          </a:xfrm>
          <a:prstGeom prst="rect">
            <a:avLst/>
          </a:prstGeom>
          <a:noFill/>
        </p:spPr>
        <p:txBody>
          <a:bodyPr wrap="square" rtlCol="0">
            <a:spAutoFit/>
          </a:bodyPr>
          <a:lstStyle/>
          <a:p>
            <a:r>
              <a:rPr lang="en-US" sz="1400" dirty="0" smtClean="0"/>
              <a:t>Extract using </a:t>
            </a:r>
            <a:r>
              <a:rPr lang="en-US" sz="1400" dirty="0" err="1" smtClean="0"/>
              <a:t>beautifulsoup</a:t>
            </a:r>
            <a:endParaRPr lang="en-US" sz="1400" dirty="0"/>
          </a:p>
        </p:txBody>
      </p:sp>
      <p:sp>
        <p:nvSpPr>
          <p:cNvPr id="12" name="TextBox 11"/>
          <p:cNvSpPr txBox="1"/>
          <p:nvPr/>
        </p:nvSpPr>
        <p:spPr>
          <a:xfrm>
            <a:off x="3858303" y="3158162"/>
            <a:ext cx="1465950" cy="523220"/>
          </a:xfrm>
          <a:prstGeom prst="rect">
            <a:avLst/>
          </a:prstGeom>
          <a:noFill/>
        </p:spPr>
        <p:txBody>
          <a:bodyPr wrap="square" rtlCol="0">
            <a:spAutoFit/>
          </a:bodyPr>
          <a:lstStyle/>
          <a:p>
            <a:r>
              <a:rPr lang="en-US" sz="1400" dirty="0" smtClean="0"/>
              <a:t>Clean data using pandas</a:t>
            </a:r>
            <a:endParaRPr lang="en-US" sz="1400" dirty="0"/>
          </a:p>
        </p:txBody>
      </p:sp>
      <p:sp>
        <p:nvSpPr>
          <p:cNvPr id="13" name="Right Arrow 12"/>
          <p:cNvSpPr/>
          <p:nvPr/>
        </p:nvSpPr>
        <p:spPr>
          <a:xfrm>
            <a:off x="3441781" y="3338550"/>
            <a:ext cx="488138" cy="1656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1663579" y="3330146"/>
            <a:ext cx="488138" cy="1656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5553969"/>
      </p:ext>
    </p:extLst>
  </p:cSld>
  <p:clrMapOvr>
    <a:masterClrMapping/>
  </p:clrMapOvr>
</p:sld>
</file>

<file path=ppt/theme/theme1.xml><?xml version="1.0" encoding="utf-8"?>
<a:theme xmlns:a="http://schemas.openxmlformats.org/drawingml/2006/main" name="SLIDE_TEMPLATE_skill_network">
  <a:themeElements>
    <a:clrScheme name="IBM CAD">
      <a:dk1>
        <a:srgbClr val="005493"/>
      </a:dk1>
      <a:lt1>
        <a:srgbClr val="4472C4"/>
      </a:lt1>
      <a:dk2>
        <a:srgbClr val="1C1C1C"/>
      </a:dk2>
      <a:lt2>
        <a:srgbClr val="FFFFFF"/>
      </a:lt2>
      <a:accent1>
        <a:srgbClr val="00B0F0"/>
      </a:accent1>
      <a:accent2>
        <a:srgbClr val="FF0000"/>
      </a:accent2>
      <a:accent3>
        <a:srgbClr val="F2F2F2"/>
      </a:accent3>
      <a:accent4>
        <a:srgbClr val="FFFFFF"/>
      </a:accent4>
      <a:accent5>
        <a:srgbClr val="FFFFFF"/>
      </a:accent5>
      <a:accent6>
        <a:srgbClr val="FFFFFF"/>
      </a:accent6>
      <a:hlink>
        <a:srgbClr val="FFFFFF"/>
      </a:hlink>
      <a:folHlink>
        <a:srgbClr val="FF0000"/>
      </a:folHlink>
    </a:clrScheme>
    <a:fontScheme name="IBM CAD">
      <a:majorFont>
        <a:latin typeface="IBM Plex Mono SemiBold"/>
        <a:ea typeface=""/>
        <a:cs typeface=""/>
      </a:majorFont>
      <a:minorFont>
        <a:latin typeface="IBM Plex Mono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s-r-capstone-template" id="{20AE7CCB-5FE8-BD43-B8DB-E6C0FDEE3675}" vid="{8C2F4096-8635-6345-AFEA-626992B70A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155be751-a274-42e8-93fb-f39d3b9bccc8"/>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f80a141d-92ca-4d3d-9308-f7e7b1d44ce8"/>
    <ds:schemaRef ds:uri="http://www.w3.org/XML/1998/namespace"/>
  </ds:schemaRefs>
</ds:datastoreItem>
</file>

<file path=customXml/itemProps3.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SLIDE_TEMPLATE_skill_network</Template>
  <TotalTime>2111</TotalTime>
  <Words>1629</Words>
  <Application>Microsoft Office PowerPoint</Application>
  <PresentationFormat>Widescreen</PresentationFormat>
  <Paragraphs>290</Paragraphs>
  <Slides>47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IBM Plex Mono SemiBold</vt:lpstr>
      <vt:lpstr>IBM Plex Mono Text</vt:lpstr>
      <vt:lpstr>SLIDE_TEMPLATE_skill_network</vt:lpstr>
      <vt:lpstr>Data Science Capstone project</vt:lpstr>
      <vt:lpstr>Outline</vt:lpstr>
      <vt:lpstr>Executive Summary</vt:lpstr>
      <vt:lpstr>Introduction</vt:lpstr>
      <vt:lpstr>Methodology</vt:lpstr>
      <vt:lpstr>Methodology</vt:lpstr>
      <vt:lpstr>Data collection</vt:lpstr>
      <vt:lpstr>Data collection – SpaceX API</vt:lpstr>
      <vt:lpstr>Data collection – Web scraping</vt:lpstr>
      <vt:lpstr>Data wrangling</vt:lpstr>
      <vt:lpstr>EDA with data visualization</vt:lpstr>
      <vt:lpstr>EDA with SQL</vt:lpstr>
      <vt:lpstr>Build an interactive map with Folium</vt:lpstr>
      <vt:lpstr>Build a Dashboard with Plotly Dash</vt:lpstr>
      <vt:lpstr>Predictive analysis (Classification)</vt:lpstr>
      <vt:lpstr>Results</vt:lpstr>
      <vt:lpstr>EDA with Visualization</vt:lpstr>
      <vt:lpstr>Flight Number vs. Launch Site</vt:lpstr>
      <vt:lpstr>Payload vs. Launch Site</vt:lpstr>
      <vt:lpstr>Success rate vs. Orbit type</vt:lpstr>
      <vt:lpstr>Flight Number vs. Orbit type</vt:lpstr>
      <vt:lpstr>Payload vs. Orbit type</vt:lpstr>
      <vt:lpstr>Launch success yearly trend</vt:lpstr>
      <vt:lpstr>EDA with SQL</vt:lpstr>
      <vt:lpstr>All launch site names</vt:lpstr>
      <vt:lpstr>Launch site names begin with `CCA`</vt:lpstr>
      <vt:lpstr>Total payload mass</vt:lpstr>
      <vt:lpstr>Average payload mass by F9 v1.1</vt:lpstr>
      <vt:lpstr>First successful ground landing date</vt:lpstr>
      <vt:lpstr>Successful drone ship landing with payload between 4000 and 6000</vt:lpstr>
      <vt:lpstr>Total number of successful and failure mission outcomes</vt:lpstr>
      <vt:lpstr>Boosters carried maximum payload</vt:lpstr>
      <vt:lpstr>2015 launch records</vt:lpstr>
      <vt:lpstr>Rank success count between 2010-06-04 and 2017-03-20</vt:lpstr>
      <vt:lpstr>Interactive map with Folium</vt:lpstr>
      <vt:lpstr>Launch sites locations</vt:lpstr>
      <vt:lpstr>Launch sites labelled with outcomes</vt:lpstr>
      <vt:lpstr>Distance between launch sites and landmarks</vt:lpstr>
      <vt:lpstr>Build a Dashboard with Plotly Dash</vt:lpstr>
      <vt:lpstr>Proportion of success launches by sites</vt:lpstr>
      <vt:lpstr>launch site with highest launch success ratio</vt:lpstr>
      <vt:lpstr>Payload vs. Launch Outcome</vt:lpstr>
      <vt:lpstr>Predictive analysis (Classification)</vt:lpstr>
      <vt:lpstr>Classification Accuracy</vt:lpstr>
      <vt:lpstr>Confusion Matrix</vt:lpstr>
      <vt:lpstr>CONCLUSION</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zihaohan@ualberta.ca</cp:lastModifiedBy>
  <cp:revision>436</cp:revision>
  <dcterms:created xsi:type="dcterms:W3CDTF">2021-04-29T18:58:34Z</dcterms:created>
  <dcterms:modified xsi:type="dcterms:W3CDTF">2021-09-27T08:17:07Z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