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sldIdLst>
    <p:sldId id="270" r:id="rId4"/>
    <p:sldId id="340" r:id="rId5"/>
    <p:sldId id="317" r:id="rId6"/>
    <p:sldId id="352" r:id="rId7"/>
    <p:sldId id="313" r:id="rId8"/>
    <p:sldId id="342" r:id="rId9"/>
    <p:sldId id="343" r:id="rId10"/>
    <p:sldId id="344" r:id="rId11"/>
    <p:sldId id="271" r:id="rId12"/>
    <p:sldId id="345" r:id="rId13"/>
    <p:sldId id="347" r:id="rId14"/>
    <p:sldId id="348" r:id="rId15"/>
    <p:sldId id="349" r:id="rId16"/>
    <p:sldId id="350" r:id="rId17"/>
    <p:sldId id="351" r:id="rId18"/>
    <p:sldId id="31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A5BE"/>
    <a:srgbClr val="0587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66" autoAdjust="0"/>
    <p:restoredTop sz="94660"/>
  </p:normalViewPr>
  <p:slideViewPr>
    <p:cSldViewPr snapToGrid="0" showGuides="1">
      <p:cViewPr varScale="1">
        <p:scale>
          <a:sx n="73" d="100"/>
          <a:sy n="73" d="100"/>
        </p:scale>
        <p:origin x="138" y="114"/>
      </p:cViewPr>
      <p:guideLst>
        <p:guide orient="horz" pos="235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43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201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5B47D6-DAD7-40A6-BD10-CD2FABB13213}"/>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32094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7960874-3F9B-4D3F-855A-5669B09C929B}"/>
              </a:ext>
            </a:extLst>
          </p:cNvPr>
          <p:cNvSpPr>
            <a:spLocks noGrp="1"/>
          </p:cNvSpPr>
          <p:nvPr>
            <p:ph type="pic" idx="12" hasCustomPrompt="1"/>
          </p:nvPr>
        </p:nvSpPr>
        <p:spPr>
          <a:xfrm>
            <a:off x="0" y="0"/>
            <a:ext cx="12192000" cy="3135087"/>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5" name="Picture Placeholder 2">
            <a:extLst>
              <a:ext uri="{FF2B5EF4-FFF2-40B4-BE49-F238E27FC236}">
                <a16:creationId xmlns:a16="http://schemas.microsoft.com/office/drawing/2014/main" id="{2B1140DE-B7EF-4821-92DB-87F8292871AB}"/>
              </a:ext>
            </a:extLst>
          </p:cNvPr>
          <p:cNvSpPr>
            <a:spLocks noGrp="1"/>
          </p:cNvSpPr>
          <p:nvPr>
            <p:ph type="pic" idx="13" hasCustomPrompt="1"/>
          </p:nvPr>
        </p:nvSpPr>
        <p:spPr>
          <a:xfrm>
            <a:off x="905623"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6" name="Picture Placeholder 2">
            <a:extLst>
              <a:ext uri="{FF2B5EF4-FFF2-40B4-BE49-F238E27FC236}">
                <a16:creationId xmlns:a16="http://schemas.microsoft.com/office/drawing/2014/main" id="{72D1BE3B-CE32-4F45-9E7C-3CF4C5DACDCA}"/>
              </a:ext>
            </a:extLst>
          </p:cNvPr>
          <p:cNvSpPr>
            <a:spLocks noGrp="1"/>
          </p:cNvSpPr>
          <p:nvPr>
            <p:ph type="pic" idx="14" hasCustomPrompt="1"/>
          </p:nvPr>
        </p:nvSpPr>
        <p:spPr>
          <a:xfrm>
            <a:off x="628236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7" name="Picture Placeholder 2">
            <a:extLst>
              <a:ext uri="{FF2B5EF4-FFF2-40B4-BE49-F238E27FC236}">
                <a16:creationId xmlns:a16="http://schemas.microsoft.com/office/drawing/2014/main" id="{6F1FA09A-98C2-4BC7-A032-43C843531C64}"/>
              </a:ext>
            </a:extLst>
          </p:cNvPr>
          <p:cNvSpPr>
            <a:spLocks noGrp="1"/>
          </p:cNvSpPr>
          <p:nvPr>
            <p:ph type="pic" idx="15" hasCustomPrompt="1"/>
          </p:nvPr>
        </p:nvSpPr>
        <p:spPr>
          <a:xfrm>
            <a:off x="3593992"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8" name="Picture Placeholder 2">
            <a:extLst>
              <a:ext uri="{FF2B5EF4-FFF2-40B4-BE49-F238E27FC236}">
                <a16:creationId xmlns:a16="http://schemas.microsoft.com/office/drawing/2014/main" id="{28718837-365D-4859-B99D-1C4C5BB7E508}"/>
              </a:ext>
            </a:extLst>
          </p:cNvPr>
          <p:cNvSpPr>
            <a:spLocks noGrp="1"/>
          </p:cNvSpPr>
          <p:nvPr>
            <p:ph type="pic" idx="16" hasCustomPrompt="1"/>
          </p:nvPr>
        </p:nvSpPr>
        <p:spPr>
          <a:xfrm>
            <a:off x="897073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74010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87088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Picture Placeholder 2">
            <a:extLst>
              <a:ext uri="{FF2B5EF4-FFF2-40B4-BE49-F238E27FC236}">
                <a16:creationId xmlns:a16="http://schemas.microsoft.com/office/drawing/2014/main" id="{8E24A2BE-80CE-4B79-BF31-91FA62C04420}"/>
              </a:ext>
            </a:extLst>
          </p:cNvPr>
          <p:cNvSpPr>
            <a:spLocks noGrp="1"/>
          </p:cNvSpPr>
          <p:nvPr>
            <p:ph type="pic" idx="13" hasCustomPrompt="1"/>
          </p:nvPr>
        </p:nvSpPr>
        <p:spPr>
          <a:xfrm>
            <a:off x="0" y="2160665"/>
            <a:ext cx="12192000" cy="2502762"/>
          </a:xfrm>
          <a:prstGeom prst="rect">
            <a:avLst/>
          </a:prstGeom>
          <a:solidFill>
            <a:schemeClr val="bg1">
              <a:lumMod val="95000"/>
            </a:schemeClr>
          </a:solidFill>
        </p:spPr>
        <p:txBody>
          <a:bodyPr anchor="ctr"/>
          <a:lstStyle>
            <a:lvl1pPr marL="0" indent="0" algn="ctr">
              <a:buNone/>
              <a:defRPr sz="18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5" name="Rectangle 4">
            <a:extLst>
              <a:ext uri="{FF2B5EF4-FFF2-40B4-BE49-F238E27FC236}">
                <a16:creationId xmlns:a16="http://schemas.microsoft.com/office/drawing/2014/main" id="{B2F51014-6E90-4769-BCD9-A06A9FC17AC8}"/>
              </a:ext>
            </a:extLst>
          </p:cNvPr>
          <p:cNvSpPr/>
          <p:nvPr userDrawn="1"/>
        </p:nvSpPr>
        <p:spPr>
          <a:xfrm>
            <a:off x="0" y="2026940"/>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5">
            <a:extLst>
              <a:ext uri="{FF2B5EF4-FFF2-40B4-BE49-F238E27FC236}">
                <a16:creationId xmlns:a16="http://schemas.microsoft.com/office/drawing/2014/main" id="{D8BC926F-7282-4E00-BF8A-8D24B274039B}"/>
              </a:ext>
            </a:extLst>
          </p:cNvPr>
          <p:cNvSpPr/>
          <p:nvPr userDrawn="1"/>
        </p:nvSpPr>
        <p:spPr>
          <a:xfrm>
            <a:off x="0" y="4725144"/>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150336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1_Images &amp; Contents Layout">
    <p:spTree>
      <p:nvGrpSpPr>
        <p:cNvPr id="1" name=""/>
        <p:cNvGrpSpPr/>
        <p:nvPr/>
      </p:nvGrpSpPr>
      <p:grpSpPr>
        <a:xfrm>
          <a:off x="0" y="0"/>
          <a:ext cx="0" cy="0"/>
          <a:chOff x="0" y="0"/>
          <a:chExt cx="0" cy="0"/>
        </a:xfrm>
      </p:grpSpPr>
      <p:sp>
        <p:nvSpPr>
          <p:cNvPr id="6" name="그림 개체 틀 12">
            <a:extLst>
              <a:ext uri="{FF2B5EF4-FFF2-40B4-BE49-F238E27FC236}">
                <a16:creationId xmlns:a16="http://schemas.microsoft.com/office/drawing/2014/main" id="{A7A44CD1-8791-4411-9DCF-BE8F9EB9EB13}"/>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204584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67C24402-8447-448E-89E3-183EBB1DA00D}"/>
              </a:ext>
            </a:extLst>
          </p:cNvPr>
          <p:cNvSpPr/>
          <p:nvPr userDrawn="1"/>
        </p:nvSpPr>
        <p:spPr>
          <a:xfrm>
            <a:off x="0" y="2996952"/>
            <a:ext cx="12192000" cy="1872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a16="http://schemas.microsoft.com/office/drawing/2014/main" id="{E4CF9D97-FAE0-4B0A-A30C-8936E46C66B2}"/>
              </a:ext>
            </a:extLst>
          </p:cNvPr>
          <p:cNvGrpSpPr/>
          <p:nvPr userDrawn="1"/>
        </p:nvGrpSpPr>
        <p:grpSpPr>
          <a:xfrm>
            <a:off x="4763852" y="1553600"/>
            <a:ext cx="2664296" cy="4683693"/>
            <a:chOff x="445712" y="1449040"/>
            <a:chExt cx="2113018" cy="3924176"/>
          </a:xfrm>
        </p:grpSpPr>
        <p:sp>
          <p:nvSpPr>
            <p:cNvPr id="6" name="Rounded Rectangle 7">
              <a:extLst>
                <a:ext uri="{FF2B5EF4-FFF2-40B4-BE49-F238E27FC236}">
                  <a16:creationId xmlns:a16="http://schemas.microsoft.com/office/drawing/2014/main" id="{A665FA86-6430-4D7E-ABCB-4F8C3E52E09B}"/>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ectangle 8">
              <a:extLst>
                <a:ext uri="{FF2B5EF4-FFF2-40B4-BE49-F238E27FC236}">
                  <a16:creationId xmlns:a16="http://schemas.microsoft.com/office/drawing/2014/main" id="{53DAFBD2-84EC-4D6B-80BE-DA211850906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10">
              <a:extLst>
                <a:ext uri="{FF2B5EF4-FFF2-40B4-BE49-F238E27FC236}">
                  <a16:creationId xmlns:a16="http://schemas.microsoft.com/office/drawing/2014/main" id="{78866A3A-5A93-49E6-8DE2-C98FC661D430}"/>
                </a:ext>
              </a:extLst>
            </p:cNvPr>
            <p:cNvGrpSpPr/>
            <p:nvPr userDrawn="1"/>
          </p:nvGrpSpPr>
          <p:grpSpPr>
            <a:xfrm>
              <a:off x="1407705" y="5045834"/>
              <a:ext cx="211967" cy="211967"/>
              <a:chOff x="1549420" y="5712364"/>
              <a:chExt cx="312583" cy="312583"/>
            </a:xfrm>
          </p:grpSpPr>
          <p:sp>
            <p:nvSpPr>
              <p:cNvPr id="9" name="Oval 11">
                <a:extLst>
                  <a:ext uri="{FF2B5EF4-FFF2-40B4-BE49-F238E27FC236}">
                    <a16:creationId xmlns:a16="http://schemas.microsoft.com/office/drawing/2014/main" id="{EB10029A-074D-4812-8AB6-62EF3ED73579}"/>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12">
                <a:extLst>
                  <a:ext uri="{FF2B5EF4-FFF2-40B4-BE49-F238E27FC236}">
                    <a16:creationId xmlns:a16="http://schemas.microsoft.com/office/drawing/2014/main" id="{BE572564-2A3A-45E0-93B7-2FB78757998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242F8FDE-91AA-45DB-A05E-7507C27F30F6}"/>
              </a:ext>
            </a:extLst>
          </p:cNvPr>
          <p:cNvSpPr>
            <a:spLocks noGrp="1"/>
          </p:cNvSpPr>
          <p:nvPr>
            <p:ph type="pic" idx="11" hasCustomPrompt="1"/>
          </p:nvPr>
        </p:nvSpPr>
        <p:spPr>
          <a:xfrm>
            <a:off x="4951770" y="1965170"/>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765389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7_Contents slide layou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112FC24-B0BB-43AE-AB6F-2F8A6318C976}"/>
              </a:ext>
            </a:extLst>
          </p:cNvPr>
          <p:cNvGrpSpPr/>
          <p:nvPr userDrawn="1"/>
        </p:nvGrpSpPr>
        <p:grpSpPr>
          <a:xfrm flipH="1">
            <a:off x="486250" y="477136"/>
            <a:ext cx="11704320" cy="5935130"/>
            <a:chOff x="-161213" y="477136"/>
            <a:chExt cx="11704320" cy="5935130"/>
          </a:xfrm>
        </p:grpSpPr>
        <p:cxnSp>
          <p:nvCxnSpPr>
            <p:cNvPr id="5" name="Straight Connector 4">
              <a:extLst>
                <a:ext uri="{FF2B5EF4-FFF2-40B4-BE49-F238E27FC236}">
                  <a16:creationId xmlns:a16="http://schemas.microsoft.com/office/drawing/2014/main" id="{202B0099-32CD-4A9E-A010-EB75F1B7ADBC}"/>
                </a:ext>
              </a:extLst>
            </p:cNvPr>
            <p:cNvCxnSpPr>
              <a:cxnSpLocks/>
            </p:cNvCxnSpPr>
            <p:nvPr userDrawn="1"/>
          </p:nvCxnSpPr>
          <p:spPr>
            <a:xfrm flipH="1">
              <a:off x="-161213" y="477136"/>
              <a:ext cx="11704320"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FFECB2-D63A-4DED-B565-1B5EC1C6DBCE}"/>
                </a:ext>
              </a:extLst>
            </p:cNvPr>
            <p:cNvCxnSpPr>
              <a:cxnSpLocks/>
            </p:cNvCxnSpPr>
            <p:nvPr userDrawn="1"/>
          </p:nvCxnSpPr>
          <p:spPr>
            <a:xfrm flipV="1">
              <a:off x="11543107" y="477136"/>
              <a:ext cx="0" cy="593513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23856D-6F4B-428C-8039-92BC2469A811}"/>
                </a:ext>
              </a:extLst>
            </p:cNvPr>
            <p:cNvCxnSpPr>
              <a:cxnSpLocks/>
            </p:cNvCxnSpPr>
            <p:nvPr userDrawn="1"/>
          </p:nvCxnSpPr>
          <p:spPr>
            <a:xfrm flipH="1">
              <a:off x="-161213" y="6392850"/>
              <a:ext cx="11704320" cy="13272"/>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Picture Placeholder 3">
            <a:extLst>
              <a:ext uri="{FF2B5EF4-FFF2-40B4-BE49-F238E27FC236}">
                <a16:creationId xmlns:a16="http://schemas.microsoft.com/office/drawing/2014/main" id="{2913480D-83E6-465D-B9EC-FA0799699FB0}"/>
              </a:ext>
            </a:extLst>
          </p:cNvPr>
          <p:cNvSpPr>
            <a:spLocks noGrp="1"/>
          </p:cNvSpPr>
          <p:nvPr>
            <p:ph type="pic" sz="quarter" idx="41" hasCustomPrompt="1"/>
          </p:nvPr>
        </p:nvSpPr>
        <p:spPr>
          <a:xfrm>
            <a:off x="5268686" y="0"/>
            <a:ext cx="6923314" cy="6858000"/>
          </a:xfrm>
          <a:custGeom>
            <a:avLst/>
            <a:gdLst>
              <a:gd name="connsiteX0" fmla="*/ 1714500 w 6923314"/>
              <a:gd name="connsiteY0" fmla="*/ 0 h 6858000"/>
              <a:gd name="connsiteX1" fmla="*/ 6923314 w 6923314"/>
              <a:gd name="connsiteY1" fmla="*/ 0 h 6858000"/>
              <a:gd name="connsiteX2" fmla="*/ 6923314 w 6923314"/>
              <a:gd name="connsiteY2" fmla="*/ 1637212 h 6858000"/>
              <a:gd name="connsiteX3" fmla="*/ 5618117 w 6923314"/>
              <a:gd name="connsiteY3" fmla="*/ 6858000 h 6858000"/>
              <a:gd name="connsiteX4" fmla="*/ 0 w 692331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3314" h="6858000">
                <a:moveTo>
                  <a:pt x="1714500" y="0"/>
                </a:moveTo>
                <a:lnTo>
                  <a:pt x="6923314" y="0"/>
                </a:lnTo>
                <a:lnTo>
                  <a:pt x="6923314" y="1637212"/>
                </a:lnTo>
                <a:lnTo>
                  <a:pt x="5618117" y="6858000"/>
                </a:lnTo>
                <a:lnTo>
                  <a:pt x="0" y="6858000"/>
                </a:lnTo>
                <a:close/>
              </a:path>
            </a:pathLst>
          </a:custGeom>
          <a:solidFill>
            <a:schemeClr val="bg1">
              <a:lumMod val="95000"/>
            </a:schemeClr>
          </a:solidFill>
        </p:spPr>
        <p:txBody>
          <a:bodyPr wrap="square" anchor="ctr">
            <a:noAutofit/>
          </a:bodyP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199869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2_Images &amp; Contents">
    <p:spTree>
      <p:nvGrpSpPr>
        <p:cNvPr id="1" name=""/>
        <p:cNvGrpSpPr/>
        <p:nvPr/>
      </p:nvGrpSpPr>
      <p:grpSpPr>
        <a:xfrm>
          <a:off x="0" y="0"/>
          <a:ext cx="0" cy="0"/>
          <a:chOff x="0" y="0"/>
          <a:chExt cx="0" cy="0"/>
        </a:xfrm>
      </p:grpSpPr>
      <p:sp>
        <p:nvSpPr>
          <p:cNvPr id="8" name="그림 개체 틀 7">
            <a:extLst>
              <a:ext uri="{FF2B5EF4-FFF2-40B4-BE49-F238E27FC236}">
                <a16:creationId xmlns:a16="http://schemas.microsoft.com/office/drawing/2014/main" id="{3CD10489-647D-4424-92F3-2E31185A69B8}"/>
              </a:ext>
            </a:extLst>
          </p:cNvPr>
          <p:cNvSpPr>
            <a:spLocks noGrp="1"/>
          </p:cNvSpPr>
          <p:nvPr>
            <p:ph type="pic" sz="quarter" idx="10" hasCustomPrompt="1"/>
          </p:nvPr>
        </p:nvSpPr>
        <p:spPr>
          <a:xfrm>
            <a:off x="4227514" y="0"/>
            <a:ext cx="7964489" cy="6858000"/>
          </a:xfrm>
          <a:custGeom>
            <a:avLst/>
            <a:gdLst>
              <a:gd name="connsiteX0" fmla="*/ 7895557 w 7964489"/>
              <a:gd name="connsiteY0" fmla="*/ 1035541 h 6858000"/>
              <a:gd name="connsiteX1" fmla="*/ 6561027 w 7964489"/>
              <a:gd name="connsiteY1" fmla="*/ 6858000 h 6858000"/>
              <a:gd name="connsiteX2" fmla="*/ 3421268 w 7964489"/>
              <a:gd name="connsiteY2" fmla="*/ 6858000 h 6858000"/>
              <a:gd name="connsiteX3" fmla="*/ 4816845 w 7964489"/>
              <a:gd name="connsiteY3" fmla="*/ 380744 h 6858000"/>
              <a:gd name="connsiteX4" fmla="*/ 3224260 w 7964489"/>
              <a:gd name="connsiteY4" fmla="*/ 6858000 h 6858000"/>
              <a:gd name="connsiteX5" fmla="*/ 0 w 7964489"/>
              <a:gd name="connsiteY5" fmla="*/ 6858000 h 6858000"/>
              <a:gd name="connsiteX6" fmla="*/ 5167647 w 7964489"/>
              <a:gd name="connsiteY6" fmla="*/ 0 h 6858000"/>
              <a:gd name="connsiteX7" fmla="*/ 7964489 w 7964489"/>
              <a:gd name="connsiteY7" fmla="*/ 0 h 6858000"/>
              <a:gd name="connsiteX8" fmla="*/ 7964489 w 7964489"/>
              <a:gd name="connsiteY8" fmla="*/ 581734 h 6858000"/>
              <a:gd name="connsiteX9" fmla="*/ 3748483 w 7964489"/>
              <a:gd name="connsiteY9" fmla="*/ 598267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64489" h="6858000">
                <a:moveTo>
                  <a:pt x="7895557" y="1035541"/>
                </a:moveTo>
                <a:lnTo>
                  <a:pt x="6561027" y="6858000"/>
                </a:lnTo>
                <a:lnTo>
                  <a:pt x="3421268" y="6858000"/>
                </a:lnTo>
                <a:close/>
                <a:moveTo>
                  <a:pt x="4816845" y="380744"/>
                </a:moveTo>
                <a:lnTo>
                  <a:pt x="3224260" y="6858000"/>
                </a:lnTo>
                <a:lnTo>
                  <a:pt x="0" y="6858000"/>
                </a:lnTo>
                <a:close/>
                <a:moveTo>
                  <a:pt x="5167647" y="0"/>
                </a:moveTo>
                <a:lnTo>
                  <a:pt x="7964489" y="0"/>
                </a:lnTo>
                <a:lnTo>
                  <a:pt x="7964489" y="581734"/>
                </a:lnTo>
                <a:lnTo>
                  <a:pt x="3748483" y="5982679"/>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31103392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51448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3778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82930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69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7449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69" r:id="rId4"/>
    <p:sldLayoutId id="2147483675" r:id="rId5"/>
    <p:sldLayoutId id="2147483671" r:id="rId6"/>
    <p:sldLayoutId id="2147483672" r:id="rId7"/>
    <p:sldLayoutId id="2147483673" r:id="rId8"/>
    <p:sldLayoutId id="2147483674" r:id="rId9"/>
    <p:sldLayoutId id="2147483676" r:id="rId10"/>
    <p:sldLayoutId id="2147483665" r:id="rId11"/>
    <p:sldLayoutId id="2147483677" r:id="rId12"/>
    <p:sldLayoutId id="2147483681" r:id="rId13"/>
    <p:sldLayoutId id="2147483678" r:id="rId14"/>
    <p:sldLayoutId id="2147483682" r:id="rId15"/>
    <p:sldLayoutId id="214748368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7.xml"/><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7.xml"/><Relationship Id="rId5" Type="http://schemas.openxmlformats.org/officeDocument/2006/relationships/image" Target="../media/image29.jpeg"/><Relationship Id="rId4" Type="http://schemas.openxmlformats.org/officeDocument/2006/relationships/image" Target="../media/image2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g"/><Relationship Id="rId1" Type="http://schemas.openxmlformats.org/officeDocument/2006/relationships/slideLayout" Target="../slideLayouts/slideLayout18.xml"/><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E2BF505-7DE6-4F49-BE53-8357C3CFAD67}"/>
              </a:ext>
            </a:extLst>
          </p:cNvPr>
          <p:cNvGrpSpPr/>
          <p:nvPr/>
        </p:nvGrpSpPr>
        <p:grpSpPr>
          <a:xfrm>
            <a:off x="10046387" y="194480"/>
            <a:ext cx="1684599" cy="413563"/>
            <a:chOff x="864753" y="5755727"/>
            <a:chExt cx="1544830" cy="413563"/>
          </a:xfrm>
        </p:grpSpPr>
        <p:sp>
          <p:nvSpPr>
            <p:cNvPr id="9" name="Rounded Rectangle 7">
              <a:extLst>
                <a:ext uri="{FF2B5EF4-FFF2-40B4-BE49-F238E27FC236}">
                  <a16:creationId xmlns:a16="http://schemas.microsoft.com/office/drawing/2014/main" id="{76510AC1-6796-4AAE-826B-82E3C6C83F08}"/>
                </a:ext>
              </a:extLst>
            </p:cNvPr>
            <p:cNvSpPr/>
            <p:nvPr/>
          </p:nvSpPr>
          <p:spPr>
            <a:xfrm>
              <a:off x="864753" y="5755727"/>
              <a:ext cx="1544830" cy="413563"/>
            </a:xfrm>
            <a:prstGeom prst="roundRect">
              <a:avLst>
                <a:gd name="adj" fmla="val 50000"/>
              </a:avLst>
            </a:prstGeom>
            <a:solidFill>
              <a:schemeClr val="bg1">
                <a:alpha val="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Freeform: Shape 9">
              <a:extLst>
                <a:ext uri="{FF2B5EF4-FFF2-40B4-BE49-F238E27FC236}">
                  <a16:creationId xmlns:a16="http://schemas.microsoft.com/office/drawing/2014/main" id="{1AA9B7A6-AA04-48A1-8F03-8478DA0AB4E2}"/>
                </a:ext>
              </a:extLst>
            </p:cNvPr>
            <p:cNvSpPr/>
            <p:nvPr/>
          </p:nvSpPr>
          <p:spPr>
            <a:xfrm>
              <a:off x="1584900" y="5839450"/>
              <a:ext cx="493113" cy="238870"/>
            </a:xfrm>
            <a:custGeom>
              <a:avLst/>
              <a:gdLst>
                <a:gd name="connsiteX0" fmla="*/ 208619 w 476008"/>
                <a:gd name="connsiteY0" fmla="*/ 31142 h 184091"/>
                <a:gd name="connsiteX1" fmla="*/ 208619 w 476008"/>
                <a:gd name="connsiteY1" fmla="*/ 83381 h 184091"/>
                <a:gd name="connsiteX2" fmla="*/ 228962 w 476008"/>
                <a:gd name="connsiteY2" fmla="*/ 83381 h 184091"/>
                <a:gd name="connsiteX3" fmla="*/ 258347 w 476008"/>
                <a:gd name="connsiteY3" fmla="*/ 80493 h 184091"/>
                <a:gd name="connsiteX4" fmla="*/ 269962 w 476008"/>
                <a:gd name="connsiteY4" fmla="*/ 71452 h 184091"/>
                <a:gd name="connsiteX5" fmla="*/ 274169 w 476008"/>
                <a:gd name="connsiteY5" fmla="*/ 57136 h 184091"/>
                <a:gd name="connsiteX6" fmla="*/ 268267 w 476008"/>
                <a:gd name="connsiteY6" fmla="*/ 40560 h 184091"/>
                <a:gd name="connsiteX7" fmla="*/ 253324 w 476008"/>
                <a:gd name="connsiteY7" fmla="*/ 32398 h 184091"/>
                <a:gd name="connsiteX8" fmla="*/ 226576 w 476008"/>
                <a:gd name="connsiteY8" fmla="*/ 31142 h 184091"/>
                <a:gd name="connsiteX9" fmla="*/ 37169 w 476008"/>
                <a:gd name="connsiteY9" fmla="*/ 31142 h 184091"/>
                <a:gd name="connsiteX10" fmla="*/ 37169 w 476008"/>
                <a:gd name="connsiteY10" fmla="*/ 83381 h 184091"/>
                <a:gd name="connsiteX11" fmla="*/ 57512 w 476008"/>
                <a:gd name="connsiteY11" fmla="*/ 83381 h 184091"/>
                <a:gd name="connsiteX12" fmla="*/ 86897 w 476008"/>
                <a:gd name="connsiteY12" fmla="*/ 80493 h 184091"/>
                <a:gd name="connsiteX13" fmla="*/ 98512 w 476008"/>
                <a:gd name="connsiteY13" fmla="*/ 71452 h 184091"/>
                <a:gd name="connsiteX14" fmla="*/ 102719 w 476008"/>
                <a:gd name="connsiteY14" fmla="*/ 57136 h 184091"/>
                <a:gd name="connsiteX15" fmla="*/ 96817 w 476008"/>
                <a:gd name="connsiteY15" fmla="*/ 40560 h 184091"/>
                <a:gd name="connsiteX16" fmla="*/ 81874 w 476008"/>
                <a:gd name="connsiteY16" fmla="*/ 32398 h 184091"/>
                <a:gd name="connsiteX17" fmla="*/ 55126 w 476008"/>
                <a:gd name="connsiteY17" fmla="*/ 31142 h 184091"/>
                <a:gd name="connsiteX18" fmla="*/ 329714 w 476008"/>
                <a:gd name="connsiteY18" fmla="*/ 0 h 184091"/>
                <a:gd name="connsiteX19" fmla="*/ 476008 w 476008"/>
                <a:gd name="connsiteY19" fmla="*/ 0 h 184091"/>
                <a:gd name="connsiteX20" fmla="*/ 476008 w 476008"/>
                <a:gd name="connsiteY20" fmla="*/ 31142 h 184091"/>
                <a:gd name="connsiteX21" fmla="*/ 421509 w 476008"/>
                <a:gd name="connsiteY21" fmla="*/ 31142 h 184091"/>
                <a:gd name="connsiteX22" fmla="*/ 421509 w 476008"/>
                <a:gd name="connsiteY22" fmla="*/ 184091 h 184091"/>
                <a:gd name="connsiteX23" fmla="*/ 384339 w 476008"/>
                <a:gd name="connsiteY23" fmla="*/ 184091 h 184091"/>
                <a:gd name="connsiteX24" fmla="*/ 384339 w 476008"/>
                <a:gd name="connsiteY24" fmla="*/ 31142 h 184091"/>
                <a:gd name="connsiteX25" fmla="*/ 329714 w 476008"/>
                <a:gd name="connsiteY25" fmla="*/ 31142 h 184091"/>
                <a:gd name="connsiteX26" fmla="*/ 171450 w 476008"/>
                <a:gd name="connsiteY26" fmla="*/ 0 h 184091"/>
                <a:gd name="connsiteX27" fmla="*/ 231097 w 476008"/>
                <a:gd name="connsiteY27" fmla="*/ 0 h 184091"/>
                <a:gd name="connsiteX28" fmla="*/ 275299 w 476008"/>
                <a:gd name="connsiteY28" fmla="*/ 2763 h 184091"/>
                <a:gd name="connsiteX29" fmla="*/ 301795 w 476008"/>
                <a:gd name="connsiteY29" fmla="*/ 20783 h 184091"/>
                <a:gd name="connsiteX30" fmla="*/ 312469 w 476008"/>
                <a:gd name="connsiteY30" fmla="*/ 56634 h 184091"/>
                <a:gd name="connsiteX31" fmla="*/ 306316 w 476008"/>
                <a:gd name="connsiteY31" fmla="*/ 85139 h 184091"/>
                <a:gd name="connsiteX32" fmla="*/ 290682 w 476008"/>
                <a:gd name="connsiteY32" fmla="*/ 103285 h 184091"/>
                <a:gd name="connsiteX33" fmla="*/ 271406 w 476008"/>
                <a:gd name="connsiteY33" fmla="*/ 112012 h 184091"/>
                <a:gd name="connsiteX34" fmla="*/ 232855 w 476008"/>
                <a:gd name="connsiteY34" fmla="*/ 114649 h 184091"/>
                <a:gd name="connsiteX35" fmla="*/ 208619 w 476008"/>
                <a:gd name="connsiteY35" fmla="*/ 114649 h 184091"/>
                <a:gd name="connsiteX36" fmla="*/ 208619 w 476008"/>
                <a:gd name="connsiteY36" fmla="*/ 184091 h 184091"/>
                <a:gd name="connsiteX37" fmla="*/ 171450 w 476008"/>
                <a:gd name="connsiteY37" fmla="*/ 184091 h 184091"/>
                <a:gd name="connsiteX38" fmla="*/ 0 w 476008"/>
                <a:gd name="connsiteY38" fmla="*/ 0 h 184091"/>
                <a:gd name="connsiteX39" fmla="*/ 59647 w 476008"/>
                <a:gd name="connsiteY39" fmla="*/ 0 h 184091"/>
                <a:gd name="connsiteX40" fmla="*/ 103849 w 476008"/>
                <a:gd name="connsiteY40" fmla="*/ 2763 h 184091"/>
                <a:gd name="connsiteX41" fmla="*/ 130345 w 476008"/>
                <a:gd name="connsiteY41" fmla="*/ 20783 h 184091"/>
                <a:gd name="connsiteX42" fmla="*/ 141019 w 476008"/>
                <a:gd name="connsiteY42" fmla="*/ 56634 h 184091"/>
                <a:gd name="connsiteX43" fmla="*/ 134866 w 476008"/>
                <a:gd name="connsiteY43" fmla="*/ 85139 h 184091"/>
                <a:gd name="connsiteX44" fmla="*/ 119232 w 476008"/>
                <a:gd name="connsiteY44" fmla="*/ 103285 h 184091"/>
                <a:gd name="connsiteX45" fmla="*/ 99956 w 476008"/>
                <a:gd name="connsiteY45" fmla="*/ 112012 h 184091"/>
                <a:gd name="connsiteX46" fmla="*/ 61405 w 476008"/>
                <a:gd name="connsiteY46" fmla="*/ 114649 h 184091"/>
                <a:gd name="connsiteX47" fmla="*/ 37169 w 476008"/>
                <a:gd name="connsiteY47" fmla="*/ 114649 h 184091"/>
                <a:gd name="connsiteX48" fmla="*/ 37169 w 476008"/>
                <a:gd name="connsiteY48" fmla="*/ 184091 h 184091"/>
                <a:gd name="connsiteX49" fmla="*/ 0 w 476008"/>
                <a:gd name="connsiteY49" fmla="*/ 184091 h 18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76008" h="184091">
                  <a:moveTo>
                    <a:pt x="208619" y="31142"/>
                  </a:moveTo>
                  <a:lnTo>
                    <a:pt x="208619" y="83381"/>
                  </a:lnTo>
                  <a:lnTo>
                    <a:pt x="228962" y="83381"/>
                  </a:lnTo>
                  <a:cubicBezTo>
                    <a:pt x="243613" y="83381"/>
                    <a:pt x="253407" y="82418"/>
                    <a:pt x="258347" y="80493"/>
                  </a:cubicBezTo>
                  <a:cubicBezTo>
                    <a:pt x="263286" y="78567"/>
                    <a:pt x="267158" y="75554"/>
                    <a:pt x="269962" y="71452"/>
                  </a:cubicBezTo>
                  <a:cubicBezTo>
                    <a:pt x="272767" y="67350"/>
                    <a:pt x="274169" y="62578"/>
                    <a:pt x="274169" y="57136"/>
                  </a:cubicBezTo>
                  <a:cubicBezTo>
                    <a:pt x="274169" y="50439"/>
                    <a:pt x="272202" y="44914"/>
                    <a:pt x="268267" y="40560"/>
                  </a:cubicBezTo>
                  <a:cubicBezTo>
                    <a:pt x="264332" y="36207"/>
                    <a:pt x="259351" y="33486"/>
                    <a:pt x="253324" y="32398"/>
                  </a:cubicBezTo>
                  <a:cubicBezTo>
                    <a:pt x="248887" y="31561"/>
                    <a:pt x="239971" y="31142"/>
                    <a:pt x="226576" y="31142"/>
                  </a:cubicBezTo>
                  <a:close/>
                  <a:moveTo>
                    <a:pt x="37169" y="31142"/>
                  </a:moveTo>
                  <a:lnTo>
                    <a:pt x="37169" y="83381"/>
                  </a:lnTo>
                  <a:lnTo>
                    <a:pt x="57512" y="83381"/>
                  </a:lnTo>
                  <a:cubicBezTo>
                    <a:pt x="72163" y="83381"/>
                    <a:pt x="81957" y="82418"/>
                    <a:pt x="86897" y="80493"/>
                  </a:cubicBezTo>
                  <a:cubicBezTo>
                    <a:pt x="91836" y="78567"/>
                    <a:pt x="95708" y="75554"/>
                    <a:pt x="98512" y="71452"/>
                  </a:cubicBezTo>
                  <a:cubicBezTo>
                    <a:pt x="101317" y="67350"/>
                    <a:pt x="102719" y="62578"/>
                    <a:pt x="102719" y="57136"/>
                  </a:cubicBezTo>
                  <a:cubicBezTo>
                    <a:pt x="102719" y="50439"/>
                    <a:pt x="100752" y="44914"/>
                    <a:pt x="96817" y="40560"/>
                  </a:cubicBezTo>
                  <a:cubicBezTo>
                    <a:pt x="92882" y="36207"/>
                    <a:pt x="87901" y="33486"/>
                    <a:pt x="81874" y="32398"/>
                  </a:cubicBezTo>
                  <a:cubicBezTo>
                    <a:pt x="77437" y="31561"/>
                    <a:pt x="68521" y="31142"/>
                    <a:pt x="55126" y="31142"/>
                  </a:cubicBezTo>
                  <a:close/>
                  <a:moveTo>
                    <a:pt x="329714" y="0"/>
                  </a:moveTo>
                  <a:lnTo>
                    <a:pt x="476008" y="0"/>
                  </a:lnTo>
                  <a:lnTo>
                    <a:pt x="476008" y="31142"/>
                  </a:lnTo>
                  <a:lnTo>
                    <a:pt x="421509" y="31142"/>
                  </a:lnTo>
                  <a:lnTo>
                    <a:pt x="421509" y="184091"/>
                  </a:lnTo>
                  <a:lnTo>
                    <a:pt x="384339" y="184091"/>
                  </a:lnTo>
                  <a:lnTo>
                    <a:pt x="384339" y="31142"/>
                  </a:lnTo>
                  <a:lnTo>
                    <a:pt x="329714" y="31142"/>
                  </a:lnTo>
                  <a:close/>
                  <a:moveTo>
                    <a:pt x="171450" y="0"/>
                  </a:moveTo>
                  <a:lnTo>
                    <a:pt x="231097" y="0"/>
                  </a:lnTo>
                  <a:cubicBezTo>
                    <a:pt x="253700" y="0"/>
                    <a:pt x="268434" y="921"/>
                    <a:pt x="275299" y="2763"/>
                  </a:cubicBezTo>
                  <a:cubicBezTo>
                    <a:pt x="285847" y="5525"/>
                    <a:pt x="294679" y="11532"/>
                    <a:pt x="301795" y="20783"/>
                  </a:cubicBezTo>
                  <a:cubicBezTo>
                    <a:pt x="308911" y="30033"/>
                    <a:pt x="312469" y="41984"/>
                    <a:pt x="312469" y="56634"/>
                  </a:cubicBezTo>
                  <a:cubicBezTo>
                    <a:pt x="312469" y="67936"/>
                    <a:pt x="310418" y="77437"/>
                    <a:pt x="306316" y="85139"/>
                  </a:cubicBezTo>
                  <a:cubicBezTo>
                    <a:pt x="302214" y="92841"/>
                    <a:pt x="297002" y="98889"/>
                    <a:pt x="290682" y="103285"/>
                  </a:cubicBezTo>
                  <a:cubicBezTo>
                    <a:pt x="284361" y="107680"/>
                    <a:pt x="277936" y="110589"/>
                    <a:pt x="271406" y="112012"/>
                  </a:cubicBezTo>
                  <a:cubicBezTo>
                    <a:pt x="262532" y="113770"/>
                    <a:pt x="249682" y="114649"/>
                    <a:pt x="232855" y="114649"/>
                  </a:cubicBezTo>
                  <a:lnTo>
                    <a:pt x="208619" y="114649"/>
                  </a:lnTo>
                  <a:lnTo>
                    <a:pt x="208619" y="184091"/>
                  </a:lnTo>
                  <a:lnTo>
                    <a:pt x="171450" y="184091"/>
                  </a:lnTo>
                  <a:close/>
                  <a:moveTo>
                    <a:pt x="0" y="0"/>
                  </a:moveTo>
                  <a:lnTo>
                    <a:pt x="59647" y="0"/>
                  </a:lnTo>
                  <a:cubicBezTo>
                    <a:pt x="82250" y="0"/>
                    <a:pt x="96984" y="921"/>
                    <a:pt x="103849" y="2763"/>
                  </a:cubicBezTo>
                  <a:cubicBezTo>
                    <a:pt x="114397" y="5525"/>
                    <a:pt x="123229" y="11532"/>
                    <a:pt x="130345" y="20783"/>
                  </a:cubicBezTo>
                  <a:cubicBezTo>
                    <a:pt x="137461" y="30033"/>
                    <a:pt x="141019" y="41984"/>
                    <a:pt x="141019" y="56634"/>
                  </a:cubicBezTo>
                  <a:cubicBezTo>
                    <a:pt x="141019" y="67936"/>
                    <a:pt x="138968" y="77437"/>
                    <a:pt x="134866" y="85139"/>
                  </a:cubicBezTo>
                  <a:cubicBezTo>
                    <a:pt x="130764" y="92841"/>
                    <a:pt x="125552" y="98889"/>
                    <a:pt x="119232" y="103285"/>
                  </a:cubicBezTo>
                  <a:cubicBezTo>
                    <a:pt x="112911" y="107680"/>
                    <a:pt x="106486" y="110589"/>
                    <a:pt x="99956" y="112012"/>
                  </a:cubicBezTo>
                  <a:cubicBezTo>
                    <a:pt x="91082" y="113770"/>
                    <a:pt x="78232" y="114649"/>
                    <a:pt x="61405" y="114649"/>
                  </a:cubicBezTo>
                  <a:lnTo>
                    <a:pt x="37169" y="114649"/>
                  </a:lnTo>
                  <a:lnTo>
                    <a:pt x="37169" y="184091"/>
                  </a:lnTo>
                  <a:lnTo>
                    <a:pt x="0" y="18409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B1FA3CF-9802-4908-BF1F-FFF6919AFED7}"/>
                </a:ext>
              </a:extLst>
            </p:cNvPr>
            <p:cNvSpPr/>
            <p:nvPr/>
          </p:nvSpPr>
          <p:spPr>
            <a:xfrm>
              <a:off x="1095829" y="5851239"/>
              <a:ext cx="164495" cy="228600"/>
            </a:xfrm>
            <a:custGeom>
              <a:avLst/>
              <a:gdLst>
                <a:gd name="connsiteX0" fmla="*/ 0 w 164495"/>
                <a:gd name="connsiteY0" fmla="*/ 208038 h 212876"/>
                <a:gd name="connsiteX1" fmla="*/ 79828 w 164495"/>
                <a:gd name="connsiteY1" fmla="*/ 0 h 212876"/>
                <a:gd name="connsiteX2" fmla="*/ 164495 w 164495"/>
                <a:gd name="connsiteY2" fmla="*/ 212876 h 212876"/>
              </a:gdLst>
              <a:ahLst/>
              <a:cxnLst>
                <a:cxn ang="0">
                  <a:pos x="connsiteX0" y="connsiteY0"/>
                </a:cxn>
                <a:cxn ang="0">
                  <a:pos x="connsiteX1" y="connsiteY1"/>
                </a:cxn>
                <a:cxn ang="0">
                  <a:pos x="connsiteX2" y="connsiteY2"/>
                </a:cxn>
              </a:cxnLst>
              <a:rect l="l" t="t" r="r" b="b"/>
              <a:pathLst>
                <a:path w="164495" h="212876">
                  <a:moveTo>
                    <a:pt x="0" y="208038"/>
                  </a:moveTo>
                  <a:lnTo>
                    <a:pt x="79828" y="0"/>
                  </a:lnTo>
                  <a:lnTo>
                    <a:pt x="164495" y="212876"/>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D67BCD5F-023B-4928-A8BA-960BE01DD3FA}"/>
                </a:ext>
              </a:extLst>
            </p:cNvPr>
            <p:cNvSpPr/>
            <p:nvPr/>
          </p:nvSpPr>
          <p:spPr>
            <a:xfrm>
              <a:off x="130155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9E83D94-2B8F-4267-A14B-28F4B1D232E9}"/>
                </a:ext>
              </a:extLst>
            </p:cNvPr>
            <p:cNvSpPr/>
            <p:nvPr/>
          </p:nvSpPr>
          <p:spPr>
            <a:xfrm>
              <a:off x="144438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09FB9A1-EA5C-4B9A-9354-78F7C28542B6}"/>
                </a:ext>
              </a:extLst>
            </p:cNvPr>
            <p:cNvSpPr/>
            <p:nvPr/>
          </p:nvSpPr>
          <p:spPr>
            <a:xfrm>
              <a:off x="2040716" y="6018447"/>
              <a:ext cx="200512" cy="61391"/>
            </a:xfrm>
            <a:custGeom>
              <a:avLst/>
              <a:gdLst>
                <a:gd name="connsiteX0" fmla="*/ 0 w 253314"/>
                <a:gd name="connsiteY0" fmla="*/ 61903 h 77558"/>
                <a:gd name="connsiteX1" fmla="*/ 14375 w 253314"/>
                <a:gd name="connsiteY1" fmla="*/ 61903 h 77558"/>
                <a:gd name="connsiteX2" fmla="*/ 14375 w 253314"/>
                <a:gd name="connsiteY2" fmla="*/ 76279 h 77558"/>
                <a:gd name="connsiteX3" fmla="*/ 0 w 253314"/>
                <a:gd name="connsiteY3" fmla="*/ 76279 h 77558"/>
                <a:gd name="connsiteX4" fmla="*/ 138233 w 253314"/>
                <a:gd name="connsiteY4" fmla="*/ 12944 h 77558"/>
                <a:gd name="connsiteX5" fmla="*/ 123141 w 253314"/>
                <a:gd name="connsiteY5" fmla="*/ 19364 h 77558"/>
                <a:gd name="connsiteX6" fmla="*/ 117411 w 253314"/>
                <a:gd name="connsiteY6" fmla="*/ 38728 h 77558"/>
                <a:gd name="connsiteX7" fmla="*/ 123294 w 253314"/>
                <a:gd name="connsiteY7" fmla="*/ 58041 h 77558"/>
                <a:gd name="connsiteX8" fmla="*/ 138233 w 253314"/>
                <a:gd name="connsiteY8" fmla="*/ 64615 h 77558"/>
                <a:gd name="connsiteX9" fmla="*/ 153095 w 253314"/>
                <a:gd name="connsiteY9" fmla="*/ 58092 h 77558"/>
                <a:gd name="connsiteX10" fmla="*/ 158902 w 253314"/>
                <a:gd name="connsiteY10" fmla="*/ 38523 h 77558"/>
                <a:gd name="connsiteX11" fmla="*/ 153248 w 253314"/>
                <a:gd name="connsiteY11" fmla="*/ 19287 h 77558"/>
                <a:gd name="connsiteX12" fmla="*/ 138233 w 253314"/>
                <a:gd name="connsiteY12" fmla="*/ 12944 h 77558"/>
                <a:gd name="connsiteX13" fmla="*/ 180872 w 253314"/>
                <a:gd name="connsiteY13" fmla="*/ 1279 h 77558"/>
                <a:gd name="connsiteX14" fmla="*/ 203536 w 253314"/>
                <a:gd name="connsiteY14" fmla="*/ 1279 h 77558"/>
                <a:gd name="connsiteX15" fmla="*/ 217144 w 253314"/>
                <a:gd name="connsiteY15" fmla="*/ 52439 h 77558"/>
                <a:gd name="connsiteX16" fmla="*/ 230599 w 253314"/>
                <a:gd name="connsiteY16" fmla="*/ 1279 h 77558"/>
                <a:gd name="connsiteX17" fmla="*/ 253314 w 253314"/>
                <a:gd name="connsiteY17" fmla="*/ 1279 h 77558"/>
                <a:gd name="connsiteX18" fmla="*/ 253314 w 253314"/>
                <a:gd name="connsiteY18" fmla="*/ 76279 h 77558"/>
                <a:gd name="connsiteX19" fmla="*/ 239245 w 253314"/>
                <a:gd name="connsiteY19" fmla="*/ 76279 h 77558"/>
                <a:gd name="connsiteX20" fmla="*/ 239245 w 253314"/>
                <a:gd name="connsiteY20" fmla="*/ 17241 h 77558"/>
                <a:gd name="connsiteX21" fmla="*/ 224358 w 253314"/>
                <a:gd name="connsiteY21" fmla="*/ 76279 h 77558"/>
                <a:gd name="connsiteX22" fmla="*/ 209778 w 253314"/>
                <a:gd name="connsiteY22" fmla="*/ 76279 h 77558"/>
                <a:gd name="connsiteX23" fmla="*/ 194941 w 253314"/>
                <a:gd name="connsiteY23" fmla="*/ 17241 h 77558"/>
                <a:gd name="connsiteX24" fmla="*/ 194941 w 253314"/>
                <a:gd name="connsiteY24" fmla="*/ 76279 h 77558"/>
                <a:gd name="connsiteX25" fmla="*/ 180872 w 253314"/>
                <a:gd name="connsiteY25" fmla="*/ 76279 h 77558"/>
                <a:gd name="connsiteX26" fmla="*/ 138080 w 253314"/>
                <a:gd name="connsiteY26" fmla="*/ 0 h 77558"/>
                <a:gd name="connsiteX27" fmla="*/ 164606 w 253314"/>
                <a:gd name="connsiteY27" fmla="*/ 10283 h 77558"/>
                <a:gd name="connsiteX28" fmla="*/ 174556 w 253314"/>
                <a:gd name="connsiteY28" fmla="*/ 38882 h 77558"/>
                <a:gd name="connsiteX29" fmla="*/ 164683 w 253314"/>
                <a:gd name="connsiteY29" fmla="*/ 67301 h 77558"/>
                <a:gd name="connsiteX30" fmla="*/ 138284 w 253314"/>
                <a:gd name="connsiteY30" fmla="*/ 77558 h 77558"/>
                <a:gd name="connsiteX31" fmla="*/ 111681 w 253314"/>
                <a:gd name="connsiteY31" fmla="*/ 67352 h 77558"/>
                <a:gd name="connsiteX32" fmla="*/ 101807 w 253314"/>
                <a:gd name="connsiteY32" fmla="*/ 39240 h 77558"/>
                <a:gd name="connsiteX33" fmla="*/ 105235 w 253314"/>
                <a:gd name="connsiteY33" fmla="*/ 20004 h 77558"/>
                <a:gd name="connsiteX34" fmla="*/ 112218 w 253314"/>
                <a:gd name="connsiteY34" fmla="*/ 9721 h 77558"/>
                <a:gd name="connsiteX35" fmla="*/ 121913 w 253314"/>
                <a:gd name="connsiteY35" fmla="*/ 2967 h 77558"/>
                <a:gd name="connsiteX36" fmla="*/ 138080 w 253314"/>
                <a:gd name="connsiteY36" fmla="*/ 0 h 77558"/>
                <a:gd name="connsiteX37" fmla="*/ 61112 w 253314"/>
                <a:gd name="connsiteY37" fmla="*/ 0 h 77558"/>
                <a:gd name="connsiteX38" fmla="*/ 83469 w 253314"/>
                <a:gd name="connsiteY38" fmla="*/ 8135 h 77558"/>
                <a:gd name="connsiteX39" fmla="*/ 91143 w 253314"/>
                <a:gd name="connsiteY39" fmla="*/ 21948 h 77558"/>
                <a:gd name="connsiteX40" fmla="*/ 76153 w 253314"/>
                <a:gd name="connsiteY40" fmla="*/ 25529 h 77558"/>
                <a:gd name="connsiteX41" fmla="*/ 70602 w 253314"/>
                <a:gd name="connsiteY41" fmla="*/ 16320 h 77558"/>
                <a:gd name="connsiteX42" fmla="*/ 60345 w 253314"/>
                <a:gd name="connsiteY42" fmla="*/ 12944 h 77558"/>
                <a:gd name="connsiteX43" fmla="*/ 46813 w 253314"/>
                <a:gd name="connsiteY43" fmla="*/ 18929 h 77558"/>
                <a:gd name="connsiteX44" fmla="*/ 41620 w 253314"/>
                <a:gd name="connsiteY44" fmla="*/ 38319 h 77558"/>
                <a:gd name="connsiteX45" fmla="*/ 46736 w 253314"/>
                <a:gd name="connsiteY45" fmla="*/ 58578 h 77558"/>
                <a:gd name="connsiteX46" fmla="*/ 60038 w 253314"/>
                <a:gd name="connsiteY46" fmla="*/ 64615 h 77558"/>
                <a:gd name="connsiteX47" fmla="*/ 70423 w 253314"/>
                <a:gd name="connsiteY47" fmla="*/ 60778 h 77558"/>
                <a:gd name="connsiteX48" fmla="*/ 76665 w 253314"/>
                <a:gd name="connsiteY48" fmla="*/ 48704 h 77558"/>
                <a:gd name="connsiteX49" fmla="*/ 91348 w 253314"/>
                <a:gd name="connsiteY49" fmla="*/ 53360 h 77558"/>
                <a:gd name="connsiteX50" fmla="*/ 80118 w 253314"/>
                <a:gd name="connsiteY50" fmla="*/ 71598 h 77558"/>
                <a:gd name="connsiteX51" fmla="*/ 60191 w 253314"/>
                <a:gd name="connsiteY51" fmla="*/ 77558 h 77558"/>
                <a:gd name="connsiteX52" fmla="*/ 35635 w 253314"/>
                <a:gd name="connsiteY52" fmla="*/ 67352 h 77558"/>
                <a:gd name="connsiteX53" fmla="*/ 26017 w 253314"/>
                <a:gd name="connsiteY53" fmla="*/ 39444 h 77558"/>
                <a:gd name="connsiteX54" fmla="*/ 35686 w 253314"/>
                <a:gd name="connsiteY54" fmla="*/ 10360 h 77558"/>
                <a:gd name="connsiteX55" fmla="*/ 61112 w 253314"/>
                <a:gd name="connsiteY55" fmla="*/ 0 h 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3314" h="77558">
                  <a:moveTo>
                    <a:pt x="0" y="61903"/>
                  </a:moveTo>
                  <a:lnTo>
                    <a:pt x="14375" y="61903"/>
                  </a:lnTo>
                  <a:lnTo>
                    <a:pt x="14375" y="76279"/>
                  </a:lnTo>
                  <a:lnTo>
                    <a:pt x="0" y="76279"/>
                  </a:lnTo>
                  <a:close/>
                  <a:moveTo>
                    <a:pt x="138233" y="12944"/>
                  </a:moveTo>
                  <a:cubicBezTo>
                    <a:pt x="131992" y="12944"/>
                    <a:pt x="126961" y="15084"/>
                    <a:pt x="123141" y="19364"/>
                  </a:cubicBezTo>
                  <a:cubicBezTo>
                    <a:pt x="119321" y="23644"/>
                    <a:pt x="117411" y="30099"/>
                    <a:pt x="117411" y="38728"/>
                  </a:cubicBezTo>
                  <a:cubicBezTo>
                    <a:pt x="117411" y="47221"/>
                    <a:pt x="119372" y="53658"/>
                    <a:pt x="123294" y="58041"/>
                  </a:cubicBezTo>
                  <a:cubicBezTo>
                    <a:pt x="127217" y="62423"/>
                    <a:pt x="132196" y="64615"/>
                    <a:pt x="138233" y="64615"/>
                  </a:cubicBezTo>
                  <a:cubicBezTo>
                    <a:pt x="144270" y="64615"/>
                    <a:pt x="149224" y="62441"/>
                    <a:pt x="153095" y="58092"/>
                  </a:cubicBezTo>
                  <a:cubicBezTo>
                    <a:pt x="156966" y="53743"/>
                    <a:pt x="158902" y="47221"/>
                    <a:pt x="158902" y="38523"/>
                  </a:cubicBezTo>
                  <a:cubicBezTo>
                    <a:pt x="158902" y="29929"/>
                    <a:pt x="157017" y="23517"/>
                    <a:pt x="153248" y="19287"/>
                  </a:cubicBezTo>
                  <a:cubicBezTo>
                    <a:pt x="149480" y="15058"/>
                    <a:pt x="144475" y="12944"/>
                    <a:pt x="138233" y="12944"/>
                  </a:cubicBezTo>
                  <a:close/>
                  <a:moveTo>
                    <a:pt x="180872" y="1279"/>
                  </a:moveTo>
                  <a:lnTo>
                    <a:pt x="203536" y="1279"/>
                  </a:lnTo>
                  <a:lnTo>
                    <a:pt x="217144" y="52439"/>
                  </a:lnTo>
                  <a:lnTo>
                    <a:pt x="230599" y="1279"/>
                  </a:lnTo>
                  <a:lnTo>
                    <a:pt x="253314" y="1279"/>
                  </a:lnTo>
                  <a:lnTo>
                    <a:pt x="253314" y="76279"/>
                  </a:lnTo>
                  <a:lnTo>
                    <a:pt x="239245" y="76279"/>
                  </a:lnTo>
                  <a:lnTo>
                    <a:pt x="239245" y="17241"/>
                  </a:lnTo>
                  <a:lnTo>
                    <a:pt x="224358" y="76279"/>
                  </a:lnTo>
                  <a:lnTo>
                    <a:pt x="209778" y="76279"/>
                  </a:lnTo>
                  <a:lnTo>
                    <a:pt x="194941" y="17241"/>
                  </a:lnTo>
                  <a:lnTo>
                    <a:pt x="194941" y="76279"/>
                  </a:lnTo>
                  <a:lnTo>
                    <a:pt x="180872" y="76279"/>
                  </a:lnTo>
                  <a:close/>
                  <a:moveTo>
                    <a:pt x="138080" y="0"/>
                  </a:moveTo>
                  <a:cubicBezTo>
                    <a:pt x="149130" y="0"/>
                    <a:pt x="157972" y="3428"/>
                    <a:pt x="164606" y="10283"/>
                  </a:cubicBezTo>
                  <a:cubicBezTo>
                    <a:pt x="171240" y="17139"/>
                    <a:pt x="174556" y="26671"/>
                    <a:pt x="174556" y="38882"/>
                  </a:cubicBezTo>
                  <a:cubicBezTo>
                    <a:pt x="174556" y="50989"/>
                    <a:pt x="171265" y="60462"/>
                    <a:pt x="164683" y="67301"/>
                  </a:cubicBezTo>
                  <a:cubicBezTo>
                    <a:pt x="158100" y="74139"/>
                    <a:pt x="149301" y="77558"/>
                    <a:pt x="138284" y="77558"/>
                  </a:cubicBezTo>
                  <a:cubicBezTo>
                    <a:pt x="127131" y="77558"/>
                    <a:pt x="118264" y="74156"/>
                    <a:pt x="111681" y="67352"/>
                  </a:cubicBezTo>
                  <a:cubicBezTo>
                    <a:pt x="105099" y="60548"/>
                    <a:pt x="101807" y="51177"/>
                    <a:pt x="101807" y="39240"/>
                  </a:cubicBezTo>
                  <a:cubicBezTo>
                    <a:pt x="101807" y="31600"/>
                    <a:pt x="102950" y="25188"/>
                    <a:pt x="105235" y="20004"/>
                  </a:cubicBezTo>
                  <a:cubicBezTo>
                    <a:pt x="106940" y="16184"/>
                    <a:pt x="109268" y="12756"/>
                    <a:pt x="112218" y="9721"/>
                  </a:cubicBezTo>
                  <a:cubicBezTo>
                    <a:pt x="115169" y="6685"/>
                    <a:pt x="118400" y="4434"/>
                    <a:pt x="121913" y="2967"/>
                  </a:cubicBezTo>
                  <a:cubicBezTo>
                    <a:pt x="126586" y="989"/>
                    <a:pt x="131975" y="0"/>
                    <a:pt x="138080" y="0"/>
                  </a:cubicBezTo>
                  <a:close/>
                  <a:moveTo>
                    <a:pt x="61112" y="0"/>
                  </a:moveTo>
                  <a:cubicBezTo>
                    <a:pt x="70287" y="0"/>
                    <a:pt x="77739" y="2712"/>
                    <a:pt x="83469" y="8135"/>
                  </a:cubicBezTo>
                  <a:cubicBezTo>
                    <a:pt x="86880" y="11341"/>
                    <a:pt x="89438" y="15945"/>
                    <a:pt x="91143" y="21948"/>
                  </a:cubicBezTo>
                  <a:lnTo>
                    <a:pt x="76153" y="25529"/>
                  </a:lnTo>
                  <a:cubicBezTo>
                    <a:pt x="75266" y="21641"/>
                    <a:pt x="73416" y="18571"/>
                    <a:pt x="70602" y="16320"/>
                  </a:cubicBezTo>
                  <a:cubicBezTo>
                    <a:pt x="67788" y="14069"/>
                    <a:pt x="64369" y="12944"/>
                    <a:pt x="60345" y="12944"/>
                  </a:cubicBezTo>
                  <a:cubicBezTo>
                    <a:pt x="54785" y="12944"/>
                    <a:pt x="50275" y="14939"/>
                    <a:pt x="46813" y="18929"/>
                  </a:cubicBezTo>
                  <a:cubicBezTo>
                    <a:pt x="43351" y="22920"/>
                    <a:pt x="41620" y="29383"/>
                    <a:pt x="41620" y="38319"/>
                  </a:cubicBezTo>
                  <a:cubicBezTo>
                    <a:pt x="41620" y="47800"/>
                    <a:pt x="43326" y="54553"/>
                    <a:pt x="46736" y="58578"/>
                  </a:cubicBezTo>
                  <a:cubicBezTo>
                    <a:pt x="50147" y="62603"/>
                    <a:pt x="54581" y="64615"/>
                    <a:pt x="60038" y="64615"/>
                  </a:cubicBezTo>
                  <a:cubicBezTo>
                    <a:pt x="64062" y="64615"/>
                    <a:pt x="67524" y="63336"/>
                    <a:pt x="70423" y="60778"/>
                  </a:cubicBezTo>
                  <a:cubicBezTo>
                    <a:pt x="73322" y="58220"/>
                    <a:pt x="75403" y="54195"/>
                    <a:pt x="76665" y="48704"/>
                  </a:cubicBezTo>
                  <a:lnTo>
                    <a:pt x="91348" y="53360"/>
                  </a:lnTo>
                  <a:cubicBezTo>
                    <a:pt x="89097" y="61545"/>
                    <a:pt x="85353" y="67625"/>
                    <a:pt x="80118" y="71598"/>
                  </a:cubicBezTo>
                  <a:cubicBezTo>
                    <a:pt x="74883" y="75572"/>
                    <a:pt x="68240" y="77558"/>
                    <a:pt x="60191" y="77558"/>
                  </a:cubicBezTo>
                  <a:cubicBezTo>
                    <a:pt x="50232" y="77558"/>
                    <a:pt x="42047" y="74156"/>
                    <a:pt x="35635" y="67352"/>
                  </a:cubicBezTo>
                  <a:cubicBezTo>
                    <a:pt x="29223" y="60548"/>
                    <a:pt x="26017" y="51245"/>
                    <a:pt x="26017" y="39444"/>
                  </a:cubicBezTo>
                  <a:cubicBezTo>
                    <a:pt x="26017" y="26961"/>
                    <a:pt x="29240" y="17267"/>
                    <a:pt x="35686" y="10360"/>
                  </a:cubicBezTo>
                  <a:cubicBezTo>
                    <a:pt x="42132" y="3453"/>
                    <a:pt x="50607" y="0"/>
                    <a:pt x="6111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21" name="TextBox 20">
            <a:extLst>
              <a:ext uri="{FF2B5EF4-FFF2-40B4-BE49-F238E27FC236}">
                <a16:creationId xmlns:a16="http://schemas.microsoft.com/office/drawing/2014/main" id="{93AEA043-746F-4334-A00A-A4587B060237}"/>
              </a:ext>
            </a:extLst>
          </p:cNvPr>
          <p:cNvSpPr txBox="1"/>
          <p:nvPr/>
        </p:nvSpPr>
        <p:spPr>
          <a:xfrm>
            <a:off x="-1334227" y="1244011"/>
            <a:ext cx="10179530" cy="584775"/>
          </a:xfrm>
          <a:prstGeom prst="rect">
            <a:avLst/>
          </a:prstGeom>
          <a:noFill/>
        </p:spPr>
        <p:txBody>
          <a:bodyPr wrap="square" rtlCol="0" anchor="ctr">
            <a:spAutoFit/>
          </a:bodyPr>
          <a:lstStyle/>
          <a:p>
            <a:pPr algn="r"/>
            <a:r>
              <a:rPr lang="en-US" sz="3200" b="1" dirty="0">
                <a:solidFill>
                  <a:schemeClr val="bg1"/>
                </a:solidFill>
                <a:latin typeface="Arial Rounded MT Bold" panose="020F0704030504030204" pitchFamily="34" charset="0"/>
              </a:rPr>
              <a:t>SIDANG SKRIPSI</a:t>
            </a:r>
            <a:endParaRPr lang="ko-KR" altLang="en-US" sz="3200" b="1" dirty="0">
              <a:solidFill>
                <a:schemeClr val="bg1"/>
              </a:solidFill>
              <a:latin typeface="Arial Rounded MT Bold" panose="020F0704030504030204" pitchFamily="34" charset="0"/>
              <a:cs typeface="Arial" pitchFamily="34" charset="0"/>
            </a:endParaRPr>
          </a:p>
        </p:txBody>
      </p:sp>
      <p:sp>
        <p:nvSpPr>
          <p:cNvPr id="22" name="TextBox 21">
            <a:extLst>
              <a:ext uri="{FF2B5EF4-FFF2-40B4-BE49-F238E27FC236}">
                <a16:creationId xmlns:a16="http://schemas.microsoft.com/office/drawing/2014/main" id="{7DC83D12-1353-440F-A5DC-1ACD4C118187}"/>
              </a:ext>
            </a:extLst>
          </p:cNvPr>
          <p:cNvSpPr txBox="1"/>
          <p:nvPr/>
        </p:nvSpPr>
        <p:spPr>
          <a:xfrm>
            <a:off x="3180825" y="1841969"/>
            <a:ext cx="7553031" cy="1323439"/>
          </a:xfrm>
          <a:prstGeom prst="rect">
            <a:avLst/>
          </a:prstGeom>
          <a:noFill/>
        </p:spPr>
        <p:txBody>
          <a:bodyPr wrap="square" rtlCol="0" anchor="ctr">
            <a:spAutoFit/>
          </a:bodyPr>
          <a:lstStyle/>
          <a:p>
            <a:pPr algn="ctr"/>
            <a:r>
              <a:rPr lang="en-US" altLang="ko-KR" sz="2000" dirty="0">
                <a:solidFill>
                  <a:srgbClr val="FFC000"/>
                </a:solidFill>
                <a:latin typeface="Arial Rounded MT Bold" panose="020F0704030504030204" pitchFamily="34" charset="0"/>
                <a:cs typeface="Arial" pitchFamily="34" charset="0"/>
              </a:rPr>
              <a:t>SISTEM INFORMASI REKAM MEDIS BERBASIS WEB</a:t>
            </a:r>
          </a:p>
          <a:p>
            <a:pPr algn="ctr"/>
            <a:r>
              <a:rPr lang="en-US" altLang="ko-KR" sz="2000" dirty="0">
                <a:solidFill>
                  <a:srgbClr val="FFC000"/>
                </a:solidFill>
                <a:latin typeface="Arial Rounded MT Bold" panose="020F0704030504030204" pitchFamily="34" charset="0"/>
                <a:cs typeface="Arial" pitchFamily="34" charset="0"/>
              </a:rPr>
              <a:t>DENGAN FRAMEWORK LARAVEL</a:t>
            </a:r>
          </a:p>
          <a:p>
            <a:pPr algn="ctr"/>
            <a:r>
              <a:rPr lang="id-ID" altLang="ko-KR" sz="2000" dirty="0">
                <a:solidFill>
                  <a:schemeClr val="bg1"/>
                </a:solidFill>
                <a:latin typeface="Arial Rounded MT Bold" panose="020F0704030504030204" pitchFamily="34" charset="0"/>
                <a:cs typeface="Arial" pitchFamily="34" charset="0"/>
              </a:rPr>
              <a:t>PADA KLINIK SYIFA </a:t>
            </a:r>
            <a:r>
              <a:rPr lang="en-US" altLang="ko-KR" sz="2000" dirty="0">
                <a:solidFill>
                  <a:schemeClr val="bg1"/>
                </a:solidFill>
                <a:latin typeface="Arial Rounded MT Bold" panose="020F0704030504030204" pitchFamily="34" charset="0"/>
                <a:cs typeface="Arial" pitchFamily="34" charset="0"/>
              </a:rPr>
              <a:t> </a:t>
            </a:r>
            <a:r>
              <a:rPr lang="id-ID" altLang="ko-KR" sz="2000" dirty="0">
                <a:solidFill>
                  <a:schemeClr val="bg1"/>
                </a:solidFill>
                <a:latin typeface="Arial Rounded MT Bold" panose="020F0704030504030204" pitchFamily="34" charset="0"/>
                <a:cs typeface="Arial" pitchFamily="34" charset="0"/>
              </a:rPr>
              <a:t>MEDIKANA TAMBUN SELATAN</a:t>
            </a:r>
          </a:p>
          <a:p>
            <a:pPr algn="ctr"/>
            <a:endParaRPr lang="ko-KR" altLang="en-US" sz="2000" dirty="0">
              <a:solidFill>
                <a:schemeClr val="bg1"/>
              </a:solidFill>
              <a:latin typeface="Arial Rounded MT Bold" panose="020F0704030504030204" pitchFamily="34" charset="0"/>
              <a:cs typeface="Arial" pitchFamily="34" charset="0"/>
            </a:endParaRPr>
          </a:p>
        </p:txBody>
      </p:sp>
      <p:sp>
        <p:nvSpPr>
          <p:cNvPr id="2" name="TextBox 1">
            <a:extLst>
              <a:ext uri="{FF2B5EF4-FFF2-40B4-BE49-F238E27FC236}">
                <a16:creationId xmlns:a16="http://schemas.microsoft.com/office/drawing/2014/main" id="{B01BE4E1-56BD-4F50-9918-85063EC06843}"/>
              </a:ext>
            </a:extLst>
          </p:cNvPr>
          <p:cNvSpPr txBox="1"/>
          <p:nvPr/>
        </p:nvSpPr>
        <p:spPr>
          <a:xfrm>
            <a:off x="6096000" y="5130521"/>
            <a:ext cx="1994457" cy="1200329"/>
          </a:xfrm>
          <a:prstGeom prst="rect">
            <a:avLst/>
          </a:prstGeom>
          <a:noFill/>
        </p:spPr>
        <p:txBody>
          <a:bodyPr wrap="none" rtlCol="0">
            <a:spAutoFit/>
          </a:bodyPr>
          <a:lstStyle/>
          <a:p>
            <a:pPr algn="ctr"/>
            <a:r>
              <a:rPr lang="id-ID" dirty="0">
                <a:solidFill>
                  <a:srgbClr val="FFC000"/>
                </a:solidFill>
                <a:latin typeface="Arial Rounded MT Bold" panose="020F0704030504030204" pitchFamily="34" charset="0"/>
              </a:rPr>
              <a:t>Di Susun Oleh :</a:t>
            </a:r>
            <a:r>
              <a:rPr lang="id-ID" dirty="0">
                <a:solidFill>
                  <a:schemeClr val="bg1"/>
                </a:solidFill>
                <a:latin typeface="Arial Rounded MT Bold" panose="020F0704030504030204" pitchFamily="34" charset="0"/>
              </a:rPr>
              <a:t> </a:t>
            </a:r>
          </a:p>
          <a:p>
            <a:pPr algn="ctr"/>
            <a:endParaRPr lang="id-ID" dirty="0">
              <a:solidFill>
                <a:schemeClr val="bg1"/>
              </a:solidFill>
              <a:latin typeface="Arial Rounded MT Bold" panose="020F0704030504030204" pitchFamily="34" charset="0"/>
            </a:endParaRPr>
          </a:p>
          <a:p>
            <a:pPr algn="ctr"/>
            <a:r>
              <a:rPr lang="id-ID" u="sng" dirty="0">
                <a:solidFill>
                  <a:schemeClr val="bg1"/>
                </a:solidFill>
                <a:latin typeface="Arial Rounded MT Bold" panose="020F0704030504030204" pitchFamily="34" charset="0"/>
              </a:rPr>
              <a:t>Achmad Fauzi</a:t>
            </a:r>
          </a:p>
          <a:p>
            <a:pPr algn="ctr"/>
            <a:r>
              <a:rPr lang="id-ID" dirty="0">
                <a:solidFill>
                  <a:schemeClr val="bg1"/>
                </a:solidFill>
                <a:latin typeface="Arial Rounded MT Bold" panose="020F0704030504030204" pitchFamily="34" charset="0"/>
              </a:rPr>
              <a:t>NIM. 311710228</a:t>
            </a:r>
          </a:p>
        </p:txBody>
      </p:sp>
      <p:sp>
        <p:nvSpPr>
          <p:cNvPr id="25" name="TextBox 24">
            <a:extLst>
              <a:ext uri="{FF2B5EF4-FFF2-40B4-BE49-F238E27FC236}">
                <a16:creationId xmlns:a16="http://schemas.microsoft.com/office/drawing/2014/main" id="{C67ADEC1-D331-4D3F-8EA4-73DB4D3F9821}"/>
              </a:ext>
            </a:extLst>
          </p:cNvPr>
          <p:cNvSpPr txBox="1"/>
          <p:nvPr/>
        </p:nvSpPr>
        <p:spPr>
          <a:xfrm>
            <a:off x="1879492" y="5130521"/>
            <a:ext cx="3938772" cy="1200329"/>
          </a:xfrm>
          <a:prstGeom prst="rect">
            <a:avLst/>
          </a:prstGeom>
          <a:noFill/>
        </p:spPr>
        <p:txBody>
          <a:bodyPr wrap="none" rtlCol="0">
            <a:spAutoFit/>
          </a:bodyPr>
          <a:lstStyle/>
          <a:p>
            <a:pPr algn="ctr"/>
            <a:r>
              <a:rPr lang="id-ID" dirty="0">
                <a:solidFill>
                  <a:srgbClr val="FFC000"/>
                </a:solidFill>
                <a:latin typeface="Arial Rounded MT Bold" panose="020F0704030504030204" pitchFamily="34" charset="0"/>
              </a:rPr>
              <a:t>Dosen Pembimbing :</a:t>
            </a:r>
            <a:r>
              <a:rPr lang="id-ID" dirty="0">
                <a:solidFill>
                  <a:schemeClr val="bg1"/>
                </a:solidFill>
                <a:latin typeface="Arial Rounded MT Bold" panose="020F0704030504030204" pitchFamily="34" charset="0"/>
              </a:rPr>
              <a:t> </a:t>
            </a:r>
          </a:p>
          <a:p>
            <a:pPr algn="ctr"/>
            <a:endParaRPr lang="id-ID" dirty="0">
              <a:solidFill>
                <a:schemeClr val="bg1"/>
              </a:solidFill>
              <a:latin typeface="Arial Rounded MT Bold" panose="020F0704030504030204" pitchFamily="34" charset="0"/>
            </a:endParaRPr>
          </a:p>
          <a:p>
            <a:pPr marL="342900" indent="-342900" algn="ctr">
              <a:buAutoNum type="alphaUcPeriod"/>
            </a:pPr>
            <a:r>
              <a:rPr lang="pt-BR" u="sng" dirty="0">
                <a:solidFill>
                  <a:schemeClr val="bg1"/>
                </a:solidFill>
                <a:latin typeface="Arial Rounded MT Bold" panose="020F0704030504030204" pitchFamily="34" charset="0"/>
              </a:rPr>
              <a:t>Yudi Permana, S. Kom, M. Kom</a:t>
            </a:r>
          </a:p>
          <a:p>
            <a:pPr algn="ctr"/>
            <a:r>
              <a:rPr lang="id-ID" dirty="0">
                <a:solidFill>
                  <a:schemeClr val="bg1"/>
                </a:solidFill>
                <a:latin typeface="Arial Rounded MT Bold" panose="020F0704030504030204" pitchFamily="34" charset="0"/>
              </a:rPr>
              <a:t>NIDN. 0420118405</a:t>
            </a:r>
          </a:p>
        </p:txBody>
      </p:sp>
      <p:pic>
        <p:nvPicPr>
          <p:cNvPr id="4" name="Picture 3">
            <a:extLst>
              <a:ext uri="{FF2B5EF4-FFF2-40B4-BE49-F238E27FC236}">
                <a16:creationId xmlns:a16="http://schemas.microsoft.com/office/drawing/2014/main" id="{E026F308-D189-4DAE-B54B-31E330FC79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6240" y="3019209"/>
            <a:ext cx="2065800" cy="1871372"/>
          </a:xfrm>
          <a:prstGeom prst="rect">
            <a:avLst/>
          </a:prstGeom>
        </p:spPr>
      </p:pic>
      <p:sp>
        <p:nvSpPr>
          <p:cNvPr id="15" name="TextBox 14">
            <a:extLst>
              <a:ext uri="{FF2B5EF4-FFF2-40B4-BE49-F238E27FC236}">
                <a16:creationId xmlns:a16="http://schemas.microsoft.com/office/drawing/2014/main" id="{A030C6A3-5C71-4E74-AA02-9DA07FCE303E}"/>
              </a:ext>
            </a:extLst>
          </p:cNvPr>
          <p:cNvSpPr txBox="1"/>
          <p:nvPr/>
        </p:nvSpPr>
        <p:spPr>
          <a:xfrm>
            <a:off x="8518365" y="5128312"/>
            <a:ext cx="3064044" cy="1477328"/>
          </a:xfrm>
          <a:prstGeom prst="rect">
            <a:avLst/>
          </a:prstGeom>
          <a:noFill/>
        </p:spPr>
        <p:txBody>
          <a:bodyPr wrap="none" rtlCol="0">
            <a:spAutoFit/>
          </a:bodyPr>
          <a:lstStyle/>
          <a:p>
            <a:pPr algn="ctr"/>
            <a:r>
              <a:rPr lang="id-ID" dirty="0">
                <a:solidFill>
                  <a:srgbClr val="FFC000"/>
                </a:solidFill>
                <a:latin typeface="Arial Rounded MT Bold" panose="020F0704030504030204" pitchFamily="34" charset="0"/>
              </a:rPr>
              <a:t>Dosen Pembimbing :</a:t>
            </a:r>
            <a:r>
              <a:rPr lang="id-ID" dirty="0">
                <a:solidFill>
                  <a:schemeClr val="bg1"/>
                </a:solidFill>
                <a:latin typeface="Arial Rounded MT Bold" panose="020F0704030504030204" pitchFamily="34" charset="0"/>
              </a:rPr>
              <a:t> </a:t>
            </a:r>
          </a:p>
          <a:p>
            <a:pPr algn="ctr"/>
            <a:endParaRPr lang="id-ID" dirty="0">
              <a:solidFill>
                <a:schemeClr val="bg1"/>
              </a:solidFill>
              <a:latin typeface="Arial Rounded MT Bold" panose="020F0704030504030204" pitchFamily="34" charset="0"/>
            </a:endParaRPr>
          </a:p>
          <a:p>
            <a:pPr algn="ctr"/>
            <a:r>
              <a:rPr lang="pt-BR" u="sng" dirty="0">
                <a:solidFill>
                  <a:schemeClr val="bg1"/>
                </a:solidFill>
                <a:latin typeface="Arial Rounded MT Bold" panose="020F0704030504030204" pitchFamily="34" charset="0"/>
              </a:rPr>
              <a:t>Endah Yaodah Kodratillah</a:t>
            </a:r>
          </a:p>
          <a:p>
            <a:pPr algn="ctr"/>
            <a:r>
              <a:rPr lang="pt-BR" u="sng" dirty="0">
                <a:solidFill>
                  <a:schemeClr val="bg1"/>
                </a:solidFill>
                <a:latin typeface="Arial Rounded MT Bold" panose="020F0704030504030204" pitchFamily="34" charset="0"/>
              </a:rPr>
              <a:t> S.Kom, MM</a:t>
            </a:r>
          </a:p>
          <a:p>
            <a:pPr algn="ctr"/>
            <a:r>
              <a:rPr lang="id-ID" dirty="0">
                <a:solidFill>
                  <a:schemeClr val="bg1"/>
                </a:solidFill>
                <a:latin typeface="Arial Rounded MT Bold" panose="020F0704030504030204" pitchFamily="34" charset="0"/>
              </a:rPr>
              <a:t>NIDN. 0412048901</a:t>
            </a:r>
          </a:p>
        </p:txBody>
      </p:sp>
    </p:spTree>
    <p:extLst>
      <p:ext uri="{BB962C8B-B14F-4D97-AF65-F5344CB8AC3E}">
        <p14:creationId xmlns:p14="http://schemas.microsoft.com/office/powerpoint/2010/main" val="3086685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DE8812-BB9C-4C25-9375-FF3A3613B908}"/>
              </a:ext>
            </a:extLst>
          </p:cNvPr>
          <p:cNvSpPr txBox="1"/>
          <p:nvPr/>
        </p:nvSpPr>
        <p:spPr>
          <a:xfrm>
            <a:off x="1284810" y="658181"/>
            <a:ext cx="4628310" cy="769441"/>
          </a:xfrm>
          <a:prstGeom prst="rect">
            <a:avLst/>
          </a:prstGeom>
          <a:noFill/>
        </p:spPr>
        <p:txBody>
          <a:bodyPr wrap="square" rtlCol="0" anchor="ctr">
            <a:spAutoFit/>
          </a:bodyPr>
          <a:lstStyle/>
          <a:p>
            <a:r>
              <a:rPr lang="id-ID" altLang="ko-KR" sz="4400" b="1" dirty="0">
                <a:cs typeface="Arial" pitchFamily="34" charset="0"/>
              </a:rPr>
              <a:t>PERANCANGAN</a:t>
            </a:r>
            <a:endParaRPr lang="ko-KR" altLang="en-US" sz="4400" b="1" dirty="0">
              <a:cs typeface="Arial" pitchFamily="34" charset="0"/>
            </a:endParaRPr>
          </a:p>
        </p:txBody>
      </p:sp>
      <p:sp>
        <p:nvSpPr>
          <p:cNvPr id="12" name="TextBox 11">
            <a:extLst>
              <a:ext uri="{FF2B5EF4-FFF2-40B4-BE49-F238E27FC236}">
                <a16:creationId xmlns:a16="http://schemas.microsoft.com/office/drawing/2014/main" id="{2BD01C55-D8FE-497D-81D6-91B9A543B3A3}"/>
              </a:ext>
            </a:extLst>
          </p:cNvPr>
          <p:cNvSpPr txBox="1"/>
          <p:nvPr/>
        </p:nvSpPr>
        <p:spPr>
          <a:xfrm>
            <a:off x="1171598" y="1593772"/>
            <a:ext cx="4628310" cy="461665"/>
          </a:xfrm>
          <a:prstGeom prst="rect">
            <a:avLst/>
          </a:prstGeom>
          <a:noFill/>
        </p:spPr>
        <p:txBody>
          <a:bodyPr wrap="square" rtlCol="0" anchor="ctr">
            <a:spAutoFit/>
          </a:bodyPr>
          <a:lstStyle/>
          <a:p>
            <a:r>
              <a:rPr lang="en-GB" altLang="ko-KR" sz="2400" dirty="0">
                <a:solidFill>
                  <a:schemeClr val="accent3"/>
                </a:solidFill>
                <a:cs typeface="Arial" pitchFamily="34" charset="0"/>
              </a:rPr>
              <a:t>U</a:t>
            </a:r>
            <a:r>
              <a:rPr lang="id-ID" altLang="ko-KR" sz="2400" dirty="0">
                <a:solidFill>
                  <a:schemeClr val="accent3"/>
                </a:solidFill>
                <a:cs typeface="Arial" pitchFamily="34" charset="0"/>
              </a:rPr>
              <a:t>SECASE</a:t>
            </a:r>
            <a:endParaRPr lang="ko-KR" altLang="en-US" sz="2400" dirty="0">
              <a:solidFill>
                <a:schemeClr val="accent3"/>
              </a:solidFill>
              <a:cs typeface="Arial" pitchFamily="34" charset="0"/>
            </a:endParaRPr>
          </a:p>
        </p:txBody>
      </p:sp>
      <p:sp>
        <p:nvSpPr>
          <p:cNvPr id="14" name="TextBox 13">
            <a:extLst>
              <a:ext uri="{FF2B5EF4-FFF2-40B4-BE49-F238E27FC236}">
                <a16:creationId xmlns:a16="http://schemas.microsoft.com/office/drawing/2014/main" id="{2094310E-FF96-4BC3-9BD0-C856081FB5E4}"/>
              </a:ext>
            </a:extLst>
          </p:cNvPr>
          <p:cNvSpPr txBox="1"/>
          <p:nvPr/>
        </p:nvSpPr>
        <p:spPr>
          <a:xfrm>
            <a:off x="1171598" y="2156685"/>
            <a:ext cx="4097088" cy="1400383"/>
          </a:xfrm>
          <a:prstGeom prst="rect">
            <a:avLst/>
          </a:prstGeom>
          <a:noFill/>
        </p:spPr>
        <p:txBody>
          <a:bodyPr wrap="square" rtlCol="0">
            <a:spAutoFit/>
          </a:bodyPr>
          <a:lstStyle/>
          <a:p>
            <a:pPr indent="-179705" algn="just">
              <a:spcAft>
                <a:spcPts val="800"/>
              </a:spcAft>
            </a:pPr>
            <a:r>
              <a:rPr lang="en-US" sz="1200" dirty="0">
                <a:effectLst/>
                <a:ea typeface="Calibri" panose="020F0502020204030204" pitchFamily="34" charset="0"/>
                <a:cs typeface="Times New Roman" panose="02020603050405020304" pitchFamily="18" charset="0"/>
              </a:rPr>
              <a:t>Pada </a:t>
            </a:r>
            <a:r>
              <a:rPr lang="en-US" sz="1200" i="1" dirty="0">
                <a:effectLst/>
                <a:ea typeface="Calibri" panose="020F0502020204030204" pitchFamily="34" charset="0"/>
                <a:cs typeface="Times New Roman" panose="02020603050405020304" pitchFamily="18" charset="0"/>
              </a:rPr>
              <a:t>Use Case Diagram</a:t>
            </a:r>
            <a:r>
              <a:rPr lang="en-US" sz="1200" dirty="0">
                <a:effectLst/>
                <a:ea typeface="Calibri" panose="020F0502020204030204" pitchFamily="34" charset="0"/>
                <a:cs typeface="Times New Roman" panose="02020603050405020304" pitchFamily="18" charset="0"/>
              </a:rPr>
              <a:t> yang </a:t>
            </a:r>
            <a:r>
              <a:rPr lang="en-US" sz="1200" dirty="0" err="1">
                <a:effectLst/>
                <a:ea typeface="Calibri" panose="020F0502020204030204" pitchFamily="34" charset="0"/>
                <a:cs typeface="Times New Roman" panose="02020603050405020304" pitchFamily="18" charset="0"/>
              </a:rPr>
              <a:t>diusulkan</a:t>
            </a:r>
            <a:r>
              <a:rPr lang="en-US" sz="1200" dirty="0">
                <a:effectLst/>
                <a:ea typeface="Calibri" panose="020F0502020204030204" pitchFamily="34" charset="0"/>
                <a:cs typeface="Times New Roman" panose="02020603050405020304" pitchFamily="18" charset="0"/>
              </a:rPr>
              <a:t> </a:t>
            </a:r>
            <a:r>
              <a:rPr lang="en-US" sz="1200" dirty="0" err="1">
                <a:effectLst/>
                <a:ea typeface="Calibri" panose="020F0502020204030204" pitchFamily="34" charset="0"/>
                <a:cs typeface="Times New Roman" panose="02020603050405020304" pitchFamily="18" charset="0"/>
              </a:rPr>
              <a:t>terdapat</a:t>
            </a:r>
            <a:r>
              <a:rPr lang="en-US" sz="1200" dirty="0">
                <a:effectLst/>
                <a:ea typeface="Calibri" panose="020F0502020204030204" pitchFamily="34" charset="0"/>
                <a:cs typeface="Times New Roman" panose="02020603050405020304" pitchFamily="18" charset="0"/>
              </a:rPr>
              <a:t>:</a:t>
            </a:r>
            <a:endParaRPr lang="id-ID" sz="1200" dirty="0">
              <a:effectLst/>
              <a:ea typeface="Calibri" panose="020F0502020204030204" pitchFamily="34" charset="0"/>
              <a:cs typeface="Times New Roman" panose="02020603050405020304" pitchFamily="18" charset="0"/>
            </a:endParaRPr>
          </a:p>
          <a:p>
            <a:pPr marL="342900" lvl="0" indent="-342900" algn="just">
              <a:spcAft>
                <a:spcPts val="1000"/>
              </a:spcAft>
              <a:buFont typeface="+mj-lt"/>
              <a:buAutoNum type="arabicPeriod"/>
            </a:pPr>
            <a:r>
              <a:rPr lang="en-US" sz="1200" dirty="0">
                <a:effectLst/>
                <a:ea typeface="Calibri" panose="020F0502020204030204" pitchFamily="34" charset="0"/>
                <a:cs typeface="Times New Roman" panose="02020603050405020304" pitchFamily="18" charset="0"/>
              </a:rPr>
              <a:t>1(</a:t>
            </a:r>
            <a:r>
              <a:rPr lang="en-US" sz="1200" dirty="0" err="1">
                <a:effectLst/>
                <a:ea typeface="Calibri" panose="020F0502020204030204" pitchFamily="34" charset="0"/>
                <a:cs typeface="Times New Roman" panose="02020603050405020304" pitchFamily="18" charset="0"/>
              </a:rPr>
              <a:t>satu</a:t>
            </a:r>
            <a:r>
              <a:rPr lang="en-US" sz="1200" dirty="0">
                <a:effectLst/>
                <a:ea typeface="Calibri" panose="020F0502020204030204" pitchFamily="34" charset="0"/>
                <a:cs typeface="Times New Roman" panose="02020603050405020304" pitchFamily="18" charset="0"/>
              </a:rPr>
              <a:t>) </a:t>
            </a:r>
            <a:r>
              <a:rPr lang="en-US" sz="1200" dirty="0" err="1">
                <a:effectLst/>
                <a:ea typeface="Calibri" panose="020F0502020204030204" pitchFamily="34" charset="0"/>
                <a:cs typeface="Times New Roman" panose="02020603050405020304" pitchFamily="18" charset="0"/>
              </a:rPr>
              <a:t>aktor</a:t>
            </a:r>
            <a:r>
              <a:rPr lang="en-US" sz="1200" dirty="0">
                <a:effectLst/>
                <a:ea typeface="Calibri" panose="020F0502020204030204" pitchFamily="34" charset="0"/>
                <a:cs typeface="Times New Roman" panose="02020603050405020304" pitchFamily="18" charset="0"/>
              </a:rPr>
              <a:t>, </a:t>
            </a:r>
            <a:r>
              <a:rPr lang="en-US" sz="1200" dirty="0" err="1">
                <a:effectLst/>
                <a:ea typeface="Calibri" panose="020F0502020204030204" pitchFamily="34" charset="0"/>
                <a:cs typeface="Times New Roman" panose="02020603050405020304" pitchFamily="18" charset="0"/>
              </a:rPr>
              <a:t>yaitu</a:t>
            </a:r>
            <a:r>
              <a:rPr lang="en-US" sz="1200" dirty="0">
                <a:effectLst/>
                <a:ea typeface="Calibri" panose="020F0502020204030204" pitchFamily="34" charset="0"/>
                <a:cs typeface="Times New Roman" panose="02020603050405020304" pitchFamily="18" charset="0"/>
              </a:rPr>
              <a:t> Admin. Admin </a:t>
            </a:r>
            <a:r>
              <a:rPr lang="en-US" sz="1200" dirty="0" err="1">
                <a:effectLst/>
                <a:ea typeface="Calibri" panose="020F0502020204030204" pitchFamily="34" charset="0"/>
                <a:cs typeface="Times New Roman" panose="02020603050405020304" pitchFamily="18" charset="0"/>
              </a:rPr>
              <a:t>tersebut</a:t>
            </a:r>
            <a:r>
              <a:rPr lang="en-US" sz="1200" dirty="0">
                <a:effectLst/>
                <a:ea typeface="Calibri" panose="020F0502020204030204" pitchFamily="34" charset="0"/>
                <a:cs typeface="Times New Roman" panose="02020603050405020304" pitchFamily="18" charset="0"/>
              </a:rPr>
              <a:t> </a:t>
            </a:r>
            <a:r>
              <a:rPr lang="en-US" sz="1200" dirty="0" err="1">
                <a:effectLst/>
                <a:ea typeface="Calibri" panose="020F0502020204030204" pitchFamily="34" charset="0"/>
                <a:cs typeface="Times New Roman" panose="02020603050405020304" pitchFamily="18" charset="0"/>
              </a:rPr>
              <a:t>melakukan</a:t>
            </a:r>
            <a:r>
              <a:rPr lang="en-US" sz="1200" dirty="0">
                <a:effectLst/>
                <a:ea typeface="Calibri" panose="020F0502020204030204" pitchFamily="34" charset="0"/>
                <a:cs typeface="Times New Roman" panose="02020603050405020304" pitchFamily="18" charset="0"/>
              </a:rPr>
              <a:t> </a:t>
            </a:r>
            <a:r>
              <a:rPr lang="en-US" sz="1200" dirty="0" err="1">
                <a:effectLst/>
                <a:ea typeface="Calibri" panose="020F0502020204030204" pitchFamily="34" charset="0"/>
                <a:cs typeface="Times New Roman" panose="02020603050405020304" pitchFamily="18" charset="0"/>
              </a:rPr>
              <a:t>beberapa</a:t>
            </a:r>
            <a:r>
              <a:rPr lang="en-US" sz="1200" dirty="0">
                <a:effectLst/>
                <a:ea typeface="Calibri" panose="020F0502020204030204" pitchFamily="34" charset="0"/>
                <a:cs typeface="Times New Roman" panose="02020603050405020304" pitchFamily="18" charset="0"/>
              </a:rPr>
              <a:t>  </a:t>
            </a:r>
            <a:r>
              <a:rPr lang="en-US" sz="1200" dirty="0" err="1">
                <a:effectLst/>
                <a:ea typeface="Calibri" panose="020F0502020204030204" pitchFamily="34" charset="0"/>
                <a:cs typeface="Times New Roman" panose="02020603050405020304" pitchFamily="18" charset="0"/>
              </a:rPr>
              <a:t>aktivitas</a:t>
            </a:r>
            <a:r>
              <a:rPr lang="en-US" sz="1200" dirty="0">
                <a:effectLst/>
                <a:ea typeface="Calibri" panose="020F0502020204030204" pitchFamily="34" charset="0"/>
                <a:cs typeface="Times New Roman" panose="02020603050405020304" pitchFamily="18" charset="0"/>
              </a:rPr>
              <a:t> di menu-menu yang </a:t>
            </a:r>
            <a:r>
              <a:rPr lang="en-US" sz="1200" dirty="0" err="1">
                <a:effectLst/>
                <a:ea typeface="Calibri" panose="020F0502020204030204" pitchFamily="34" charset="0"/>
                <a:cs typeface="Times New Roman" panose="02020603050405020304" pitchFamily="18" charset="0"/>
              </a:rPr>
              <a:t>ada</a:t>
            </a:r>
            <a:r>
              <a:rPr lang="en-US" sz="1200" dirty="0">
                <a:effectLst/>
                <a:ea typeface="Calibri" panose="020F0502020204030204" pitchFamily="34" charset="0"/>
                <a:cs typeface="Times New Roman" panose="02020603050405020304" pitchFamily="18" charset="0"/>
              </a:rPr>
              <a:t> </a:t>
            </a:r>
            <a:r>
              <a:rPr lang="en-US" sz="1200" dirty="0" err="1">
                <a:effectLst/>
                <a:ea typeface="Calibri" panose="020F0502020204030204" pitchFamily="34" charset="0"/>
                <a:cs typeface="Times New Roman" panose="02020603050405020304" pitchFamily="18" charset="0"/>
              </a:rPr>
              <a:t>yaitu</a:t>
            </a:r>
            <a:r>
              <a:rPr lang="en-US" sz="1200" i="1" dirty="0">
                <a:effectLst/>
                <a:ea typeface="Calibri" panose="020F0502020204030204" pitchFamily="34" charset="0"/>
                <a:cs typeface="Times New Roman" panose="02020603050405020304" pitchFamily="18" charset="0"/>
              </a:rPr>
              <a:t> Login</a:t>
            </a:r>
            <a:r>
              <a:rPr lang="en-US" sz="1200" dirty="0">
                <a:effectLst/>
                <a:ea typeface="Calibri" panose="020F0502020204030204" pitchFamily="34" charset="0"/>
                <a:cs typeface="Times New Roman" panose="02020603050405020304" pitchFamily="18" charset="0"/>
              </a:rPr>
              <a:t>,</a:t>
            </a:r>
            <a:r>
              <a:rPr lang="id-ID" sz="1200" dirty="0">
                <a:effectLst/>
                <a:ea typeface="Calibri" panose="020F0502020204030204" pitchFamily="34" charset="0"/>
                <a:cs typeface="Times New Roman" panose="02020603050405020304" pitchFamily="18" charset="0"/>
              </a:rPr>
              <a:t> Update Database,</a:t>
            </a:r>
            <a:r>
              <a:rPr lang="en-US" sz="1200" dirty="0">
                <a:effectLst/>
                <a:ea typeface="Calibri" panose="020F0502020204030204" pitchFamily="34" charset="0"/>
                <a:cs typeface="Times New Roman" panose="02020603050405020304" pitchFamily="18" charset="0"/>
              </a:rPr>
              <a:t> Data </a:t>
            </a:r>
            <a:r>
              <a:rPr lang="id-ID" sz="1200" dirty="0">
                <a:effectLst/>
                <a:ea typeface="Calibri" panose="020F0502020204030204" pitchFamily="34" charset="0"/>
                <a:cs typeface="Times New Roman" panose="02020603050405020304" pitchFamily="18" charset="0"/>
              </a:rPr>
              <a:t>Petugas</a:t>
            </a:r>
            <a:r>
              <a:rPr lang="en-US" sz="1200" dirty="0">
                <a:effectLst/>
                <a:ea typeface="Calibri" panose="020F0502020204030204" pitchFamily="34" charset="0"/>
                <a:cs typeface="Times New Roman" panose="02020603050405020304" pitchFamily="18" charset="0"/>
              </a:rPr>
              <a:t>, </a:t>
            </a:r>
            <a:r>
              <a:rPr lang="en-US" sz="1200" dirty="0" err="1">
                <a:effectLst/>
                <a:ea typeface="Calibri" panose="020F0502020204030204" pitchFamily="34" charset="0"/>
                <a:cs typeface="Times New Roman" panose="02020603050405020304" pitchFamily="18" charset="0"/>
              </a:rPr>
              <a:t>Buat</a:t>
            </a:r>
            <a:r>
              <a:rPr lang="en-US" sz="1200" dirty="0">
                <a:effectLst/>
                <a:ea typeface="Calibri" panose="020F0502020204030204" pitchFamily="34" charset="0"/>
                <a:cs typeface="Times New Roman" panose="02020603050405020304" pitchFamily="18" charset="0"/>
              </a:rPr>
              <a:t> </a:t>
            </a:r>
            <a:r>
              <a:rPr lang="en-US" sz="1200" dirty="0" err="1">
                <a:effectLst/>
                <a:ea typeface="Calibri" panose="020F0502020204030204" pitchFamily="34" charset="0"/>
                <a:cs typeface="Times New Roman" panose="02020603050405020304" pitchFamily="18" charset="0"/>
              </a:rPr>
              <a:t>Laporan</a:t>
            </a:r>
            <a:r>
              <a:rPr lang="en-US" sz="1200" dirty="0">
                <a:effectLst/>
                <a:ea typeface="Calibri" panose="020F0502020204030204" pitchFamily="34" charset="0"/>
                <a:cs typeface="Times New Roman" panose="02020603050405020304" pitchFamily="18" charset="0"/>
              </a:rPr>
              <a:t>, dan </a:t>
            </a:r>
            <a:r>
              <a:rPr lang="en-US" sz="1200" dirty="0" err="1">
                <a:effectLst/>
                <a:ea typeface="Calibri" panose="020F0502020204030204" pitchFamily="34" charset="0"/>
                <a:cs typeface="Times New Roman" panose="02020603050405020304" pitchFamily="18" charset="0"/>
              </a:rPr>
              <a:t>Lihat</a:t>
            </a:r>
            <a:r>
              <a:rPr lang="en-US" sz="1200" dirty="0">
                <a:effectLst/>
                <a:ea typeface="Calibri" panose="020F0502020204030204" pitchFamily="34" charset="0"/>
                <a:cs typeface="Times New Roman" panose="02020603050405020304" pitchFamily="18" charset="0"/>
              </a:rPr>
              <a:t> </a:t>
            </a:r>
            <a:r>
              <a:rPr lang="en-US" sz="1200" dirty="0" err="1">
                <a:effectLst/>
                <a:ea typeface="Calibri" panose="020F0502020204030204" pitchFamily="34" charset="0"/>
                <a:cs typeface="Times New Roman" panose="02020603050405020304" pitchFamily="18" charset="0"/>
              </a:rPr>
              <a:t>Laporan</a:t>
            </a:r>
            <a:r>
              <a:rPr lang="en-US" sz="1200" dirty="0">
                <a:effectLst/>
                <a:ea typeface="Calibri" panose="020F0502020204030204" pitchFamily="34" charset="0"/>
                <a:cs typeface="Times New Roman" panose="02020603050405020304" pitchFamily="18" charset="0"/>
              </a:rPr>
              <a:t>.</a:t>
            </a:r>
            <a:endParaRPr lang="id-ID" sz="1200" dirty="0">
              <a:effectLst/>
              <a:ea typeface="Calibri" panose="020F0502020204030204" pitchFamily="34" charset="0"/>
              <a:cs typeface="Times New Roman" panose="02020603050405020304" pitchFamily="18" charset="0"/>
            </a:endParaRPr>
          </a:p>
          <a:p>
            <a:pPr algn="just"/>
            <a:endParaRPr lang="en-US" altLang="ko-KR" sz="1000" dirty="0">
              <a:solidFill>
                <a:schemeClr val="tx1">
                  <a:lumMod val="75000"/>
                  <a:lumOff val="25000"/>
                </a:schemeClr>
              </a:solidFill>
              <a:cs typeface="Arial" pitchFamily="34" charset="0"/>
            </a:endParaRPr>
          </a:p>
        </p:txBody>
      </p:sp>
      <p:pic>
        <p:nvPicPr>
          <p:cNvPr id="7" name="Picture 6">
            <a:extLst>
              <a:ext uri="{FF2B5EF4-FFF2-40B4-BE49-F238E27FC236}">
                <a16:creationId xmlns:a16="http://schemas.microsoft.com/office/drawing/2014/main" id="{851BD507-8783-44B3-9AA2-55438F07DB6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08890" y="3224470"/>
            <a:ext cx="5633100" cy="3118666"/>
          </a:xfrm>
          <a:prstGeom prst="rect">
            <a:avLst/>
          </a:prstGeom>
          <a:noFill/>
          <a:ln>
            <a:noFill/>
          </a:ln>
        </p:spPr>
      </p:pic>
      <p:graphicFrame>
        <p:nvGraphicFramePr>
          <p:cNvPr id="11" name="Table 10">
            <a:extLst>
              <a:ext uri="{FF2B5EF4-FFF2-40B4-BE49-F238E27FC236}">
                <a16:creationId xmlns:a16="http://schemas.microsoft.com/office/drawing/2014/main" id="{0ACDB9A0-18E3-46B2-832B-216AB8C74D01}"/>
              </a:ext>
            </a:extLst>
          </p:cNvPr>
          <p:cNvGraphicFramePr>
            <a:graphicFrameLocks noGrp="1"/>
          </p:cNvGraphicFramePr>
          <p:nvPr>
            <p:extLst>
              <p:ext uri="{D42A27DB-BD31-4B8C-83A1-F6EECF244321}">
                <p14:modId xmlns:p14="http://schemas.microsoft.com/office/powerpoint/2010/main" val="2215693017"/>
              </p:ext>
            </p:extLst>
          </p:nvPr>
        </p:nvGraphicFramePr>
        <p:xfrm>
          <a:off x="7075400" y="1614117"/>
          <a:ext cx="4092575" cy="1144969"/>
        </p:xfrm>
        <a:graphic>
          <a:graphicData uri="http://schemas.openxmlformats.org/drawingml/2006/table">
            <a:tbl>
              <a:tblPr firstRow="1" firstCol="1" bandRow="1">
                <a:tableStyleId>{5C22544A-7EE6-4342-B048-85BDC9FD1C3A}</a:tableStyleId>
              </a:tblPr>
              <a:tblGrid>
                <a:gridCol w="352425">
                  <a:extLst>
                    <a:ext uri="{9D8B030D-6E8A-4147-A177-3AD203B41FA5}">
                      <a16:colId xmlns:a16="http://schemas.microsoft.com/office/drawing/2014/main" val="2199306480"/>
                    </a:ext>
                  </a:extLst>
                </a:gridCol>
                <a:gridCol w="920115">
                  <a:extLst>
                    <a:ext uri="{9D8B030D-6E8A-4147-A177-3AD203B41FA5}">
                      <a16:colId xmlns:a16="http://schemas.microsoft.com/office/drawing/2014/main" val="3114139203"/>
                    </a:ext>
                  </a:extLst>
                </a:gridCol>
                <a:gridCol w="2820035">
                  <a:extLst>
                    <a:ext uri="{9D8B030D-6E8A-4147-A177-3AD203B41FA5}">
                      <a16:colId xmlns:a16="http://schemas.microsoft.com/office/drawing/2014/main" val="1571550790"/>
                    </a:ext>
                  </a:extLst>
                </a:gridCol>
              </a:tblGrid>
              <a:tr h="207010">
                <a:tc>
                  <a:txBody>
                    <a:bodyPr/>
                    <a:lstStyle/>
                    <a:p>
                      <a:pPr algn="ctr">
                        <a:lnSpc>
                          <a:spcPct val="107000"/>
                        </a:lnSpc>
                        <a:spcAft>
                          <a:spcPts val="0"/>
                        </a:spcAft>
                      </a:pPr>
                      <a:r>
                        <a:rPr lang="en-US" sz="1200">
                          <a:effectLst/>
                        </a:rPr>
                        <a:t>No</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US" sz="1200">
                          <a:effectLst/>
                        </a:rPr>
                        <a:t>Aktor</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US" sz="1200" dirty="0" err="1">
                          <a:effectLst/>
                        </a:rPr>
                        <a:t>Deskripsi</a:t>
                      </a:r>
                      <a:endParaRPr lang="id-I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03602136"/>
                  </a:ext>
                </a:extLst>
              </a:tr>
              <a:tr h="197485">
                <a:tc>
                  <a:txBody>
                    <a:bodyPr/>
                    <a:lstStyle/>
                    <a:p>
                      <a:pPr algn="ctr">
                        <a:lnSpc>
                          <a:spcPct val="107000"/>
                        </a:lnSpc>
                        <a:spcAft>
                          <a:spcPts val="0"/>
                        </a:spcAft>
                      </a:pPr>
                      <a:r>
                        <a:rPr lang="en-US" sz="1200" dirty="0">
                          <a:effectLst/>
                        </a:rPr>
                        <a:t>1</a:t>
                      </a:r>
                      <a:endParaRPr lang="id-I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200" dirty="0" err="1">
                          <a:effectLst/>
                        </a:rPr>
                        <a:t>Petugas</a:t>
                      </a:r>
                      <a:endParaRPr lang="id-I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dirty="0" err="1">
                          <a:effectLst/>
                        </a:rPr>
                        <a:t>Aktor</a:t>
                      </a:r>
                      <a:r>
                        <a:rPr lang="en-US" sz="1200" dirty="0">
                          <a:effectLst/>
                        </a:rPr>
                        <a:t> yang </a:t>
                      </a:r>
                      <a:r>
                        <a:rPr lang="en-US" sz="1200" dirty="0" err="1">
                          <a:effectLst/>
                        </a:rPr>
                        <a:t>mempunyai</a:t>
                      </a:r>
                      <a:r>
                        <a:rPr lang="en-US" sz="1200" dirty="0">
                          <a:effectLst/>
                        </a:rPr>
                        <a:t> </a:t>
                      </a:r>
                      <a:r>
                        <a:rPr lang="en-US" sz="1200" dirty="0" err="1">
                          <a:effectLst/>
                        </a:rPr>
                        <a:t>hak</a:t>
                      </a:r>
                      <a:r>
                        <a:rPr lang="en-US" sz="1200" dirty="0">
                          <a:effectLst/>
                        </a:rPr>
                        <a:t> </a:t>
                      </a:r>
                      <a:r>
                        <a:rPr lang="en-US" sz="1200" dirty="0" err="1">
                          <a:effectLst/>
                        </a:rPr>
                        <a:t>akses</a:t>
                      </a:r>
                      <a:r>
                        <a:rPr lang="en-US" sz="1200" dirty="0">
                          <a:effectLst/>
                        </a:rPr>
                        <a:t> </a:t>
                      </a:r>
                      <a:r>
                        <a:rPr lang="en-US" sz="1200" dirty="0" err="1">
                          <a:effectLst/>
                        </a:rPr>
                        <a:t>untuk</a:t>
                      </a:r>
                      <a:r>
                        <a:rPr lang="en-US" sz="1200" dirty="0">
                          <a:effectLst/>
                        </a:rPr>
                        <a:t> Login, Update database, Data </a:t>
                      </a:r>
                      <a:r>
                        <a:rPr lang="en-US" sz="1200" dirty="0" err="1">
                          <a:effectLst/>
                        </a:rPr>
                        <a:t>Petugas</a:t>
                      </a:r>
                      <a:r>
                        <a:rPr lang="en-US" sz="1200" dirty="0">
                          <a:effectLst/>
                        </a:rPr>
                        <a:t>, </a:t>
                      </a:r>
                      <a:r>
                        <a:rPr lang="en-US" sz="1200" dirty="0" err="1">
                          <a:effectLst/>
                        </a:rPr>
                        <a:t>Buat</a:t>
                      </a:r>
                      <a:r>
                        <a:rPr lang="en-US" sz="1200" dirty="0">
                          <a:effectLst/>
                        </a:rPr>
                        <a:t> </a:t>
                      </a:r>
                      <a:r>
                        <a:rPr lang="en-US" sz="1200" dirty="0" err="1">
                          <a:effectLst/>
                        </a:rPr>
                        <a:t>Laporan</a:t>
                      </a:r>
                      <a:r>
                        <a:rPr lang="en-US" sz="1200" dirty="0">
                          <a:effectLst/>
                        </a:rPr>
                        <a:t>, dan</a:t>
                      </a:r>
                      <a:r>
                        <a:rPr lang="id-ID" sz="1200" dirty="0">
                          <a:effectLst/>
                        </a:rPr>
                        <a:t> </a:t>
                      </a:r>
                      <a:r>
                        <a:rPr lang="en-US" sz="1100" dirty="0" err="1">
                          <a:effectLst/>
                        </a:rPr>
                        <a:t>Lihat</a:t>
                      </a:r>
                      <a:r>
                        <a:rPr lang="en-US" sz="1100" dirty="0">
                          <a:effectLst/>
                        </a:rPr>
                        <a:t> </a:t>
                      </a:r>
                      <a:r>
                        <a:rPr lang="en-US" sz="1100" dirty="0" err="1">
                          <a:effectLst/>
                        </a:rPr>
                        <a:t>Laporan</a:t>
                      </a:r>
                      <a:r>
                        <a:rPr lang="en-US" sz="1100" dirty="0">
                          <a:effectLst/>
                        </a:rPr>
                        <a:t>.</a:t>
                      </a:r>
                      <a:endParaRPr lang="id-ID" sz="105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id-I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98768685"/>
                  </a:ext>
                </a:extLst>
              </a:tr>
            </a:tbl>
          </a:graphicData>
        </a:graphic>
      </p:graphicFrame>
      <p:graphicFrame>
        <p:nvGraphicFramePr>
          <p:cNvPr id="13" name="Table 12">
            <a:extLst>
              <a:ext uri="{FF2B5EF4-FFF2-40B4-BE49-F238E27FC236}">
                <a16:creationId xmlns:a16="http://schemas.microsoft.com/office/drawing/2014/main" id="{3B69A229-5319-4340-96D0-5C1B03DF11C9}"/>
              </a:ext>
            </a:extLst>
          </p:cNvPr>
          <p:cNvGraphicFramePr>
            <a:graphicFrameLocks noGrp="1"/>
          </p:cNvGraphicFramePr>
          <p:nvPr>
            <p:extLst>
              <p:ext uri="{D42A27DB-BD31-4B8C-83A1-F6EECF244321}">
                <p14:modId xmlns:p14="http://schemas.microsoft.com/office/powerpoint/2010/main" val="3680604316"/>
              </p:ext>
            </p:extLst>
          </p:nvPr>
        </p:nvGraphicFramePr>
        <p:xfrm>
          <a:off x="7060160" y="3224470"/>
          <a:ext cx="4107815" cy="2282039"/>
        </p:xfrm>
        <a:graphic>
          <a:graphicData uri="http://schemas.openxmlformats.org/drawingml/2006/table">
            <a:tbl>
              <a:tblPr firstRow="1" firstCol="1" bandRow="1">
                <a:tableStyleId>{5C22544A-7EE6-4342-B048-85BDC9FD1C3A}</a:tableStyleId>
              </a:tblPr>
              <a:tblGrid>
                <a:gridCol w="381627">
                  <a:extLst>
                    <a:ext uri="{9D8B030D-6E8A-4147-A177-3AD203B41FA5}">
                      <a16:colId xmlns:a16="http://schemas.microsoft.com/office/drawing/2014/main" val="1895386715"/>
                    </a:ext>
                  </a:extLst>
                </a:gridCol>
                <a:gridCol w="1342767">
                  <a:extLst>
                    <a:ext uri="{9D8B030D-6E8A-4147-A177-3AD203B41FA5}">
                      <a16:colId xmlns:a16="http://schemas.microsoft.com/office/drawing/2014/main" val="657761844"/>
                    </a:ext>
                  </a:extLst>
                </a:gridCol>
                <a:gridCol w="2383421">
                  <a:extLst>
                    <a:ext uri="{9D8B030D-6E8A-4147-A177-3AD203B41FA5}">
                      <a16:colId xmlns:a16="http://schemas.microsoft.com/office/drawing/2014/main" val="373597688"/>
                    </a:ext>
                  </a:extLst>
                </a:gridCol>
              </a:tblGrid>
              <a:tr h="207049">
                <a:tc>
                  <a:txBody>
                    <a:bodyPr/>
                    <a:lstStyle/>
                    <a:p>
                      <a:pPr algn="ctr">
                        <a:lnSpc>
                          <a:spcPct val="107000"/>
                        </a:lnSpc>
                        <a:spcAft>
                          <a:spcPts val="0"/>
                        </a:spcAft>
                      </a:pPr>
                      <a:r>
                        <a:rPr lang="en-US" sz="1200">
                          <a:effectLst/>
                        </a:rPr>
                        <a:t>No</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200">
                          <a:effectLst/>
                        </a:rPr>
                        <a:t>Use Case</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200">
                          <a:effectLst/>
                        </a:rPr>
                        <a:t>Deskripsi</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15149202"/>
                  </a:ext>
                </a:extLst>
              </a:tr>
              <a:tr h="182245">
                <a:tc>
                  <a:txBody>
                    <a:bodyPr/>
                    <a:lstStyle/>
                    <a:p>
                      <a:pPr algn="ctr">
                        <a:lnSpc>
                          <a:spcPct val="107000"/>
                        </a:lnSpc>
                        <a:spcAft>
                          <a:spcPts val="0"/>
                        </a:spcAft>
                      </a:pPr>
                      <a:r>
                        <a:rPr lang="en-US" sz="1200">
                          <a:effectLst/>
                        </a:rPr>
                        <a:t>1</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200" dirty="0">
                          <a:effectLst/>
                        </a:rPr>
                        <a:t>Login</a:t>
                      </a:r>
                      <a:endParaRPr lang="id-I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dirty="0" err="1">
                          <a:effectLst/>
                        </a:rPr>
                        <a:t>Sistem</a:t>
                      </a:r>
                      <a:r>
                        <a:rPr lang="en-US" sz="1200" dirty="0">
                          <a:effectLst/>
                        </a:rPr>
                        <a:t> </a:t>
                      </a:r>
                      <a:r>
                        <a:rPr lang="en-US" sz="1200" dirty="0" err="1">
                          <a:effectLst/>
                        </a:rPr>
                        <a:t>menampilkan</a:t>
                      </a:r>
                      <a:r>
                        <a:rPr lang="en-US" sz="1200" dirty="0">
                          <a:effectLst/>
                        </a:rPr>
                        <a:t> form </a:t>
                      </a:r>
                      <a:r>
                        <a:rPr lang="en-US" sz="1200" dirty="0" err="1">
                          <a:effectLst/>
                        </a:rPr>
                        <a:t>untuk</a:t>
                      </a:r>
                      <a:r>
                        <a:rPr lang="en-US" sz="1200" dirty="0">
                          <a:effectLst/>
                        </a:rPr>
                        <a:t> input </a:t>
                      </a:r>
                      <a:r>
                        <a:rPr lang="en-US" sz="1100" dirty="0">
                          <a:effectLst/>
                        </a:rPr>
                        <a:t>username dan password.</a:t>
                      </a:r>
                      <a:endParaRPr lang="id-ID"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endParaRPr lang="id-I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16197276"/>
                  </a:ext>
                </a:extLst>
              </a:tr>
              <a:tr h="191135">
                <a:tc>
                  <a:txBody>
                    <a:bodyPr/>
                    <a:lstStyle/>
                    <a:p>
                      <a:pPr algn="ctr">
                        <a:lnSpc>
                          <a:spcPct val="107000"/>
                        </a:lnSpc>
                        <a:spcAft>
                          <a:spcPts val="0"/>
                        </a:spcAft>
                      </a:pPr>
                      <a:r>
                        <a:rPr lang="en-US" sz="1200">
                          <a:effectLst/>
                        </a:rPr>
                        <a:t>2</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200">
                          <a:effectLst/>
                        </a:rPr>
                        <a:t>Update Database</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200" dirty="0">
                          <a:effectLst/>
                        </a:rPr>
                        <a:t>Update database </a:t>
                      </a:r>
                      <a:r>
                        <a:rPr lang="en-US" sz="1200" dirty="0" err="1">
                          <a:effectLst/>
                        </a:rPr>
                        <a:t>dari</a:t>
                      </a:r>
                      <a:r>
                        <a:rPr lang="en-US" sz="1200" dirty="0">
                          <a:effectLst/>
                        </a:rPr>
                        <a:t> SAP</a:t>
                      </a:r>
                      <a:endParaRPr lang="id-I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31634215"/>
                  </a:ext>
                </a:extLst>
              </a:tr>
              <a:tr h="182245">
                <a:tc>
                  <a:txBody>
                    <a:bodyPr/>
                    <a:lstStyle/>
                    <a:p>
                      <a:pPr algn="ctr">
                        <a:lnSpc>
                          <a:spcPct val="107000"/>
                        </a:lnSpc>
                        <a:spcAft>
                          <a:spcPts val="0"/>
                        </a:spcAft>
                      </a:pPr>
                      <a:r>
                        <a:rPr lang="en-US" sz="1200">
                          <a:effectLst/>
                        </a:rPr>
                        <a:t>3</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200">
                          <a:effectLst/>
                        </a:rPr>
                        <a:t>Data Petugas</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200" dirty="0" err="1">
                          <a:effectLst/>
                        </a:rPr>
                        <a:t>Sistem</a:t>
                      </a:r>
                      <a:r>
                        <a:rPr lang="en-US" sz="1200" dirty="0">
                          <a:effectLst/>
                        </a:rPr>
                        <a:t> </a:t>
                      </a:r>
                      <a:r>
                        <a:rPr lang="en-US" sz="1200" dirty="0" err="1">
                          <a:effectLst/>
                        </a:rPr>
                        <a:t>menampilkan</a:t>
                      </a:r>
                      <a:r>
                        <a:rPr lang="en-US" sz="1200" dirty="0">
                          <a:effectLst/>
                        </a:rPr>
                        <a:t> data </a:t>
                      </a:r>
                      <a:r>
                        <a:rPr lang="en-US" sz="1200" dirty="0" err="1">
                          <a:effectLst/>
                        </a:rPr>
                        <a:t>Petugas</a:t>
                      </a:r>
                      <a:r>
                        <a:rPr lang="en-US" sz="1200" dirty="0">
                          <a:effectLst/>
                        </a:rPr>
                        <a:t>.</a:t>
                      </a:r>
                      <a:endParaRPr lang="id-I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95350521"/>
                  </a:ext>
                </a:extLst>
              </a:tr>
              <a:tr h="182245">
                <a:tc>
                  <a:txBody>
                    <a:bodyPr/>
                    <a:lstStyle/>
                    <a:p>
                      <a:pPr algn="ctr">
                        <a:lnSpc>
                          <a:spcPct val="107000"/>
                        </a:lnSpc>
                        <a:spcAft>
                          <a:spcPts val="0"/>
                        </a:spcAft>
                      </a:pPr>
                      <a:r>
                        <a:rPr lang="en-US" sz="1200">
                          <a:effectLst/>
                        </a:rPr>
                        <a:t>4</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200">
                          <a:effectLst/>
                        </a:rPr>
                        <a:t>Buat Laporan</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dirty="0" err="1">
                          <a:effectLst/>
                        </a:rPr>
                        <a:t>Sistem</a:t>
                      </a:r>
                      <a:r>
                        <a:rPr lang="en-US" sz="1200" dirty="0">
                          <a:effectLst/>
                        </a:rPr>
                        <a:t> </a:t>
                      </a:r>
                      <a:r>
                        <a:rPr lang="en-US" sz="1200" dirty="0" err="1">
                          <a:effectLst/>
                        </a:rPr>
                        <a:t>menampilkan</a:t>
                      </a:r>
                      <a:r>
                        <a:rPr lang="en-US" sz="1200" dirty="0">
                          <a:effectLst/>
                        </a:rPr>
                        <a:t> form </a:t>
                      </a:r>
                      <a:r>
                        <a:rPr lang="en-US" sz="1200" dirty="0" err="1">
                          <a:effectLst/>
                        </a:rPr>
                        <a:t>untuk</a:t>
                      </a:r>
                      <a:r>
                        <a:rPr lang="en-US" sz="1200" dirty="0">
                          <a:effectLst/>
                        </a:rPr>
                        <a:t> input </a:t>
                      </a:r>
                      <a:r>
                        <a:rPr lang="en-US" sz="1100" dirty="0">
                          <a:effectLst/>
                        </a:rPr>
                        <a:t>data </a:t>
                      </a:r>
                      <a:r>
                        <a:rPr lang="en-US" sz="1100" dirty="0" err="1">
                          <a:effectLst/>
                        </a:rPr>
                        <a:t>kemas</a:t>
                      </a:r>
                      <a:r>
                        <a:rPr lang="en-US" sz="1100" dirty="0">
                          <a:effectLst/>
                        </a:rPr>
                        <a:t> </a:t>
                      </a:r>
                      <a:r>
                        <a:rPr lang="en-US" sz="1100" dirty="0" err="1">
                          <a:effectLst/>
                        </a:rPr>
                        <a:t>harian</a:t>
                      </a:r>
                      <a:r>
                        <a:rPr lang="en-US" sz="1100" dirty="0">
                          <a:effectLst/>
                        </a:rPr>
                        <a:t> </a:t>
                      </a:r>
                      <a:r>
                        <a:rPr lang="en-US" sz="1100" dirty="0" err="1">
                          <a:effectLst/>
                        </a:rPr>
                        <a:t>menggunakan</a:t>
                      </a:r>
                      <a:r>
                        <a:rPr lang="en-US" sz="1100" dirty="0">
                          <a:effectLst/>
                        </a:rPr>
                        <a:t> </a:t>
                      </a:r>
                      <a:r>
                        <a:rPr lang="en-US" sz="1050" dirty="0">
                          <a:effectLst/>
                        </a:rPr>
                        <a:t>scan barcode</a:t>
                      </a:r>
                      <a:endParaRPr lang="id-ID"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97613859"/>
                  </a:ext>
                </a:extLst>
              </a:tr>
              <a:tr h="182245">
                <a:tc>
                  <a:txBody>
                    <a:bodyPr/>
                    <a:lstStyle/>
                    <a:p>
                      <a:pPr algn="ctr">
                        <a:lnSpc>
                          <a:spcPct val="107000"/>
                        </a:lnSpc>
                        <a:spcAft>
                          <a:spcPts val="0"/>
                        </a:spcAft>
                      </a:pPr>
                      <a:r>
                        <a:rPr lang="en-US" sz="1200">
                          <a:effectLst/>
                        </a:rPr>
                        <a:t>5</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200" dirty="0" err="1">
                          <a:effectLst/>
                        </a:rPr>
                        <a:t>Lihat</a:t>
                      </a:r>
                      <a:r>
                        <a:rPr lang="en-US" sz="1200" dirty="0">
                          <a:effectLst/>
                        </a:rPr>
                        <a:t> </a:t>
                      </a:r>
                      <a:r>
                        <a:rPr lang="en-US" sz="1200" dirty="0" err="1">
                          <a:effectLst/>
                        </a:rPr>
                        <a:t>Laporan</a:t>
                      </a:r>
                      <a:endParaRPr lang="id-I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dirty="0" err="1">
                          <a:effectLst/>
                        </a:rPr>
                        <a:t>Sistem</a:t>
                      </a:r>
                      <a:r>
                        <a:rPr lang="en-US" sz="1200" dirty="0">
                          <a:effectLst/>
                        </a:rPr>
                        <a:t> </a:t>
                      </a:r>
                      <a:r>
                        <a:rPr lang="en-US" sz="1200" dirty="0" err="1">
                          <a:effectLst/>
                        </a:rPr>
                        <a:t>menampilkan</a:t>
                      </a:r>
                      <a:r>
                        <a:rPr lang="en-US" sz="1200" dirty="0">
                          <a:effectLst/>
                        </a:rPr>
                        <a:t> form </a:t>
                      </a:r>
                      <a:r>
                        <a:rPr lang="en-US" sz="1200" dirty="0" err="1">
                          <a:effectLst/>
                        </a:rPr>
                        <a:t>laporan</a:t>
                      </a:r>
                      <a:r>
                        <a:rPr lang="en-US" sz="1200" dirty="0">
                          <a:effectLst/>
                        </a:rPr>
                        <a:t> </a:t>
                      </a:r>
                      <a:r>
                        <a:rPr lang="en-US" sz="1100" dirty="0" err="1">
                          <a:effectLst/>
                        </a:rPr>
                        <a:t>harian</a:t>
                      </a:r>
                      <a:r>
                        <a:rPr lang="en-US" sz="1100" dirty="0">
                          <a:effectLst/>
                        </a:rPr>
                        <a:t>.</a:t>
                      </a:r>
                      <a:endParaRPr lang="id-ID"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4081901"/>
                  </a:ext>
                </a:extLst>
              </a:tr>
            </a:tbl>
          </a:graphicData>
        </a:graphic>
      </p:graphicFrame>
      <p:sp>
        <p:nvSpPr>
          <p:cNvPr id="16" name="TextBox 15">
            <a:extLst>
              <a:ext uri="{FF2B5EF4-FFF2-40B4-BE49-F238E27FC236}">
                <a16:creationId xmlns:a16="http://schemas.microsoft.com/office/drawing/2014/main" id="{68E5D6CD-122D-42FD-BD74-6EF077DDA83B}"/>
              </a:ext>
            </a:extLst>
          </p:cNvPr>
          <p:cNvSpPr txBox="1"/>
          <p:nvPr/>
        </p:nvSpPr>
        <p:spPr>
          <a:xfrm>
            <a:off x="8113797" y="1224625"/>
            <a:ext cx="6108356" cy="369332"/>
          </a:xfrm>
          <a:prstGeom prst="rect">
            <a:avLst/>
          </a:prstGeom>
          <a:noFill/>
        </p:spPr>
        <p:txBody>
          <a:bodyPr wrap="square">
            <a:spAutoFit/>
          </a:bodyPr>
          <a:lstStyle/>
          <a:p>
            <a:r>
              <a:rPr lang="en-US" sz="1800" b="1" i="1" dirty="0" err="1">
                <a:effectLst/>
                <a:latin typeface="Times New Roman" panose="02020603050405020304" pitchFamily="18" charset="0"/>
                <a:ea typeface="Calibri" panose="020F0502020204030204" pitchFamily="34" charset="0"/>
              </a:rPr>
              <a:t>Aktor</a:t>
            </a:r>
            <a:r>
              <a:rPr lang="en-US" sz="1800" b="1" i="1" dirty="0">
                <a:effectLst/>
                <a:latin typeface="Times New Roman" panose="02020603050405020304" pitchFamily="18" charset="0"/>
                <a:ea typeface="Calibri" panose="020F0502020204030204" pitchFamily="34" charset="0"/>
              </a:rPr>
              <a:t> dan </a:t>
            </a:r>
            <a:r>
              <a:rPr lang="en-US" sz="1800" b="1" i="1" dirty="0" err="1">
                <a:effectLst/>
                <a:latin typeface="Times New Roman" panose="02020603050405020304" pitchFamily="18" charset="0"/>
                <a:ea typeface="Calibri" panose="020F0502020204030204" pitchFamily="34" charset="0"/>
              </a:rPr>
              <a:t>Deskripsi</a:t>
            </a:r>
            <a:endParaRPr lang="id-ID" dirty="0"/>
          </a:p>
        </p:txBody>
      </p:sp>
      <p:sp>
        <p:nvSpPr>
          <p:cNvPr id="18" name="TextBox 17">
            <a:extLst>
              <a:ext uri="{FF2B5EF4-FFF2-40B4-BE49-F238E27FC236}">
                <a16:creationId xmlns:a16="http://schemas.microsoft.com/office/drawing/2014/main" id="{089F3F4E-36F7-47D9-8E75-7FA6C31F0A50}"/>
              </a:ext>
            </a:extLst>
          </p:cNvPr>
          <p:cNvSpPr txBox="1"/>
          <p:nvPr/>
        </p:nvSpPr>
        <p:spPr>
          <a:xfrm>
            <a:off x="7979833" y="2855138"/>
            <a:ext cx="7171266" cy="369332"/>
          </a:xfrm>
          <a:prstGeom prst="rect">
            <a:avLst/>
          </a:prstGeom>
          <a:noFill/>
        </p:spPr>
        <p:txBody>
          <a:bodyPr wrap="square">
            <a:spAutoFit/>
          </a:bodyPr>
          <a:lstStyle/>
          <a:p>
            <a:r>
              <a:rPr lang="en-US" sz="1800" b="1" dirty="0">
                <a:effectLst/>
                <a:latin typeface="Times New Roman" panose="02020603050405020304" pitchFamily="18" charset="0"/>
                <a:ea typeface="Calibri" panose="020F0502020204030204" pitchFamily="34" charset="0"/>
              </a:rPr>
              <a:t>Use Case </a:t>
            </a:r>
            <a:r>
              <a:rPr lang="en-US" sz="1800" b="1" i="1" dirty="0">
                <a:effectLst/>
                <a:latin typeface="Times New Roman" panose="02020603050405020304" pitchFamily="18" charset="0"/>
                <a:ea typeface="Calibri" panose="020F0502020204030204" pitchFamily="34" charset="0"/>
              </a:rPr>
              <a:t>dan </a:t>
            </a:r>
            <a:r>
              <a:rPr lang="en-US" sz="1800" b="1" i="1" dirty="0" err="1">
                <a:effectLst/>
                <a:latin typeface="Times New Roman" panose="02020603050405020304" pitchFamily="18" charset="0"/>
                <a:ea typeface="Calibri" panose="020F0502020204030204" pitchFamily="34" charset="0"/>
              </a:rPr>
              <a:t>Deskripsi</a:t>
            </a:r>
            <a:endParaRPr lang="id-ID" dirty="0"/>
          </a:p>
        </p:txBody>
      </p:sp>
    </p:spTree>
    <p:extLst>
      <p:ext uri="{BB962C8B-B14F-4D97-AF65-F5344CB8AC3E}">
        <p14:creationId xmlns:p14="http://schemas.microsoft.com/office/powerpoint/2010/main" val="223348294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DE8812-BB9C-4C25-9375-FF3A3613B908}"/>
              </a:ext>
            </a:extLst>
          </p:cNvPr>
          <p:cNvSpPr txBox="1"/>
          <p:nvPr/>
        </p:nvSpPr>
        <p:spPr>
          <a:xfrm>
            <a:off x="1284810" y="658181"/>
            <a:ext cx="4628310" cy="769441"/>
          </a:xfrm>
          <a:prstGeom prst="rect">
            <a:avLst/>
          </a:prstGeom>
          <a:noFill/>
        </p:spPr>
        <p:txBody>
          <a:bodyPr wrap="square" rtlCol="0" anchor="ctr">
            <a:spAutoFit/>
          </a:bodyPr>
          <a:lstStyle/>
          <a:p>
            <a:r>
              <a:rPr lang="id-ID" altLang="ko-KR" sz="4400" b="1" dirty="0">
                <a:cs typeface="Arial" pitchFamily="34" charset="0"/>
              </a:rPr>
              <a:t>PERANCANGAN</a:t>
            </a:r>
            <a:endParaRPr lang="ko-KR" altLang="en-US" sz="4400" b="1" dirty="0">
              <a:cs typeface="Arial" pitchFamily="34" charset="0"/>
            </a:endParaRPr>
          </a:p>
        </p:txBody>
      </p:sp>
      <p:sp>
        <p:nvSpPr>
          <p:cNvPr id="12" name="TextBox 11">
            <a:extLst>
              <a:ext uri="{FF2B5EF4-FFF2-40B4-BE49-F238E27FC236}">
                <a16:creationId xmlns:a16="http://schemas.microsoft.com/office/drawing/2014/main" id="{2BD01C55-D8FE-497D-81D6-91B9A543B3A3}"/>
              </a:ext>
            </a:extLst>
          </p:cNvPr>
          <p:cNvSpPr txBox="1"/>
          <p:nvPr/>
        </p:nvSpPr>
        <p:spPr>
          <a:xfrm>
            <a:off x="1171598" y="1593772"/>
            <a:ext cx="4628310" cy="461665"/>
          </a:xfrm>
          <a:prstGeom prst="rect">
            <a:avLst/>
          </a:prstGeom>
          <a:noFill/>
        </p:spPr>
        <p:txBody>
          <a:bodyPr wrap="square" rtlCol="0" anchor="ctr">
            <a:spAutoFit/>
          </a:bodyPr>
          <a:lstStyle/>
          <a:p>
            <a:r>
              <a:rPr lang="id-ID" altLang="ko-KR" sz="2400" dirty="0">
                <a:solidFill>
                  <a:schemeClr val="accent3"/>
                </a:solidFill>
                <a:cs typeface="Arial" pitchFamily="34" charset="0"/>
              </a:rPr>
              <a:t>ACTIVITY DIAGRAM</a:t>
            </a:r>
            <a:endParaRPr lang="ko-KR" altLang="en-US" sz="2400" dirty="0">
              <a:solidFill>
                <a:schemeClr val="accent3"/>
              </a:solidFill>
              <a:cs typeface="Arial" pitchFamily="34" charset="0"/>
            </a:endParaRPr>
          </a:p>
        </p:txBody>
      </p:sp>
      <p:sp>
        <p:nvSpPr>
          <p:cNvPr id="2" name="Rectangle 2">
            <a:extLst>
              <a:ext uri="{FF2B5EF4-FFF2-40B4-BE49-F238E27FC236}">
                <a16:creationId xmlns:a16="http://schemas.microsoft.com/office/drawing/2014/main" id="{7A65779D-FD39-4C46-BAEA-427779DAFD5D}"/>
              </a:ext>
            </a:extLst>
          </p:cNvPr>
          <p:cNvSpPr>
            <a:spLocks noChangeArrowheads="1"/>
          </p:cNvSpPr>
          <p:nvPr/>
        </p:nvSpPr>
        <p:spPr bwMode="auto">
          <a:xfrm>
            <a:off x="1628798" y="2141413"/>
            <a:ext cx="2377574"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just">
              <a:lnSpc>
                <a:spcPct val="150000"/>
              </a:lnSpc>
              <a:spcAft>
                <a:spcPts val="0"/>
              </a:spcAft>
            </a:pPr>
            <a:r>
              <a:rPr lang="id-ID" sz="1800" i="1" dirty="0">
                <a:effectLst/>
                <a:latin typeface="Times New Roman" panose="02020603050405020304" pitchFamily="18" charset="0"/>
                <a:ea typeface="Calibri" panose="020F0502020204030204" pitchFamily="34" charset="0"/>
                <a:cs typeface="Times New Roman" panose="02020603050405020304" pitchFamily="18" charset="0"/>
              </a:rPr>
              <a:t>Activity Diagram Login</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id-ID" sz="1800" b="0" i="0" u="none" strike="noStrike" cap="none" normalizeH="0" baseline="0" dirty="0">
              <a:ln>
                <a:noFill/>
              </a:ln>
              <a:solidFill>
                <a:schemeClr val="tx1"/>
              </a:solidFill>
              <a:effectLst/>
              <a:latin typeface="Arial" panose="020B0604020202020204" pitchFamily="34" charset="0"/>
            </a:endParaRPr>
          </a:p>
        </p:txBody>
      </p:sp>
      <p:pic>
        <p:nvPicPr>
          <p:cNvPr id="2049" name="Picture 8">
            <a:extLst>
              <a:ext uri="{FF2B5EF4-FFF2-40B4-BE49-F238E27FC236}">
                <a16:creationId xmlns:a16="http://schemas.microsoft.com/office/drawing/2014/main" id="{89459798-F922-4FE0-8304-AC501C4793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98" y="2675569"/>
            <a:ext cx="3429000" cy="30670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2BA07FAB-577F-4842-82B8-382F6BBF868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00598" y="2663903"/>
            <a:ext cx="3867150" cy="2600325"/>
          </a:xfrm>
          <a:prstGeom prst="rect">
            <a:avLst/>
          </a:prstGeom>
          <a:noFill/>
          <a:ln>
            <a:noFill/>
          </a:ln>
        </p:spPr>
      </p:pic>
      <p:sp>
        <p:nvSpPr>
          <p:cNvPr id="17" name="TextBox 16">
            <a:extLst>
              <a:ext uri="{FF2B5EF4-FFF2-40B4-BE49-F238E27FC236}">
                <a16:creationId xmlns:a16="http://schemas.microsoft.com/office/drawing/2014/main" id="{C1EB5304-3964-4365-821D-0ED29AFBAF81}"/>
              </a:ext>
            </a:extLst>
          </p:cNvPr>
          <p:cNvSpPr txBox="1"/>
          <p:nvPr/>
        </p:nvSpPr>
        <p:spPr>
          <a:xfrm>
            <a:off x="4737339" y="2145106"/>
            <a:ext cx="6911546" cy="463397"/>
          </a:xfrm>
          <a:prstGeom prst="rect">
            <a:avLst/>
          </a:prstGeom>
          <a:noFill/>
        </p:spPr>
        <p:txBody>
          <a:bodyPr wrap="square">
            <a:spAutoFit/>
          </a:bodyPr>
          <a:lstStyle/>
          <a:p>
            <a:pPr lvl="0" algn="just">
              <a:lnSpc>
                <a:spcPct val="150000"/>
              </a:lnSpc>
              <a:spcAft>
                <a:spcPts val="0"/>
              </a:spcAft>
            </a:pPr>
            <a:r>
              <a:rPr lang="id-ID" sz="1800" i="1" dirty="0">
                <a:effectLst/>
                <a:latin typeface="Times New Roman" panose="02020603050405020304" pitchFamily="18" charset="0"/>
                <a:ea typeface="Calibri" panose="020F0502020204030204" pitchFamily="34" charset="0"/>
                <a:cs typeface="Times New Roman" panose="02020603050405020304" pitchFamily="18" charset="0"/>
              </a:rPr>
              <a:t>Activity Diagram Update Database</a:t>
            </a:r>
            <a:endParaRPr lang="id-ID"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9" name="Picture 18">
            <a:extLst>
              <a:ext uri="{FF2B5EF4-FFF2-40B4-BE49-F238E27FC236}">
                <a16:creationId xmlns:a16="http://schemas.microsoft.com/office/drawing/2014/main" id="{84F963E8-8D6A-478C-8851-74179508381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343900" y="2663903"/>
            <a:ext cx="3848100" cy="2495550"/>
          </a:xfrm>
          <a:prstGeom prst="rect">
            <a:avLst/>
          </a:prstGeom>
          <a:noFill/>
          <a:ln>
            <a:noFill/>
          </a:ln>
        </p:spPr>
      </p:pic>
      <p:sp>
        <p:nvSpPr>
          <p:cNvPr id="20" name="TextBox 19">
            <a:extLst>
              <a:ext uri="{FF2B5EF4-FFF2-40B4-BE49-F238E27FC236}">
                <a16:creationId xmlns:a16="http://schemas.microsoft.com/office/drawing/2014/main" id="{35796788-A445-4E77-8FAA-467653FD7D4C}"/>
              </a:ext>
            </a:extLst>
          </p:cNvPr>
          <p:cNvSpPr txBox="1"/>
          <p:nvPr/>
        </p:nvSpPr>
        <p:spPr>
          <a:xfrm>
            <a:off x="8679415" y="2145106"/>
            <a:ext cx="6108700" cy="463397"/>
          </a:xfrm>
          <a:prstGeom prst="rect">
            <a:avLst/>
          </a:prstGeom>
          <a:noFill/>
        </p:spPr>
        <p:txBody>
          <a:bodyPr wrap="square">
            <a:spAutoFit/>
          </a:bodyPr>
          <a:lstStyle/>
          <a:p>
            <a:pPr lvl="0" algn="just">
              <a:lnSpc>
                <a:spcPct val="150000"/>
              </a:lnSpc>
              <a:spcAft>
                <a:spcPts val="0"/>
              </a:spcAft>
            </a:pPr>
            <a:r>
              <a:rPr lang="id-ID" sz="1800" i="1" dirty="0">
                <a:effectLst/>
                <a:latin typeface="Times New Roman" panose="02020603050405020304" pitchFamily="18" charset="0"/>
                <a:ea typeface="Calibri" panose="020F0502020204030204" pitchFamily="34" charset="0"/>
                <a:cs typeface="Times New Roman" panose="02020603050405020304" pitchFamily="18" charset="0"/>
              </a:rPr>
              <a:t>Activity Diagram Data Petugas</a:t>
            </a:r>
            <a:endParaRPr lang="id-ID"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087283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DE8812-BB9C-4C25-9375-FF3A3613B908}"/>
              </a:ext>
            </a:extLst>
          </p:cNvPr>
          <p:cNvSpPr txBox="1"/>
          <p:nvPr/>
        </p:nvSpPr>
        <p:spPr>
          <a:xfrm>
            <a:off x="1284810" y="658181"/>
            <a:ext cx="4628310" cy="769441"/>
          </a:xfrm>
          <a:prstGeom prst="rect">
            <a:avLst/>
          </a:prstGeom>
          <a:noFill/>
        </p:spPr>
        <p:txBody>
          <a:bodyPr wrap="square" rtlCol="0" anchor="ctr">
            <a:spAutoFit/>
          </a:bodyPr>
          <a:lstStyle/>
          <a:p>
            <a:r>
              <a:rPr lang="id-ID" altLang="ko-KR" sz="4400" b="1" dirty="0">
                <a:cs typeface="Arial" pitchFamily="34" charset="0"/>
              </a:rPr>
              <a:t>PERANCANGAN</a:t>
            </a:r>
            <a:endParaRPr lang="ko-KR" altLang="en-US" sz="4400" b="1" dirty="0">
              <a:cs typeface="Arial" pitchFamily="34" charset="0"/>
            </a:endParaRPr>
          </a:p>
        </p:txBody>
      </p:sp>
      <p:sp>
        <p:nvSpPr>
          <p:cNvPr id="12" name="TextBox 11">
            <a:extLst>
              <a:ext uri="{FF2B5EF4-FFF2-40B4-BE49-F238E27FC236}">
                <a16:creationId xmlns:a16="http://schemas.microsoft.com/office/drawing/2014/main" id="{2BD01C55-D8FE-497D-81D6-91B9A543B3A3}"/>
              </a:ext>
            </a:extLst>
          </p:cNvPr>
          <p:cNvSpPr txBox="1"/>
          <p:nvPr/>
        </p:nvSpPr>
        <p:spPr>
          <a:xfrm>
            <a:off x="1171598" y="1593772"/>
            <a:ext cx="4628310" cy="461665"/>
          </a:xfrm>
          <a:prstGeom prst="rect">
            <a:avLst/>
          </a:prstGeom>
          <a:noFill/>
        </p:spPr>
        <p:txBody>
          <a:bodyPr wrap="square" rtlCol="0" anchor="ctr">
            <a:spAutoFit/>
          </a:bodyPr>
          <a:lstStyle/>
          <a:p>
            <a:r>
              <a:rPr lang="id-ID" altLang="ko-KR" sz="2400" dirty="0">
                <a:solidFill>
                  <a:schemeClr val="accent3"/>
                </a:solidFill>
                <a:cs typeface="Arial" pitchFamily="34" charset="0"/>
              </a:rPr>
              <a:t>ACTIVITY DIAGRAM</a:t>
            </a:r>
            <a:endParaRPr lang="ko-KR" altLang="en-US" sz="2400" dirty="0">
              <a:solidFill>
                <a:schemeClr val="accent3"/>
              </a:solidFill>
              <a:cs typeface="Arial" pitchFamily="34" charset="0"/>
            </a:endParaRPr>
          </a:p>
        </p:txBody>
      </p:sp>
      <p:sp>
        <p:nvSpPr>
          <p:cNvPr id="2" name="Rectangle 2">
            <a:extLst>
              <a:ext uri="{FF2B5EF4-FFF2-40B4-BE49-F238E27FC236}">
                <a16:creationId xmlns:a16="http://schemas.microsoft.com/office/drawing/2014/main" id="{7A65779D-FD39-4C46-BAEA-427779DAFD5D}"/>
              </a:ext>
            </a:extLst>
          </p:cNvPr>
          <p:cNvSpPr>
            <a:spLocks noChangeArrowheads="1"/>
          </p:cNvSpPr>
          <p:nvPr/>
        </p:nvSpPr>
        <p:spPr bwMode="auto">
          <a:xfrm>
            <a:off x="1171598" y="2145105"/>
            <a:ext cx="3127779" cy="463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just">
              <a:lnSpc>
                <a:spcPct val="150000"/>
              </a:lnSpc>
              <a:spcAft>
                <a:spcPts val="0"/>
              </a:spcAft>
            </a:pPr>
            <a:r>
              <a:rPr lang="id-ID" sz="1800" i="1" dirty="0">
                <a:effectLst/>
                <a:latin typeface="Times New Roman" panose="02020603050405020304" pitchFamily="18" charset="0"/>
                <a:ea typeface="Calibri" panose="020F0502020204030204" pitchFamily="34" charset="0"/>
                <a:cs typeface="Times New Roman" panose="02020603050405020304" pitchFamily="18" charset="0"/>
              </a:rPr>
              <a:t>Activity Diagram Buat Laporan</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C1EB5304-3964-4365-821D-0ED29AFBAF81}"/>
              </a:ext>
            </a:extLst>
          </p:cNvPr>
          <p:cNvSpPr txBox="1"/>
          <p:nvPr/>
        </p:nvSpPr>
        <p:spPr>
          <a:xfrm>
            <a:off x="6459047" y="2202516"/>
            <a:ext cx="6911546" cy="463397"/>
          </a:xfrm>
          <a:prstGeom prst="rect">
            <a:avLst/>
          </a:prstGeom>
          <a:noFill/>
        </p:spPr>
        <p:txBody>
          <a:bodyPr wrap="square">
            <a:spAutoFit/>
          </a:bodyPr>
          <a:lstStyle/>
          <a:p>
            <a:pPr lvl="0" algn="just">
              <a:lnSpc>
                <a:spcPct val="150000"/>
              </a:lnSpc>
              <a:spcAft>
                <a:spcPts val="0"/>
              </a:spcAft>
            </a:pPr>
            <a:r>
              <a:rPr lang="id-ID" sz="1800" i="1" dirty="0">
                <a:effectLst/>
                <a:latin typeface="Times New Roman" panose="02020603050405020304" pitchFamily="18" charset="0"/>
                <a:ea typeface="Calibri" panose="020F0502020204030204" pitchFamily="34" charset="0"/>
                <a:cs typeface="Times New Roman" panose="02020603050405020304" pitchFamily="18" charset="0"/>
              </a:rPr>
              <a:t>Activity Diagram Lihat Laporan</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BDDC592E-AB41-4D5B-BC65-17B5256A3ED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5914" y="2698172"/>
            <a:ext cx="3781425" cy="2828925"/>
          </a:xfrm>
          <a:prstGeom prst="rect">
            <a:avLst/>
          </a:prstGeom>
          <a:noFill/>
          <a:ln>
            <a:noFill/>
          </a:ln>
        </p:spPr>
      </p:pic>
      <p:pic>
        <p:nvPicPr>
          <p:cNvPr id="13" name="Picture 12">
            <a:extLst>
              <a:ext uri="{FF2B5EF4-FFF2-40B4-BE49-F238E27FC236}">
                <a16:creationId xmlns:a16="http://schemas.microsoft.com/office/drawing/2014/main" id="{D24CD1F8-50F7-4784-A992-9CFF0A51D83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60921" y="2679122"/>
            <a:ext cx="3800475" cy="2847975"/>
          </a:xfrm>
          <a:prstGeom prst="rect">
            <a:avLst/>
          </a:prstGeom>
          <a:noFill/>
          <a:ln>
            <a:noFill/>
          </a:ln>
        </p:spPr>
      </p:pic>
    </p:spTree>
    <p:extLst>
      <p:ext uri="{BB962C8B-B14F-4D97-AF65-F5344CB8AC3E}">
        <p14:creationId xmlns:p14="http://schemas.microsoft.com/office/powerpoint/2010/main" val="491390062"/>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DE8812-BB9C-4C25-9375-FF3A3613B908}"/>
              </a:ext>
            </a:extLst>
          </p:cNvPr>
          <p:cNvSpPr txBox="1"/>
          <p:nvPr/>
        </p:nvSpPr>
        <p:spPr>
          <a:xfrm>
            <a:off x="1284810" y="658181"/>
            <a:ext cx="4628310" cy="769441"/>
          </a:xfrm>
          <a:prstGeom prst="rect">
            <a:avLst/>
          </a:prstGeom>
          <a:noFill/>
        </p:spPr>
        <p:txBody>
          <a:bodyPr wrap="square" rtlCol="0" anchor="ctr">
            <a:spAutoFit/>
          </a:bodyPr>
          <a:lstStyle/>
          <a:p>
            <a:r>
              <a:rPr lang="id-ID" altLang="ko-KR" sz="4400" b="1" dirty="0">
                <a:cs typeface="Arial" pitchFamily="34" charset="0"/>
              </a:rPr>
              <a:t>PERANCANGAN</a:t>
            </a:r>
            <a:endParaRPr lang="ko-KR" altLang="en-US" sz="4400" b="1" dirty="0">
              <a:cs typeface="Arial" pitchFamily="34" charset="0"/>
            </a:endParaRPr>
          </a:p>
        </p:txBody>
      </p:sp>
      <p:sp>
        <p:nvSpPr>
          <p:cNvPr id="12" name="TextBox 11">
            <a:extLst>
              <a:ext uri="{FF2B5EF4-FFF2-40B4-BE49-F238E27FC236}">
                <a16:creationId xmlns:a16="http://schemas.microsoft.com/office/drawing/2014/main" id="{2BD01C55-D8FE-497D-81D6-91B9A543B3A3}"/>
              </a:ext>
            </a:extLst>
          </p:cNvPr>
          <p:cNvSpPr txBox="1"/>
          <p:nvPr/>
        </p:nvSpPr>
        <p:spPr>
          <a:xfrm>
            <a:off x="1171598" y="1593772"/>
            <a:ext cx="4628310" cy="461665"/>
          </a:xfrm>
          <a:prstGeom prst="rect">
            <a:avLst/>
          </a:prstGeom>
          <a:noFill/>
        </p:spPr>
        <p:txBody>
          <a:bodyPr wrap="square" rtlCol="0" anchor="ctr">
            <a:spAutoFit/>
          </a:bodyPr>
          <a:lstStyle/>
          <a:p>
            <a:r>
              <a:rPr lang="id-ID" altLang="ko-KR" sz="2400" dirty="0">
                <a:solidFill>
                  <a:schemeClr val="accent3"/>
                </a:solidFill>
                <a:cs typeface="Arial" pitchFamily="34" charset="0"/>
              </a:rPr>
              <a:t>RANCANGAN TAMPILAN</a:t>
            </a:r>
            <a:endParaRPr lang="ko-KR" altLang="en-US" sz="2400" dirty="0">
              <a:solidFill>
                <a:schemeClr val="accent3"/>
              </a:solidFill>
              <a:cs typeface="Arial" pitchFamily="34" charset="0"/>
            </a:endParaRPr>
          </a:p>
        </p:txBody>
      </p:sp>
      <p:sp>
        <p:nvSpPr>
          <p:cNvPr id="9" name="TextBox 8">
            <a:extLst>
              <a:ext uri="{FF2B5EF4-FFF2-40B4-BE49-F238E27FC236}">
                <a16:creationId xmlns:a16="http://schemas.microsoft.com/office/drawing/2014/main" id="{0F15B37B-5EDC-4DCD-AE61-0CBAD7822021}"/>
              </a:ext>
            </a:extLst>
          </p:cNvPr>
          <p:cNvSpPr txBox="1"/>
          <p:nvPr/>
        </p:nvSpPr>
        <p:spPr>
          <a:xfrm>
            <a:off x="599304" y="2154291"/>
            <a:ext cx="4714101" cy="2828147"/>
          </a:xfrm>
          <a:prstGeom prst="rect">
            <a:avLst/>
          </a:prstGeom>
          <a:noFill/>
        </p:spPr>
        <p:txBody>
          <a:bodyPr wrap="square">
            <a:spAutoFit/>
          </a:bodyPr>
          <a:lstStyle/>
          <a:p>
            <a:pPr marL="457200" indent="262890" algn="just">
              <a:lnSpc>
                <a:spcPct val="150000"/>
              </a:lnSpc>
              <a:spcAft>
                <a:spcPts val="0"/>
              </a:spcAft>
            </a:pPr>
            <a:r>
              <a:rPr lang="id-ID" sz="1200" dirty="0">
                <a:effectLst/>
                <a:ea typeface="Calibri" panose="020F0502020204030204" pitchFamily="34" charset="0"/>
                <a:cs typeface="Times New Roman" panose="02020603050405020304" pitchFamily="18" charset="0"/>
              </a:rPr>
              <a:t>Pada usulan Perancangan Tampilan penulis merancang Aplikasi berbasis web yang menggunakan bahasa pemograman PHP. </a:t>
            </a:r>
          </a:p>
          <a:p>
            <a:pPr marL="457200" indent="262890" algn="just">
              <a:lnSpc>
                <a:spcPct val="150000"/>
              </a:lnSpc>
              <a:spcAft>
                <a:spcPts val="0"/>
              </a:spcAft>
            </a:pPr>
            <a:endParaRPr lang="id-ID" sz="1200" dirty="0">
              <a:ea typeface="Calibri" panose="020F0502020204030204" pitchFamily="34" charset="0"/>
              <a:cs typeface="Times New Roman" panose="02020603050405020304" pitchFamily="18" charset="0"/>
            </a:endParaRPr>
          </a:p>
          <a:p>
            <a:pPr marL="457200" indent="262890" algn="just">
              <a:lnSpc>
                <a:spcPct val="150000"/>
              </a:lnSpc>
              <a:spcAft>
                <a:spcPts val="0"/>
              </a:spcAft>
            </a:pPr>
            <a:r>
              <a:rPr lang="en-US" sz="1200" dirty="0" err="1">
                <a:effectLst/>
                <a:ea typeface="Calibri" panose="020F0502020204030204" pitchFamily="34" charset="0"/>
                <a:cs typeface="Times New Roman" panose="02020603050405020304" pitchFamily="18" charset="0"/>
              </a:rPr>
              <a:t>Rancangan</a:t>
            </a:r>
            <a:r>
              <a:rPr lang="en-US" sz="1200" dirty="0">
                <a:effectLst/>
                <a:ea typeface="Calibri" panose="020F0502020204030204" pitchFamily="34" charset="0"/>
                <a:cs typeface="Times New Roman" panose="02020603050405020304" pitchFamily="18" charset="0"/>
              </a:rPr>
              <a:t> </a:t>
            </a:r>
            <a:r>
              <a:rPr lang="en-US" sz="1200" dirty="0" err="1">
                <a:effectLst/>
                <a:ea typeface="Calibri" panose="020F0502020204030204" pitchFamily="34" charset="0"/>
                <a:cs typeface="Times New Roman" panose="02020603050405020304" pitchFamily="18" charset="0"/>
              </a:rPr>
              <a:t>tampilan</a:t>
            </a:r>
            <a:r>
              <a:rPr lang="en-US" sz="1200" dirty="0">
                <a:effectLst/>
                <a:ea typeface="Calibri" panose="020F0502020204030204" pitchFamily="34" charset="0"/>
                <a:cs typeface="Times New Roman" panose="02020603050405020304" pitchFamily="18" charset="0"/>
              </a:rPr>
              <a:t> </a:t>
            </a:r>
            <a:r>
              <a:rPr lang="en-US" sz="1200" dirty="0" err="1">
                <a:effectLst/>
                <a:ea typeface="Calibri" panose="020F0502020204030204" pitchFamily="34" charset="0"/>
                <a:cs typeface="Times New Roman" panose="02020603050405020304" pitchFamily="18" charset="0"/>
              </a:rPr>
              <a:t>aplikasi</a:t>
            </a:r>
            <a:r>
              <a:rPr lang="en-US" sz="1200" dirty="0">
                <a:effectLst/>
                <a:ea typeface="Calibri" panose="020F0502020204030204" pitchFamily="34" charset="0"/>
                <a:cs typeface="Times New Roman" panose="02020603050405020304" pitchFamily="18" charset="0"/>
              </a:rPr>
              <a:t> </a:t>
            </a:r>
            <a:r>
              <a:rPr lang="id-ID" sz="1200" dirty="0">
                <a:effectLst/>
                <a:ea typeface="Calibri" panose="020F0502020204030204" pitchFamily="34" charset="0"/>
                <a:cs typeface="Times New Roman" panose="02020603050405020304" pitchFamily="18" charset="0"/>
              </a:rPr>
              <a:t>Pencatatan Hasil Produksi</a:t>
            </a:r>
            <a:r>
              <a:rPr lang="en-US" sz="1200" dirty="0">
                <a:effectLst/>
                <a:ea typeface="Calibri" panose="020F0502020204030204" pitchFamily="34" charset="0"/>
                <a:cs typeface="Times New Roman" panose="02020603050405020304" pitchFamily="18" charset="0"/>
              </a:rPr>
              <a:t> </a:t>
            </a:r>
            <a:r>
              <a:rPr lang="en-US" sz="1200" dirty="0" err="1">
                <a:effectLst/>
                <a:ea typeface="Calibri" panose="020F0502020204030204" pitchFamily="34" charset="0"/>
                <a:cs typeface="Times New Roman" panose="02020603050405020304" pitchFamily="18" charset="0"/>
              </a:rPr>
              <a:t>dibagi</a:t>
            </a:r>
            <a:r>
              <a:rPr lang="en-US" sz="1200" dirty="0">
                <a:effectLst/>
                <a:ea typeface="Calibri" panose="020F0502020204030204" pitchFamily="34" charset="0"/>
                <a:cs typeface="Times New Roman" panose="02020603050405020304" pitchFamily="18" charset="0"/>
              </a:rPr>
              <a:t> </a:t>
            </a:r>
            <a:r>
              <a:rPr lang="en-US" sz="1200" dirty="0" err="1">
                <a:effectLst/>
                <a:ea typeface="Calibri" panose="020F0502020204030204" pitchFamily="34" charset="0"/>
                <a:cs typeface="Times New Roman" panose="02020603050405020304" pitchFamily="18" charset="0"/>
              </a:rPr>
              <a:t>menjadi</a:t>
            </a:r>
            <a:r>
              <a:rPr lang="en-US" sz="1200" dirty="0">
                <a:effectLst/>
                <a:ea typeface="Calibri" panose="020F0502020204030204" pitchFamily="34" charset="0"/>
                <a:cs typeface="Times New Roman" panose="02020603050405020304" pitchFamily="18" charset="0"/>
              </a:rPr>
              <a:t> </a:t>
            </a:r>
            <a:r>
              <a:rPr lang="en-US" sz="1200" dirty="0" err="1">
                <a:effectLst/>
                <a:ea typeface="Calibri" panose="020F0502020204030204" pitchFamily="34" charset="0"/>
                <a:cs typeface="Times New Roman" panose="02020603050405020304" pitchFamily="18" charset="0"/>
              </a:rPr>
              <a:t>beberapa</a:t>
            </a:r>
            <a:r>
              <a:rPr lang="en-US" sz="1200" dirty="0">
                <a:effectLst/>
                <a:ea typeface="Calibri" panose="020F0502020204030204" pitchFamily="34" charset="0"/>
                <a:cs typeface="Times New Roman" panose="02020603050405020304" pitchFamily="18" charset="0"/>
              </a:rPr>
              <a:t> </a:t>
            </a:r>
            <a:r>
              <a:rPr lang="en-US" sz="1200" dirty="0" err="1">
                <a:effectLst/>
                <a:ea typeface="Calibri" panose="020F0502020204030204" pitchFamily="34" charset="0"/>
                <a:cs typeface="Times New Roman" panose="02020603050405020304" pitchFamily="18" charset="0"/>
              </a:rPr>
              <a:t>bagian</a:t>
            </a:r>
            <a:r>
              <a:rPr lang="id-ID" sz="1200" dirty="0">
                <a:effectLst/>
                <a:ea typeface="Calibri" panose="020F0502020204030204" pitchFamily="34" charset="0"/>
                <a:cs typeface="Times New Roman" panose="02020603050405020304" pitchFamily="18" charset="0"/>
              </a:rPr>
              <a:t> halaman </a:t>
            </a:r>
            <a:r>
              <a:rPr lang="en-US" sz="1200" dirty="0" err="1">
                <a:effectLst/>
                <a:ea typeface="Calibri" panose="020F0502020204030204" pitchFamily="34" charset="0"/>
                <a:cs typeface="Times New Roman" panose="02020603050405020304" pitchFamily="18" charset="0"/>
              </a:rPr>
              <a:t>yaitu</a:t>
            </a:r>
            <a:r>
              <a:rPr lang="en-US" sz="1200" dirty="0">
                <a:effectLst/>
                <a:ea typeface="Calibri" panose="020F0502020204030204" pitchFamily="34" charset="0"/>
                <a:cs typeface="Times New Roman" panose="02020603050405020304" pitchFamily="18" charset="0"/>
              </a:rPr>
              <a:t> </a:t>
            </a:r>
            <a:r>
              <a:rPr lang="id-ID" sz="1200" dirty="0">
                <a:effectLst/>
                <a:ea typeface="Calibri" panose="020F0502020204030204" pitchFamily="34" charset="0"/>
                <a:cs typeface="Times New Roman" panose="02020603050405020304" pitchFamily="18" charset="0"/>
              </a:rPr>
              <a:t>login</a:t>
            </a:r>
            <a:r>
              <a:rPr lang="en-US" sz="1200" dirty="0">
                <a:effectLst/>
                <a:ea typeface="Calibri" panose="020F0502020204030204" pitchFamily="34" charset="0"/>
                <a:cs typeface="Times New Roman" panose="02020603050405020304" pitchFamily="18" charset="0"/>
              </a:rPr>
              <a:t>, </a:t>
            </a:r>
            <a:r>
              <a:rPr lang="id-ID" sz="1200" dirty="0">
                <a:effectLst/>
                <a:ea typeface="Calibri" panose="020F0502020204030204" pitchFamily="34" charset="0"/>
                <a:cs typeface="Times New Roman" panose="02020603050405020304" pitchFamily="18" charset="0"/>
              </a:rPr>
              <a:t>beranda</a:t>
            </a:r>
            <a:r>
              <a:rPr lang="en-US" sz="1200" dirty="0">
                <a:effectLst/>
                <a:ea typeface="Calibri" panose="020F0502020204030204" pitchFamily="34" charset="0"/>
                <a:cs typeface="Times New Roman" panose="02020603050405020304" pitchFamily="18" charset="0"/>
              </a:rPr>
              <a:t>, </a:t>
            </a:r>
            <a:r>
              <a:rPr lang="id-ID" sz="1200" dirty="0">
                <a:effectLst/>
                <a:ea typeface="Calibri" panose="020F0502020204030204" pitchFamily="34" charset="0"/>
                <a:cs typeface="Times New Roman" panose="02020603050405020304" pitchFamily="18" charset="0"/>
              </a:rPr>
              <a:t>update database, data petugas,buat laporan dan lihat laporan</a:t>
            </a:r>
            <a:r>
              <a:rPr lang="en-US" sz="1200" dirty="0">
                <a:effectLst/>
                <a:ea typeface="Calibri" panose="020F0502020204030204" pitchFamily="34" charset="0"/>
                <a:cs typeface="Times New Roman" panose="02020603050405020304" pitchFamily="18" charset="0"/>
              </a:rPr>
              <a:t>. Adapun </a:t>
            </a:r>
            <a:r>
              <a:rPr lang="en-US" sz="1200" dirty="0" err="1">
                <a:effectLst/>
                <a:ea typeface="Calibri" panose="020F0502020204030204" pitchFamily="34" charset="0"/>
                <a:cs typeface="Times New Roman" panose="02020603050405020304" pitchFamily="18" charset="0"/>
              </a:rPr>
              <a:t>rancangan</a:t>
            </a:r>
            <a:r>
              <a:rPr lang="en-US" sz="1200" dirty="0">
                <a:effectLst/>
                <a:ea typeface="Calibri" panose="020F0502020204030204" pitchFamily="34" charset="0"/>
                <a:cs typeface="Times New Roman" panose="02020603050405020304" pitchFamily="18" charset="0"/>
              </a:rPr>
              <a:t> </a:t>
            </a:r>
            <a:r>
              <a:rPr lang="en-US" sz="1200" dirty="0" err="1">
                <a:effectLst/>
                <a:ea typeface="Calibri" panose="020F0502020204030204" pitchFamily="34" charset="0"/>
                <a:cs typeface="Times New Roman" panose="02020603050405020304" pitchFamily="18" charset="0"/>
              </a:rPr>
              <a:t>tampilan</a:t>
            </a:r>
            <a:r>
              <a:rPr lang="en-US" sz="1200" dirty="0">
                <a:effectLst/>
                <a:ea typeface="Calibri" panose="020F0502020204030204" pitchFamily="34" charset="0"/>
                <a:cs typeface="Times New Roman" panose="02020603050405020304" pitchFamily="18" charset="0"/>
              </a:rPr>
              <a:t> </a:t>
            </a:r>
            <a:r>
              <a:rPr lang="en-US" sz="1200" dirty="0" err="1">
                <a:effectLst/>
                <a:ea typeface="Calibri" panose="020F0502020204030204" pitchFamily="34" charset="0"/>
                <a:cs typeface="Times New Roman" panose="02020603050405020304" pitchFamily="18" charset="0"/>
              </a:rPr>
              <a:t>aplikasi</a:t>
            </a:r>
            <a:r>
              <a:rPr lang="en-US" sz="1200" dirty="0">
                <a:effectLst/>
                <a:ea typeface="Calibri" panose="020F0502020204030204" pitchFamily="34" charset="0"/>
                <a:cs typeface="Times New Roman" panose="02020603050405020304" pitchFamily="18" charset="0"/>
              </a:rPr>
              <a:t> </a:t>
            </a:r>
            <a:r>
              <a:rPr lang="id-ID" sz="1200" dirty="0">
                <a:effectLst/>
                <a:ea typeface="Calibri" panose="020F0502020204030204" pitchFamily="34" charset="0"/>
                <a:cs typeface="Times New Roman" panose="02020603050405020304" pitchFamily="18" charset="0"/>
              </a:rPr>
              <a:t>Pencatatan Hasil Produksi</a:t>
            </a:r>
            <a:r>
              <a:rPr lang="en-US" sz="1200" dirty="0">
                <a:effectLst/>
                <a:ea typeface="Calibri" panose="020F0502020204030204" pitchFamily="34" charset="0"/>
                <a:cs typeface="Times New Roman" panose="02020603050405020304" pitchFamily="18" charset="0"/>
              </a:rPr>
              <a:t> </a:t>
            </a:r>
            <a:r>
              <a:rPr lang="en-US" sz="1200" dirty="0" err="1">
                <a:effectLst/>
                <a:ea typeface="Calibri" panose="020F0502020204030204" pitchFamily="34" charset="0"/>
                <a:cs typeface="Times New Roman" panose="02020603050405020304" pitchFamily="18" charset="0"/>
              </a:rPr>
              <a:t>dari</a:t>
            </a:r>
            <a:r>
              <a:rPr lang="en-US" sz="1200" dirty="0">
                <a:effectLst/>
                <a:ea typeface="Calibri" panose="020F0502020204030204" pitchFamily="34" charset="0"/>
                <a:cs typeface="Times New Roman" panose="02020603050405020304" pitchFamily="18" charset="0"/>
              </a:rPr>
              <a:t> </a:t>
            </a:r>
            <a:r>
              <a:rPr lang="en-US" sz="1200" dirty="0" err="1">
                <a:effectLst/>
                <a:ea typeface="Calibri" panose="020F0502020204030204" pitchFamily="34" charset="0"/>
                <a:cs typeface="Times New Roman" panose="02020603050405020304" pitchFamily="18" charset="0"/>
              </a:rPr>
              <a:t>masing-masing</a:t>
            </a:r>
            <a:r>
              <a:rPr lang="id-ID" sz="1200" dirty="0">
                <a:effectLst/>
                <a:ea typeface="Calibri" panose="020F0502020204030204" pitchFamily="34" charset="0"/>
                <a:cs typeface="Times New Roman" panose="02020603050405020304" pitchFamily="18" charset="0"/>
              </a:rPr>
              <a:t> halaman</a:t>
            </a:r>
            <a:r>
              <a:rPr lang="en-US" sz="1200" dirty="0">
                <a:effectLst/>
                <a:ea typeface="Calibri" panose="020F0502020204030204" pitchFamily="34" charset="0"/>
                <a:cs typeface="Times New Roman" panose="02020603050405020304" pitchFamily="18" charset="0"/>
              </a:rPr>
              <a:t> </a:t>
            </a:r>
            <a:r>
              <a:rPr lang="en-US" sz="1200" dirty="0" err="1">
                <a:effectLst/>
                <a:ea typeface="Calibri" panose="020F0502020204030204" pitchFamily="34" charset="0"/>
                <a:cs typeface="Times New Roman" panose="02020603050405020304" pitchFamily="18" charset="0"/>
              </a:rPr>
              <a:t>tersebut</a:t>
            </a:r>
            <a:r>
              <a:rPr lang="en-US" sz="1200" dirty="0">
                <a:effectLst/>
                <a:ea typeface="Calibri" panose="020F0502020204030204" pitchFamily="34" charset="0"/>
                <a:cs typeface="Times New Roman" panose="02020603050405020304" pitchFamily="18" charset="0"/>
              </a:rPr>
              <a:t> </a:t>
            </a:r>
            <a:r>
              <a:rPr lang="en-US" sz="1200" dirty="0" err="1">
                <a:effectLst/>
                <a:ea typeface="Calibri" panose="020F0502020204030204" pitchFamily="34" charset="0"/>
                <a:cs typeface="Times New Roman" panose="02020603050405020304" pitchFamily="18" charset="0"/>
              </a:rPr>
              <a:t>diatas</a:t>
            </a:r>
            <a:r>
              <a:rPr lang="en-US" sz="1200" dirty="0">
                <a:effectLst/>
                <a:ea typeface="Calibri" panose="020F0502020204030204" pitchFamily="34" charset="0"/>
                <a:cs typeface="Times New Roman" panose="02020603050405020304" pitchFamily="18" charset="0"/>
              </a:rPr>
              <a:t> a</a:t>
            </a:r>
            <a:r>
              <a:rPr lang="id-ID" sz="1200" dirty="0">
                <a:effectLst/>
                <a:ea typeface="Calibri" panose="020F0502020204030204" pitchFamily="34" charset="0"/>
                <a:cs typeface="Times New Roman" panose="02020603050405020304" pitchFamily="18" charset="0"/>
              </a:rPr>
              <a:t>d</a:t>
            </a:r>
            <a:r>
              <a:rPr lang="en-US" sz="1200" dirty="0" err="1">
                <a:effectLst/>
                <a:ea typeface="Calibri" panose="020F0502020204030204" pitchFamily="34" charset="0"/>
                <a:cs typeface="Times New Roman" panose="02020603050405020304" pitchFamily="18" charset="0"/>
              </a:rPr>
              <a:t>alah</a:t>
            </a:r>
            <a:r>
              <a:rPr lang="en-US" sz="1200" dirty="0">
                <a:effectLst/>
                <a:ea typeface="Calibri" panose="020F0502020204030204" pitchFamily="34" charset="0"/>
                <a:cs typeface="Times New Roman" panose="02020603050405020304" pitchFamily="18" charset="0"/>
              </a:rPr>
              <a:t> </a:t>
            </a:r>
            <a:r>
              <a:rPr lang="en-US" sz="1200" dirty="0" err="1">
                <a:effectLst/>
                <a:ea typeface="Calibri" panose="020F0502020204030204" pitchFamily="34" charset="0"/>
                <a:cs typeface="Times New Roman" panose="02020603050405020304" pitchFamily="18" charset="0"/>
              </a:rPr>
              <a:t>sebagi</a:t>
            </a:r>
            <a:r>
              <a:rPr lang="en-US" sz="1200" dirty="0">
                <a:effectLst/>
                <a:ea typeface="Calibri" panose="020F0502020204030204" pitchFamily="34" charset="0"/>
                <a:cs typeface="Times New Roman" panose="02020603050405020304" pitchFamily="18" charset="0"/>
              </a:rPr>
              <a:t> </a:t>
            </a:r>
            <a:r>
              <a:rPr lang="en-US" sz="1200" dirty="0" err="1">
                <a:effectLst/>
                <a:ea typeface="Calibri" panose="020F0502020204030204" pitchFamily="34" charset="0"/>
                <a:cs typeface="Times New Roman" panose="02020603050405020304" pitchFamily="18" charset="0"/>
              </a:rPr>
              <a:t>berikut</a:t>
            </a:r>
            <a:r>
              <a:rPr lang="en-US" sz="1200" dirty="0">
                <a:effectLst/>
                <a:ea typeface="Calibri" panose="020F0502020204030204" pitchFamily="34" charset="0"/>
                <a:cs typeface="Times New Roman" panose="02020603050405020304" pitchFamily="18" charset="0"/>
              </a:rPr>
              <a:t>:</a:t>
            </a:r>
            <a:endParaRPr lang="id-ID" sz="1100" dirty="0">
              <a:effectLst/>
              <a:ea typeface="Calibri" panose="020F050202020403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71B755CE-16AE-45A8-961D-5BD0DB54104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43677" y="1152525"/>
            <a:ext cx="4276725" cy="2276475"/>
          </a:xfrm>
          <a:prstGeom prst="rect">
            <a:avLst/>
          </a:prstGeom>
          <a:noFill/>
          <a:ln>
            <a:noFill/>
          </a:ln>
        </p:spPr>
      </p:pic>
      <p:pic>
        <p:nvPicPr>
          <p:cNvPr id="15" name="Picture 14">
            <a:extLst>
              <a:ext uri="{FF2B5EF4-FFF2-40B4-BE49-F238E27FC236}">
                <a16:creationId xmlns:a16="http://schemas.microsoft.com/office/drawing/2014/main" id="{A9B9BA19-7A8E-4973-B699-83323D9666B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15102" y="4002021"/>
            <a:ext cx="4305300" cy="2276475"/>
          </a:xfrm>
          <a:prstGeom prst="rect">
            <a:avLst/>
          </a:prstGeom>
          <a:noFill/>
          <a:ln>
            <a:noFill/>
          </a:ln>
        </p:spPr>
      </p:pic>
      <p:sp>
        <p:nvSpPr>
          <p:cNvPr id="16" name="TextBox 15">
            <a:extLst>
              <a:ext uri="{FF2B5EF4-FFF2-40B4-BE49-F238E27FC236}">
                <a16:creationId xmlns:a16="http://schemas.microsoft.com/office/drawing/2014/main" id="{838E2ABF-E209-4342-A342-A0ADA823F966}"/>
              </a:ext>
            </a:extLst>
          </p:cNvPr>
          <p:cNvSpPr txBox="1"/>
          <p:nvPr/>
        </p:nvSpPr>
        <p:spPr>
          <a:xfrm>
            <a:off x="7626180" y="579504"/>
            <a:ext cx="6108356" cy="463397"/>
          </a:xfrm>
          <a:prstGeom prst="rect">
            <a:avLst/>
          </a:prstGeom>
          <a:noFill/>
        </p:spPr>
        <p:txBody>
          <a:bodyPr wrap="square">
            <a:spAutoFit/>
          </a:bodyPr>
          <a:lstStyle/>
          <a:p>
            <a:pPr lvl="0">
              <a:lnSpc>
                <a:spcPct val="150000"/>
              </a:lnSpc>
              <a:spcAft>
                <a:spcPts val="0"/>
              </a:spcAft>
            </a:pPr>
            <a:r>
              <a:rPr lang="id-ID" sz="1800" i="1">
                <a:effectLst/>
                <a:latin typeface="Times New Roman" panose="02020603050405020304" pitchFamily="18" charset="0"/>
                <a:ea typeface="Calibri" panose="020F0502020204030204" pitchFamily="34" charset="0"/>
                <a:cs typeface="Times New Roman" panose="02020603050405020304" pitchFamily="18" charset="0"/>
              </a:rPr>
              <a:t>Tampilan Halaman Login</a:t>
            </a:r>
            <a:endParaRPr lang="id-ID"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E6EC6AC0-9CA9-44D1-A742-59D9549B5F44}"/>
              </a:ext>
            </a:extLst>
          </p:cNvPr>
          <p:cNvSpPr txBox="1"/>
          <p:nvPr/>
        </p:nvSpPr>
        <p:spPr>
          <a:xfrm>
            <a:off x="7587283" y="3530844"/>
            <a:ext cx="6866238" cy="369332"/>
          </a:xfrm>
          <a:prstGeom prst="rect">
            <a:avLst/>
          </a:prstGeom>
          <a:noFill/>
        </p:spPr>
        <p:txBody>
          <a:bodyPr wrap="square">
            <a:spAutoFit/>
          </a:bodyPr>
          <a:lstStyle/>
          <a:p>
            <a:r>
              <a:rPr lang="id-ID" sz="1800" i="1" dirty="0">
                <a:effectLst/>
                <a:latin typeface="Times New Roman" panose="02020603050405020304" pitchFamily="18" charset="0"/>
                <a:ea typeface="Calibri" panose="020F0502020204030204" pitchFamily="34" charset="0"/>
              </a:rPr>
              <a:t>Tampilan Halaman Beranda</a:t>
            </a:r>
            <a:endParaRPr lang="id-ID" dirty="0"/>
          </a:p>
        </p:txBody>
      </p:sp>
    </p:spTree>
    <p:extLst>
      <p:ext uri="{BB962C8B-B14F-4D97-AF65-F5344CB8AC3E}">
        <p14:creationId xmlns:p14="http://schemas.microsoft.com/office/powerpoint/2010/main" val="93114978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DE8812-BB9C-4C25-9375-FF3A3613B908}"/>
              </a:ext>
            </a:extLst>
          </p:cNvPr>
          <p:cNvSpPr txBox="1"/>
          <p:nvPr/>
        </p:nvSpPr>
        <p:spPr>
          <a:xfrm>
            <a:off x="1284810" y="658181"/>
            <a:ext cx="4628310" cy="769441"/>
          </a:xfrm>
          <a:prstGeom prst="rect">
            <a:avLst/>
          </a:prstGeom>
          <a:noFill/>
        </p:spPr>
        <p:txBody>
          <a:bodyPr wrap="square" rtlCol="0" anchor="ctr">
            <a:spAutoFit/>
          </a:bodyPr>
          <a:lstStyle/>
          <a:p>
            <a:r>
              <a:rPr lang="id-ID" altLang="ko-KR" sz="4400" b="1" dirty="0">
                <a:cs typeface="Arial" pitchFamily="34" charset="0"/>
              </a:rPr>
              <a:t>PERANCANGAN</a:t>
            </a:r>
            <a:endParaRPr lang="ko-KR" altLang="en-US" sz="4400" b="1" dirty="0">
              <a:cs typeface="Arial" pitchFamily="34" charset="0"/>
            </a:endParaRPr>
          </a:p>
        </p:txBody>
      </p:sp>
      <p:sp>
        <p:nvSpPr>
          <p:cNvPr id="12" name="TextBox 11">
            <a:extLst>
              <a:ext uri="{FF2B5EF4-FFF2-40B4-BE49-F238E27FC236}">
                <a16:creationId xmlns:a16="http://schemas.microsoft.com/office/drawing/2014/main" id="{2BD01C55-D8FE-497D-81D6-91B9A543B3A3}"/>
              </a:ext>
            </a:extLst>
          </p:cNvPr>
          <p:cNvSpPr txBox="1"/>
          <p:nvPr/>
        </p:nvSpPr>
        <p:spPr>
          <a:xfrm>
            <a:off x="1171598" y="1593772"/>
            <a:ext cx="4628310" cy="461665"/>
          </a:xfrm>
          <a:prstGeom prst="rect">
            <a:avLst/>
          </a:prstGeom>
          <a:noFill/>
        </p:spPr>
        <p:txBody>
          <a:bodyPr wrap="square" rtlCol="0" anchor="ctr">
            <a:spAutoFit/>
          </a:bodyPr>
          <a:lstStyle/>
          <a:p>
            <a:r>
              <a:rPr lang="id-ID" altLang="ko-KR" sz="2400" dirty="0">
                <a:solidFill>
                  <a:schemeClr val="accent3"/>
                </a:solidFill>
                <a:cs typeface="Arial" pitchFamily="34" charset="0"/>
              </a:rPr>
              <a:t>RANCANGAN TAMPILAN</a:t>
            </a:r>
            <a:endParaRPr lang="ko-KR" altLang="en-US" sz="2400" dirty="0">
              <a:solidFill>
                <a:schemeClr val="accent3"/>
              </a:solidFill>
              <a:cs typeface="Arial" pitchFamily="34" charset="0"/>
            </a:endParaRPr>
          </a:p>
        </p:txBody>
      </p:sp>
      <p:sp>
        <p:nvSpPr>
          <p:cNvPr id="16" name="TextBox 15">
            <a:extLst>
              <a:ext uri="{FF2B5EF4-FFF2-40B4-BE49-F238E27FC236}">
                <a16:creationId xmlns:a16="http://schemas.microsoft.com/office/drawing/2014/main" id="{838E2ABF-E209-4342-A342-A0ADA823F966}"/>
              </a:ext>
            </a:extLst>
          </p:cNvPr>
          <p:cNvSpPr txBox="1"/>
          <p:nvPr/>
        </p:nvSpPr>
        <p:spPr>
          <a:xfrm>
            <a:off x="7177447" y="563310"/>
            <a:ext cx="6108356" cy="463397"/>
          </a:xfrm>
          <a:prstGeom prst="rect">
            <a:avLst/>
          </a:prstGeom>
          <a:noFill/>
        </p:spPr>
        <p:txBody>
          <a:bodyPr wrap="square">
            <a:spAutoFit/>
          </a:bodyPr>
          <a:lstStyle/>
          <a:p>
            <a:pPr lvl="0">
              <a:lnSpc>
                <a:spcPct val="150000"/>
              </a:lnSpc>
              <a:spcAft>
                <a:spcPts val="0"/>
              </a:spcAft>
            </a:pPr>
            <a:r>
              <a:rPr lang="fi-FI" sz="1800" i="1" dirty="0">
                <a:effectLst/>
                <a:latin typeface="Times New Roman" panose="02020603050405020304" pitchFamily="18" charset="0"/>
                <a:ea typeface="Calibri" panose="020F0502020204030204" pitchFamily="34" charset="0"/>
                <a:cs typeface="Times New Roman" panose="02020603050405020304" pitchFamily="18" charset="0"/>
              </a:rPr>
              <a:t>Tampilan Halaman Buat Laporan</a:t>
            </a:r>
            <a:endParaRPr lang="id-ID"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E6EC6AC0-9CA9-44D1-A742-59D9549B5F44}"/>
              </a:ext>
            </a:extLst>
          </p:cNvPr>
          <p:cNvSpPr txBox="1"/>
          <p:nvPr/>
        </p:nvSpPr>
        <p:spPr>
          <a:xfrm>
            <a:off x="7177447" y="3507604"/>
            <a:ext cx="6866238" cy="369332"/>
          </a:xfrm>
          <a:prstGeom prst="rect">
            <a:avLst/>
          </a:prstGeom>
          <a:noFill/>
        </p:spPr>
        <p:txBody>
          <a:bodyPr wrap="square">
            <a:spAutoFit/>
          </a:bodyPr>
          <a:lstStyle/>
          <a:p>
            <a:r>
              <a:rPr lang="fi-FI" sz="1800" i="1" dirty="0">
                <a:effectLst/>
                <a:latin typeface="Times New Roman" panose="02020603050405020304" pitchFamily="18" charset="0"/>
                <a:ea typeface="Calibri" panose="020F0502020204030204" pitchFamily="34" charset="0"/>
              </a:rPr>
              <a:t>Tampilan Halaman Lihat Laporan</a:t>
            </a:r>
            <a:endParaRPr lang="id-ID" dirty="0"/>
          </a:p>
        </p:txBody>
      </p:sp>
      <p:pic>
        <p:nvPicPr>
          <p:cNvPr id="11" name="Picture 10">
            <a:extLst>
              <a:ext uri="{FF2B5EF4-FFF2-40B4-BE49-F238E27FC236}">
                <a16:creationId xmlns:a16="http://schemas.microsoft.com/office/drawing/2014/main" id="{77176101-89B8-453F-9A21-1503560C9FB0}"/>
              </a:ext>
            </a:extLst>
          </p:cNvPr>
          <p:cNvPicPr/>
          <p:nvPr/>
        </p:nvPicPr>
        <p:blipFill rotWithShape="1">
          <a:blip r:embed="rId2" cstate="print">
            <a:extLst>
              <a:ext uri="{28A0092B-C50C-407E-A947-70E740481C1C}">
                <a14:useLocalDpi xmlns:a14="http://schemas.microsoft.com/office/drawing/2010/main" val="0"/>
              </a:ext>
            </a:extLst>
          </a:blip>
          <a:srcRect b="22116"/>
          <a:stretch/>
        </p:blipFill>
        <p:spPr bwMode="auto">
          <a:xfrm>
            <a:off x="1284810" y="2340215"/>
            <a:ext cx="4276725" cy="1780434"/>
          </a:xfrm>
          <a:prstGeom prst="rect">
            <a:avLst/>
          </a:prstGeom>
          <a:noFill/>
          <a:ln>
            <a:noFill/>
          </a:ln>
        </p:spPr>
      </p:pic>
      <p:sp>
        <p:nvSpPr>
          <p:cNvPr id="13" name="TextBox 12">
            <a:extLst>
              <a:ext uri="{FF2B5EF4-FFF2-40B4-BE49-F238E27FC236}">
                <a16:creationId xmlns:a16="http://schemas.microsoft.com/office/drawing/2014/main" id="{A534847E-B590-4424-A86F-68F78085C24E}"/>
              </a:ext>
            </a:extLst>
          </p:cNvPr>
          <p:cNvSpPr txBox="1"/>
          <p:nvPr/>
        </p:nvSpPr>
        <p:spPr>
          <a:xfrm>
            <a:off x="1655739" y="1878550"/>
            <a:ext cx="7226300" cy="463397"/>
          </a:xfrm>
          <a:prstGeom prst="rect">
            <a:avLst/>
          </a:prstGeom>
          <a:noFill/>
        </p:spPr>
        <p:txBody>
          <a:bodyPr wrap="square">
            <a:spAutoFit/>
          </a:bodyPr>
          <a:lstStyle/>
          <a:p>
            <a:pPr lvl="0">
              <a:lnSpc>
                <a:spcPct val="150000"/>
              </a:lnSpc>
              <a:spcAft>
                <a:spcPts val="0"/>
              </a:spcAft>
            </a:pPr>
            <a:r>
              <a:rPr lang="id-ID" sz="1800" i="1" dirty="0">
                <a:effectLst/>
                <a:latin typeface="Times New Roman" panose="02020603050405020304" pitchFamily="18" charset="0"/>
                <a:ea typeface="Calibri" panose="020F0502020204030204" pitchFamily="34" charset="0"/>
                <a:cs typeface="Times New Roman" panose="02020603050405020304" pitchFamily="18" charset="0"/>
              </a:rPr>
              <a:t>Tampilan Halaman Update Database</a:t>
            </a:r>
            <a:endParaRPr lang="id-ID"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7" name="Picture 16">
            <a:extLst>
              <a:ext uri="{FF2B5EF4-FFF2-40B4-BE49-F238E27FC236}">
                <a16:creationId xmlns:a16="http://schemas.microsoft.com/office/drawing/2014/main" id="{4876FC2F-388D-4CBD-81D9-58D152DA942C}"/>
              </a:ext>
            </a:extLst>
          </p:cNvPr>
          <p:cNvPicPr/>
          <p:nvPr/>
        </p:nvPicPr>
        <p:blipFill rotWithShape="1">
          <a:blip r:embed="rId3" cstate="print">
            <a:extLst>
              <a:ext uri="{28A0092B-C50C-407E-A947-70E740481C1C}">
                <a14:useLocalDpi xmlns:a14="http://schemas.microsoft.com/office/drawing/2010/main" val="0"/>
              </a:ext>
            </a:extLst>
          </a:blip>
          <a:srcRect b="21790"/>
          <a:stretch/>
        </p:blipFill>
        <p:spPr bwMode="auto">
          <a:xfrm>
            <a:off x="1284809" y="4509030"/>
            <a:ext cx="4276725" cy="1780434"/>
          </a:xfrm>
          <a:prstGeom prst="rect">
            <a:avLst/>
          </a:prstGeom>
          <a:noFill/>
          <a:ln>
            <a:noFill/>
          </a:ln>
        </p:spPr>
      </p:pic>
      <p:sp>
        <p:nvSpPr>
          <p:cNvPr id="19" name="TextBox 18">
            <a:extLst>
              <a:ext uri="{FF2B5EF4-FFF2-40B4-BE49-F238E27FC236}">
                <a16:creationId xmlns:a16="http://schemas.microsoft.com/office/drawing/2014/main" id="{3B54B748-834D-47B7-8F3A-1902B4132ED2}"/>
              </a:ext>
            </a:extLst>
          </p:cNvPr>
          <p:cNvSpPr txBox="1"/>
          <p:nvPr/>
        </p:nvSpPr>
        <p:spPr>
          <a:xfrm>
            <a:off x="1784350" y="4045633"/>
            <a:ext cx="7226300" cy="463397"/>
          </a:xfrm>
          <a:prstGeom prst="rect">
            <a:avLst/>
          </a:prstGeom>
          <a:noFill/>
        </p:spPr>
        <p:txBody>
          <a:bodyPr wrap="square">
            <a:spAutoFit/>
          </a:bodyPr>
          <a:lstStyle/>
          <a:p>
            <a:pPr lvl="0">
              <a:lnSpc>
                <a:spcPct val="150000"/>
              </a:lnSpc>
              <a:spcAft>
                <a:spcPts val="0"/>
              </a:spcAft>
            </a:pPr>
            <a:r>
              <a:rPr lang="id-ID" sz="1800" i="1" dirty="0">
                <a:effectLst/>
                <a:latin typeface="Times New Roman" panose="02020603050405020304" pitchFamily="18" charset="0"/>
                <a:ea typeface="Calibri" panose="020F0502020204030204" pitchFamily="34" charset="0"/>
                <a:cs typeface="Times New Roman" panose="02020603050405020304" pitchFamily="18" charset="0"/>
              </a:rPr>
              <a:t>Tampilan Halaman Data Petugas</a:t>
            </a:r>
            <a:endParaRPr lang="id-ID"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 name="Picture 19">
            <a:extLst>
              <a:ext uri="{FF2B5EF4-FFF2-40B4-BE49-F238E27FC236}">
                <a16:creationId xmlns:a16="http://schemas.microsoft.com/office/drawing/2014/main" id="{9A1F596C-61EE-4939-A932-1052280E8C2F}"/>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30465" y="1098323"/>
            <a:ext cx="4276725" cy="2266950"/>
          </a:xfrm>
          <a:prstGeom prst="rect">
            <a:avLst/>
          </a:prstGeom>
          <a:noFill/>
          <a:ln>
            <a:noFill/>
          </a:ln>
        </p:spPr>
      </p:pic>
      <p:pic>
        <p:nvPicPr>
          <p:cNvPr id="21" name="Picture 20">
            <a:extLst>
              <a:ext uri="{FF2B5EF4-FFF2-40B4-BE49-F238E27FC236}">
                <a16:creationId xmlns:a16="http://schemas.microsoft.com/office/drawing/2014/main" id="{7FE0D786-DBE6-4A95-985E-7C2E20249C38}"/>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606652" y="3993939"/>
            <a:ext cx="4324350" cy="2295525"/>
          </a:xfrm>
          <a:prstGeom prst="rect">
            <a:avLst/>
          </a:prstGeom>
          <a:noFill/>
          <a:ln>
            <a:noFill/>
          </a:ln>
        </p:spPr>
      </p:pic>
    </p:spTree>
    <p:extLst>
      <p:ext uri="{BB962C8B-B14F-4D97-AF65-F5344CB8AC3E}">
        <p14:creationId xmlns:p14="http://schemas.microsoft.com/office/powerpoint/2010/main" val="799735402"/>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DF608950-CBCC-4A36-9469-3DC1AC92CE9F}"/>
              </a:ext>
            </a:extLst>
          </p:cNvPr>
          <p:cNvSpPr/>
          <p:nvPr/>
        </p:nvSpPr>
        <p:spPr>
          <a:xfrm>
            <a:off x="6249179" y="293611"/>
            <a:ext cx="5636534" cy="6270778"/>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516633D4-B058-418F-8B2C-513B0E39A585}"/>
              </a:ext>
            </a:extLst>
          </p:cNvPr>
          <p:cNvSpPr txBox="1"/>
          <p:nvPr/>
        </p:nvSpPr>
        <p:spPr>
          <a:xfrm>
            <a:off x="6489983" y="411115"/>
            <a:ext cx="4989896" cy="584775"/>
          </a:xfrm>
          <a:prstGeom prst="rect">
            <a:avLst/>
          </a:prstGeom>
          <a:noFill/>
        </p:spPr>
        <p:txBody>
          <a:bodyPr wrap="square" rtlCol="0" anchor="ctr">
            <a:spAutoFit/>
          </a:bodyPr>
          <a:lstStyle/>
          <a:p>
            <a:r>
              <a:rPr lang="en-US" altLang="ko-KR" sz="3200" dirty="0">
                <a:solidFill>
                  <a:srgbClr val="FFC000"/>
                </a:solidFill>
                <a:latin typeface="+mj-lt"/>
                <a:cs typeface="Arial" pitchFamily="34" charset="0"/>
              </a:rPr>
              <a:t>Kesimpulan</a:t>
            </a:r>
            <a:endParaRPr lang="ko-KR" altLang="en-US" sz="3200" dirty="0">
              <a:solidFill>
                <a:srgbClr val="FFC000"/>
              </a:solidFill>
              <a:latin typeface="+mj-lt"/>
              <a:cs typeface="Arial" pitchFamily="34" charset="0"/>
            </a:endParaRPr>
          </a:p>
        </p:txBody>
      </p:sp>
      <p:sp>
        <p:nvSpPr>
          <p:cNvPr id="26" name="TextBox 25">
            <a:extLst>
              <a:ext uri="{FF2B5EF4-FFF2-40B4-BE49-F238E27FC236}">
                <a16:creationId xmlns:a16="http://schemas.microsoft.com/office/drawing/2014/main" id="{B82869D4-5A37-46CE-BC52-D471BF8B6DD2}"/>
              </a:ext>
            </a:extLst>
          </p:cNvPr>
          <p:cNvSpPr txBox="1"/>
          <p:nvPr/>
        </p:nvSpPr>
        <p:spPr>
          <a:xfrm>
            <a:off x="6654011" y="1260937"/>
            <a:ext cx="4661840" cy="1815882"/>
          </a:xfrm>
          <a:prstGeom prst="rect">
            <a:avLst/>
          </a:prstGeom>
          <a:noFill/>
        </p:spPr>
        <p:txBody>
          <a:bodyPr wrap="square" rtlCol="0">
            <a:spAutoFit/>
          </a:bodyPr>
          <a:lstStyle/>
          <a:p>
            <a:pPr algn="just"/>
            <a:r>
              <a:rPr lang="en-US" altLang="ko-KR" sz="1400" dirty="0" err="1">
                <a:solidFill>
                  <a:schemeClr val="bg1"/>
                </a:solidFill>
                <a:cs typeface="Arial" pitchFamily="34" charset="0"/>
              </a:rPr>
              <a:t>Dengan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sebuah</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Sistem</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Informasi</a:t>
            </a:r>
            <a:r>
              <a:rPr lang="en-US" altLang="ko-KR" sz="1400" dirty="0">
                <a:solidFill>
                  <a:schemeClr val="bg1"/>
                </a:solidFill>
                <a:cs typeface="Arial" pitchFamily="34" charset="0"/>
              </a:rPr>
              <a:t> Hasil </a:t>
            </a:r>
            <a:r>
              <a:rPr lang="en-US" altLang="ko-KR" sz="1400" dirty="0" err="1">
                <a:solidFill>
                  <a:schemeClr val="bg1"/>
                </a:solidFill>
                <a:cs typeface="Arial" pitchFamily="34" charset="0"/>
              </a:rPr>
              <a:t>Produksi</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Harian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Menggunakan</a:t>
            </a:r>
            <a:r>
              <a:rPr lang="en-US" altLang="ko-KR" sz="1400" dirty="0">
                <a:solidFill>
                  <a:schemeClr val="bg1"/>
                </a:solidFill>
                <a:cs typeface="Arial" pitchFamily="34" charset="0"/>
              </a:rPr>
              <a:t> Scan Barcode, yang </a:t>
            </a:r>
            <a:r>
              <a:rPr lang="en-US" altLang="ko-KR" sz="1400" dirty="0" err="1">
                <a:solidFill>
                  <a:schemeClr val="bg1"/>
                </a:solidFill>
                <a:cs typeface="Arial" pitchFamily="34" charset="0"/>
              </a:rPr>
              <a:t>sebelumnya</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belum</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pernah</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menggunakan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Sistem</a:t>
            </a:r>
            <a:r>
              <a:rPr lang="en-US" altLang="ko-KR" sz="1400" dirty="0">
                <a:solidFill>
                  <a:schemeClr val="bg1"/>
                </a:solidFill>
                <a:cs typeface="Arial" pitchFamily="34" charset="0"/>
              </a:rPr>
              <a:t> Scan Barcode, </a:t>
            </a:r>
            <a:r>
              <a:rPr lang="en-US" altLang="ko-KR" sz="1400" dirty="0" err="1">
                <a:solidFill>
                  <a:schemeClr val="bg1"/>
                </a:solidFill>
                <a:cs typeface="Arial" pitchFamily="34" charset="0"/>
              </a:rPr>
              <a:t>pengarsipan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terhadap</a:t>
            </a:r>
            <a:r>
              <a:rPr lang="en-US" altLang="ko-KR" sz="1400" dirty="0">
                <a:solidFill>
                  <a:schemeClr val="bg1"/>
                </a:solidFill>
                <a:cs typeface="Arial" pitchFamily="34" charset="0"/>
              </a:rPr>
              <a:t> data </a:t>
            </a:r>
            <a:r>
              <a:rPr lang="en-US" altLang="ko-KR" sz="1400" dirty="0" err="1">
                <a:solidFill>
                  <a:schemeClr val="bg1"/>
                </a:solidFill>
                <a:cs typeface="Arial" pitchFamily="34" charset="0"/>
              </a:rPr>
              <a:t>dapat</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disimpan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secara</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rapi</a:t>
            </a:r>
            <a:r>
              <a:rPr lang="en-US" altLang="ko-KR" sz="1400" dirty="0">
                <a:solidFill>
                  <a:schemeClr val="bg1"/>
                </a:solidFill>
                <a:cs typeface="Arial" pitchFamily="34" charset="0"/>
              </a:rPr>
              <a:t> dan </a:t>
            </a:r>
            <a:r>
              <a:rPr lang="en-US" altLang="ko-KR" sz="1400" dirty="0" err="1">
                <a:solidFill>
                  <a:schemeClr val="bg1"/>
                </a:solidFill>
                <a:cs typeface="Arial" pitchFamily="34" charset="0"/>
              </a:rPr>
              <a:t>aman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dalam</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sebuah</a:t>
            </a:r>
            <a:r>
              <a:rPr lang="en-US" altLang="ko-KR" sz="1400" dirty="0">
                <a:solidFill>
                  <a:schemeClr val="bg1"/>
                </a:solidFill>
                <a:cs typeface="Arial" pitchFamily="34" charset="0"/>
              </a:rPr>
              <a:t> Database. </a:t>
            </a:r>
            <a:r>
              <a:rPr lang="en-US" altLang="ko-KR" sz="1400" dirty="0" err="1">
                <a:solidFill>
                  <a:schemeClr val="bg1"/>
                </a:solidFill>
                <a:cs typeface="Arial" pitchFamily="34" charset="0"/>
              </a:rPr>
              <a:t>Disamping</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itu</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Sistem</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Informasi</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menggunakan</a:t>
            </a:r>
            <a:r>
              <a:rPr lang="en-US" altLang="ko-KR" sz="1400" dirty="0">
                <a:solidFill>
                  <a:schemeClr val="bg1"/>
                </a:solidFill>
                <a:cs typeface="Arial" pitchFamily="34" charset="0"/>
              </a:rPr>
              <a:t> Scan Barcode </a:t>
            </a:r>
            <a:r>
              <a:rPr lang="en-US" altLang="ko-KR" sz="1400" dirty="0" err="1">
                <a:solidFill>
                  <a:schemeClr val="bg1"/>
                </a:solidFill>
                <a:cs typeface="Arial" pitchFamily="34" charset="0"/>
              </a:rPr>
              <a:t>ini</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dapat</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memberikan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kemudahan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dalam</a:t>
            </a:r>
            <a:r>
              <a:rPr lang="en-US" altLang="ko-KR" sz="1400" dirty="0">
                <a:solidFill>
                  <a:schemeClr val="bg1"/>
                </a:solidFill>
                <a:cs typeface="Arial" pitchFamily="34" charset="0"/>
              </a:rPr>
              <a:t> proses </a:t>
            </a:r>
            <a:r>
              <a:rPr lang="en-US" altLang="ko-KR" sz="1400" dirty="0" err="1">
                <a:solidFill>
                  <a:schemeClr val="bg1"/>
                </a:solidFill>
                <a:cs typeface="Arial" pitchFamily="34" charset="0"/>
              </a:rPr>
              <a:t>kerja</a:t>
            </a:r>
            <a:r>
              <a:rPr lang="en-US" altLang="ko-KR" sz="1400" dirty="0">
                <a:solidFill>
                  <a:schemeClr val="bg1"/>
                </a:solidFill>
                <a:cs typeface="Arial" pitchFamily="34" charset="0"/>
              </a:rPr>
              <a:t> pada Unit </a:t>
            </a:r>
            <a:r>
              <a:rPr lang="en-US" altLang="ko-KR" sz="1400" dirty="0" err="1">
                <a:solidFill>
                  <a:schemeClr val="bg1"/>
                </a:solidFill>
                <a:cs typeface="Arial" pitchFamily="34" charset="0"/>
              </a:rPr>
              <a:t>Pengemasan</a:t>
            </a:r>
            <a:r>
              <a:rPr lang="en-US" altLang="ko-KR" sz="1400" dirty="0">
                <a:solidFill>
                  <a:schemeClr val="bg1"/>
                </a:solidFill>
                <a:cs typeface="Arial" pitchFamily="34" charset="0"/>
              </a:rPr>
              <a:t>. </a:t>
            </a:r>
          </a:p>
        </p:txBody>
      </p:sp>
      <p:sp>
        <p:nvSpPr>
          <p:cNvPr id="32" name="TextBox 31">
            <a:extLst>
              <a:ext uri="{FF2B5EF4-FFF2-40B4-BE49-F238E27FC236}">
                <a16:creationId xmlns:a16="http://schemas.microsoft.com/office/drawing/2014/main" id="{C98BFCF1-A833-4237-8E5F-C14284C8CC64}"/>
              </a:ext>
            </a:extLst>
          </p:cNvPr>
          <p:cNvSpPr txBox="1"/>
          <p:nvPr/>
        </p:nvSpPr>
        <p:spPr>
          <a:xfrm>
            <a:off x="6572498" y="3588032"/>
            <a:ext cx="4989896" cy="584775"/>
          </a:xfrm>
          <a:prstGeom prst="rect">
            <a:avLst/>
          </a:prstGeom>
          <a:noFill/>
        </p:spPr>
        <p:txBody>
          <a:bodyPr wrap="square" rtlCol="0" anchor="ctr">
            <a:spAutoFit/>
          </a:bodyPr>
          <a:lstStyle/>
          <a:p>
            <a:r>
              <a:rPr lang="en-US" altLang="ko-KR" sz="3200" dirty="0">
                <a:solidFill>
                  <a:srgbClr val="FFC000"/>
                </a:solidFill>
                <a:latin typeface="+mj-lt"/>
                <a:cs typeface="Arial" pitchFamily="34" charset="0"/>
              </a:rPr>
              <a:t>Saran</a:t>
            </a:r>
            <a:endParaRPr lang="ko-KR" altLang="en-US" sz="3200" dirty="0">
              <a:solidFill>
                <a:srgbClr val="FFC000"/>
              </a:solidFill>
              <a:latin typeface="+mj-lt"/>
              <a:cs typeface="Arial" pitchFamily="34" charset="0"/>
            </a:endParaRPr>
          </a:p>
        </p:txBody>
      </p:sp>
      <p:sp>
        <p:nvSpPr>
          <p:cNvPr id="35" name="TextBox 34">
            <a:extLst>
              <a:ext uri="{FF2B5EF4-FFF2-40B4-BE49-F238E27FC236}">
                <a16:creationId xmlns:a16="http://schemas.microsoft.com/office/drawing/2014/main" id="{4C31FE63-B64F-4EFC-8668-B86C6DE9022C}"/>
              </a:ext>
            </a:extLst>
          </p:cNvPr>
          <p:cNvSpPr txBox="1"/>
          <p:nvPr/>
        </p:nvSpPr>
        <p:spPr>
          <a:xfrm>
            <a:off x="6654011" y="4412144"/>
            <a:ext cx="4661840" cy="1384995"/>
          </a:xfrm>
          <a:prstGeom prst="rect">
            <a:avLst/>
          </a:prstGeom>
          <a:noFill/>
        </p:spPr>
        <p:txBody>
          <a:bodyPr wrap="square" rtlCol="0">
            <a:spAutoFit/>
          </a:bodyPr>
          <a:lstStyle/>
          <a:p>
            <a:pPr algn="just"/>
            <a:r>
              <a:rPr lang="en-US" altLang="ko-KR" sz="1400" dirty="0">
                <a:solidFill>
                  <a:schemeClr val="bg1"/>
                </a:solidFill>
                <a:cs typeface="Arial" pitchFamily="34" charset="0"/>
              </a:rPr>
              <a:t>Setelah </a:t>
            </a:r>
            <a:r>
              <a:rPr lang="en-US" altLang="ko-KR" sz="1400" dirty="0" err="1">
                <a:solidFill>
                  <a:schemeClr val="bg1"/>
                </a:solidFill>
                <a:cs typeface="Arial" pitchFamily="34" charset="0"/>
              </a:rPr>
              <a:t>melakukan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analisa</a:t>
            </a:r>
            <a:r>
              <a:rPr lang="en-US" altLang="ko-KR" sz="1400" dirty="0">
                <a:solidFill>
                  <a:schemeClr val="bg1"/>
                </a:solidFill>
                <a:cs typeface="Arial" pitchFamily="34" charset="0"/>
              </a:rPr>
              <a:t> dan </a:t>
            </a:r>
            <a:r>
              <a:rPr lang="en-US" altLang="ko-KR" sz="1400" dirty="0" err="1">
                <a:solidFill>
                  <a:schemeClr val="bg1"/>
                </a:solidFill>
                <a:cs typeface="Arial" pitchFamily="34" charset="0"/>
              </a:rPr>
              <a:t>memberikan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suatu</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kesimpulan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maka</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penulis</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menyarankan</a:t>
            </a:r>
            <a:r>
              <a:rPr lang="en-US" altLang="ko-KR" sz="1400" dirty="0">
                <a:solidFill>
                  <a:schemeClr val="bg1"/>
                </a:solidFill>
                <a:cs typeface="Arial" pitchFamily="34" charset="0"/>
              </a:rPr>
              <a:t> agar </a:t>
            </a:r>
            <a:r>
              <a:rPr lang="en-US" altLang="ko-KR" sz="1400" dirty="0" err="1">
                <a:solidFill>
                  <a:schemeClr val="bg1"/>
                </a:solidFill>
                <a:cs typeface="Arial" pitchFamily="34" charset="0"/>
              </a:rPr>
              <a:t>sistem</a:t>
            </a:r>
            <a:r>
              <a:rPr lang="en-US" altLang="ko-KR" sz="1400" dirty="0">
                <a:solidFill>
                  <a:schemeClr val="bg1"/>
                </a:solidFill>
                <a:cs typeface="Arial" pitchFamily="34" charset="0"/>
              </a:rPr>
              <a:t> yang </a:t>
            </a:r>
            <a:r>
              <a:rPr lang="en-US" altLang="ko-KR" sz="1400" dirty="0" err="1">
                <a:solidFill>
                  <a:schemeClr val="bg1"/>
                </a:solidFill>
                <a:cs typeface="Arial" pitchFamily="34" charset="0"/>
              </a:rPr>
              <a:t>masih</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konvensional</a:t>
            </a:r>
            <a:r>
              <a:rPr lang="en-US" altLang="ko-KR" sz="1400" dirty="0">
                <a:solidFill>
                  <a:schemeClr val="bg1"/>
                </a:solidFill>
                <a:cs typeface="Arial" pitchFamily="34" charset="0"/>
              </a:rPr>
              <a:t> yang </a:t>
            </a:r>
            <a:r>
              <a:rPr lang="en-US" altLang="ko-KR" sz="1400" dirty="0" err="1">
                <a:solidFill>
                  <a:schemeClr val="bg1"/>
                </a:solidFill>
                <a:cs typeface="Arial" pitchFamily="34" charset="0"/>
              </a:rPr>
              <a:t>dirasa</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kurang</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efektif</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untuk</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itu</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disarankan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perencanaan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ini</a:t>
            </a:r>
            <a:r>
              <a:rPr lang="en-US" altLang="ko-KR" sz="1400" dirty="0">
                <a:solidFill>
                  <a:schemeClr val="bg1"/>
                </a:solidFill>
                <a:cs typeface="Arial" pitchFamily="34" charset="0"/>
              </a:rPr>
              <a:t> agar </a:t>
            </a:r>
            <a:r>
              <a:rPr lang="en-US" altLang="ko-KR" sz="1400" dirty="0" err="1">
                <a:solidFill>
                  <a:schemeClr val="bg1"/>
                </a:solidFill>
                <a:cs typeface="Arial" pitchFamily="34" charset="0"/>
              </a:rPr>
              <a:t>dapat</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segera</a:t>
            </a:r>
            <a:r>
              <a:rPr lang="en-US" altLang="ko-KR" sz="1400" dirty="0">
                <a:solidFill>
                  <a:schemeClr val="bg1"/>
                </a:solidFill>
                <a:cs typeface="Arial" pitchFamily="34" charset="0"/>
              </a:rPr>
              <a:t> di </a:t>
            </a:r>
            <a:r>
              <a:rPr lang="en-US" altLang="ko-KR" sz="1400" dirty="0" err="1">
                <a:solidFill>
                  <a:schemeClr val="bg1"/>
                </a:solidFill>
                <a:cs typeface="Arial" pitchFamily="34" charset="0"/>
              </a:rPr>
              <a:t>implementasikan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karena</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selain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waktu</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pengerjaannya</a:t>
            </a:r>
            <a:r>
              <a:rPr lang="en-US" altLang="ko-KR" sz="1400" dirty="0">
                <a:solidFill>
                  <a:schemeClr val="bg1"/>
                </a:solidFill>
                <a:cs typeface="Arial" pitchFamily="34" charset="0"/>
              </a:rPr>
              <a:t> yang </a:t>
            </a:r>
            <a:r>
              <a:rPr lang="en-US" altLang="ko-KR" sz="1400" dirty="0" err="1">
                <a:solidFill>
                  <a:schemeClr val="bg1"/>
                </a:solidFill>
                <a:cs typeface="Arial" pitchFamily="34" charset="0"/>
              </a:rPr>
              <a:t>lebih</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cepat</a:t>
            </a:r>
            <a:r>
              <a:rPr lang="en-US" altLang="ko-KR" sz="1400" dirty="0">
                <a:solidFill>
                  <a:schemeClr val="bg1"/>
                </a:solidFill>
                <a:cs typeface="Arial" pitchFamily="34" charset="0"/>
              </a:rPr>
              <a:t> juga </a:t>
            </a:r>
            <a:r>
              <a:rPr lang="en-US" altLang="ko-KR" sz="1400" dirty="0" err="1">
                <a:solidFill>
                  <a:schemeClr val="bg1"/>
                </a:solidFill>
                <a:cs typeface="Arial" pitchFamily="34" charset="0"/>
              </a:rPr>
              <a:t>hasil</a:t>
            </a:r>
            <a:r>
              <a:rPr lang="en-US" altLang="ko-KR" sz="1400" dirty="0">
                <a:solidFill>
                  <a:schemeClr val="bg1"/>
                </a:solidFill>
                <a:cs typeface="Arial" pitchFamily="34" charset="0"/>
              </a:rPr>
              <a:t> yang </a:t>
            </a:r>
            <a:r>
              <a:rPr lang="en-US" altLang="ko-KR" sz="1400" dirty="0" err="1">
                <a:solidFill>
                  <a:schemeClr val="bg1"/>
                </a:solidFill>
                <a:cs typeface="Arial" pitchFamily="34" charset="0"/>
              </a:rPr>
              <a:t>didapatkan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lebih</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akurat</a:t>
            </a:r>
            <a:r>
              <a:rPr lang="en-US" altLang="ko-KR" sz="1400" dirty="0">
                <a:solidFill>
                  <a:schemeClr val="bg1"/>
                </a:solidFill>
                <a:cs typeface="Arial" pitchFamily="34" charset="0"/>
              </a:rPr>
              <a:t>.</a:t>
            </a:r>
          </a:p>
        </p:txBody>
      </p:sp>
    </p:spTree>
    <p:extLst>
      <p:ext uri="{BB962C8B-B14F-4D97-AF65-F5344CB8AC3E}">
        <p14:creationId xmlns:p14="http://schemas.microsoft.com/office/powerpoint/2010/main" val="3957331424"/>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080A5CE-2A27-4A71-B160-441332CC772B}"/>
              </a:ext>
            </a:extLst>
          </p:cNvPr>
          <p:cNvSpPr/>
          <p:nvPr/>
        </p:nvSpPr>
        <p:spPr>
          <a:xfrm>
            <a:off x="-9524" y="2836196"/>
            <a:ext cx="12196762" cy="136039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B2FBFAD-318C-47E8-A82D-2EDEDE3F63EE}"/>
              </a:ext>
            </a:extLst>
          </p:cNvPr>
          <p:cNvSpPr/>
          <p:nvPr/>
        </p:nvSpPr>
        <p:spPr>
          <a:xfrm>
            <a:off x="-4762" y="2938634"/>
            <a:ext cx="12196762" cy="11555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20C8F30-9C91-4D39-A29C-BCE4134E41E9}"/>
              </a:ext>
            </a:extLst>
          </p:cNvPr>
          <p:cNvSpPr txBox="1"/>
          <p:nvPr/>
        </p:nvSpPr>
        <p:spPr>
          <a:xfrm>
            <a:off x="-4762" y="2888660"/>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4" name="TextBox 3">
            <a:extLst>
              <a:ext uri="{FF2B5EF4-FFF2-40B4-BE49-F238E27FC236}">
                <a16:creationId xmlns:a16="http://schemas.microsoft.com/office/drawing/2014/main" id="{298CF959-4651-4C64-A08C-8F2BDE46A824}"/>
              </a:ext>
            </a:extLst>
          </p:cNvPr>
          <p:cNvSpPr txBox="1"/>
          <p:nvPr/>
        </p:nvSpPr>
        <p:spPr>
          <a:xfrm>
            <a:off x="4762" y="3714495"/>
            <a:ext cx="12191852" cy="379656"/>
          </a:xfrm>
          <a:prstGeom prst="rect">
            <a:avLst/>
          </a:prstGeom>
          <a:noFill/>
        </p:spPr>
        <p:txBody>
          <a:bodyPr wrap="square" rtlCol="0" anchor="ctr">
            <a:spAutoFit/>
          </a:bodyPr>
          <a:lstStyle/>
          <a:p>
            <a:pPr algn="ctr"/>
            <a:r>
              <a:rPr lang="en-US" altLang="ko-KR" sz="1867" b="1" dirty="0" err="1">
                <a:solidFill>
                  <a:srgbClr val="FFC000"/>
                </a:solidFill>
                <a:cs typeface="Arial" pitchFamily="34" charset="0"/>
              </a:rPr>
              <a:t>Perancangan</a:t>
            </a:r>
            <a:r>
              <a:rPr lang="en-US" altLang="ko-KR" sz="1867" b="1" dirty="0">
                <a:solidFill>
                  <a:srgbClr val="FFC000"/>
                </a:solidFill>
                <a:cs typeface="Arial" pitchFamily="34" charset="0"/>
              </a:rPr>
              <a:t> </a:t>
            </a:r>
            <a:r>
              <a:rPr lang="en-US" altLang="ko-KR" sz="1867" b="1" dirty="0" err="1">
                <a:solidFill>
                  <a:srgbClr val="FFC000"/>
                </a:solidFill>
                <a:cs typeface="Arial" pitchFamily="34" charset="0"/>
              </a:rPr>
              <a:t>Sistem</a:t>
            </a:r>
            <a:r>
              <a:rPr lang="en-US" altLang="ko-KR" sz="1867" b="1" dirty="0">
                <a:solidFill>
                  <a:srgbClr val="FFC000"/>
                </a:solidFill>
                <a:cs typeface="Arial" pitchFamily="34" charset="0"/>
              </a:rPr>
              <a:t> </a:t>
            </a:r>
            <a:r>
              <a:rPr lang="en-US" altLang="ko-KR" sz="1867" b="1" dirty="0" err="1">
                <a:solidFill>
                  <a:srgbClr val="FFC000"/>
                </a:solidFill>
                <a:cs typeface="Arial" pitchFamily="34" charset="0"/>
              </a:rPr>
              <a:t>Informasi</a:t>
            </a:r>
            <a:r>
              <a:rPr lang="en-US" altLang="ko-KR" sz="1867" b="1" dirty="0">
                <a:solidFill>
                  <a:srgbClr val="FFC000"/>
                </a:solidFill>
                <a:cs typeface="Arial" pitchFamily="34" charset="0"/>
              </a:rPr>
              <a:t> Hasil </a:t>
            </a:r>
            <a:r>
              <a:rPr lang="en-US" altLang="ko-KR" sz="1867" b="1" dirty="0" err="1">
                <a:solidFill>
                  <a:srgbClr val="FFC000"/>
                </a:solidFill>
                <a:cs typeface="Arial" pitchFamily="34" charset="0"/>
              </a:rPr>
              <a:t>Produksi</a:t>
            </a:r>
            <a:r>
              <a:rPr lang="en-US" altLang="ko-KR" sz="1867" b="1" dirty="0">
                <a:solidFill>
                  <a:srgbClr val="FFC000"/>
                </a:solidFill>
                <a:cs typeface="Arial" pitchFamily="34" charset="0"/>
              </a:rPr>
              <a:t> </a:t>
            </a:r>
            <a:r>
              <a:rPr lang="en-US" altLang="ko-KR" sz="1867" b="1" dirty="0" err="1">
                <a:solidFill>
                  <a:srgbClr val="FFC000"/>
                </a:solidFill>
                <a:cs typeface="Arial" pitchFamily="34" charset="0"/>
              </a:rPr>
              <a:t>Harian</a:t>
            </a:r>
            <a:r>
              <a:rPr lang="en-US" altLang="ko-KR" sz="1867" b="1" dirty="0">
                <a:solidFill>
                  <a:srgbClr val="FFC000"/>
                </a:solidFill>
                <a:cs typeface="Arial" pitchFamily="34" charset="0"/>
              </a:rPr>
              <a:t> </a:t>
            </a:r>
            <a:r>
              <a:rPr lang="en-US" altLang="ko-KR" sz="1867" b="1" dirty="0" err="1">
                <a:solidFill>
                  <a:srgbClr val="FFC000"/>
                </a:solidFill>
                <a:cs typeface="Arial" pitchFamily="34" charset="0"/>
              </a:rPr>
              <a:t>Menggunakan</a:t>
            </a:r>
            <a:r>
              <a:rPr lang="en-US" altLang="ko-KR" sz="1867" b="1" dirty="0">
                <a:solidFill>
                  <a:srgbClr val="FFC000"/>
                </a:solidFill>
                <a:cs typeface="Arial" pitchFamily="34" charset="0"/>
              </a:rPr>
              <a:t> Scan Barcode</a:t>
            </a:r>
          </a:p>
        </p:txBody>
      </p:sp>
      <p:sp>
        <p:nvSpPr>
          <p:cNvPr id="15" name="TextBox 14">
            <a:extLst>
              <a:ext uri="{FF2B5EF4-FFF2-40B4-BE49-F238E27FC236}">
                <a16:creationId xmlns:a16="http://schemas.microsoft.com/office/drawing/2014/main" id="{21F67514-0A6D-4BD4-8D2E-E1993D7995AC}"/>
              </a:ext>
            </a:extLst>
          </p:cNvPr>
          <p:cNvSpPr txBox="1"/>
          <p:nvPr/>
        </p:nvSpPr>
        <p:spPr>
          <a:xfrm>
            <a:off x="4593897" y="4372284"/>
            <a:ext cx="2989922" cy="1815882"/>
          </a:xfrm>
          <a:prstGeom prst="rect">
            <a:avLst/>
          </a:prstGeom>
          <a:noFill/>
        </p:spPr>
        <p:txBody>
          <a:bodyPr wrap="none" rtlCol="0">
            <a:spAutoFit/>
          </a:bodyPr>
          <a:lstStyle/>
          <a:p>
            <a:pPr algn="ctr"/>
            <a:r>
              <a:rPr lang="id-ID" sz="2800" dirty="0">
                <a:solidFill>
                  <a:srgbClr val="FFC000"/>
                </a:solidFill>
                <a:latin typeface="Arial Rounded MT Bold" panose="020F0704030504030204" pitchFamily="34" charset="0"/>
              </a:rPr>
              <a:t>Di Susun Oleh :</a:t>
            </a:r>
            <a:r>
              <a:rPr lang="id-ID" sz="2800" dirty="0">
                <a:solidFill>
                  <a:schemeClr val="bg1"/>
                </a:solidFill>
                <a:latin typeface="Arial Rounded MT Bold" panose="020F0704030504030204" pitchFamily="34" charset="0"/>
              </a:rPr>
              <a:t> </a:t>
            </a:r>
          </a:p>
          <a:p>
            <a:pPr algn="ctr"/>
            <a:endParaRPr lang="id-ID" sz="2800" dirty="0">
              <a:solidFill>
                <a:schemeClr val="bg1"/>
              </a:solidFill>
              <a:latin typeface="Arial Rounded MT Bold" panose="020F0704030504030204" pitchFamily="34" charset="0"/>
            </a:endParaRPr>
          </a:p>
          <a:p>
            <a:pPr algn="ctr"/>
            <a:r>
              <a:rPr lang="id-ID" sz="2800" u="sng" dirty="0">
                <a:solidFill>
                  <a:schemeClr val="bg1"/>
                </a:solidFill>
                <a:latin typeface="Arial Rounded MT Bold" panose="020F0704030504030204" pitchFamily="34" charset="0"/>
              </a:rPr>
              <a:t>Achmad Fauzi</a:t>
            </a:r>
          </a:p>
          <a:p>
            <a:pPr algn="ctr"/>
            <a:r>
              <a:rPr lang="id-ID" sz="2800" dirty="0">
                <a:solidFill>
                  <a:schemeClr val="bg1"/>
                </a:solidFill>
                <a:latin typeface="Arial Rounded MT Bold" panose="020F0704030504030204" pitchFamily="34" charset="0"/>
              </a:rPr>
              <a:t>NIM. 311710228</a:t>
            </a:r>
          </a:p>
        </p:txBody>
      </p:sp>
    </p:spTree>
    <p:extLst>
      <p:ext uri="{BB962C8B-B14F-4D97-AF65-F5344CB8AC3E}">
        <p14:creationId xmlns:p14="http://schemas.microsoft.com/office/powerpoint/2010/main" val="183210349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40B81192-FF30-494C-AE36-511FFA8CCA69}"/>
              </a:ext>
            </a:extLst>
          </p:cNvPr>
          <p:cNvGrpSpPr/>
          <p:nvPr/>
        </p:nvGrpSpPr>
        <p:grpSpPr>
          <a:xfrm>
            <a:off x="8413328" y="1196216"/>
            <a:ext cx="2477247" cy="2683780"/>
            <a:chOff x="4580792" y="1802423"/>
            <a:chExt cx="3047335" cy="3301398"/>
          </a:xfrm>
        </p:grpSpPr>
        <p:sp>
          <p:nvSpPr>
            <p:cNvPr id="10" name="Rectangle 9">
              <a:extLst>
                <a:ext uri="{FF2B5EF4-FFF2-40B4-BE49-F238E27FC236}">
                  <a16:creationId xmlns:a16="http://schemas.microsoft.com/office/drawing/2014/main" id="{27609D28-DF4B-497D-BE9A-537960EDC953}"/>
                </a:ext>
              </a:extLst>
            </p:cNvPr>
            <p:cNvSpPr/>
            <p:nvPr/>
          </p:nvSpPr>
          <p:spPr>
            <a:xfrm>
              <a:off x="5803486" y="3947747"/>
              <a:ext cx="597877" cy="11560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2796397-C9F4-4DA8-B7A6-1349395E5117}"/>
                </a:ext>
              </a:extLst>
            </p:cNvPr>
            <p:cNvSpPr/>
            <p:nvPr/>
          </p:nvSpPr>
          <p:spPr>
            <a:xfrm>
              <a:off x="4580792" y="1802423"/>
              <a:ext cx="3047335" cy="2778367"/>
            </a:xfrm>
            <a:custGeom>
              <a:avLst/>
              <a:gdLst>
                <a:gd name="connsiteX0" fmla="*/ 2686434 w 3047335"/>
                <a:gd name="connsiteY0" fmla="*/ 649222 h 2778367"/>
                <a:gd name="connsiteX1" fmla="*/ 2480724 w 3047335"/>
                <a:gd name="connsiteY1" fmla="*/ 868916 h 2778367"/>
                <a:gd name="connsiteX2" fmla="*/ 2831980 w 3047335"/>
                <a:gd name="connsiteY2" fmla="*/ 868916 h 2778367"/>
                <a:gd name="connsiteX3" fmla="*/ 2831980 w 3047335"/>
                <a:gd name="connsiteY3" fmla="*/ 866747 h 2778367"/>
                <a:gd name="connsiteX4" fmla="*/ 2939658 w 3047335"/>
                <a:gd name="connsiteY4" fmla="*/ 759069 h 2778367"/>
                <a:gd name="connsiteX5" fmla="*/ 2831980 w 3047335"/>
                <a:gd name="connsiteY5" fmla="*/ 651391 h 2778367"/>
                <a:gd name="connsiteX6" fmla="*/ 2831980 w 3047335"/>
                <a:gd name="connsiteY6" fmla="*/ 649222 h 2778367"/>
                <a:gd name="connsiteX7" fmla="*/ 32816 w 3047335"/>
                <a:gd name="connsiteY7" fmla="*/ 0 h 2778367"/>
                <a:gd name="connsiteX8" fmla="*/ 2993848 w 3047335"/>
                <a:gd name="connsiteY8" fmla="*/ 0 h 2778367"/>
                <a:gd name="connsiteX9" fmla="*/ 3026664 w 3047335"/>
                <a:gd name="connsiteY9" fmla="*/ 32816 h 2778367"/>
                <a:gd name="connsiteX10" fmla="*/ 3026664 w 3047335"/>
                <a:gd name="connsiteY10" fmla="*/ 285864 h 2778367"/>
                <a:gd name="connsiteX11" fmla="*/ 3026664 w 3047335"/>
                <a:gd name="connsiteY11" fmla="*/ 290147 h 2778367"/>
                <a:gd name="connsiteX12" fmla="*/ 3022654 w 3047335"/>
                <a:gd name="connsiteY12" fmla="*/ 290147 h 2778367"/>
                <a:gd name="connsiteX13" fmla="*/ 2785226 w 3047335"/>
                <a:gd name="connsiteY13" fmla="*/ 543714 h 2778367"/>
                <a:gd name="connsiteX14" fmla="*/ 2831980 w 3047335"/>
                <a:gd name="connsiteY14" fmla="*/ 543714 h 2778367"/>
                <a:gd name="connsiteX15" fmla="*/ 2834863 w 3047335"/>
                <a:gd name="connsiteY15" fmla="*/ 543714 h 2778367"/>
                <a:gd name="connsiteX16" fmla="*/ 2834863 w 3047335"/>
                <a:gd name="connsiteY16" fmla="*/ 544005 h 2778367"/>
                <a:gd name="connsiteX17" fmla="*/ 2875382 w 3047335"/>
                <a:gd name="connsiteY17" fmla="*/ 548089 h 2778367"/>
                <a:gd name="connsiteX18" fmla="*/ 3047335 w 3047335"/>
                <a:gd name="connsiteY18" fmla="*/ 759069 h 2778367"/>
                <a:gd name="connsiteX19" fmla="*/ 2875382 w 3047335"/>
                <a:gd name="connsiteY19" fmla="*/ 970049 h 2778367"/>
                <a:gd name="connsiteX20" fmla="*/ 2834863 w 3047335"/>
                <a:gd name="connsiteY20" fmla="*/ 974134 h 2778367"/>
                <a:gd name="connsiteX21" fmla="*/ 2834863 w 3047335"/>
                <a:gd name="connsiteY21" fmla="*/ 974424 h 2778367"/>
                <a:gd name="connsiteX22" fmla="*/ 2831980 w 3047335"/>
                <a:gd name="connsiteY22" fmla="*/ 974424 h 2778367"/>
                <a:gd name="connsiteX23" fmla="*/ 2381931 w 3047335"/>
                <a:gd name="connsiteY23" fmla="*/ 974424 h 2778367"/>
                <a:gd name="connsiteX24" fmla="*/ 1891751 w 3047335"/>
                <a:gd name="connsiteY24" fmla="*/ 1497925 h 2778367"/>
                <a:gd name="connsiteX25" fmla="*/ 1891751 w 3047335"/>
                <a:gd name="connsiteY25" fmla="*/ 2250406 h 2778367"/>
                <a:gd name="connsiteX26" fmla="*/ 1142998 w 3047335"/>
                <a:gd name="connsiteY26" fmla="*/ 2778367 h 2778367"/>
                <a:gd name="connsiteX27" fmla="*/ 1142998 w 3047335"/>
                <a:gd name="connsiteY27" fmla="*/ 1506560 h 2778367"/>
                <a:gd name="connsiteX28" fmla="*/ 4010 w 3047335"/>
                <a:gd name="connsiteY28" fmla="*/ 290147 h 2778367"/>
                <a:gd name="connsiteX29" fmla="*/ 0 w 3047335"/>
                <a:gd name="connsiteY29" fmla="*/ 290147 h 2778367"/>
                <a:gd name="connsiteX30" fmla="*/ 0 w 3047335"/>
                <a:gd name="connsiteY30" fmla="*/ 285864 h 2778367"/>
                <a:gd name="connsiteX31" fmla="*/ 0 w 3047335"/>
                <a:gd name="connsiteY31" fmla="*/ 32816 h 2778367"/>
                <a:gd name="connsiteX32" fmla="*/ 32816 w 3047335"/>
                <a:gd name="connsiteY32" fmla="*/ 0 h 277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47335" h="2778367">
                  <a:moveTo>
                    <a:pt x="2686434" y="649222"/>
                  </a:moveTo>
                  <a:lnTo>
                    <a:pt x="2480724" y="868916"/>
                  </a:lnTo>
                  <a:lnTo>
                    <a:pt x="2831980" y="868916"/>
                  </a:lnTo>
                  <a:lnTo>
                    <a:pt x="2831980" y="866747"/>
                  </a:lnTo>
                  <a:cubicBezTo>
                    <a:pt x="2891449" y="866747"/>
                    <a:pt x="2939658" y="818538"/>
                    <a:pt x="2939658" y="759069"/>
                  </a:cubicBezTo>
                  <a:cubicBezTo>
                    <a:pt x="2939658" y="699600"/>
                    <a:pt x="2891449" y="651391"/>
                    <a:pt x="2831980" y="651391"/>
                  </a:cubicBezTo>
                  <a:lnTo>
                    <a:pt x="2831980" y="649222"/>
                  </a:lnTo>
                  <a:close/>
                  <a:moveTo>
                    <a:pt x="32816" y="0"/>
                  </a:moveTo>
                  <a:lnTo>
                    <a:pt x="2993848" y="0"/>
                  </a:lnTo>
                  <a:cubicBezTo>
                    <a:pt x="3011972" y="0"/>
                    <a:pt x="3026664" y="14692"/>
                    <a:pt x="3026664" y="32816"/>
                  </a:cubicBezTo>
                  <a:lnTo>
                    <a:pt x="3026664" y="285864"/>
                  </a:lnTo>
                  <a:lnTo>
                    <a:pt x="3026664" y="290147"/>
                  </a:lnTo>
                  <a:lnTo>
                    <a:pt x="3022654" y="290147"/>
                  </a:lnTo>
                  <a:lnTo>
                    <a:pt x="2785226" y="543714"/>
                  </a:lnTo>
                  <a:lnTo>
                    <a:pt x="2831980" y="543714"/>
                  </a:lnTo>
                  <a:lnTo>
                    <a:pt x="2834863" y="543714"/>
                  </a:lnTo>
                  <a:lnTo>
                    <a:pt x="2834863" y="544005"/>
                  </a:lnTo>
                  <a:lnTo>
                    <a:pt x="2875382" y="548089"/>
                  </a:lnTo>
                  <a:cubicBezTo>
                    <a:pt x="2973515" y="568170"/>
                    <a:pt x="3047335" y="654999"/>
                    <a:pt x="3047335" y="759069"/>
                  </a:cubicBezTo>
                  <a:cubicBezTo>
                    <a:pt x="3047335" y="863139"/>
                    <a:pt x="2973515" y="949968"/>
                    <a:pt x="2875382" y="970049"/>
                  </a:cubicBezTo>
                  <a:lnTo>
                    <a:pt x="2834863" y="974134"/>
                  </a:lnTo>
                  <a:lnTo>
                    <a:pt x="2834863" y="974424"/>
                  </a:lnTo>
                  <a:lnTo>
                    <a:pt x="2831980" y="974424"/>
                  </a:lnTo>
                  <a:lnTo>
                    <a:pt x="2381931" y="974424"/>
                  </a:lnTo>
                  <a:lnTo>
                    <a:pt x="1891751" y="1497925"/>
                  </a:lnTo>
                  <a:lnTo>
                    <a:pt x="1891751" y="2250406"/>
                  </a:lnTo>
                  <a:lnTo>
                    <a:pt x="1142998" y="2778367"/>
                  </a:lnTo>
                  <a:lnTo>
                    <a:pt x="1142998" y="1506560"/>
                  </a:lnTo>
                  <a:lnTo>
                    <a:pt x="4010" y="290147"/>
                  </a:lnTo>
                  <a:lnTo>
                    <a:pt x="0" y="290147"/>
                  </a:lnTo>
                  <a:lnTo>
                    <a:pt x="0" y="285864"/>
                  </a:lnTo>
                  <a:lnTo>
                    <a:pt x="0" y="32816"/>
                  </a:lnTo>
                  <a:cubicBezTo>
                    <a:pt x="0" y="14692"/>
                    <a:pt x="14692" y="0"/>
                    <a:pt x="3281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 name="Rectangle 5">
              <a:extLst>
                <a:ext uri="{FF2B5EF4-FFF2-40B4-BE49-F238E27FC236}">
                  <a16:creationId xmlns:a16="http://schemas.microsoft.com/office/drawing/2014/main" id="{9F9FE859-E196-4C40-BDDE-310CA193082D}"/>
                </a:ext>
              </a:extLst>
            </p:cNvPr>
            <p:cNvSpPr/>
            <p:nvPr/>
          </p:nvSpPr>
          <p:spPr>
            <a:xfrm>
              <a:off x="4580792" y="1987062"/>
              <a:ext cx="3026664" cy="1055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FC18A593-ECF3-4E92-9EF2-602A60375A09}"/>
              </a:ext>
            </a:extLst>
          </p:cNvPr>
          <p:cNvSpPr txBox="1"/>
          <p:nvPr/>
        </p:nvSpPr>
        <p:spPr>
          <a:xfrm>
            <a:off x="8531550" y="0"/>
            <a:ext cx="2307366" cy="1169551"/>
          </a:xfrm>
          <a:prstGeom prst="rect">
            <a:avLst/>
          </a:prstGeom>
          <a:noFill/>
        </p:spPr>
        <p:txBody>
          <a:bodyPr wrap="square" rtlCol="0">
            <a:spAutoFit/>
          </a:bodyPr>
          <a:lstStyle/>
          <a:p>
            <a:pPr algn="dist"/>
            <a:r>
              <a:rPr lang="en-US" altLang="ko-KR" sz="1400" dirty="0">
                <a:solidFill>
                  <a:schemeClr val="accent2"/>
                </a:solidFill>
                <a:cs typeface="Arial" pitchFamily="34" charset="0"/>
              </a:rPr>
              <a:t>10100110100100001010100111101110110110110101010000111001010110010101001110101000101010010110101101101101001</a:t>
            </a:r>
          </a:p>
        </p:txBody>
      </p:sp>
      <p:grpSp>
        <p:nvGrpSpPr>
          <p:cNvPr id="20" name="Group 19">
            <a:extLst>
              <a:ext uri="{FF2B5EF4-FFF2-40B4-BE49-F238E27FC236}">
                <a16:creationId xmlns:a16="http://schemas.microsoft.com/office/drawing/2014/main" id="{5177C753-3D96-4004-912A-B046B24A8E76}"/>
              </a:ext>
            </a:extLst>
          </p:cNvPr>
          <p:cNvGrpSpPr/>
          <p:nvPr/>
        </p:nvGrpSpPr>
        <p:grpSpPr>
          <a:xfrm>
            <a:off x="649703" y="318498"/>
            <a:ext cx="5285657" cy="2092881"/>
            <a:chOff x="4244163" y="1645867"/>
            <a:chExt cx="5285657" cy="2092881"/>
          </a:xfrm>
        </p:grpSpPr>
        <p:sp>
          <p:nvSpPr>
            <p:cNvPr id="21" name="TextBox 20">
              <a:extLst>
                <a:ext uri="{FF2B5EF4-FFF2-40B4-BE49-F238E27FC236}">
                  <a16:creationId xmlns:a16="http://schemas.microsoft.com/office/drawing/2014/main" id="{3237072D-EA0A-4A85-8662-CCACF8FC4125}"/>
                </a:ext>
              </a:extLst>
            </p:cNvPr>
            <p:cNvSpPr txBox="1"/>
            <p:nvPr/>
          </p:nvSpPr>
          <p:spPr>
            <a:xfrm>
              <a:off x="5792960" y="1923770"/>
              <a:ext cx="3736860" cy="1015663"/>
            </a:xfrm>
            <a:prstGeom prst="rect">
              <a:avLst/>
            </a:prstGeom>
            <a:noFill/>
          </p:spPr>
          <p:txBody>
            <a:bodyPr wrap="square" rtlCol="0" anchor="ctr">
              <a:spAutoFit/>
            </a:bodyPr>
            <a:lstStyle/>
            <a:p>
              <a:pPr algn="dist"/>
              <a:r>
                <a:rPr lang="id-ID" altLang="ko-KR" sz="6000" dirty="0">
                  <a:solidFill>
                    <a:schemeClr val="accent2"/>
                  </a:solidFill>
                  <a:latin typeface="Arial Black" panose="020B0A04020102020204" pitchFamily="34" charset="0"/>
                  <a:cs typeface="Arial" pitchFamily="34" charset="0"/>
                </a:rPr>
                <a:t>ATAR</a:t>
              </a:r>
              <a:endParaRPr lang="en-US" altLang="ko-KR" sz="6000" dirty="0">
                <a:solidFill>
                  <a:schemeClr val="accent2"/>
                </a:solidFill>
                <a:latin typeface="Arial Black" panose="020B0A04020102020204" pitchFamily="34" charset="0"/>
                <a:cs typeface="Arial" pitchFamily="34" charset="0"/>
              </a:endParaRPr>
            </a:p>
          </p:txBody>
        </p:sp>
        <p:sp>
          <p:nvSpPr>
            <p:cNvPr id="22" name="TextBox 21">
              <a:extLst>
                <a:ext uri="{FF2B5EF4-FFF2-40B4-BE49-F238E27FC236}">
                  <a16:creationId xmlns:a16="http://schemas.microsoft.com/office/drawing/2014/main" id="{42937101-C539-492B-81E3-7F9CBE9A0A06}"/>
                </a:ext>
              </a:extLst>
            </p:cNvPr>
            <p:cNvSpPr txBox="1"/>
            <p:nvPr/>
          </p:nvSpPr>
          <p:spPr>
            <a:xfrm>
              <a:off x="5792959" y="2681288"/>
              <a:ext cx="3736861" cy="707886"/>
            </a:xfrm>
            <a:prstGeom prst="rect">
              <a:avLst/>
            </a:prstGeom>
            <a:noFill/>
          </p:spPr>
          <p:txBody>
            <a:bodyPr wrap="square" rtlCol="0" anchor="ctr">
              <a:spAutoFit/>
            </a:bodyPr>
            <a:lstStyle/>
            <a:p>
              <a:pPr algn="dist"/>
              <a:r>
                <a:rPr lang="id-ID" altLang="ko-KR" sz="4000" b="1" dirty="0">
                  <a:solidFill>
                    <a:schemeClr val="accent4"/>
                  </a:solidFill>
                  <a:latin typeface="Adobe Song Std L" panose="02020300000000000000" pitchFamily="18" charset="-128"/>
                  <a:ea typeface="Adobe Song Std L" panose="02020300000000000000" pitchFamily="18" charset="-128"/>
                  <a:cs typeface="Arial" pitchFamily="34" charset="0"/>
                </a:rPr>
                <a:t>BELAKANG</a:t>
              </a:r>
              <a:endParaRPr lang="en-US" altLang="ko-KR" sz="4000" b="1" dirty="0">
                <a:solidFill>
                  <a:schemeClr val="accent4"/>
                </a:solidFill>
                <a:latin typeface="Adobe Song Std L" panose="02020300000000000000" pitchFamily="18" charset="-128"/>
                <a:ea typeface="Adobe Song Std L" panose="02020300000000000000" pitchFamily="18" charset="-128"/>
                <a:cs typeface="Arial" pitchFamily="34" charset="0"/>
              </a:endParaRPr>
            </a:p>
          </p:txBody>
        </p:sp>
        <p:sp>
          <p:nvSpPr>
            <p:cNvPr id="23" name="TextBox 22">
              <a:extLst>
                <a:ext uri="{FF2B5EF4-FFF2-40B4-BE49-F238E27FC236}">
                  <a16:creationId xmlns:a16="http://schemas.microsoft.com/office/drawing/2014/main" id="{1789951B-B1B6-4349-9D17-20E5DC324838}"/>
                </a:ext>
              </a:extLst>
            </p:cNvPr>
            <p:cNvSpPr txBox="1"/>
            <p:nvPr/>
          </p:nvSpPr>
          <p:spPr>
            <a:xfrm>
              <a:off x="4244163" y="1645867"/>
              <a:ext cx="1428068" cy="2092881"/>
            </a:xfrm>
            <a:prstGeom prst="rect">
              <a:avLst/>
            </a:prstGeom>
            <a:noFill/>
          </p:spPr>
          <p:txBody>
            <a:bodyPr wrap="square" rtlCol="0" anchor="ctr">
              <a:spAutoFit/>
            </a:bodyPr>
            <a:lstStyle/>
            <a:p>
              <a:pPr algn="ctr"/>
              <a:r>
                <a:rPr lang="id-ID" altLang="ko-KR" sz="13000" b="1" dirty="0">
                  <a:solidFill>
                    <a:schemeClr val="accent2"/>
                  </a:solidFill>
                  <a:latin typeface="Arial Black" panose="020B0A04020102020204" pitchFamily="34" charset="0"/>
                  <a:ea typeface="Adobe Song Std L" panose="02020300000000000000" pitchFamily="18" charset="-128"/>
                  <a:cs typeface="Arial" pitchFamily="34" charset="0"/>
                </a:rPr>
                <a:t>L</a:t>
              </a:r>
              <a:endParaRPr lang="en-US" altLang="ko-KR" sz="13000" b="1" dirty="0">
                <a:solidFill>
                  <a:schemeClr val="accent2"/>
                </a:solidFill>
                <a:latin typeface="Arial Black" panose="020B0A04020102020204" pitchFamily="34" charset="0"/>
                <a:ea typeface="Adobe Song Std L" panose="02020300000000000000" pitchFamily="18" charset="-128"/>
                <a:cs typeface="Arial" pitchFamily="34" charset="0"/>
              </a:endParaRPr>
            </a:p>
          </p:txBody>
        </p:sp>
      </p:grpSp>
      <p:sp>
        <p:nvSpPr>
          <p:cNvPr id="24" name="TextBox 23">
            <a:extLst>
              <a:ext uri="{FF2B5EF4-FFF2-40B4-BE49-F238E27FC236}">
                <a16:creationId xmlns:a16="http://schemas.microsoft.com/office/drawing/2014/main" id="{A08E7E78-07F8-4FB7-B7AF-ECEF4F7DF126}"/>
              </a:ext>
            </a:extLst>
          </p:cNvPr>
          <p:cNvSpPr txBox="1"/>
          <p:nvPr/>
        </p:nvSpPr>
        <p:spPr>
          <a:xfrm>
            <a:off x="408719" y="2461161"/>
            <a:ext cx="2241327" cy="2185214"/>
          </a:xfrm>
          <a:prstGeom prst="rect">
            <a:avLst/>
          </a:prstGeom>
          <a:noFill/>
        </p:spPr>
        <p:txBody>
          <a:bodyPr wrap="square" rtlCol="0" anchor="ctr">
            <a:spAutoFit/>
          </a:bodyPr>
          <a:lstStyle/>
          <a:p>
            <a:pPr algn="r"/>
            <a:r>
              <a:rPr lang="en-GB" altLang="ko-KR" sz="2000" dirty="0" err="1">
                <a:solidFill>
                  <a:schemeClr val="accent4"/>
                </a:solidFill>
                <a:cs typeface="Arial" pitchFamily="34" charset="0"/>
              </a:rPr>
              <a:t>Klinik</a:t>
            </a:r>
            <a:r>
              <a:rPr lang="en-GB" altLang="ko-KR" sz="2000" dirty="0">
                <a:solidFill>
                  <a:schemeClr val="accent4"/>
                </a:solidFill>
                <a:cs typeface="Arial" pitchFamily="34" charset="0"/>
              </a:rPr>
              <a:t> </a:t>
            </a:r>
            <a:r>
              <a:rPr lang="en-GB" altLang="ko-KR" sz="2000" dirty="0" err="1">
                <a:solidFill>
                  <a:schemeClr val="accent4"/>
                </a:solidFill>
                <a:cs typeface="Arial" pitchFamily="34" charset="0"/>
              </a:rPr>
              <a:t>Syifa</a:t>
            </a:r>
            <a:r>
              <a:rPr lang="en-GB" altLang="ko-KR" sz="2000" dirty="0">
                <a:solidFill>
                  <a:schemeClr val="accent4"/>
                </a:solidFill>
                <a:cs typeface="Arial" pitchFamily="34" charset="0"/>
              </a:rPr>
              <a:t> </a:t>
            </a:r>
            <a:r>
              <a:rPr lang="en-GB" altLang="ko-KR" sz="2000" dirty="0" err="1">
                <a:solidFill>
                  <a:schemeClr val="accent4"/>
                </a:solidFill>
                <a:cs typeface="Arial" pitchFamily="34" charset="0"/>
              </a:rPr>
              <a:t>Medikana</a:t>
            </a:r>
            <a:r>
              <a:rPr lang="en-GB" altLang="ko-KR" sz="2000" dirty="0">
                <a:solidFill>
                  <a:schemeClr val="accent4"/>
                </a:solidFill>
                <a:cs typeface="Arial" pitchFamily="34" charset="0"/>
              </a:rPr>
              <a:t> </a:t>
            </a:r>
            <a:r>
              <a:rPr lang="en-GB" altLang="ko-KR" sz="1600" dirty="0" err="1">
                <a:solidFill>
                  <a:schemeClr val="tx1">
                    <a:lumMod val="75000"/>
                    <a:lumOff val="25000"/>
                  </a:schemeClr>
                </a:solidFill>
                <a:cs typeface="Arial" pitchFamily="34" charset="0"/>
              </a:rPr>
              <a:t>merupakan</a:t>
            </a:r>
            <a:r>
              <a:rPr lang="en-GB" altLang="ko-KR" sz="1600" dirty="0">
                <a:solidFill>
                  <a:schemeClr val="tx1">
                    <a:lumMod val="75000"/>
                    <a:lumOff val="25000"/>
                  </a:schemeClr>
                </a:solidFill>
                <a:cs typeface="Arial" pitchFamily="34" charset="0"/>
              </a:rPr>
              <a:t> </a:t>
            </a:r>
            <a:r>
              <a:rPr lang="en-GB" altLang="ko-KR" sz="1600" dirty="0" err="1">
                <a:solidFill>
                  <a:schemeClr val="tx1">
                    <a:lumMod val="75000"/>
                    <a:lumOff val="25000"/>
                  </a:schemeClr>
                </a:solidFill>
                <a:cs typeface="Arial" pitchFamily="34" charset="0"/>
              </a:rPr>
              <a:t>klinik</a:t>
            </a:r>
            <a:r>
              <a:rPr lang="en-GB" altLang="ko-KR" sz="1600" dirty="0">
                <a:solidFill>
                  <a:schemeClr val="tx1">
                    <a:lumMod val="75000"/>
                    <a:lumOff val="25000"/>
                  </a:schemeClr>
                </a:solidFill>
                <a:cs typeface="Arial" pitchFamily="34" charset="0"/>
              </a:rPr>
              <a:t> yang </a:t>
            </a:r>
            <a:r>
              <a:rPr lang="en-GB" altLang="ko-KR" sz="1600" dirty="0" err="1">
                <a:solidFill>
                  <a:schemeClr val="tx1">
                    <a:lumMod val="75000"/>
                    <a:lumOff val="25000"/>
                  </a:schemeClr>
                </a:solidFill>
                <a:cs typeface="Arial" pitchFamily="34" charset="0"/>
              </a:rPr>
              <a:t>melayani</a:t>
            </a:r>
            <a:r>
              <a:rPr lang="en-GB" altLang="ko-KR" sz="1600" dirty="0">
                <a:solidFill>
                  <a:schemeClr val="tx1">
                    <a:lumMod val="75000"/>
                    <a:lumOff val="25000"/>
                  </a:schemeClr>
                </a:solidFill>
                <a:cs typeface="Arial" pitchFamily="34" charset="0"/>
              </a:rPr>
              <a:t> </a:t>
            </a:r>
            <a:r>
              <a:rPr lang="en-GB" altLang="ko-KR" sz="1600" dirty="0" err="1">
                <a:solidFill>
                  <a:schemeClr val="tx1">
                    <a:lumMod val="75000"/>
                    <a:lumOff val="25000"/>
                  </a:schemeClr>
                </a:solidFill>
                <a:cs typeface="Arial" pitchFamily="34" charset="0"/>
              </a:rPr>
              <a:t>kesehatan</a:t>
            </a:r>
            <a:r>
              <a:rPr lang="en-GB" altLang="ko-KR" sz="1600" dirty="0">
                <a:solidFill>
                  <a:schemeClr val="tx1">
                    <a:lumMod val="75000"/>
                    <a:lumOff val="25000"/>
                  </a:schemeClr>
                </a:solidFill>
                <a:cs typeface="Arial" pitchFamily="34" charset="0"/>
              </a:rPr>
              <a:t> </a:t>
            </a:r>
            <a:r>
              <a:rPr lang="en-GB" altLang="ko-KR" sz="1600" dirty="0" err="1">
                <a:solidFill>
                  <a:schemeClr val="tx1">
                    <a:lumMod val="75000"/>
                    <a:lumOff val="25000"/>
                  </a:schemeClr>
                </a:solidFill>
                <a:cs typeface="Arial" pitchFamily="34" charset="0"/>
              </a:rPr>
              <a:t>masyarakat</a:t>
            </a:r>
            <a:r>
              <a:rPr lang="en-GB" altLang="ko-KR" sz="1600" dirty="0">
                <a:solidFill>
                  <a:schemeClr val="tx1">
                    <a:lumMod val="75000"/>
                    <a:lumOff val="25000"/>
                  </a:schemeClr>
                </a:solidFill>
                <a:cs typeface="Arial" pitchFamily="34" charset="0"/>
              </a:rPr>
              <a:t>, </a:t>
            </a:r>
          </a:p>
          <a:p>
            <a:pPr algn="r"/>
            <a:r>
              <a:rPr lang="en-GB" altLang="ko-KR" sz="1600" dirty="0" err="1">
                <a:solidFill>
                  <a:schemeClr val="tx1">
                    <a:lumMod val="75000"/>
                    <a:lumOff val="25000"/>
                  </a:schemeClr>
                </a:solidFill>
                <a:cs typeface="Arial" pitchFamily="34" charset="0"/>
              </a:rPr>
              <a:t>khususnya</a:t>
            </a:r>
            <a:r>
              <a:rPr lang="en-GB" altLang="ko-KR" sz="1600" dirty="0">
                <a:solidFill>
                  <a:schemeClr val="tx1">
                    <a:lumMod val="75000"/>
                    <a:lumOff val="25000"/>
                  </a:schemeClr>
                </a:solidFill>
                <a:cs typeface="Arial" pitchFamily="34" charset="0"/>
              </a:rPr>
              <a:t> </a:t>
            </a:r>
            <a:r>
              <a:rPr lang="en-GB" altLang="ko-KR" sz="1600" dirty="0" err="1">
                <a:solidFill>
                  <a:schemeClr val="tx1">
                    <a:lumMod val="75000"/>
                    <a:lumOff val="25000"/>
                  </a:schemeClr>
                </a:solidFill>
                <a:cs typeface="Arial" pitchFamily="34" charset="0"/>
              </a:rPr>
              <a:t>melayani</a:t>
            </a:r>
            <a:r>
              <a:rPr lang="en-GB" altLang="ko-KR" sz="1600" dirty="0">
                <a:solidFill>
                  <a:schemeClr val="tx1">
                    <a:lumMod val="75000"/>
                    <a:lumOff val="25000"/>
                  </a:schemeClr>
                </a:solidFill>
                <a:cs typeface="Arial" pitchFamily="34" charset="0"/>
              </a:rPr>
              <a:t> </a:t>
            </a:r>
            <a:r>
              <a:rPr lang="en-GB" altLang="ko-KR" sz="1600" dirty="0" err="1">
                <a:solidFill>
                  <a:schemeClr val="tx1">
                    <a:lumMod val="75000"/>
                    <a:lumOff val="25000"/>
                  </a:schemeClr>
                </a:solidFill>
                <a:cs typeface="Arial" pitchFamily="34" charset="0"/>
              </a:rPr>
              <a:t>pasien</a:t>
            </a:r>
            <a:r>
              <a:rPr lang="en-GB" altLang="ko-KR" sz="1600" dirty="0">
                <a:solidFill>
                  <a:schemeClr val="tx1">
                    <a:lumMod val="75000"/>
                    <a:lumOff val="25000"/>
                  </a:schemeClr>
                </a:solidFill>
                <a:cs typeface="Arial" pitchFamily="34" charset="0"/>
              </a:rPr>
              <a:t> yang </a:t>
            </a:r>
            <a:r>
              <a:rPr lang="en-GB" altLang="ko-KR" sz="1600" dirty="0" err="1">
                <a:solidFill>
                  <a:schemeClr val="tx1">
                    <a:lumMod val="75000"/>
                    <a:lumOff val="25000"/>
                  </a:schemeClr>
                </a:solidFill>
                <a:cs typeface="Arial" pitchFamily="34" charset="0"/>
              </a:rPr>
              <a:t>terletak</a:t>
            </a:r>
            <a:r>
              <a:rPr lang="en-GB" altLang="ko-KR" sz="1600" dirty="0">
                <a:solidFill>
                  <a:schemeClr val="tx1">
                    <a:lumMod val="75000"/>
                    <a:lumOff val="25000"/>
                  </a:schemeClr>
                </a:solidFill>
                <a:cs typeface="Arial" pitchFamily="34" charset="0"/>
              </a:rPr>
              <a:t> di </a:t>
            </a:r>
            <a:r>
              <a:rPr lang="en-GB" altLang="ko-KR" sz="1600" dirty="0" err="1">
                <a:solidFill>
                  <a:schemeClr val="tx1">
                    <a:lumMod val="75000"/>
                    <a:lumOff val="25000"/>
                  </a:schemeClr>
                </a:solidFill>
                <a:cs typeface="Arial" pitchFamily="34" charset="0"/>
              </a:rPr>
              <a:t>Tambun</a:t>
            </a:r>
            <a:r>
              <a:rPr lang="en-GB" altLang="ko-KR" sz="1600" dirty="0">
                <a:solidFill>
                  <a:schemeClr val="tx1">
                    <a:lumMod val="75000"/>
                    <a:lumOff val="25000"/>
                  </a:schemeClr>
                </a:solidFill>
                <a:cs typeface="Arial" pitchFamily="34" charset="0"/>
              </a:rPr>
              <a:t> Selatan</a:t>
            </a:r>
            <a:endParaRPr lang="ko-KR" altLang="en-US" sz="1600" dirty="0">
              <a:solidFill>
                <a:schemeClr val="tx1">
                  <a:lumMod val="75000"/>
                  <a:lumOff val="25000"/>
                </a:schemeClr>
              </a:solidFill>
              <a:cs typeface="Arial" pitchFamily="34" charset="0"/>
            </a:endParaRPr>
          </a:p>
        </p:txBody>
      </p:sp>
      <p:sp>
        <p:nvSpPr>
          <p:cNvPr id="25" name="TextBox 24">
            <a:extLst>
              <a:ext uri="{FF2B5EF4-FFF2-40B4-BE49-F238E27FC236}">
                <a16:creationId xmlns:a16="http://schemas.microsoft.com/office/drawing/2014/main" id="{EC5897CB-6845-4EE8-BDC0-C73C7F25E6D9}"/>
              </a:ext>
            </a:extLst>
          </p:cNvPr>
          <p:cNvSpPr txBox="1"/>
          <p:nvPr/>
        </p:nvSpPr>
        <p:spPr>
          <a:xfrm>
            <a:off x="3491315" y="2296549"/>
            <a:ext cx="4384206" cy="2893100"/>
          </a:xfrm>
          <a:prstGeom prst="rect">
            <a:avLst/>
          </a:prstGeom>
          <a:noFill/>
        </p:spPr>
        <p:txBody>
          <a:bodyPr wrap="square" rtlCol="0">
            <a:spAutoFit/>
          </a:bodyPr>
          <a:lstStyle/>
          <a:p>
            <a:pPr algn="just"/>
            <a:r>
              <a:rPr lang="id-ID" altLang="ko-KR" sz="1400" dirty="0">
                <a:solidFill>
                  <a:schemeClr val="tx1">
                    <a:lumMod val="75000"/>
                    <a:lumOff val="25000"/>
                  </a:schemeClr>
                </a:solidFill>
                <a:cs typeface="Arial" pitchFamily="34" charset="0"/>
              </a:rPr>
              <a:t>Adapun unit pelayanan kesehatan yang terdapat pada Klinik Syifa Medikana yaitu jasa pemeriksaan dengan resep, jasa pemeriksaan dengan obat, jasa poli umum dan khitan</a:t>
            </a:r>
            <a:r>
              <a:rPr lang="en-US" altLang="ko-KR" sz="1400" dirty="0">
                <a:solidFill>
                  <a:schemeClr val="tx1">
                    <a:lumMod val="75000"/>
                    <a:lumOff val="25000"/>
                  </a:schemeClr>
                </a:solidFill>
                <a:cs typeface="Arial" pitchFamily="34" charset="0"/>
              </a:rPr>
              <a:t>. </a:t>
            </a:r>
            <a:endParaRPr lang="id-ID" altLang="ko-KR" sz="1400" dirty="0">
              <a:solidFill>
                <a:schemeClr val="tx1">
                  <a:lumMod val="75000"/>
                  <a:lumOff val="25000"/>
                </a:schemeClr>
              </a:solidFill>
              <a:cs typeface="Arial" pitchFamily="34" charset="0"/>
            </a:endParaRPr>
          </a:p>
          <a:p>
            <a:pPr algn="just"/>
            <a:endParaRPr lang="id-ID" altLang="ko-KR" sz="1400" dirty="0">
              <a:solidFill>
                <a:schemeClr val="tx1">
                  <a:lumMod val="75000"/>
                  <a:lumOff val="25000"/>
                </a:schemeClr>
              </a:solidFill>
              <a:cs typeface="Arial" pitchFamily="34" charset="0"/>
            </a:endParaRPr>
          </a:p>
          <a:p>
            <a:pPr algn="just"/>
            <a:r>
              <a:rPr lang="en-US" altLang="ko-KR" sz="1400" dirty="0">
                <a:solidFill>
                  <a:schemeClr val="tx1">
                    <a:lumMod val="75000"/>
                    <a:lumOff val="25000"/>
                  </a:schemeClr>
                </a:solidFill>
                <a:cs typeface="Arial" pitchFamily="34" charset="0"/>
              </a:rPr>
              <a:t>Proses </a:t>
            </a:r>
            <a:r>
              <a:rPr lang="en-US" altLang="ko-KR" sz="1400" dirty="0" err="1">
                <a:solidFill>
                  <a:schemeClr val="tx1">
                    <a:lumMod val="75000"/>
                    <a:lumOff val="25000"/>
                  </a:schemeClr>
                </a:solidFill>
                <a:cs typeface="Arial" pitchFamily="34" charset="0"/>
              </a:rPr>
              <a:t>pengolahan</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informasi</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pasien</a:t>
            </a:r>
            <a:r>
              <a:rPr lang="en-US" altLang="ko-KR" sz="1400" dirty="0">
                <a:solidFill>
                  <a:schemeClr val="tx1">
                    <a:lumMod val="75000"/>
                    <a:lumOff val="25000"/>
                  </a:schemeClr>
                </a:solidFill>
                <a:cs typeface="Arial" pitchFamily="34" charset="0"/>
              </a:rPr>
              <a:t> pada </a:t>
            </a:r>
            <a:r>
              <a:rPr lang="en-US" altLang="ko-KR" sz="1400" dirty="0" err="1">
                <a:solidFill>
                  <a:schemeClr val="tx1">
                    <a:lumMod val="75000"/>
                    <a:lumOff val="25000"/>
                  </a:schemeClr>
                </a:solidFill>
                <a:cs typeface="Arial" pitchFamily="34" charset="0"/>
              </a:rPr>
              <a:t>Klinik</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Syifa</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Medikana</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masih</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bersifat</a:t>
            </a:r>
            <a:r>
              <a:rPr lang="en-US" altLang="ko-KR" sz="1400" dirty="0">
                <a:solidFill>
                  <a:schemeClr val="tx1">
                    <a:lumMod val="75000"/>
                    <a:lumOff val="25000"/>
                  </a:schemeClr>
                </a:solidFill>
                <a:cs typeface="Arial" pitchFamily="34" charset="0"/>
              </a:rPr>
              <a:t> manual, </a:t>
            </a:r>
            <a:r>
              <a:rPr lang="en-US" altLang="ko-KR" sz="1400" dirty="0" err="1">
                <a:solidFill>
                  <a:schemeClr val="tx1">
                    <a:lumMod val="75000"/>
                    <a:lumOff val="25000"/>
                  </a:schemeClr>
                </a:solidFill>
                <a:cs typeface="Arial" pitchFamily="34" charset="0"/>
              </a:rPr>
              <a:t>yaitu</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dicatat</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kedalam</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buku</a:t>
            </a:r>
            <a:r>
              <a:rPr lang="en-US" altLang="ko-KR" sz="1400" dirty="0">
                <a:solidFill>
                  <a:schemeClr val="tx1">
                    <a:lumMod val="75000"/>
                    <a:lumOff val="25000"/>
                  </a:schemeClr>
                </a:solidFill>
                <a:cs typeface="Arial" pitchFamily="34" charset="0"/>
              </a:rPr>
              <a:t> yang </a:t>
            </a:r>
            <a:r>
              <a:rPr lang="en-US" altLang="ko-KR" sz="1400" dirty="0" err="1">
                <a:solidFill>
                  <a:schemeClr val="tx1">
                    <a:lumMod val="75000"/>
                    <a:lumOff val="25000"/>
                  </a:schemeClr>
                </a:solidFill>
                <a:cs typeface="Arial" pitchFamily="34" charset="0"/>
              </a:rPr>
              <a:t>menyebabkan</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timbulnya</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beberapa</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kendala</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seperti</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kesulitan</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dalam</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pencarian</a:t>
            </a:r>
            <a:r>
              <a:rPr lang="en-US" altLang="ko-KR" sz="1400" dirty="0">
                <a:solidFill>
                  <a:schemeClr val="tx1">
                    <a:lumMod val="75000"/>
                    <a:lumOff val="25000"/>
                  </a:schemeClr>
                </a:solidFill>
                <a:cs typeface="Arial" pitchFamily="34" charset="0"/>
              </a:rPr>
              <a:t> data </a:t>
            </a:r>
            <a:r>
              <a:rPr lang="en-US" altLang="ko-KR" sz="1400" dirty="0" err="1">
                <a:solidFill>
                  <a:schemeClr val="tx1">
                    <a:lumMod val="75000"/>
                    <a:lumOff val="25000"/>
                  </a:schemeClr>
                </a:solidFill>
                <a:cs typeface="Arial" pitchFamily="34" charset="0"/>
              </a:rPr>
              <a:t>pasien</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terhadap</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pasien</a:t>
            </a:r>
            <a:r>
              <a:rPr lang="en-US" altLang="ko-KR" sz="1400" dirty="0">
                <a:solidFill>
                  <a:schemeClr val="tx1">
                    <a:lumMod val="75000"/>
                    <a:lumOff val="25000"/>
                  </a:schemeClr>
                </a:solidFill>
                <a:cs typeface="Arial" pitchFamily="34" charset="0"/>
              </a:rPr>
              <a:t> lama yang </a:t>
            </a:r>
            <a:r>
              <a:rPr lang="en-US" altLang="ko-KR" sz="1400" dirty="0" err="1">
                <a:solidFill>
                  <a:schemeClr val="tx1">
                    <a:lumMod val="75000"/>
                    <a:lumOff val="25000"/>
                  </a:schemeClr>
                </a:solidFill>
                <a:cs typeface="Arial" pitchFamily="34" charset="0"/>
              </a:rPr>
              <a:t>akan</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berobat</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ketika</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pasien</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tersebut</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tidak</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membawa</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kartu</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berobat</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maka</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sering</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terjadi</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redudansi</a:t>
            </a:r>
            <a:r>
              <a:rPr lang="en-US" altLang="ko-KR" sz="1400" dirty="0">
                <a:solidFill>
                  <a:schemeClr val="tx1">
                    <a:lumMod val="75000"/>
                    <a:lumOff val="25000"/>
                  </a:schemeClr>
                </a:solidFill>
                <a:cs typeface="Arial" pitchFamily="34" charset="0"/>
              </a:rPr>
              <a:t> data </a:t>
            </a:r>
            <a:r>
              <a:rPr lang="en-US" altLang="ko-KR" sz="1400" dirty="0" err="1">
                <a:solidFill>
                  <a:schemeClr val="tx1">
                    <a:lumMod val="75000"/>
                    <a:lumOff val="25000"/>
                  </a:schemeClr>
                </a:solidFill>
                <a:cs typeface="Arial" pitchFamily="34" charset="0"/>
              </a:rPr>
              <a:t>pasien</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hal</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ini</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dapat</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mengakibatkan</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penumpukan</a:t>
            </a:r>
            <a:r>
              <a:rPr lang="en-US" altLang="ko-KR" sz="1400" dirty="0">
                <a:solidFill>
                  <a:schemeClr val="tx1">
                    <a:lumMod val="75000"/>
                    <a:lumOff val="25000"/>
                  </a:schemeClr>
                </a:solidFill>
                <a:cs typeface="Arial" pitchFamily="34" charset="0"/>
              </a:rPr>
              <a:t> data </a:t>
            </a:r>
            <a:r>
              <a:rPr lang="en-US" altLang="ko-KR" sz="1400" dirty="0" err="1">
                <a:solidFill>
                  <a:schemeClr val="tx1">
                    <a:lumMod val="75000"/>
                    <a:lumOff val="25000"/>
                  </a:schemeClr>
                </a:solidFill>
                <a:cs typeface="Arial" pitchFamily="34" charset="0"/>
              </a:rPr>
              <a:t>pasien</a:t>
            </a:r>
            <a:r>
              <a:rPr lang="en-US" altLang="ko-KR" sz="1400">
                <a:solidFill>
                  <a:schemeClr val="tx1">
                    <a:lumMod val="75000"/>
                    <a:lumOff val="25000"/>
                  </a:schemeClr>
                </a:solidFill>
                <a:cs typeface="Arial" pitchFamily="34" charset="0"/>
              </a:rPr>
              <a:t>.</a:t>
            </a:r>
            <a:endParaRPr lang="en-US" altLang="ko-KR" sz="1400" dirty="0">
              <a:solidFill>
                <a:schemeClr val="tx1">
                  <a:lumMod val="75000"/>
                  <a:lumOff val="25000"/>
                </a:schemeClr>
              </a:solidFill>
              <a:cs typeface="Arial" pitchFamily="34" charset="0"/>
            </a:endParaRPr>
          </a:p>
        </p:txBody>
      </p:sp>
      <p:grpSp>
        <p:nvGrpSpPr>
          <p:cNvPr id="26" name="Group 25">
            <a:extLst>
              <a:ext uri="{FF2B5EF4-FFF2-40B4-BE49-F238E27FC236}">
                <a16:creationId xmlns:a16="http://schemas.microsoft.com/office/drawing/2014/main" id="{9EC9908C-F377-4620-A71C-7D5AF49E1042}"/>
              </a:ext>
            </a:extLst>
          </p:cNvPr>
          <p:cNvGrpSpPr/>
          <p:nvPr/>
        </p:nvGrpSpPr>
        <p:grpSpPr>
          <a:xfrm>
            <a:off x="515361" y="4449033"/>
            <a:ext cx="2715078" cy="1661994"/>
            <a:chOff x="5889059" y="3872747"/>
            <a:chExt cx="2640978" cy="1661994"/>
          </a:xfrm>
        </p:grpSpPr>
        <p:sp>
          <p:nvSpPr>
            <p:cNvPr id="27" name="TextBox 26">
              <a:extLst>
                <a:ext uri="{FF2B5EF4-FFF2-40B4-BE49-F238E27FC236}">
                  <a16:creationId xmlns:a16="http://schemas.microsoft.com/office/drawing/2014/main" id="{56CC3398-A277-4A9B-98EB-21694AC69F21}"/>
                </a:ext>
              </a:extLst>
            </p:cNvPr>
            <p:cNvSpPr txBox="1"/>
            <p:nvPr/>
          </p:nvSpPr>
          <p:spPr>
            <a:xfrm>
              <a:off x="5889059" y="4149746"/>
              <a:ext cx="2640978" cy="1384995"/>
            </a:xfrm>
            <a:prstGeom prst="rect">
              <a:avLst/>
            </a:prstGeom>
            <a:noFill/>
          </p:spPr>
          <p:txBody>
            <a:bodyPr wrap="square" rtlCol="0">
              <a:spAutoFit/>
            </a:bodyPr>
            <a:lstStyle/>
            <a:p>
              <a:pPr algn="just"/>
              <a:r>
                <a:rPr lang="id-ID" altLang="ko-KR" sz="1200" dirty="0">
                  <a:cs typeface="Arial" pitchFamily="34" charset="0"/>
                </a:rPr>
                <a:t>Fasilitas pendukung komputerisasi sudah lumayan banyak tersedia di ruang kerja namun belum di gunakan dengan maksimal. Pada Kartu Mesin Produksi terdapat barcode nomor Produksi yang berisi data data produksi yang tersimpan pada SAP</a:t>
              </a:r>
              <a:endParaRPr lang="ko-KR" altLang="en-US" sz="1200" dirty="0">
                <a:cs typeface="Arial" pitchFamily="34" charset="0"/>
              </a:endParaRPr>
            </a:p>
          </p:txBody>
        </p:sp>
        <p:sp>
          <p:nvSpPr>
            <p:cNvPr id="28" name="TextBox 27">
              <a:extLst>
                <a:ext uri="{FF2B5EF4-FFF2-40B4-BE49-F238E27FC236}">
                  <a16:creationId xmlns:a16="http://schemas.microsoft.com/office/drawing/2014/main" id="{F6C189DE-6D10-48E4-94AE-D82D5EE4D28F}"/>
                </a:ext>
              </a:extLst>
            </p:cNvPr>
            <p:cNvSpPr txBox="1"/>
            <p:nvPr/>
          </p:nvSpPr>
          <p:spPr>
            <a:xfrm>
              <a:off x="5889060" y="3872747"/>
              <a:ext cx="2527679" cy="307777"/>
            </a:xfrm>
            <a:prstGeom prst="rect">
              <a:avLst/>
            </a:prstGeom>
            <a:noFill/>
          </p:spPr>
          <p:txBody>
            <a:bodyPr wrap="square" rtlCol="0">
              <a:spAutoFit/>
            </a:bodyPr>
            <a:lstStyle/>
            <a:p>
              <a:endParaRPr lang="ko-KR" altLang="en-US" sz="1400" b="1" dirty="0">
                <a:cs typeface="Arial" pitchFamily="34" charset="0"/>
              </a:endParaRPr>
            </a:p>
          </p:txBody>
        </p:sp>
      </p:grpSp>
      <p:grpSp>
        <p:nvGrpSpPr>
          <p:cNvPr id="29" name="Group 28">
            <a:extLst>
              <a:ext uri="{FF2B5EF4-FFF2-40B4-BE49-F238E27FC236}">
                <a16:creationId xmlns:a16="http://schemas.microsoft.com/office/drawing/2014/main" id="{DD9E099D-A16D-498A-8E37-18A751FEB3AB}"/>
              </a:ext>
            </a:extLst>
          </p:cNvPr>
          <p:cNvGrpSpPr/>
          <p:nvPr/>
        </p:nvGrpSpPr>
        <p:grpSpPr>
          <a:xfrm>
            <a:off x="5114070" y="5585225"/>
            <a:ext cx="2934111" cy="1107996"/>
            <a:chOff x="5889059" y="3872747"/>
            <a:chExt cx="2731594" cy="1107996"/>
          </a:xfrm>
        </p:grpSpPr>
        <p:sp>
          <p:nvSpPr>
            <p:cNvPr id="30" name="TextBox 29">
              <a:extLst>
                <a:ext uri="{FF2B5EF4-FFF2-40B4-BE49-F238E27FC236}">
                  <a16:creationId xmlns:a16="http://schemas.microsoft.com/office/drawing/2014/main" id="{CCC050DF-7539-4970-ADFC-0A936A03F9B8}"/>
                </a:ext>
              </a:extLst>
            </p:cNvPr>
            <p:cNvSpPr txBox="1"/>
            <p:nvPr/>
          </p:nvSpPr>
          <p:spPr>
            <a:xfrm>
              <a:off x="5889059" y="4149746"/>
              <a:ext cx="2731594" cy="830997"/>
            </a:xfrm>
            <a:prstGeom prst="rect">
              <a:avLst/>
            </a:prstGeom>
            <a:noFill/>
          </p:spPr>
          <p:txBody>
            <a:bodyPr wrap="square" rtlCol="0">
              <a:spAutoFit/>
            </a:bodyPr>
            <a:lstStyle/>
            <a:p>
              <a:pPr algn="just"/>
              <a:r>
                <a:rPr lang="en-US" altLang="ko-KR" sz="1200" dirty="0" err="1">
                  <a:cs typeface="Arial" pitchFamily="34" charset="0"/>
                </a:rPr>
                <a:t>Dengan</a:t>
              </a:r>
              <a:r>
                <a:rPr lang="en-US" altLang="ko-KR" sz="1200" dirty="0">
                  <a:cs typeface="Arial" pitchFamily="34" charset="0"/>
                </a:rPr>
                <a:t> </a:t>
              </a:r>
              <a:r>
                <a:rPr lang="en-US" altLang="ko-KR" sz="1200" dirty="0" err="1">
                  <a:cs typeface="Arial" pitchFamily="34" charset="0"/>
                </a:rPr>
                <a:t>adanya</a:t>
              </a:r>
              <a:r>
                <a:rPr lang="en-US" altLang="ko-KR" sz="1200" dirty="0">
                  <a:cs typeface="Arial" pitchFamily="34" charset="0"/>
                </a:rPr>
                <a:t> </a:t>
              </a:r>
              <a:r>
                <a:rPr lang="en-US" altLang="ko-KR" sz="1200" dirty="0" err="1">
                  <a:cs typeface="Arial" pitchFamily="34" charset="0"/>
                </a:rPr>
                <a:t>keterbatasan</a:t>
              </a:r>
              <a:r>
                <a:rPr lang="en-US" altLang="ko-KR" sz="1200" dirty="0">
                  <a:cs typeface="Arial" pitchFamily="34" charset="0"/>
                </a:rPr>
                <a:t> </a:t>
              </a:r>
              <a:r>
                <a:rPr lang="en-US" altLang="ko-KR" sz="1200" dirty="0" err="1">
                  <a:cs typeface="Arial" pitchFamily="34" charset="0"/>
                </a:rPr>
                <a:t>sistem</a:t>
              </a:r>
              <a:r>
                <a:rPr lang="en-US" altLang="ko-KR" sz="1200" dirty="0">
                  <a:cs typeface="Arial" pitchFamily="34" charset="0"/>
                </a:rPr>
                <a:t> manual dan </a:t>
              </a:r>
              <a:r>
                <a:rPr lang="en-US" altLang="ko-KR" sz="1200" dirty="0" err="1">
                  <a:cs typeface="Arial" pitchFamily="34" charset="0"/>
                </a:rPr>
                <a:t>tersedianya</a:t>
              </a:r>
              <a:r>
                <a:rPr lang="en-US" altLang="ko-KR" sz="1200" dirty="0">
                  <a:cs typeface="Arial" pitchFamily="34" charset="0"/>
                </a:rPr>
                <a:t> barcode pada label </a:t>
              </a:r>
              <a:r>
                <a:rPr lang="en-US" altLang="ko-KR" sz="1200" dirty="0" err="1">
                  <a:cs typeface="Arial" pitchFamily="34" charset="0"/>
                </a:rPr>
                <a:t>produksi</a:t>
              </a:r>
              <a:r>
                <a:rPr lang="en-US" altLang="ko-KR" sz="1200" dirty="0">
                  <a:cs typeface="Arial" pitchFamily="34" charset="0"/>
                </a:rPr>
                <a:t> yang </a:t>
              </a:r>
              <a:r>
                <a:rPr lang="en-US" altLang="ko-KR" sz="1200" dirty="0" err="1">
                  <a:cs typeface="Arial" pitchFamily="34" charset="0"/>
                </a:rPr>
                <a:t>berisikan</a:t>
              </a:r>
              <a:r>
                <a:rPr lang="en-US" altLang="ko-KR" sz="1200" dirty="0">
                  <a:cs typeface="Arial" pitchFamily="34" charset="0"/>
                </a:rPr>
                <a:t> </a:t>
              </a:r>
              <a:r>
                <a:rPr lang="en-US" altLang="ko-KR" sz="1200" dirty="0" err="1">
                  <a:cs typeface="Arial" pitchFamily="34" charset="0"/>
                </a:rPr>
                <a:t>Nomor</a:t>
              </a:r>
              <a:r>
                <a:rPr lang="en-US" altLang="ko-KR" sz="1200" dirty="0">
                  <a:cs typeface="Arial" pitchFamily="34" charset="0"/>
                </a:rPr>
                <a:t> </a:t>
              </a:r>
              <a:r>
                <a:rPr lang="en-US" altLang="ko-KR" sz="1200" dirty="0" err="1">
                  <a:cs typeface="Arial" pitchFamily="34" charset="0"/>
                </a:rPr>
                <a:t>Produksi</a:t>
              </a:r>
              <a:r>
                <a:rPr lang="en-US" altLang="ko-KR" sz="1200" dirty="0">
                  <a:cs typeface="Arial" pitchFamily="34" charset="0"/>
                </a:rPr>
                <a:t>, </a:t>
              </a:r>
              <a:r>
                <a:rPr lang="en-US" altLang="ko-KR" sz="1200" dirty="0" err="1">
                  <a:cs typeface="Arial" pitchFamily="34" charset="0"/>
                </a:rPr>
                <a:t>Sehingga</a:t>
              </a:r>
              <a:r>
                <a:rPr lang="en-US" altLang="ko-KR" sz="1200" dirty="0">
                  <a:cs typeface="Arial" pitchFamily="34" charset="0"/>
                </a:rPr>
                <a:t> </a:t>
              </a:r>
              <a:r>
                <a:rPr lang="en-US" altLang="ko-KR" sz="1200" dirty="0" err="1">
                  <a:cs typeface="Arial" pitchFamily="34" charset="0"/>
                </a:rPr>
                <a:t>penulis</a:t>
              </a:r>
              <a:r>
                <a:rPr lang="en-US" altLang="ko-KR" sz="1200" dirty="0">
                  <a:cs typeface="Arial" pitchFamily="34" charset="0"/>
                </a:rPr>
                <a:t> </a:t>
              </a:r>
              <a:r>
                <a:rPr lang="en-US" altLang="ko-KR" sz="1200" dirty="0" err="1">
                  <a:cs typeface="Arial" pitchFamily="34" charset="0"/>
                </a:rPr>
                <a:t>membuat</a:t>
              </a:r>
              <a:endParaRPr lang="ko-KR" altLang="en-US" sz="1200" dirty="0">
                <a:cs typeface="Arial" pitchFamily="34" charset="0"/>
              </a:endParaRPr>
            </a:p>
          </p:txBody>
        </p:sp>
        <p:sp>
          <p:nvSpPr>
            <p:cNvPr id="31" name="TextBox 30">
              <a:extLst>
                <a:ext uri="{FF2B5EF4-FFF2-40B4-BE49-F238E27FC236}">
                  <a16:creationId xmlns:a16="http://schemas.microsoft.com/office/drawing/2014/main" id="{CFFEF473-37B1-48A4-B1EB-9E6463D4BB23}"/>
                </a:ext>
              </a:extLst>
            </p:cNvPr>
            <p:cNvSpPr txBox="1"/>
            <p:nvPr/>
          </p:nvSpPr>
          <p:spPr>
            <a:xfrm>
              <a:off x="5889060" y="3872747"/>
              <a:ext cx="2527679" cy="307777"/>
            </a:xfrm>
            <a:prstGeom prst="rect">
              <a:avLst/>
            </a:prstGeom>
            <a:noFill/>
          </p:spPr>
          <p:txBody>
            <a:bodyPr wrap="square" rtlCol="0">
              <a:spAutoFit/>
            </a:bodyPr>
            <a:lstStyle/>
            <a:p>
              <a:endParaRPr lang="ko-KR" altLang="en-US" sz="1400" b="1" dirty="0">
                <a:cs typeface="Arial" pitchFamily="34" charset="0"/>
              </a:endParaRPr>
            </a:p>
          </p:txBody>
        </p:sp>
      </p:grpSp>
      <p:sp>
        <p:nvSpPr>
          <p:cNvPr id="2" name="TextBox 1">
            <a:extLst>
              <a:ext uri="{FF2B5EF4-FFF2-40B4-BE49-F238E27FC236}">
                <a16:creationId xmlns:a16="http://schemas.microsoft.com/office/drawing/2014/main" id="{558558A9-57B4-4A44-99D6-9AF64CCBB776}"/>
              </a:ext>
            </a:extLst>
          </p:cNvPr>
          <p:cNvSpPr txBox="1"/>
          <p:nvPr/>
        </p:nvSpPr>
        <p:spPr>
          <a:xfrm>
            <a:off x="1549199" y="6258854"/>
            <a:ext cx="3362480" cy="523220"/>
          </a:xfrm>
          <a:prstGeom prst="rect">
            <a:avLst/>
          </a:prstGeom>
          <a:noFill/>
        </p:spPr>
        <p:txBody>
          <a:bodyPr wrap="square" rtlCol="0">
            <a:spAutoFit/>
          </a:bodyPr>
          <a:lstStyle/>
          <a:p>
            <a:r>
              <a:rPr lang="en-US" altLang="ko-KR" sz="1400" dirty="0">
                <a:solidFill>
                  <a:srgbClr val="0587AF"/>
                </a:solidFill>
                <a:cs typeface="Arial" pitchFamily="34" charset="0"/>
              </a:rPr>
              <a:t>“ </a:t>
            </a:r>
            <a:r>
              <a:rPr lang="en-US" altLang="ko-KR" sz="1400" dirty="0" err="1">
                <a:solidFill>
                  <a:srgbClr val="0587AF"/>
                </a:solidFill>
                <a:cs typeface="Arial" pitchFamily="34" charset="0"/>
              </a:rPr>
              <a:t>Perancangan</a:t>
            </a:r>
            <a:r>
              <a:rPr lang="en-US" altLang="ko-KR" sz="1400" dirty="0">
                <a:solidFill>
                  <a:srgbClr val="0587AF"/>
                </a:solidFill>
                <a:cs typeface="Arial" pitchFamily="34" charset="0"/>
              </a:rPr>
              <a:t> </a:t>
            </a:r>
            <a:r>
              <a:rPr lang="en-US" altLang="ko-KR" sz="1400" dirty="0" err="1">
                <a:solidFill>
                  <a:srgbClr val="0587AF"/>
                </a:solidFill>
                <a:cs typeface="Arial" pitchFamily="34" charset="0"/>
              </a:rPr>
              <a:t>Sistem</a:t>
            </a:r>
            <a:r>
              <a:rPr lang="en-US" altLang="ko-KR" sz="1400" dirty="0">
                <a:solidFill>
                  <a:srgbClr val="0587AF"/>
                </a:solidFill>
                <a:cs typeface="Arial" pitchFamily="34" charset="0"/>
              </a:rPr>
              <a:t> </a:t>
            </a:r>
            <a:r>
              <a:rPr lang="en-US" altLang="ko-KR" sz="1400" dirty="0" err="1">
                <a:solidFill>
                  <a:srgbClr val="0587AF"/>
                </a:solidFill>
                <a:cs typeface="Arial" pitchFamily="34" charset="0"/>
              </a:rPr>
              <a:t>Informasi</a:t>
            </a:r>
            <a:r>
              <a:rPr lang="en-US" altLang="ko-KR" sz="1400" dirty="0">
                <a:solidFill>
                  <a:srgbClr val="0587AF"/>
                </a:solidFill>
                <a:cs typeface="Arial" pitchFamily="34" charset="0"/>
              </a:rPr>
              <a:t> Hasil </a:t>
            </a:r>
            <a:r>
              <a:rPr lang="en-US" altLang="ko-KR" sz="1400" dirty="0" err="1">
                <a:solidFill>
                  <a:srgbClr val="0587AF"/>
                </a:solidFill>
                <a:cs typeface="Arial" pitchFamily="34" charset="0"/>
              </a:rPr>
              <a:t>Produksi</a:t>
            </a:r>
            <a:r>
              <a:rPr lang="en-US" altLang="ko-KR" sz="1400" dirty="0">
                <a:solidFill>
                  <a:srgbClr val="0587AF"/>
                </a:solidFill>
                <a:cs typeface="Arial" pitchFamily="34" charset="0"/>
              </a:rPr>
              <a:t> </a:t>
            </a:r>
            <a:r>
              <a:rPr lang="en-US" altLang="ko-KR" sz="1400" dirty="0" err="1">
                <a:solidFill>
                  <a:srgbClr val="0587AF"/>
                </a:solidFill>
                <a:cs typeface="Arial" pitchFamily="34" charset="0"/>
              </a:rPr>
              <a:t>Harian</a:t>
            </a:r>
            <a:r>
              <a:rPr lang="en-US" altLang="ko-KR" sz="1400" dirty="0">
                <a:solidFill>
                  <a:srgbClr val="0587AF"/>
                </a:solidFill>
                <a:cs typeface="Arial" pitchFamily="34" charset="0"/>
              </a:rPr>
              <a:t> </a:t>
            </a:r>
            <a:r>
              <a:rPr lang="en-US" altLang="ko-KR" sz="1400" dirty="0" err="1">
                <a:solidFill>
                  <a:srgbClr val="0587AF"/>
                </a:solidFill>
                <a:cs typeface="Arial" pitchFamily="34" charset="0"/>
              </a:rPr>
              <a:t>dengan</a:t>
            </a:r>
            <a:r>
              <a:rPr lang="en-US" altLang="ko-KR" sz="1400" dirty="0">
                <a:solidFill>
                  <a:srgbClr val="0587AF"/>
                </a:solidFill>
                <a:cs typeface="Arial" pitchFamily="34" charset="0"/>
              </a:rPr>
              <a:t> Scan Barcode “</a:t>
            </a:r>
            <a:endParaRPr lang="id-ID" sz="1400" dirty="0">
              <a:solidFill>
                <a:srgbClr val="0587AF"/>
              </a:solidFill>
            </a:endParaRPr>
          </a:p>
        </p:txBody>
      </p:sp>
      <p:sp>
        <p:nvSpPr>
          <p:cNvPr id="33" name="Rectangle 18">
            <a:extLst>
              <a:ext uri="{FF2B5EF4-FFF2-40B4-BE49-F238E27FC236}">
                <a16:creationId xmlns:a16="http://schemas.microsoft.com/office/drawing/2014/main" id="{92F5FB19-5A92-40A7-A9D2-5814D12352F5}"/>
              </a:ext>
            </a:extLst>
          </p:cNvPr>
          <p:cNvSpPr/>
          <p:nvPr/>
        </p:nvSpPr>
        <p:spPr>
          <a:xfrm>
            <a:off x="9442220" y="5585225"/>
            <a:ext cx="491054" cy="390153"/>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4" name="Oval 33">
            <a:extLst>
              <a:ext uri="{FF2B5EF4-FFF2-40B4-BE49-F238E27FC236}">
                <a16:creationId xmlns:a16="http://schemas.microsoft.com/office/drawing/2014/main" id="{7300324E-B624-474C-9833-E20CAB5C7CCC}"/>
              </a:ext>
            </a:extLst>
          </p:cNvPr>
          <p:cNvSpPr/>
          <p:nvPr/>
        </p:nvSpPr>
        <p:spPr>
          <a:xfrm>
            <a:off x="8077912" y="3567955"/>
            <a:ext cx="3214646" cy="278083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962671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DF608950-CBCC-4A36-9469-3DC1AC92CE9F}"/>
              </a:ext>
            </a:extLst>
          </p:cNvPr>
          <p:cNvSpPr/>
          <p:nvPr/>
        </p:nvSpPr>
        <p:spPr>
          <a:xfrm>
            <a:off x="6249179" y="293611"/>
            <a:ext cx="5636534" cy="6270778"/>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Rounded Corners 1">
            <a:extLst>
              <a:ext uri="{FF2B5EF4-FFF2-40B4-BE49-F238E27FC236}">
                <a16:creationId xmlns:a16="http://schemas.microsoft.com/office/drawing/2014/main" id="{A3499E92-50A7-4680-90CB-41532F4FC718}"/>
              </a:ext>
            </a:extLst>
          </p:cNvPr>
          <p:cNvSpPr/>
          <p:nvPr/>
        </p:nvSpPr>
        <p:spPr>
          <a:xfrm>
            <a:off x="289326" y="293611"/>
            <a:ext cx="5636534" cy="6270778"/>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93B75C5-9BDB-4B5F-AB3F-CB12A702F1F8}"/>
              </a:ext>
            </a:extLst>
          </p:cNvPr>
          <p:cNvSpPr txBox="1"/>
          <p:nvPr/>
        </p:nvSpPr>
        <p:spPr>
          <a:xfrm>
            <a:off x="1205212" y="1066722"/>
            <a:ext cx="4661840" cy="1169551"/>
          </a:xfrm>
          <a:prstGeom prst="rect">
            <a:avLst/>
          </a:prstGeom>
          <a:noFill/>
        </p:spPr>
        <p:txBody>
          <a:bodyPr wrap="square" rtlCol="0">
            <a:spAutoFit/>
          </a:bodyPr>
          <a:lstStyle/>
          <a:p>
            <a:pPr algn="just"/>
            <a:r>
              <a:rPr lang="en-US" altLang="ko-KR" sz="1400" dirty="0">
                <a:solidFill>
                  <a:schemeClr val="bg1"/>
                </a:solidFill>
                <a:cs typeface="Arial" pitchFamily="34" charset="0"/>
              </a:rPr>
              <a:t>Proses </a:t>
            </a:r>
            <a:r>
              <a:rPr lang="en-US" altLang="ko-KR" sz="1400" dirty="0" err="1">
                <a:solidFill>
                  <a:schemeClr val="bg1"/>
                </a:solidFill>
                <a:cs typeface="Arial" pitchFamily="34" charset="0"/>
              </a:rPr>
              <a:t>Pencatatan</a:t>
            </a:r>
            <a:r>
              <a:rPr lang="en-US" altLang="ko-KR" sz="1400" dirty="0">
                <a:solidFill>
                  <a:schemeClr val="bg1"/>
                </a:solidFill>
                <a:cs typeface="Arial" pitchFamily="34" charset="0"/>
              </a:rPr>
              <a:t> Hasil </a:t>
            </a:r>
            <a:r>
              <a:rPr lang="en-US" altLang="ko-KR" sz="1400" dirty="0" err="1">
                <a:solidFill>
                  <a:schemeClr val="bg1"/>
                </a:solidFill>
                <a:cs typeface="Arial" pitchFamily="34" charset="0"/>
              </a:rPr>
              <a:t>Produksi</a:t>
            </a:r>
            <a:r>
              <a:rPr lang="en-US" altLang="ko-KR" sz="1400" dirty="0">
                <a:solidFill>
                  <a:schemeClr val="bg1"/>
                </a:solidFill>
                <a:cs typeface="Arial" pitchFamily="34" charset="0"/>
              </a:rPr>
              <a:t> pada PT </a:t>
            </a:r>
            <a:r>
              <a:rPr lang="en-US" altLang="ko-KR" sz="1400" dirty="0" err="1">
                <a:solidFill>
                  <a:schemeClr val="bg1"/>
                </a:solidFill>
                <a:cs typeface="Arial" pitchFamily="34" charset="0"/>
              </a:rPr>
              <a:t>Percetakan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Kertas</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Karawang</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masih</a:t>
            </a:r>
            <a:r>
              <a:rPr lang="en-US" altLang="ko-KR" sz="1400" dirty="0">
                <a:solidFill>
                  <a:schemeClr val="bg1"/>
                </a:solidFill>
                <a:cs typeface="Arial" pitchFamily="34" charset="0"/>
              </a:rPr>
              <a:t> manual, </a:t>
            </a:r>
            <a:r>
              <a:rPr lang="en-US" altLang="ko-KR" sz="1400" dirty="0" err="1">
                <a:solidFill>
                  <a:schemeClr val="bg1"/>
                </a:solidFill>
                <a:cs typeface="Arial" pitchFamily="34" charset="0"/>
              </a:rPr>
              <a:t>sehingga</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sehingga</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terjadi</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penumpukan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kertas</a:t>
            </a:r>
            <a:r>
              <a:rPr lang="en-US" altLang="ko-KR" sz="1400" dirty="0">
                <a:solidFill>
                  <a:schemeClr val="bg1"/>
                </a:solidFill>
                <a:cs typeface="Arial" pitchFamily="34" charset="0"/>
              </a:rPr>
              <a:t> yang </a:t>
            </a:r>
            <a:r>
              <a:rPr lang="en-US" altLang="ko-KR" sz="1400" dirty="0" err="1">
                <a:solidFill>
                  <a:schemeClr val="bg1"/>
                </a:solidFill>
                <a:cs typeface="Arial" pitchFamily="34" charset="0"/>
              </a:rPr>
              <a:t>berisi</a:t>
            </a:r>
            <a:r>
              <a:rPr lang="en-US" altLang="ko-KR" sz="1400" dirty="0">
                <a:solidFill>
                  <a:schemeClr val="bg1"/>
                </a:solidFill>
                <a:cs typeface="Arial" pitchFamily="34" charset="0"/>
              </a:rPr>
              <a:t> data </a:t>
            </a:r>
            <a:r>
              <a:rPr lang="en-US" altLang="ko-KR" sz="1400" dirty="0" err="1">
                <a:solidFill>
                  <a:schemeClr val="bg1"/>
                </a:solidFill>
                <a:cs typeface="Arial" pitchFamily="34" charset="0"/>
              </a:rPr>
              <a:t>produksi</a:t>
            </a:r>
            <a:r>
              <a:rPr lang="en-US" altLang="ko-KR" sz="1400" dirty="0">
                <a:solidFill>
                  <a:schemeClr val="bg1"/>
                </a:solidFill>
                <a:cs typeface="Arial" pitchFamily="34" charset="0"/>
              </a:rPr>
              <a:t> yang </a:t>
            </a:r>
            <a:r>
              <a:rPr lang="en-US" altLang="ko-KR" sz="1400" dirty="0" err="1">
                <a:solidFill>
                  <a:schemeClr val="bg1"/>
                </a:solidFill>
                <a:cs typeface="Arial" pitchFamily="34" charset="0"/>
              </a:rPr>
              <a:t>memakan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cukup</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banyak</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ruang</a:t>
            </a:r>
            <a:r>
              <a:rPr lang="en-US" altLang="ko-KR" sz="1400" dirty="0">
                <a:solidFill>
                  <a:schemeClr val="bg1"/>
                </a:solidFill>
                <a:cs typeface="Arial" pitchFamily="34" charset="0"/>
              </a:rPr>
              <a:t> dan </a:t>
            </a:r>
            <a:r>
              <a:rPr lang="en-US" altLang="ko-KR" sz="1400" dirty="0" err="1">
                <a:solidFill>
                  <a:schemeClr val="bg1"/>
                </a:solidFill>
                <a:cs typeface="Arial" pitchFamily="34" charset="0"/>
              </a:rPr>
              <a:t>kemungkinan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bisa</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terselip</a:t>
            </a:r>
            <a:r>
              <a:rPr lang="en-US" altLang="ko-KR" sz="1400" dirty="0">
                <a:solidFill>
                  <a:schemeClr val="bg1"/>
                </a:solidFill>
                <a:cs typeface="Arial" pitchFamily="34" charset="0"/>
              </a:rPr>
              <a:t> dan data </a:t>
            </a:r>
            <a:r>
              <a:rPr lang="en-US" altLang="ko-KR" sz="1400" dirty="0" err="1">
                <a:solidFill>
                  <a:schemeClr val="bg1"/>
                </a:solidFill>
                <a:cs typeface="Arial" pitchFamily="34" charset="0"/>
              </a:rPr>
              <a:t>bisa</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hilang</a:t>
            </a:r>
            <a:r>
              <a:rPr lang="en-US" altLang="ko-KR" sz="1400" dirty="0">
                <a:solidFill>
                  <a:schemeClr val="bg1"/>
                </a:solidFill>
                <a:cs typeface="Arial" pitchFamily="34" charset="0"/>
              </a:rPr>
              <a:t>.</a:t>
            </a:r>
          </a:p>
        </p:txBody>
      </p:sp>
      <p:sp>
        <p:nvSpPr>
          <p:cNvPr id="6" name="TextBox 5">
            <a:extLst>
              <a:ext uri="{FF2B5EF4-FFF2-40B4-BE49-F238E27FC236}">
                <a16:creationId xmlns:a16="http://schemas.microsoft.com/office/drawing/2014/main" id="{95E3BD7D-EEC6-41FC-867D-95F2B71346B3}"/>
              </a:ext>
            </a:extLst>
          </p:cNvPr>
          <p:cNvSpPr txBox="1"/>
          <p:nvPr/>
        </p:nvSpPr>
        <p:spPr>
          <a:xfrm>
            <a:off x="488617" y="987603"/>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1</a:t>
            </a:r>
            <a:endParaRPr lang="ko-KR" altLang="en-US" sz="4400" b="1" dirty="0">
              <a:solidFill>
                <a:schemeClr val="bg1"/>
              </a:solidFill>
              <a:cs typeface="Arial" pitchFamily="34" charset="0"/>
            </a:endParaRPr>
          </a:p>
        </p:txBody>
      </p:sp>
      <p:sp>
        <p:nvSpPr>
          <p:cNvPr id="7" name="TextBox 6">
            <a:extLst>
              <a:ext uri="{FF2B5EF4-FFF2-40B4-BE49-F238E27FC236}">
                <a16:creationId xmlns:a16="http://schemas.microsoft.com/office/drawing/2014/main" id="{38A41E9E-1812-4ACE-A417-73C9AF47F355}"/>
              </a:ext>
            </a:extLst>
          </p:cNvPr>
          <p:cNvSpPr txBox="1"/>
          <p:nvPr/>
        </p:nvSpPr>
        <p:spPr>
          <a:xfrm>
            <a:off x="1205212" y="2339984"/>
            <a:ext cx="4661840" cy="954107"/>
          </a:xfrm>
          <a:prstGeom prst="rect">
            <a:avLst/>
          </a:prstGeom>
          <a:noFill/>
        </p:spPr>
        <p:txBody>
          <a:bodyPr wrap="square" rtlCol="0">
            <a:spAutoFit/>
          </a:bodyPr>
          <a:lstStyle/>
          <a:p>
            <a:pPr algn="just"/>
            <a:r>
              <a:rPr lang="en-US" altLang="ko-KR" sz="1400" dirty="0" err="1">
                <a:solidFill>
                  <a:schemeClr val="bg1"/>
                </a:solidFill>
                <a:cs typeface="Arial" pitchFamily="34" charset="0"/>
              </a:rPr>
              <a:t>Petugas</a:t>
            </a:r>
            <a:r>
              <a:rPr lang="en-US" altLang="ko-KR" sz="1400" dirty="0">
                <a:solidFill>
                  <a:schemeClr val="bg1"/>
                </a:solidFill>
                <a:cs typeface="Arial" pitchFamily="34" charset="0"/>
              </a:rPr>
              <a:t> packing </a:t>
            </a:r>
            <a:r>
              <a:rPr lang="en-US" altLang="ko-KR" sz="1400" dirty="0" err="1">
                <a:solidFill>
                  <a:schemeClr val="bg1"/>
                </a:solidFill>
                <a:cs typeface="Arial" pitchFamily="34" charset="0"/>
              </a:rPr>
              <a:t>membutuhkan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banyak</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waktu</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untuk</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mencatat</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hasil</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kemas</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secara</a:t>
            </a:r>
            <a:r>
              <a:rPr lang="en-US" altLang="ko-KR" sz="1400" dirty="0">
                <a:solidFill>
                  <a:schemeClr val="bg1"/>
                </a:solidFill>
                <a:cs typeface="Arial" pitchFamily="34" charset="0"/>
              </a:rPr>
              <a:t> manual, </a:t>
            </a:r>
            <a:r>
              <a:rPr lang="en-US" altLang="ko-KR" sz="1400" dirty="0" err="1">
                <a:solidFill>
                  <a:schemeClr val="bg1"/>
                </a:solidFill>
                <a:cs typeface="Arial" pitchFamily="34" charset="0"/>
              </a:rPr>
              <a:t>sehingga</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waktu</a:t>
            </a:r>
            <a:r>
              <a:rPr lang="en-US" altLang="ko-KR" sz="1400" dirty="0">
                <a:solidFill>
                  <a:schemeClr val="bg1"/>
                </a:solidFill>
                <a:cs typeface="Arial" pitchFamily="34" charset="0"/>
              </a:rPr>
              <a:t> yang di </a:t>
            </a:r>
            <a:r>
              <a:rPr lang="en-US" altLang="ko-KR" sz="1400" dirty="0" err="1">
                <a:solidFill>
                  <a:schemeClr val="bg1"/>
                </a:solidFill>
                <a:cs typeface="Arial" pitchFamily="34" charset="0"/>
              </a:rPr>
              <a:t>butuhkan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untuk</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menginput</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hasil</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produksi</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kurang</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efisien</a:t>
            </a:r>
            <a:endParaRPr lang="en-US" altLang="ko-KR" sz="1400" dirty="0">
              <a:solidFill>
                <a:schemeClr val="bg1"/>
              </a:solidFill>
              <a:cs typeface="Arial" pitchFamily="34" charset="0"/>
            </a:endParaRPr>
          </a:p>
        </p:txBody>
      </p:sp>
      <p:sp>
        <p:nvSpPr>
          <p:cNvPr id="10" name="TextBox 9">
            <a:extLst>
              <a:ext uri="{FF2B5EF4-FFF2-40B4-BE49-F238E27FC236}">
                <a16:creationId xmlns:a16="http://schemas.microsoft.com/office/drawing/2014/main" id="{F627DDE9-FE7C-4B7E-A047-E092B6A88859}"/>
              </a:ext>
            </a:extLst>
          </p:cNvPr>
          <p:cNvSpPr txBox="1"/>
          <p:nvPr/>
        </p:nvSpPr>
        <p:spPr>
          <a:xfrm>
            <a:off x="488617" y="2279110"/>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2</a:t>
            </a:r>
            <a:endParaRPr lang="ko-KR" altLang="en-US" sz="4400" b="1" dirty="0">
              <a:solidFill>
                <a:schemeClr val="bg1"/>
              </a:solidFill>
              <a:cs typeface="Arial" pitchFamily="34" charset="0"/>
            </a:endParaRPr>
          </a:p>
        </p:txBody>
      </p:sp>
      <p:sp>
        <p:nvSpPr>
          <p:cNvPr id="11" name="TextBox 10">
            <a:extLst>
              <a:ext uri="{FF2B5EF4-FFF2-40B4-BE49-F238E27FC236}">
                <a16:creationId xmlns:a16="http://schemas.microsoft.com/office/drawing/2014/main" id="{15E1B5E5-22C6-4CAE-BC59-0EB34CC7C043}"/>
              </a:ext>
            </a:extLst>
          </p:cNvPr>
          <p:cNvSpPr txBox="1"/>
          <p:nvPr/>
        </p:nvSpPr>
        <p:spPr>
          <a:xfrm>
            <a:off x="1205212" y="3314413"/>
            <a:ext cx="4661840" cy="738664"/>
          </a:xfrm>
          <a:prstGeom prst="rect">
            <a:avLst/>
          </a:prstGeom>
          <a:noFill/>
        </p:spPr>
        <p:txBody>
          <a:bodyPr wrap="square" rtlCol="0">
            <a:spAutoFit/>
          </a:bodyPr>
          <a:lstStyle/>
          <a:p>
            <a:pPr algn="just"/>
            <a:r>
              <a:rPr lang="en-US" altLang="ko-KR" sz="1400" dirty="0">
                <a:solidFill>
                  <a:schemeClr val="bg1"/>
                </a:solidFill>
                <a:cs typeface="Arial" pitchFamily="34" charset="0"/>
              </a:rPr>
              <a:t>Proses </a:t>
            </a:r>
            <a:r>
              <a:rPr lang="en-US" altLang="ko-KR" sz="1400" dirty="0" err="1">
                <a:solidFill>
                  <a:schemeClr val="bg1"/>
                </a:solidFill>
                <a:cs typeface="Arial" pitchFamily="34" charset="0"/>
              </a:rPr>
              <a:t>pembuatan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laporan</a:t>
            </a:r>
            <a:r>
              <a:rPr lang="en-US" altLang="ko-KR" sz="1400" dirty="0">
                <a:solidFill>
                  <a:schemeClr val="bg1"/>
                </a:solidFill>
                <a:cs typeface="Arial" pitchFamily="34" charset="0"/>
              </a:rPr>
              <a:t> Hasil </a:t>
            </a:r>
            <a:r>
              <a:rPr lang="en-US" altLang="ko-KR" sz="1400" dirty="0" err="1">
                <a:solidFill>
                  <a:schemeClr val="bg1"/>
                </a:solidFill>
                <a:cs typeface="Arial" pitchFamily="34" charset="0"/>
              </a:rPr>
              <a:t>produksi</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memakan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cukup</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waktu</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sehingga</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penyampaian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laporan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kepada</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Supervisior</a:t>
            </a:r>
            <a:r>
              <a:rPr lang="en-US" altLang="ko-KR" sz="1400" dirty="0">
                <a:solidFill>
                  <a:schemeClr val="bg1"/>
                </a:solidFill>
                <a:cs typeface="Arial" pitchFamily="34" charset="0"/>
              </a:rPr>
              <a:t> dan Manager </a:t>
            </a:r>
            <a:r>
              <a:rPr lang="en-US" altLang="ko-KR" sz="1400" dirty="0" err="1">
                <a:solidFill>
                  <a:schemeClr val="bg1"/>
                </a:solidFill>
                <a:cs typeface="Arial" pitchFamily="34" charset="0"/>
              </a:rPr>
              <a:t>produksi</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menjadi</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terlambat</a:t>
            </a:r>
            <a:r>
              <a:rPr lang="en-US" altLang="ko-KR" sz="1400" dirty="0">
                <a:solidFill>
                  <a:schemeClr val="bg1"/>
                </a:solidFill>
                <a:ea typeface="FZShuTi" pitchFamily="2" charset="-122"/>
                <a:cs typeface="Arial" pitchFamily="34" charset="0"/>
              </a:rPr>
              <a:t>.</a:t>
            </a:r>
            <a:endParaRPr lang="en-US" altLang="ko-KR" sz="1400" dirty="0">
              <a:solidFill>
                <a:schemeClr val="bg1"/>
              </a:solidFill>
              <a:cs typeface="Arial" pitchFamily="34" charset="0"/>
            </a:endParaRPr>
          </a:p>
        </p:txBody>
      </p:sp>
      <p:sp>
        <p:nvSpPr>
          <p:cNvPr id="14" name="TextBox 13">
            <a:extLst>
              <a:ext uri="{FF2B5EF4-FFF2-40B4-BE49-F238E27FC236}">
                <a16:creationId xmlns:a16="http://schemas.microsoft.com/office/drawing/2014/main" id="{D7B9AF74-CA02-49F9-88D7-98D77F70D10F}"/>
              </a:ext>
            </a:extLst>
          </p:cNvPr>
          <p:cNvSpPr txBox="1"/>
          <p:nvPr/>
        </p:nvSpPr>
        <p:spPr>
          <a:xfrm>
            <a:off x="488617" y="3262435"/>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3</a:t>
            </a:r>
            <a:endParaRPr lang="ko-KR" altLang="en-US" sz="4400" b="1" dirty="0">
              <a:solidFill>
                <a:schemeClr val="bg1"/>
              </a:solidFill>
              <a:cs typeface="Arial" pitchFamily="34" charset="0"/>
            </a:endParaRPr>
          </a:p>
        </p:txBody>
      </p:sp>
      <p:sp>
        <p:nvSpPr>
          <p:cNvPr id="19" name="TextBox 18">
            <a:extLst>
              <a:ext uri="{FF2B5EF4-FFF2-40B4-BE49-F238E27FC236}">
                <a16:creationId xmlns:a16="http://schemas.microsoft.com/office/drawing/2014/main" id="{042C12F7-AE9B-40D2-A6C4-2F1B6BC860EE}"/>
              </a:ext>
            </a:extLst>
          </p:cNvPr>
          <p:cNvSpPr txBox="1"/>
          <p:nvPr/>
        </p:nvSpPr>
        <p:spPr>
          <a:xfrm>
            <a:off x="612645" y="402828"/>
            <a:ext cx="4989896" cy="584775"/>
          </a:xfrm>
          <a:prstGeom prst="rect">
            <a:avLst/>
          </a:prstGeom>
          <a:noFill/>
        </p:spPr>
        <p:txBody>
          <a:bodyPr wrap="square" rtlCol="0" anchor="ctr">
            <a:spAutoFit/>
          </a:bodyPr>
          <a:lstStyle/>
          <a:p>
            <a:r>
              <a:rPr lang="en-US" altLang="ko-KR" sz="3200" dirty="0" err="1">
                <a:solidFill>
                  <a:srgbClr val="FFC000"/>
                </a:solidFill>
                <a:latin typeface="+mj-lt"/>
                <a:cs typeface="Arial" pitchFamily="34" charset="0"/>
              </a:rPr>
              <a:t>Identifikasi</a:t>
            </a:r>
            <a:r>
              <a:rPr lang="en-US" altLang="ko-KR" sz="3200" dirty="0">
                <a:solidFill>
                  <a:srgbClr val="FFC000"/>
                </a:solidFill>
                <a:latin typeface="+mj-lt"/>
                <a:cs typeface="Arial" pitchFamily="34" charset="0"/>
              </a:rPr>
              <a:t> </a:t>
            </a:r>
            <a:r>
              <a:rPr lang="en-US" altLang="ko-KR" sz="3200" dirty="0" err="1">
                <a:solidFill>
                  <a:srgbClr val="FFC000"/>
                </a:solidFill>
                <a:latin typeface="+mj-lt"/>
                <a:cs typeface="Arial" pitchFamily="34" charset="0"/>
              </a:rPr>
              <a:t>Permasalah</a:t>
            </a:r>
            <a:r>
              <a:rPr lang="id-ID" altLang="ko-KR" sz="3200" dirty="0">
                <a:solidFill>
                  <a:srgbClr val="FFC000"/>
                </a:solidFill>
                <a:latin typeface="+mj-lt"/>
                <a:cs typeface="Arial" pitchFamily="34" charset="0"/>
              </a:rPr>
              <a:t>a</a:t>
            </a:r>
            <a:r>
              <a:rPr lang="en-US" altLang="ko-KR" sz="3200" dirty="0">
                <a:solidFill>
                  <a:srgbClr val="FFC000"/>
                </a:solidFill>
                <a:latin typeface="+mj-lt"/>
                <a:cs typeface="Arial" pitchFamily="34" charset="0"/>
              </a:rPr>
              <a:t>n</a:t>
            </a:r>
            <a:endParaRPr lang="ko-KR" altLang="en-US" sz="3200" dirty="0">
              <a:solidFill>
                <a:srgbClr val="FFC000"/>
              </a:solidFill>
              <a:latin typeface="+mj-lt"/>
              <a:cs typeface="Arial" pitchFamily="34" charset="0"/>
            </a:endParaRPr>
          </a:p>
        </p:txBody>
      </p:sp>
      <p:sp>
        <p:nvSpPr>
          <p:cNvPr id="20" name="TextBox 19">
            <a:extLst>
              <a:ext uri="{FF2B5EF4-FFF2-40B4-BE49-F238E27FC236}">
                <a16:creationId xmlns:a16="http://schemas.microsoft.com/office/drawing/2014/main" id="{1F9ACDF7-14DE-4EDB-BB09-3DD16B9492B1}"/>
              </a:ext>
            </a:extLst>
          </p:cNvPr>
          <p:cNvSpPr txBox="1"/>
          <p:nvPr/>
        </p:nvSpPr>
        <p:spPr>
          <a:xfrm>
            <a:off x="648102" y="4338919"/>
            <a:ext cx="4989896" cy="584775"/>
          </a:xfrm>
          <a:prstGeom prst="rect">
            <a:avLst/>
          </a:prstGeom>
          <a:noFill/>
        </p:spPr>
        <p:txBody>
          <a:bodyPr wrap="square" rtlCol="0" anchor="ctr">
            <a:spAutoFit/>
          </a:bodyPr>
          <a:lstStyle/>
          <a:p>
            <a:r>
              <a:rPr lang="en-US" altLang="ko-KR" sz="3200" dirty="0">
                <a:solidFill>
                  <a:srgbClr val="FFC000"/>
                </a:solidFill>
                <a:latin typeface="+mj-lt"/>
                <a:cs typeface="Arial" pitchFamily="34" charset="0"/>
              </a:rPr>
              <a:t>R</a:t>
            </a:r>
            <a:r>
              <a:rPr lang="id-ID" altLang="ko-KR" sz="3200" dirty="0">
                <a:solidFill>
                  <a:srgbClr val="FFC000"/>
                </a:solidFill>
                <a:latin typeface="+mj-lt"/>
                <a:cs typeface="Arial" pitchFamily="34" charset="0"/>
              </a:rPr>
              <a:t>umusan Masalah</a:t>
            </a:r>
            <a:endParaRPr lang="ko-KR" altLang="en-US" sz="3200" dirty="0">
              <a:solidFill>
                <a:srgbClr val="FFC000"/>
              </a:solidFill>
              <a:latin typeface="+mj-lt"/>
              <a:cs typeface="Arial" pitchFamily="34" charset="0"/>
            </a:endParaRPr>
          </a:p>
        </p:txBody>
      </p:sp>
      <p:sp>
        <p:nvSpPr>
          <p:cNvPr id="22" name="TextBox 21">
            <a:extLst>
              <a:ext uri="{FF2B5EF4-FFF2-40B4-BE49-F238E27FC236}">
                <a16:creationId xmlns:a16="http://schemas.microsoft.com/office/drawing/2014/main" id="{8BAD0CE8-B796-4A10-869F-431B03C363A9}"/>
              </a:ext>
            </a:extLst>
          </p:cNvPr>
          <p:cNvSpPr txBox="1"/>
          <p:nvPr/>
        </p:nvSpPr>
        <p:spPr>
          <a:xfrm>
            <a:off x="776673" y="5035767"/>
            <a:ext cx="4661840" cy="738664"/>
          </a:xfrm>
          <a:prstGeom prst="rect">
            <a:avLst/>
          </a:prstGeom>
          <a:noFill/>
        </p:spPr>
        <p:txBody>
          <a:bodyPr wrap="square" rtlCol="0">
            <a:spAutoFit/>
          </a:bodyPr>
          <a:lstStyle/>
          <a:p>
            <a:pPr algn="just"/>
            <a:r>
              <a:rPr lang="en-US" altLang="ko-KR" sz="1400" dirty="0" err="1">
                <a:solidFill>
                  <a:schemeClr val="bg1"/>
                </a:solidFill>
                <a:cs typeface="Arial" pitchFamily="34" charset="0"/>
              </a:rPr>
              <a:t>bagaimana</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membuat</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sistem</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Informasi</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berbasis</a:t>
            </a:r>
            <a:r>
              <a:rPr lang="en-US" altLang="ko-KR" sz="1400" dirty="0">
                <a:solidFill>
                  <a:schemeClr val="bg1"/>
                </a:solidFill>
                <a:cs typeface="Arial" pitchFamily="34" charset="0"/>
              </a:rPr>
              <a:t> web </a:t>
            </a:r>
            <a:r>
              <a:rPr lang="en-US" altLang="ko-KR" sz="1400" dirty="0" err="1">
                <a:solidFill>
                  <a:schemeClr val="bg1"/>
                </a:solidFill>
                <a:cs typeface="Arial" pitchFamily="34" charset="0"/>
              </a:rPr>
              <a:t>untuk</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pencatatan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hasil</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produksi</a:t>
            </a:r>
            <a:r>
              <a:rPr lang="en-US" altLang="ko-KR" sz="1400" dirty="0">
                <a:solidFill>
                  <a:schemeClr val="bg1"/>
                </a:solidFill>
                <a:cs typeface="Arial" pitchFamily="34" charset="0"/>
              </a:rPr>
              <a:t> di PT </a:t>
            </a:r>
            <a:r>
              <a:rPr lang="en-US" altLang="ko-KR" sz="1400" dirty="0" err="1">
                <a:solidFill>
                  <a:schemeClr val="bg1"/>
                </a:solidFill>
                <a:cs typeface="Arial" pitchFamily="34" charset="0"/>
              </a:rPr>
              <a:t>Percetakan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Kertas</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Karawang</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menggunakan</a:t>
            </a:r>
            <a:r>
              <a:rPr lang="en-US" altLang="ko-KR" sz="1400" dirty="0">
                <a:solidFill>
                  <a:schemeClr val="bg1"/>
                </a:solidFill>
                <a:cs typeface="Arial" pitchFamily="34" charset="0"/>
              </a:rPr>
              <a:t> Scan Barcode?</a:t>
            </a:r>
          </a:p>
        </p:txBody>
      </p:sp>
      <p:sp>
        <p:nvSpPr>
          <p:cNvPr id="23" name="TextBox 22">
            <a:extLst>
              <a:ext uri="{FF2B5EF4-FFF2-40B4-BE49-F238E27FC236}">
                <a16:creationId xmlns:a16="http://schemas.microsoft.com/office/drawing/2014/main" id="{516633D4-B058-418F-8B2C-513B0E39A585}"/>
              </a:ext>
            </a:extLst>
          </p:cNvPr>
          <p:cNvSpPr txBox="1"/>
          <p:nvPr/>
        </p:nvSpPr>
        <p:spPr>
          <a:xfrm>
            <a:off x="6489983" y="411115"/>
            <a:ext cx="4989896" cy="584775"/>
          </a:xfrm>
          <a:prstGeom prst="rect">
            <a:avLst/>
          </a:prstGeom>
          <a:noFill/>
        </p:spPr>
        <p:txBody>
          <a:bodyPr wrap="square" rtlCol="0" anchor="ctr">
            <a:spAutoFit/>
          </a:bodyPr>
          <a:lstStyle/>
          <a:p>
            <a:r>
              <a:rPr lang="en-US" altLang="ko-KR" sz="3200" dirty="0">
                <a:solidFill>
                  <a:srgbClr val="FFC000"/>
                </a:solidFill>
                <a:latin typeface="+mj-lt"/>
                <a:cs typeface="Arial" pitchFamily="34" charset="0"/>
              </a:rPr>
              <a:t>B</a:t>
            </a:r>
            <a:r>
              <a:rPr lang="id-ID" altLang="ko-KR" sz="3200" dirty="0">
                <a:solidFill>
                  <a:srgbClr val="FFC000"/>
                </a:solidFill>
                <a:latin typeface="+mj-lt"/>
                <a:cs typeface="Arial" pitchFamily="34" charset="0"/>
              </a:rPr>
              <a:t>atasan Masalah</a:t>
            </a:r>
            <a:endParaRPr lang="ko-KR" altLang="en-US" sz="3200" dirty="0">
              <a:solidFill>
                <a:srgbClr val="FFC000"/>
              </a:solidFill>
              <a:latin typeface="+mj-lt"/>
              <a:cs typeface="Arial" pitchFamily="34" charset="0"/>
            </a:endParaRPr>
          </a:p>
        </p:txBody>
      </p:sp>
      <p:sp>
        <p:nvSpPr>
          <p:cNvPr id="26" name="TextBox 25">
            <a:extLst>
              <a:ext uri="{FF2B5EF4-FFF2-40B4-BE49-F238E27FC236}">
                <a16:creationId xmlns:a16="http://schemas.microsoft.com/office/drawing/2014/main" id="{B82869D4-5A37-46CE-BC52-D471BF8B6DD2}"/>
              </a:ext>
            </a:extLst>
          </p:cNvPr>
          <p:cNvSpPr txBox="1"/>
          <p:nvPr/>
        </p:nvSpPr>
        <p:spPr>
          <a:xfrm>
            <a:off x="7041543" y="1084650"/>
            <a:ext cx="4661840" cy="738664"/>
          </a:xfrm>
          <a:prstGeom prst="rect">
            <a:avLst/>
          </a:prstGeom>
          <a:noFill/>
        </p:spPr>
        <p:txBody>
          <a:bodyPr wrap="square" rtlCol="0">
            <a:spAutoFit/>
          </a:bodyPr>
          <a:lstStyle/>
          <a:p>
            <a:pPr algn="just"/>
            <a:r>
              <a:rPr lang="en-US" altLang="ko-KR" sz="1400" dirty="0" err="1">
                <a:solidFill>
                  <a:schemeClr val="bg1"/>
                </a:solidFill>
                <a:cs typeface="Arial" pitchFamily="34" charset="0"/>
              </a:rPr>
              <a:t>Mengubah</a:t>
            </a:r>
            <a:r>
              <a:rPr lang="en-US" altLang="ko-KR" sz="1400" dirty="0">
                <a:solidFill>
                  <a:schemeClr val="bg1"/>
                </a:solidFill>
                <a:cs typeface="Arial" pitchFamily="34" charset="0"/>
              </a:rPr>
              <a:t> proses manual pada </a:t>
            </a:r>
            <a:r>
              <a:rPr lang="en-US" altLang="ko-KR" sz="1400" dirty="0" err="1">
                <a:solidFill>
                  <a:schemeClr val="bg1"/>
                </a:solidFill>
                <a:cs typeface="Arial" pitchFamily="34" charset="0"/>
              </a:rPr>
              <a:t>pendataan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hasil</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produksi</a:t>
            </a:r>
            <a:r>
              <a:rPr lang="en-US" altLang="ko-KR" sz="1400" dirty="0">
                <a:solidFill>
                  <a:schemeClr val="bg1"/>
                </a:solidFill>
                <a:cs typeface="Arial" pitchFamily="34" charset="0"/>
              </a:rPr>
              <a:t> pada unit </a:t>
            </a:r>
            <a:r>
              <a:rPr lang="en-US" altLang="ko-KR" sz="1400" dirty="0" err="1">
                <a:solidFill>
                  <a:schemeClr val="bg1"/>
                </a:solidFill>
                <a:cs typeface="Arial" pitchFamily="34" charset="0"/>
              </a:rPr>
              <a:t>Pengemasan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menjadi</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komputerisasi</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berbasis</a:t>
            </a:r>
            <a:r>
              <a:rPr lang="en-US" altLang="ko-KR" sz="1400" dirty="0">
                <a:solidFill>
                  <a:schemeClr val="bg1"/>
                </a:solidFill>
                <a:cs typeface="Arial" pitchFamily="34" charset="0"/>
              </a:rPr>
              <a:t> web</a:t>
            </a:r>
          </a:p>
        </p:txBody>
      </p:sp>
      <p:sp>
        <p:nvSpPr>
          <p:cNvPr id="27" name="TextBox 26">
            <a:extLst>
              <a:ext uri="{FF2B5EF4-FFF2-40B4-BE49-F238E27FC236}">
                <a16:creationId xmlns:a16="http://schemas.microsoft.com/office/drawing/2014/main" id="{50C49D29-E64D-474E-8B7D-5FB86A3AFA2E}"/>
              </a:ext>
            </a:extLst>
          </p:cNvPr>
          <p:cNvSpPr txBox="1"/>
          <p:nvPr/>
        </p:nvSpPr>
        <p:spPr>
          <a:xfrm>
            <a:off x="7041543" y="1979826"/>
            <a:ext cx="4661840" cy="738664"/>
          </a:xfrm>
          <a:prstGeom prst="rect">
            <a:avLst/>
          </a:prstGeom>
          <a:noFill/>
        </p:spPr>
        <p:txBody>
          <a:bodyPr wrap="square" rtlCol="0">
            <a:spAutoFit/>
          </a:bodyPr>
          <a:lstStyle/>
          <a:p>
            <a:pPr algn="just"/>
            <a:r>
              <a:rPr lang="en-US" altLang="ko-KR" sz="1400" dirty="0" err="1">
                <a:solidFill>
                  <a:schemeClr val="bg1"/>
                </a:solidFill>
                <a:cs typeface="Arial" pitchFamily="34" charset="0"/>
              </a:rPr>
              <a:t>Pengolahan</a:t>
            </a:r>
            <a:r>
              <a:rPr lang="en-US" altLang="ko-KR" sz="1400" dirty="0">
                <a:solidFill>
                  <a:schemeClr val="bg1"/>
                </a:solidFill>
                <a:cs typeface="Arial" pitchFamily="34" charset="0"/>
              </a:rPr>
              <a:t> data </a:t>
            </a:r>
            <a:r>
              <a:rPr lang="en-US" altLang="ko-KR" sz="1400" dirty="0" err="1">
                <a:solidFill>
                  <a:schemeClr val="bg1"/>
                </a:solidFill>
                <a:cs typeface="Arial" pitchFamily="34" charset="0"/>
              </a:rPr>
              <a:t>hanya</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untuk</a:t>
            </a:r>
            <a:r>
              <a:rPr lang="en-US" altLang="ko-KR" sz="1400" dirty="0">
                <a:solidFill>
                  <a:schemeClr val="bg1"/>
                </a:solidFill>
                <a:cs typeface="Arial" pitchFamily="34" charset="0"/>
              </a:rPr>
              <a:t> data </a:t>
            </a:r>
            <a:r>
              <a:rPr lang="en-US" altLang="ko-KR" sz="1400" dirty="0" err="1">
                <a:solidFill>
                  <a:schemeClr val="bg1"/>
                </a:solidFill>
                <a:cs typeface="Arial" pitchFamily="34" charset="0"/>
              </a:rPr>
              <a:t>hasil</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kemas</a:t>
            </a:r>
            <a:r>
              <a:rPr lang="en-US" altLang="ko-KR" sz="1400" dirty="0">
                <a:solidFill>
                  <a:schemeClr val="bg1"/>
                </a:solidFill>
                <a:cs typeface="Arial" pitchFamily="34" charset="0"/>
              </a:rPr>
              <a:t> yang </a:t>
            </a:r>
            <a:r>
              <a:rPr lang="en-US" altLang="ko-KR" sz="1400" dirty="0" err="1">
                <a:solidFill>
                  <a:schemeClr val="bg1"/>
                </a:solidFill>
                <a:cs typeface="Arial" pitchFamily="34" charset="0"/>
              </a:rPr>
              <a:t>meliputi</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jumlah</a:t>
            </a:r>
            <a:r>
              <a:rPr lang="en-US" altLang="ko-KR" sz="1400" dirty="0">
                <a:solidFill>
                  <a:schemeClr val="bg1"/>
                </a:solidFill>
                <a:cs typeface="Arial" pitchFamily="34" charset="0"/>
              </a:rPr>
              <a:t> dan </a:t>
            </a:r>
            <a:r>
              <a:rPr lang="en-US" altLang="ko-KR" sz="1400" dirty="0" err="1">
                <a:solidFill>
                  <a:schemeClr val="bg1"/>
                </a:solidFill>
                <a:cs typeface="Arial" pitchFamily="34" charset="0"/>
              </a:rPr>
              <a:t>spesifikasi</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barang</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seperti</a:t>
            </a:r>
            <a:r>
              <a:rPr lang="en-US" altLang="ko-KR" sz="1400" dirty="0">
                <a:solidFill>
                  <a:schemeClr val="bg1"/>
                </a:solidFill>
                <a:cs typeface="Arial" pitchFamily="34" charset="0"/>
              </a:rPr>
              <a:t> input, edit, </a:t>
            </a:r>
            <a:r>
              <a:rPr lang="en-US" altLang="ko-KR" sz="1400" dirty="0" err="1">
                <a:solidFill>
                  <a:schemeClr val="bg1"/>
                </a:solidFill>
                <a:cs typeface="Arial" pitchFamily="34" charset="0"/>
              </a:rPr>
              <a:t>hapus</a:t>
            </a:r>
            <a:endParaRPr lang="en-US" altLang="ko-KR" sz="1400" dirty="0">
              <a:solidFill>
                <a:schemeClr val="bg1"/>
              </a:solidFill>
              <a:cs typeface="Arial" pitchFamily="34" charset="0"/>
            </a:endParaRPr>
          </a:p>
        </p:txBody>
      </p:sp>
      <p:sp>
        <p:nvSpPr>
          <p:cNvPr id="28" name="TextBox 27">
            <a:extLst>
              <a:ext uri="{FF2B5EF4-FFF2-40B4-BE49-F238E27FC236}">
                <a16:creationId xmlns:a16="http://schemas.microsoft.com/office/drawing/2014/main" id="{B764FC56-7F9F-4EF4-8DE0-22780401F5C7}"/>
              </a:ext>
            </a:extLst>
          </p:cNvPr>
          <p:cNvSpPr txBox="1"/>
          <p:nvPr/>
        </p:nvSpPr>
        <p:spPr>
          <a:xfrm>
            <a:off x="6324948" y="1863660"/>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2</a:t>
            </a:r>
            <a:endParaRPr lang="ko-KR" altLang="en-US" sz="4400" b="1" dirty="0">
              <a:solidFill>
                <a:schemeClr val="bg1"/>
              </a:solidFill>
              <a:cs typeface="Arial" pitchFamily="34" charset="0"/>
            </a:endParaRPr>
          </a:p>
        </p:txBody>
      </p:sp>
      <p:sp>
        <p:nvSpPr>
          <p:cNvPr id="29" name="TextBox 28">
            <a:extLst>
              <a:ext uri="{FF2B5EF4-FFF2-40B4-BE49-F238E27FC236}">
                <a16:creationId xmlns:a16="http://schemas.microsoft.com/office/drawing/2014/main" id="{FF88B5C7-DC7D-4207-95C3-94B747D8DFC9}"/>
              </a:ext>
            </a:extLst>
          </p:cNvPr>
          <p:cNvSpPr txBox="1"/>
          <p:nvPr/>
        </p:nvSpPr>
        <p:spPr>
          <a:xfrm>
            <a:off x="7041543" y="2744881"/>
            <a:ext cx="4661840" cy="523220"/>
          </a:xfrm>
          <a:prstGeom prst="rect">
            <a:avLst/>
          </a:prstGeom>
          <a:noFill/>
        </p:spPr>
        <p:txBody>
          <a:bodyPr wrap="square" rtlCol="0">
            <a:spAutoFit/>
          </a:bodyPr>
          <a:lstStyle/>
          <a:p>
            <a:pPr algn="just"/>
            <a:r>
              <a:rPr lang="en-US" altLang="ko-KR" sz="1400" dirty="0" err="1">
                <a:solidFill>
                  <a:schemeClr val="bg1"/>
                </a:solidFill>
                <a:cs typeface="Arial" pitchFamily="34" charset="0"/>
              </a:rPr>
              <a:t>Menggunakan</a:t>
            </a:r>
            <a:r>
              <a:rPr lang="en-US" altLang="ko-KR" sz="1400" dirty="0">
                <a:solidFill>
                  <a:schemeClr val="bg1"/>
                </a:solidFill>
                <a:cs typeface="Arial" pitchFamily="34" charset="0"/>
              </a:rPr>
              <a:t> data </a:t>
            </a:r>
            <a:r>
              <a:rPr lang="en-US" altLang="ko-KR" sz="1400" dirty="0" err="1">
                <a:solidFill>
                  <a:schemeClr val="bg1"/>
                </a:solidFill>
                <a:cs typeface="Arial" pitchFamily="34" charset="0"/>
              </a:rPr>
              <a:t>produksi</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dari</a:t>
            </a:r>
            <a:r>
              <a:rPr lang="en-US" altLang="ko-KR" sz="1400" dirty="0">
                <a:solidFill>
                  <a:schemeClr val="bg1"/>
                </a:solidFill>
                <a:cs typeface="Arial" pitchFamily="34" charset="0"/>
              </a:rPr>
              <a:t> SAP </a:t>
            </a:r>
            <a:r>
              <a:rPr lang="en-US" altLang="ko-KR" sz="1400" dirty="0" err="1">
                <a:solidFill>
                  <a:schemeClr val="bg1"/>
                </a:solidFill>
                <a:cs typeface="Arial" pitchFamily="34" charset="0"/>
              </a:rPr>
              <a:t>sebagai</a:t>
            </a:r>
            <a:r>
              <a:rPr lang="en-US" altLang="ko-KR" sz="1400" dirty="0">
                <a:solidFill>
                  <a:schemeClr val="bg1"/>
                </a:solidFill>
                <a:cs typeface="Arial" pitchFamily="34" charset="0"/>
              </a:rPr>
              <a:t> database </a:t>
            </a:r>
            <a:r>
              <a:rPr lang="en-US" altLang="ko-KR" sz="1400" dirty="0" err="1">
                <a:solidFill>
                  <a:schemeClr val="bg1"/>
                </a:solidFill>
                <a:cs typeface="Arial" pitchFamily="34" charset="0"/>
              </a:rPr>
              <a:t>untuk</a:t>
            </a:r>
            <a:r>
              <a:rPr lang="en-US" altLang="ko-KR" sz="1400" dirty="0">
                <a:solidFill>
                  <a:schemeClr val="bg1"/>
                </a:solidFill>
                <a:cs typeface="Arial" pitchFamily="34" charset="0"/>
              </a:rPr>
              <a:t> scan barcode pada </a:t>
            </a:r>
            <a:r>
              <a:rPr lang="en-US" altLang="ko-KR" sz="1400" dirty="0" err="1">
                <a:solidFill>
                  <a:schemeClr val="bg1"/>
                </a:solidFill>
                <a:cs typeface="Arial" pitchFamily="34" charset="0"/>
              </a:rPr>
              <a:t>kartu</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mesin</a:t>
            </a:r>
            <a:endParaRPr lang="en-US" altLang="ko-KR" sz="1400" dirty="0">
              <a:solidFill>
                <a:schemeClr val="bg1"/>
              </a:solidFill>
              <a:cs typeface="Arial" pitchFamily="34" charset="0"/>
            </a:endParaRPr>
          </a:p>
        </p:txBody>
      </p:sp>
      <p:sp>
        <p:nvSpPr>
          <p:cNvPr id="30" name="TextBox 29">
            <a:extLst>
              <a:ext uri="{FF2B5EF4-FFF2-40B4-BE49-F238E27FC236}">
                <a16:creationId xmlns:a16="http://schemas.microsoft.com/office/drawing/2014/main" id="{07125EE7-3DE7-45A4-AEEC-E5413C128318}"/>
              </a:ext>
            </a:extLst>
          </p:cNvPr>
          <p:cNvSpPr txBox="1"/>
          <p:nvPr/>
        </p:nvSpPr>
        <p:spPr>
          <a:xfrm>
            <a:off x="6324947" y="2638349"/>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3</a:t>
            </a:r>
            <a:endParaRPr lang="ko-KR" altLang="en-US" sz="4400" b="1" dirty="0">
              <a:solidFill>
                <a:schemeClr val="bg1"/>
              </a:solidFill>
              <a:cs typeface="Arial" pitchFamily="34" charset="0"/>
            </a:endParaRPr>
          </a:p>
        </p:txBody>
      </p:sp>
      <p:sp>
        <p:nvSpPr>
          <p:cNvPr id="31" name="TextBox 30">
            <a:extLst>
              <a:ext uri="{FF2B5EF4-FFF2-40B4-BE49-F238E27FC236}">
                <a16:creationId xmlns:a16="http://schemas.microsoft.com/office/drawing/2014/main" id="{1376A916-2C05-4CBA-B01F-794C691A42DB}"/>
              </a:ext>
            </a:extLst>
          </p:cNvPr>
          <p:cNvSpPr txBox="1"/>
          <p:nvPr/>
        </p:nvSpPr>
        <p:spPr>
          <a:xfrm>
            <a:off x="6301521" y="1034295"/>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1</a:t>
            </a:r>
            <a:endParaRPr lang="ko-KR" altLang="en-US" sz="4400" b="1" dirty="0">
              <a:solidFill>
                <a:schemeClr val="bg1"/>
              </a:solidFill>
              <a:cs typeface="Arial" pitchFamily="34" charset="0"/>
            </a:endParaRPr>
          </a:p>
        </p:txBody>
      </p:sp>
      <p:sp>
        <p:nvSpPr>
          <p:cNvPr id="32" name="TextBox 31">
            <a:extLst>
              <a:ext uri="{FF2B5EF4-FFF2-40B4-BE49-F238E27FC236}">
                <a16:creationId xmlns:a16="http://schemas.microsoft.com/office/drawing/2014/main" id="{C98BFCF1-A833-4237-8E5F-C14284C8CC64}"/>
              </a:ext>
            </a:extLst>
          </p:cNvPr>
          <p:cNvSpPr txBox="1"/>
          <p:nvPr/>
        </p:nvSpPr>
        <p:spPr>
          <a:xfrm>
            <a:off x="6589459" y="3735316"/>
            <a:ext cx="4989896" cy="584775"/>
          </a:xfrm>
          <a:prstGeom prst="rect">
            <a:avLst/>
          </a:prstGeom>
          <a:noFill/>
        </p:spPr>
        <p:txBody>
          <a:bodyPr wrap="square" rtlCol="0" anchor="ctr">
            <a:spAutoFit/>
          </a:bodyPr>
          <a:lstStyle/>
          <a:p>
            <a:r>
              <a:rPr lang="en-US" altLang="ko-KR" sz="3200" dirty="0" err="1">
                <a:solidFill>
                  <a:srgbClr val="FFC000"/>
                </a:solidFill>
                <a:latin typeface="+mj-lt"/>
                <a:cs typeface="Arial" pitchFamily="34" charset="0"/>
              </a:rPr>
              <a:t>Tujuan</a:t>
            </a:r>
            <a:r>
              <a:rPr lang="en-US" altLang="ko-KR" sz="3200" dirty="0">
                <a:solidFill>
                  <a:srgbClr val="FFC000"/>
                </a:solidFill>
                <a:latin typeface="+mj-lt"/>
                <a:cs typeface="Arial" pitchFamily="34" charset="0"/>
              </a:rPr>
              <a:t> dan </a:t>
            </a:r>
            <a:r>
              <a:rPr lang="en-US" altLang="ko-KR" sz="3200" dirty="0" err="1">
                <a:solidFill>
                  <a:srgbClr val="FFC000"/>
                </a:solidFill>
                <a:latin typeface="+mj-lt"/>
                <a:cs typeface="Arial" pitchFamily="34" charset="0"/>
              </a:rPr>
              <a:t>Manfaat</a:t>
            </a:r>
            <a:endParaRPr lang="ko-KR" altLang="en-US" sz="3200" dirty="0">
              <a:solidFill>
                <a:srgbClr val="FFC000"/>
              </a:solidFill>
              <a:latin typeface="+mj-lt"/>
              <a:cs typeface="Arial" pitchFamily="34" charset="0"/>
            </a:endParaRPr>
          </a:p>
        </p:txBody>
      </p:sp>
      <p:sp>
        <p:nvSpPr>
          <p:cNvPr id="35" name="TextBox 34">
            <a:extLst>
              <a:ext uri="{FF2B5EF4-FFF2-40B4-BE49-F238E27FC236}">
                <a16:creationId xmlns:a16="http://schemas.microsoft.com/office/drawing/2014/main" id="{4C31FE63-B64F-4EFC-8668-B86C6DE9022C}"/>
              </a:ext>
            </a:extLst>
          </p:cNvPr>
          <p:cNvSpPr txBox="1"/>
          <p:nvPr/>
        </p:nvSpPr>
        <p:spPr>
          <a:xfrm>
            <a:off x="6654011" y="4585138"/>
            <a:ext cx="4661840" cy="738664"/>
          </a:xfrm>
          <a:prstGeom prst="rect">
            <a:avLst/>
          </a:prstGeom>
          <a:noFill/>
        </p:spPr>
        <p:txBody>
          <a:bodyPr wrap="square" rtlCol="0">
            <a:spAutoFit/>
          </a:bodyPr>
          <a:lstStyle/>
          <a:p>
            <a:pPr algn="just"/>
            <a:r>
              <a:rPr lang="en-US" altLang="ko-KR" sz="1400" dirty="0" err="1">
                <a:solidFill>
                  <a:schemeClr val="bg1"/>
                </a:solidFill>
                <a:cs typeface="Arial" pitchFamily="34" charset="0"/>
              </a:rPr>
              <a:t>Mengubah</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pengelolaan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pencatatan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hasil</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produksi</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harian</a:t>
            </a:r>
            <a:r>
              <a:rPr lang="id-ID" altLang="ko-KR" sz="1400" dirty="0">
                <a:solidFill>
                  <a:schemeClr val="bg1"/>
                </a:solidFill>
                <a:cs typeface="Arial" pitchFamily="34" charset="0"/>
              </a:rPr>
              <a:t> s</a:t>
            </a:r>
            <a:r>
              <a:rPr lang="en-US" altLang="ko-KR" sz="1400" dirty="0" err="1">
                <a:solidFill>
                  <a:schemeClr val="bg1"/>
                </a:solidFill>
                <a:cs typeface="Arial" pitchFamily="34" charset="0"/>
              </a:rPr>
              <a:t>ebagai</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sarana</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untuk</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mempermudah</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mencatat</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hasil</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produksi</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harian</a:t>
            </a:r>
            <a:r>
              <a:rPr lang="en-US" altLang="ko-KR" sz="1400" dirty="0">
                <a:solidFill>
                  <a:schemeClr val="bg1"/>
                </a:solidFill>
                <a:cs typeface="Arial" pitchFamily="34" charset="0"/>
              </a:rPr>
              <a:t> pada PT </a:t>
            </a:r>
            <a:r>
              <a:rPr lang="en-US" altLang="ko-KR" sz="1400" dirty="0" err="1">
                <a:solidFill>
                  <a:schemeClr val="bg1"/>
                </a:solidFill>
                <a:cs typeface="Arial" pitchFamily="34" charset="0"/>
              </a:rPr>
              <a:t>Percetakan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Kertas</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Karawang</a:t>
            </a:r>
            <a:endParaRPr lang="en-US" altLang="ko-KR" sz="1400" dirty="0">
              <a:solidFill>
                <a:schemeClr val="bg1"/>
              </a:solidFill>
              <a:cs typeface="Arial" pitchFamily="34" charset="0"/>
            </a:endParaRPr>
          </a:p>
        </p:txBody>
      </p:sp>
      <p:sp>
        <p:nvSpPr>
          <p:cNvPr id="36" name="TextBox 35">
            <a:extLst>
              <a:ext uri="{FF2B5EF4-FFF2-40B4-BE49-F238E27FC236}">
                <a16:creationId xmlns:a16="http://schemas.microsoft.com/office/drawing/2014/main" id="{AF9E532C-9163-4524-B476-C94106EFCC6B}"/>
              </a:ext>
            </a:extLst>
          </p:cNvPr>
          <p:cNvSpPr txBox="1"/>
          <p:nvPr/>
        </p:nvSpPr>
        <p:spPr>
          <a:xfrm>
            <a:off x="6654011" y="5574763"/>
            <a:ext cx="4661840" cy="738664"/>
          </a:xfrm>
          <a:prstGeom prst="rect">
            <a:avLst/>
          </a:prstGeom>
          <a:noFill/>
        </p:spPr>
        <p:txBody>
          <a:bodyPr wrap="square" rtlCol="0">
            <a:spAutoFit/>
          </a:bodyPr>
          <a:lstStyle/>
          <a:p>
            <a:pPr algn="just"/>
            <a:r>
              <a:rPr lang="en-US" altLang="ko-KR" sz="1400" dirty="0" err="1">
                <a:solidFill>
                  <a:schemeClr val="bg1"/>
                </a:solidFill>
                <a:cs typeface="Arial" pitchFamily="34" charset="0"/>
              </a:rPr>
              <a:t>Mempercepat</a:t>
            </a:r>
            <a:r>
              <a:rPr lang="en-US" altLang="ko-KR" sz="1400" dirty="0">
                <a:solidFill>
                  <a:schemeClr val="bg1"/>
                </a:solidFill>
                <a:cs typeface="Arial" pitchFamily="34" charset="0"/>
              </a:rPr>
              <a:t> dan </a:t>
            </a:r>
            <a:r>
              <a:rPr lang="en-US" altLang="ko-KR" sz="1400" dirty="0" err="1">
                <a:solidFill>
                  <a:schemeClr val="bg1"/>
                </a:solidFill>
                <a:cs typeface="Arial" pitchFamily="34" charset="0"/>
              </a:rPr>
              <a:t>mempermudah</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pekerjaan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pembuatan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laporan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hasil</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produksi</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harian</a:t>
            </a:r>
            <a:r>
              <a:rPr lang="en-US" altLang="ko-KR" sz="1400" dirty="0">
                <a:solidFill>
                  <a:schemeClr val="bg1"/>
                </a:solidFill>
                <a:cs typeface="Arial" pitchFamily="34" charset="0"/>
              </a:rPr>
              <a:t> pada Unit </a:t>
            </a:r>
            <a:r>
              <a:rPr lang="en-US" altLang="ko-KR" sz="1400" dirty="0" err="1">
                <a:solidFill>
                  <a:schemeClr val="bg1"/>
                </a:solidFill>
                <a:cs typeface="Arial" pitchFamily="34" charset="0"/>
              </a:rPr>
              <a:t>Pengemasan</a:t>
            </a:r>
            <a:r>
              <a:rPr lang="en-US" altLang="ko-KR" sz="1400" dirty="0">
                <a:solidFill>
                  <a:schemeClr val="bg1"/>
                </a:solidFill>
                <a:cs typeface="Arial" pitchFamily="34" charset="0"/>
              </a:rPr>
              <a:t> di PT </a:t>
            </a:r>
            <a:r>
              <a:rPr lang="en-US" altLang="ko-KR" sz="1400" dirty="0" err="1">
                <a:solidFill>
                  <a:schemeClr val="bg1"/>
                </a:solidFill>
                <a:cs typeface="Arial" pitchFamily="34" charset="0"/>
              </a:rPr>
              <a:t>Percertakan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Kertas</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Karawang</a:t>
            </a:r>
            <a:endParaRPr lang="en-US" altLang="ko-KR" sz="1400" dirty="0">
              <a:solidFill>
                <a:schemeClr val="bg1"/>
              </a:solidFill>
              <a:cs typeface="Arial" pitchFamily="34" charset="0"/>
            </a:endParaRPr>
          </a:p>
        </p:txBody>
      </p:sp>
      <p:sp>
        <p:nvSpPr>
          <p:cNvPr id="38" name="TextBox 37">
            <a:extLst>
              <a:ext uri="{FF2B5EF4-FFF2-40B4-BE49-F238E27FC236}">
                <a16:creationId xmlns:a16="http://schemas.microsoft.com/office/drawing/2014/main" id="{1BDE188B-41D3-4FB7-A7BE-B98E5CEFC219}"/>
              </a:ext>
            </a:extLst>
          </p:cNvPr>
          <p:cNvSpPr txBox="1"/>
          <p:nvPr/>
        </p:nvSpPr>
        <p:spPr>
          <a:xfrm>
            <a:off x="8621484" y="4283980"/>
            <a:ext cx="1912841" cy="276999"/>
          </a:xfrm>
          <a:prstGeom prst="rect">
            <a:avLst/>
          </a:prstGeom>
          <a:noFill/>
        </p:spPr>
        <p:txBody>
          <a:bodyPr wrap="square" rtlCol="0">
            <a:spAutoFit/>
          </a:bodyPr>
          <a:lstStyle/>
          <a:p>
            <a:pPr algn="just"/>
            <a:r>
              <a:rPr lang="id-ID" altLang="ko-KR" sz="1200" dirty="0">
                <a:solidFill>
                  <a:schemeClr val="bg1"/>
                </a:solidFill>
                <a:cs typeface="Arial" pitchFamily="34" charset="0"/>
              </a:rPr>
              <a:t>Tujuan</a:t>
            </a:r>
            <a:endParaRPr lang="en-US" altLang="ko-KR" sz="1200" dirty="0">
              <a:solidFill>
                <a:schemeClr val="bg1"/>
              </a:solidFill>
              <a:cs typeface="Arial" pitchFamily="34" charset="0"/>
            </a:endParaRPr>
          </a:p>
        </p:txBody>
      </p:sp>
      <p:sp>
        <p:nvSpPr>
          <p:cNvPr id="39" name="TextBox 38">
            <a:extLst>
              <a:ext uri="{FF2B5EF4-FFF2-40B4-BE49-F238E27FC236}">
                <a16:creationId xmlns:a16="http://schemas.microsoft.com/office/drawing/2014/main" id="{224A7734-055E-4160-98E1-F8B6DFF37376}"/>
              </a:ext>
            </a:extLst>
          </p:cNvPr>
          <p:cNvSpPr txBox="1"/>
          <p:nvPr/>
        </p:nvSpPr>
        <p:spPr>
          <a:xfrm>
            <a:off x="8621484" y="5303740"/>
            <a:ext cx="1912841" cy="276999"/>
          </a:xfrm>
          <a:prstGeom prst="rect">
            <a:avLst/>
          </a:prstGeom>
          <a:noFill/>
        </p:spPr>
        <p:txBody>
          <a:bodyPr wrap="square" rtlCol="0">
            <a:spAutoFit/>
          </a:bodyPr>
          <a:lstStyle/>
          <a:p>
            <a:pPr algn="just"/>
            <a:r>
              <a:rPr lang="id-ID" altLang="ko-KR" sz="1200" dirty="0">
                <a:solidFill>
                  <a:schemeClr val="bg1"/>
                </a:solidFill>
                <a:cs typeface="Arial" pitchFamily="34" charset="0"/>
              </a:rPr>
              <a:t>Manfaat</a:t>
            </a:r>
            <a:endParaRPr lang="en-US" altLang="ko-KR" sz="1200" dirty="0">
              <a:solidFill>
                <a:schemeClr val="bg1"/>
              </a:solidFill>
              <a:cs typeface="Arial" pitchFamily="34" charset="0"/>
            </a:endParaRPr>
          </a:p>
        </p:txBody>
      </p:sp>
    </p:spTree>
    <p:extLst>
      <p:ext uri="{BB962C8B-B14F-4D97-AF65-F5344CB8AC3E}">
        <p14:creationId xmlns:p14="http://schemas.microsoft.com/office/powerpoint/2010/main" val="1401309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DF608950-CBCC-4A36-9469-3DC1AC92CE9F}"/>
              </a:ext>
            </a:extLst>
          </p:cNvPr>
          <p:cNvSpPr/>
          <p:nvPr/>
        </p:nvSpPr>
        <p:spPr>
          <a:xfrm>
            <a:off x="6249179" y="293611"/>
            <a:ext cx="5636534" cy="6270778"/>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Rounded Corners 1">
            <a:extLst>
              <a:ext uri="{FF2B5EF4-FFF2-40B4-BE49-F238E27FC236}">
                <a16:creationId xmlns:a16="http://schemas.microsoft.com/office/drawing/2014/main" id="{A3499E92-50A7-4680-90CB-41532F4FC718}"/>
              </a:ext>
            </a:extLst>
          </p:cNvPr>
          <p:cNvSpPr/>
          <p:nvPr/>
        </p:nvSpPr>
        <p:spPr>
          <a:xfrm>
            <a:off x="289326" y="293611"/>
            <a:ext cx="5636534" cy="6270778"/>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93B75C5-9BDB-4B5F-AB3F-CB12A702F1F8}"/>
              </a:ext>
            </a:extLst>
          </p:cNvPr>
          <p:cNvSpPr txBox="1"/>
          <p:nvPr/>
        </p:nvSpPr>
        <p:spPr>
          <a:xfrm>
            <a:off x="842134" y="1542002"/>
            <a:ext cx="4661840" cy="954107"/>
          </a:xfrm>
          <a:prstGeom prst="rect">
            <a:avLst/>
          </a:prstGeom>
          <a:noFill/>
        </p:spPr>
        <p:txBody>
          <a:bodyPr wrap="square" rtlCol="0">
            <a:spAutoFit/>
          </a:bodyPr>
          <a:lstStyle/>
          <a:p>
            <a:pPr algn="just"/>
            <a:r>
              <a:rPr lang="en-US" altLang="ko-KR" sz="1400" dirty="0" err="1">
                <a:solidFill>
                  <a:schemeClr val="bg1"/>
                </a:solidFill>
                <a:cs typeface="Arial" pitchFamily="34" charset="0"/>
              </a:rPr>
              <a:t>Perancangan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adalah</a:t>
            </a:r>
            <a:r>
              <a:rPr lang="en-US" altLang="ko-KR" sz="1400" dirty="0">
                <a:solidFill>
                  <a:schemeClr val="bg1"/>
                </a:solidFill>
                <a:cs typeface="Arial" pitchFamily="34" charset="0"/>
              </a:rPr>
              <a:t> proses </a:t>
            </a:r>
            <a:r>
              <a:rPr lang="en-US" altLang="ko-KR" sz="1400" dirty="0" err="1">
                <a:solidFill>
                  <a:schemeClr val="bg1"/>
                </a:solidFill>
                <a:cs typeface="Arial" pitchFamily="34" charset="0"/>
              </a:rPr>
              <a:t>merencanakan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segala</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sesuatu</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terlebih</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dahulu</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Perancangan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merupakan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wujud</a:t>
            </a:r>
            <a:r>
              <a:rPr lang="en-US" altLang="ko-KR" sz="1400" dirty="0">
                <a:solidFill>
                  <a:schemeClr val="bg1"/>
                </a:solidFill>
                <a:cs typeface="Arial" pitchFamily="34" charset="0"/>
              </a:rPr>
              <a:t> visual yang </a:t>
            </a:r>
            <a:r>
              <a:rPr lang="en-US" altLang="ko-KR" sz="1400" dirty="0" err="1">
                <a:solidFill>
                  <a:schemeClr val="bg1"/>
                </a:solidFill>
                <a:cs typeface="Arial" pitchFamily="34" charset="0"/>
              </a:rPr>
              <a:t>dihasilkan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dari</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bentuk-bentuk</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kreatif</a:t>
            </a:r>
            <a:r>
              <a:rPr lang="en-US" altLang="ko-KR" sz="1400" dirty="0">
                <a:solidFill>
                  <a:schemeClr val="bg1"/>
                </a:solidFill>
                <a:cs typeface="Arial" pitchFamily="34" charset="0"/>
              </a:rPr>
              <a:t> yang </a:t>
            </a:r>
            <a:r>
              <a:rPr lang="en-US" altLang="ko-KR" sz="1400" dirty="0" err="1">
                <a:solidFill>
                  <a:schemeClr val="bg1"/>
                </a:solidFill>
                <a:cs typeface="Arial" pitchFamily="34" charset="0"/>
              </a:rPr>
              <a:t>telah</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direncanakan</a:t>
            </a:r>
            <a:endParaRPr lang="en-US" altLang="ko-KR" sz="1400" dirty="0">
              <a:solidFill>
                <a:schemeClr val="bg1"/>
              </a:solidFill>
              <a:cs typeface="Arial" pitchFamily="34" charset="0"/>
            </a:endParaRPr>
          </a:p>
        </p:txBody>
      </p:sp>
      <p:sp>
        <p:nvSpPr>
          <p:cNvPr id="6" name="TextBox 5">
            <a:extLst>
              <a:ext uri="{FF2B5EF4-FFF2-40B4-BE49-F238E27FC236}">
                <a16:creationId xmlns:a16="http://schemas.microsoft.com/office/drawing/2014/main" id="{95E3BD7D-EEC6-41FC-867D-95F2B71346B3}"/>
              </a:ext>
            </a:extLst>
          </p:cNvPr>
          <p:cNvSpPr txBox="1"/>
          <p:nvPr/>
        </p:nvSpPr>
        <p:spPr>
          <a:xfrm>
            <a:off x="488617" y="1228086"/>
            <a:ext cx="1768551" cy="369332"/>
          </a:xfrm>
          <a:prstGeom prst="rect">
            <a:avLst/>
          </a:prstGeom>
          <a:noFill/>
        </p:spPr>
        <p:txBody>
          <a:bodyPr wrap="square" lIns="108000" rIns="108000" rtlCol="0">
            <a:spAutoFit/>
          </a:bodyPr>
          <a:lstStyle/>
          <a:p>
            <a:pPr algn="ctr"/>
            <a:r>
              <a:rPr lang="id-ID" altLang="ko-KR" b="1" dirty="0">
                <a:solidFill>
                  <a:schemeClr val="bg1"/>
                </a:solidFill>
                <a:cs typeface="Arial" pitchFamily="34" charset="0"/>
              </a:rPr>
              <a:t>Perancangan</a:t>
            </a:r>
            <a:endParaRPr lang="ko-KR" altLang="en-US" b="1" dirty="0">
              <a:solidFill>
                <a:schemeClr val="bg1"/>
              </a:solidFill>
              <a:cs typeface="Arial" pitchFamily="34" charset="0"/>
            </a:endParaRPr>
          </a:p>
        </p:txBody>
      </p:sp>
      <p:sp>
        <p:nvSpPr>
          <p:cNvPr id="19" name="TextBox 18">
            <a:extLst>
              <a:ext uri="{FF2B5EF4-FFF2-40B4-BE49-F238E27FC236}">
                <a16:creationId xmlns:a16="http://schemas.microsoft.com/office/drawing/2014/main" id="{042C12F7-AE9B-40D2-A6C4-2F1B6BC860EE}"/>
              </a:ext>
            </a:extLst>
          </p:cNvPr>
          <p:cNvSpPr txBox="1"/>
          <p:nvPr/>
        </p:nvSpPr>
        <p:spPr>
          <a:xfrm>
            <a:off x="612645" y="402828"/>
            <a:ext cx="4989896" cy="584775"/>
          </a:xfrm>
          <a:prstGeom prst="rect">
            <a:avLst/>
          </a:prstGeom>
          <a:noFill/>
        </p:spPr>
        <p:txBody>
          <a:bodyPr wrap="square" rtlCol="0" anchor="ctr">
            <a:spAutoFit/>
          </a:bodyPr>
          <a:lstStyle/>
          <a:p>
            <a:r>
              <a:rPr lang="en-US" altLang="ko-KR" sz="3200" dirty="0">
                <a:solidFill>
                  <a:srgbClr val="FFC000"/>
                </a:solidFill>
                <a:latin typeface="+mj-lt"/>
                <a:cs typeface="Arial" pitchFamily="34" charset="0"/>
              </a:rPr>
              <a:t>T</a:t>
            </a:r>
            <a:r>
              <a:rPr lang="id-ID" altLang="ko-KR" sz="3200" dirty="0">
                <a:solidFill>
                  <a:srgbClr val="FFC000"/>
                </a:solidFill>
                <a:latin typeface="+mj-lt"/>
                <a:cs typeface="Arial" pitchFamily="34" charset="0"/>
              </a:rPr>
              <a:t>injaua Pustaka</a:t>
            </a:r>
            <a:endParaRPr lang="ko-KR" altLang="en-US" sz="3200" dirty="0">
              <a:solidFill>
                <a:srgbClr val="FFC000"/>
              </a:solidFill>
              <a:latin typeface="+mj-lt"/>
              <a:cs typeface="Arial" pitchFamily="34" charset="0"/>
            </a:endParaRPr>
          </a:p>
        </p:txBody>
      </p:sp>
      <p:sp>
        <p:nvSpPr>
          <p:cNvPr id="33" name="TextBox 32">
            <a:extLst>
              <a:ext uri="{FF2B5EF4-FFF2-40B4-BE49-F238E27FC236}">
                <a16:creationId xmlns:a16="http://schemas.microsoft.com/office/drawing/2014/main" id="{7A63DC2C-92DB-46E8-B423-C01B511DD41C}"/>
              </a:ext>
            </a:extLst>
          </p:cNvPr>
          <p:cNvSpPr txBox="1"/>
          <p:nvPr/>
        </p:nvSpPr>
        <p:spPr>
          <a:xfrm>
            <a:off x="842134" y="2942130"/>
            <a:ext cx="4661840" cy="738664"/>
          </a:xfrm>
          <a:prstGeom prst="rect">
            <a:avLst/>
          </a:prstGeom>
          <a:noFill/>
        </p:spPr>
        <p:txBody>
          <a:bodyPr wrap="square" rtlCol="0">
            <a:spAutoFit/>
          </a:bodyPr>
          <a:lstStyle/>
          <a:p>
            <a:pPr algn="just"/>
            <a:r>
              <a:rPr lang="en-US" altLang="ko-KR" sz="1400" dirty="0" err="1">
                <a:solidFill>
                  <a:schemeClr val="bg1"/>
                </a:solidFill>
                <a:cs typeface="Arial" pitchFamily="34" charset="0"/>
              </a:rPr>
              <a:t>Sistem</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adalah</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sekumpulan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prosedur</a:t>
            </a:r>
            <a:r>
              <a:rPr lang="en-US" altLang="ko-KR" sz="1400" dirty="0">
                <a:solidFill>
                  <a:schemeClr val="bg1"/>
                </a:solidFill>
                <a:cs typeface="Arial" pitchFamily="34" charset="0"/>
              </a:rPr>
              <a:t> yang </a:t>
            </a:r>
            <a:r>
              <a:rPr lang="en-US" altLang="ko-KR" sz="1400" dirty="0" err="1">
                <a:solidFill>
                  <a:schemeClr val="bg1"/>
                </a:solidFill>
                <a:cs typeface="Arial" pitchFamily="34" charset="0"/>
              </a:rPr>
              <a:t>saling</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berkaitan</a:t>
            </a:r>
            <a:r>
              <a:rPr lang="en-US" altLang="ko-KR" sz="1400" dirty="0">
                <a:solidFill>
                  <a:schemeClr val="bg1"/>
                </a:solidFill>
                <a:cs typeface="Arial" pitchFamily="34" charset="0"/>
              </a:rPr>
              <a:t> dan </a:t>
            </a:r>
            <a:r>
              <a:rPr lang="en-US" altLang="ko-KR" sz="1400" dirty="0" err="1">
                <a:solidFill>
                  <a:schemeClr val="bg1"/>
                </a:solidFill>
                <a:cs typeface="Arial" pitchFamily="34" charset="0"/>
              </a:rPr>
              <a:t>saling</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terhubung</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untuk</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melakukan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sesuatu</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tugas</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bersama-sama</a:t>
            </a:r>
            <a:endParaRPr lang="en-US" altLang="ko-KR" sz="1400" dirty="0">
              <a:solidFill>
                <a:schemeClr val="bg1"/>
              </a:solidFill>
              <a:cs typeface="Arial" pitchFamily="34" charset="0"/>
            </a:endParaRPr>
          </a:p>
        </p:txBody>
      </p:sp>
      <p:sp>
        <p:nvSpPr>
          <p:cNvPr id="34" name="TextBox 33">
            <a:extLst>
              <a:ext uri="{FF2B5EF4-FFF2-40B4-BE49-F238E27FC236}">
                <a16:creationId xmlns:a16="http://schemas.microsoft.com/office/drawing/2014/main" id="{BB3BE1EE-0359-4149-9CFD-EE664A764ED9}"/>
              </a:ext>
            </a:extLst>
          </p:cNvPr>
          <p:cNvSpPr txBox="1"/>
          <p:nvPr/>
        </p:nvSpPr>
        <p:spPr>
          <a:xfrm>
            <a:off x="488617" y="2628214"/>
            <a:ext cx="1768551" cy="369332"/>
          </a:xfrm>
          <a:prstGeom prst="rect">
            <a:avLst/>
          </a:prstGeom>
          <a:noFill/>
        </p:spPr>
        <p:txBody>
          <a:bodyPr wrap="square" lIns="108000" rIns="108000" rtlCol="0">
            <a:spAutoFit/>
          </a:bodyPr>
          <a:lstStyle/>
          <a:p>
            <a:r>
              <a:rPr lang="id-ID" altLang="ko-KR" b="1" dirty="0">
                <a:solidFill>
                  <a:schemeClr val="bg1"/>
                </a:solidFill>
                <a:cs typeface="Arial" pitchFamily="34" charset="0"/>
              </a:rPr>
              <a:t>Sistem</a:t>
            </a:r>
            <a:endParaRPr lang="ko-KR" altLang="en-US" b="1" dirty="0">
              <a:solidFill>
                <a:schemeClr val="bg1"/>
              </a:solidFill>
              <a:cs typeface="Arial" pitchFamily="34" charset="0"/>
            </a:endParaRPr>
          </a:p>
        </p:txBody>
      </p:sp>
      <p:sp>
        <p:nvSpPr>
          <p:cNvPr id="37" name="TextBox 36">
            <a:extLst>
              <a:ext uri="{FF2B5EF4-FFF2-40B4-BE49-F238E27FC236}">
                <a16:creationId xmlns:a16="http://schemas.microsoft.com/office/drawing/2014/main" id="{A5B742EE-0007-4D6F-8F5E-5A2751E26851}"/>
              </a:ext>
            </a:extLst>
          </p:cNvPr>
          <p:cNvSpPr txBox="1"/>
          <p:nvPr/>
        </p:nvSpPr>
        <p:spPr>
          <a:xfrm>
            <a:off x="842134" y="4123960"/>
            <a:ext cx="4661840" cy="738664"/>
          </a:xfrm>
          <a:prstGeom prst="rect">
            <a:avLst/>
          </a:prstGeom>
          <a:noFill/>
        </p:spPr>
        <p:txBody>
          <a:bodyPr wrap="square" rtlCol="0">
            <a:spAutoFit/>
          </a:bodyPr>
          <a:lstStyle/>
          <a:p>
            <a:pPr algn="just"/>
            <a:r>
              <a:rPr lang="en-US" altLang="ko-KR" sz="1400" dirty="0" err="1">
                <a:solidFill>
                  <a:schemeClr val="bg1"/>
                </a:solidFill>
                <a:cs typeface="Arial" pitchFamily="34" charset="0"/>
              </a:rPr>
              <a:t>Sistem</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adalah</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sekumpulan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prosedur</a:t>
            </a:r>
            <a:r>
              <a:rPr lang="en-US" altLang="ko-KR" sz="1400" dirty="0">
                <a:solidFill>
                  <a:schemeClr val="bg1"/>
                </a:solidFill>
                <a:cs typeface="Arial" pitchFamily="34" charset="0"/>
              </a:rPr>
              <a:t> yang </a:t>
            </a:r>
            <a:r>
              <a:rPr lang="en-US" altLang="ko-KR" sz="1400" dirty="0" err="1">
                <a:solidFill>
                  <a:schemeClr val="bg1"/>
                </a:solidFill>
                <a:cs typeface="Arial" pitchFamily="34" charset="0"/>
              </a:rPr>
              <a:t>saling</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berkaitan</a:t>
            </a:r>
            <a:r>
              <a:rPr lang="en-US" altLang="ko-KR" sz="1400" dirty="0">
                <a:solidFill>
                  <a:schemeClr val="bg1"/>
                </a:solidFill>
                <a:cs typeface="Arial" pitchFamily="34" charset="0"/>
              </a:rPr>
              <a:t> dan </a:t>
            </a:r>
            <a:r>
              <a:rPr lang="en-US" altLang="ko-KR" sz="1400" dirty="0" err="1">
                <a:solidFill>
                  <a:schemeClr val="bg1"/>
                </a:solidFill>
                <a:cs typeface="Arial" pitchFamily="34" charset="0"/>
              </a:rPr>
              <a:t>saling</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terhubung</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untuk</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melakukan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sesuatu</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tugas</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bersama-sama</a:t>
            </a:r>
            <a:endParaRPr lang="en-US" altLang="ko-KR" sz="1400" dirty="0">
              <a:solidFill>
                <a:schemeClr val="bg1"/>
              </a:solidFill>
              <a:cs typeface="Arial" pitchFamily="34" charset="0"/>
            </a:endParaRPr>
          </a:p>
        </p:txBody>
      </p:sp>
      <p:sp>
        <p:nvSpPr>
          <p:cNvPr id="40" name="TextBox 39">
            <a:extLst>
              <a:ext uri="{FF2B5EF4-FFF2-40B4-BE49-F238E27FC236}">
                <a16:creationId xmlns:a16="http://schemas.microsoft.com/office/drawing/2014/main" id="{D7B64C18-0E07-4859-AD73-502FE23418F7}"/>
              </a:ext>
            </a:extLst>
          </p:cNvPr>
          <p:cNvSpPr txBox="1"/>
          <p:nvPr/>
        </p:nvSpPr>
        <p:spPr>
          <a:xfrm>
            <a:off x="488617" y="3810044"/>
            <a:ext cx="1768551" cy="369332"/>
          </a:xfrm>
          <a:prstGeom prst="rect">
            <a:avLst/>
          </a:prstGeom>
          <a:noFill/>
        </p:spPr>
        <p:txBody>
          <a:bodyPr wrap="square" lIns="108000" rIns="108000" rtlCol="0">
            <a:spAutoFit/>
          </a:bodyPr>
          <a:lstStyle/>
          <a:p>
            <a:r>
              <a:rPr lang="id-ID" altLang="ko-KR" b="1" dirty="0">
                <a:solidFill>
                  <a:schemeClr val="bg1"/>
                </a:solidFill>
                <a:cs typeface="Arial" pitchFamily="34" charset="0"/>
              </a:rPr>
              <a:t>Sistem</a:t>
            </a:r>
            <a:endParaRPr lang="ko-KR" altLang="en-US" b="1" dirty="0">
              <a:solidFill>
                <a:schemeClr val="bg1"/>
              </a:solidFill>
              <a:cs typeface="Arial" pitchFamily="34" charset="0"/>
            </a:endParaRPr>
          </a:p>
        </p:txBody>
      </p:sp>
      <p:sp>
        <p:nvSpPr>
          <p:cNvPr id="41" name="TextBox 40">
            <a:extLst>
              <a:ext uri="{FF2B5EF4-FFF2-40B4-BE49-F238E27FC236}">
                <a16:creationId xmlns:a16="http://schemas.microsoft.com/office/drawing/2014/main" id="{533F0D2E-FCCD-4088-AD11-E3C0F0772201}"/>
              </a:ext>
            </a:extLst>
          </p:cNvPr>
          <p:cNvSpPr txBox="1"/>
          <p:nvPr/>
        </p:nvSpPr>
        <p:spPr>
          <a:xfrm>
            <a:off x="842134" y="5354576"/>
            <a:ext cx="4661840" cy="523220"/>
          </a:xfrm>
          <a:prstGeom prst="rect">
            <a:avLst/>
          </a:prstGeom>
          <a:noFill/>
        </p:spPr>
        <p:txBody>
          <a:bodyPr wrap="square" rtlCol="0">
            <a:spAutoFit/>
          </a:bodyPr>
          <a:lstStyle/>
          <a:p>
            <a:pPr algn="just"/>
            <a:r>
              <a:rPr lang="id-ID" altLang="ko-KR" sz="1400" dirty="0">
                <a:solidFill>
                  <a:schemeClr val="bg1"/>
                </a:solidFill>
                <a:cs typeface="Arial" pitchFamily="34" charset="0"/>
              </a:rPr>
              <a:t>D</a:t>
            </a:r>
            <a:r>
              <a:rPr lang="en-US" altLang="ko-KR" sz="1400" dirty="0" err="1">
                <a:solidFill>
                  <a:schemeClr val="bg1"/>
                </a:solidFill>
                <a:cs typeface="Arial" pitchFamily="34" charset="0"/>
              </a:rPr>
              <a:t>ata</a:t>
            </a:r>
            <a:r>
              <a:rPr lang="en-US" altLang="ko-KR" sz="1400" dirty="0">
                <a:solidFill>
                  <a:schemeClr val="bg1"/>
                </a:solidFill>
                <a:cs typeface="Arial" pitchFamily="34" charset="0"/>
              </a:rPr>
              <a:t> yang </a:t>
            </a:r>
            <a:r>
              <a:rPr lang="en-US" altLang="ko-KR" sz="1400" dirty="0" err="1">
                <a:solidFill>
                  <a:schemeClr val="bg1"/>
                </a:solidFill>
                <a:cs typeface="Arial" pitchFamily="34" charset="0"/>
              </a:rPr>
              <a:t>telah</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diorganisasi</a:t>
            </a:r>
            <a:r>
              <a:rPr lang="en-US" altLang="ko-KR" sz="1400" dirty="0">
                <a:solidFill>
                  <a:schemeClr val="bg1"/>
                </a:solidFill>
                <a:cs typeface="Arial" pitchFamily="34" charset="0"/>
              </a:rPr>
              <a:t> dan </a:t>
            </a:r>
            <a:r>
              <a:rPr lang="en-US" altLang="ko-KR" sz="1400" dirty="0" err="1">
                <a:solidFill>
                  <a:schemeClr val="bg1"/>
                </a:solidFill>
                <a:cs typeface="Arial" pitchFamily="34" charset="0"/>
              </a:rPr>
              <a:t>telah</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memiliki</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kegunaan</a:t>
            </a:r>
            <a:r>
              <a:rPr lang="en-US" altLang="ko-KR" sz="1400" dirty="0">
                <a:solidFill>
                  <a:schemeClr val="bg1"/>
                </a:solidFill>
                <a:cs typeface="Arial" pitchFamily="34" charset="0"/>
              </a:rPr>
              <a:t> dan </a:t>
            </a:r>
            <a:r>
              <a:rPr lang="en-US" altLang="ko-KR" sz="1400" dirty="0" err="1">
                <a:solidFill>
                  <a:schemeClr val="bg1"/>
                </a:solidFill>
                <a:cs typeface="Arial" pitchFamily="34" charset="0"/>
              </a:rPr>
              <a:t>manfaat</a:t>
            </a:r>
            <a:endParaRPr lang="en-US" altLang="ko-KR" sz="1400" dirty="0">
              <a:solidFill>
                <a:schemeClr val="bg1"/>
              </a:solidFill>
              <a:cs typeface="Arial" pitchFamily="34" charset="0"/>
            </a:endParaRPr>
          </a:p>
        </p:txBody>
      </p:sp>
      <p:sp>
        <p:nvSpPr>
          <p:cNvPr id="42" name="TextBox 41">
            <a:extLst>
              <a:ext uri="{FF2B5EF4-FFF2-40B4-BE49-F238E27FC236}">
                <a16:creationId xmlns:a16="http://schemas.microsoft.com/office/drawing/2014/main" id="{C4290E12-9B49-4926-A202-C921B82B4592}"/>
              </a:ext>
            </a:extLst>
          </p:cNvPr>
          <p:cNvSpPr txBox="1"/>
          <p:nvPr/>
        </p:nvSpPr>
        <p:spPr>
          <a:xfrm>
            <a:off x="488617" y="5040660"/>
            <a:ext cx="1768551" cy="369332"/>
          </a:xfrm>
          <a:prstGeom prst="rect">
            <a:avLst/>
          </a:prstGeom>
          <a:noFill/>
        </p:spPr>
        <p:txBody>
          <a:bodyPr wrap="square" lIns="108000" rIns="108000" rtlCol="0">
            <a:spAutoFit/>
          </a:bodyPr>
          <a:lstStyle/>
          <a:p>
            <a:r>
              <a:rPr lang="id-ID" altLang="ko-KR" b="1" dirty="0">
                <a:solidFill>
                  <a:schemeClr val="bg1"/>
                </a:solidFill>
                <a:cs typeface="Arial" pitchFamily="34" charset="0"/>
              </a:rPr>
              <a:t>Informasi</a:t>
            </a:r>
            <a:endParaRPr lang="ko-KR" altLang="en-US" b="1" dirty="0">
              <a:solidFill>
                <a:schemeClr val="bg1"/>
              </a:solidFill>
              <a:cs typeface="Arial" pitchFamily="34" charset="0"/>
            </a:endParaRPr>
          </a:p>
        </p:txBody>
      </p:sp>
      <p:sp>
        <p:nvSpPr>
          <p:cNvPr id="43" name="TextBox 42">
            <a:extLst>
              <a:ext uri="{FF2B5EF4-FFF2-40B4-BE49-F238E27FC236}">
                <a16:creationId xmlns:a16="http://schemas.microsoft.com/office/drawing/2014/main" id="{4C38B7E4-7548-4D0E-A089-EBC4BC60C921}"/>
              </a:ext>
            </a:extLst>
          </p:cNvPr>
          <p:cNvSpPr txBox="1"/>
          <p:nvPr/>
        </p:nvSpPr>
        <p:spPr>
          <a:xfrm>
            <a:off x="6835161" y="1018782"/>
            <a:ext cx="4661840" cy="1169551"/>
          </a:xfrm>
          <a:prstGeom prst="rect">
            <a:avLst/>
          </a:prstGeom>
          <a:noFill/>
        </p:spPr>
        <p:txBody>
          <a:bodyPr wrap="square" rtlCol="0">
            <a:spAutoFit/>
          </a:bodyPr>
          <a:lstStyle/>
          <a:p>
            <a:pPr algn="just"/>
            <a:r>
              <a:rPr lang="id-ID" altLang="ko-KR" sz="1400" dirty="0">
                <a:solidFill>
                  <a:schemeClr val="bg1"/>
                </a:solidFill>
                <a:cs typeface="Arial" pitchFamily="34" charset="0"/>
              </a:rPr>
              <a:t>suatu tugas atau aktivitas dikatakan memiliki nilai tambah apabila penambahan beberapa input pada tugas itu akan memberikan nilai tambah produk (barang atau jasa) dan aktivitas tersebut di lakukan berulang setiap hari</a:t>
            </a:r>
            <a:endParaRPr lang="en-US" altLang="ko-KR" sz="1400" dirty="0">
              <a:solidFill>
                <a:schemeClr val="bg1"/>
              </a:solidFill>
              <a:cs typeface="Arial" pitchFamily="34" charset="0"/>
            </a:endParaRPr>
          </a:p>
        </p:txBody>
      </p:sp>
      <p:sp>
        <p:nvSpPr>
          <p:cNvPr id="44" name="TextBox 43">
            <a:extLst>
              <a:ext uri="{FF2B5EF4-FFF2-40B4-BE49-F238E27FC236}">
                <a16:creationId xmlns:a16="http://schemas.microsoft.com/office/drawing/2014/main" id="{9E50B2F3-A486-411B-B412-F443EE36BEA9}"/>
              </a:ext>
            </a:extLst>
          </p:cNvPr>
          <p:cNvSpPr txBox="1"/>
          <p:nvPr/>
        </p:nvSpPr>
        <p:spPr>
          <a:xfrm>
            <a:off x="6481644" y="704866"/>
            <a:ext cx="2678832" cy="369332"/>
          </a:xfrm>
          <a:prstGeom prst="rect">
            <a:avLst/>
          </a:prstGeom>
          <a:noFill/>
        </p:spPr>
        <p:txBody>
          <a:bodyPr wrap="square" lIns="108000" rIns="108000" rtlCol="0">
            <a:spAutoFit/>
          </a:bodyPr>
          <a:lstStyle/>
          <a:p>
            <a:r>
              <a:rPr lang="id-ID" altLang="ko-KR" b="1" dirty="0">
                <a:solidFill>
                  <a:schemeClr val="bg1"/>
                </a:solidFill>
                <a:cs typeface="Arial" pitchFamily="34" charset="0"/>
              </a:rPr>
              <a:t>Produksi Harian</a:t>
            </a:r>
            <a:endParaRPr lang="ko-KR" altLang="en-US" b="1" dirty="0">
              <a:solidFill>
                <a:schemeClr val="bg1"/>
              </a:solidFill>
              <a:cs typeface="Arial" pitchFamily="34" charset="0"/>
            </a:endParaRPr>
          </a:p>
        </p:txBody>
      </p:sp>
      <p:sp>
        <p:nvSpPr>
          <p:cNvPr id="45" name="TextBox 44">
            <a:extLst>
              <a:ext uri="{FF2B5EF4-FFF2-40B4-BE49-F238E27FC236}">
                <a16:creationId xmlns:a16="http://schemas.microsoft.com/office/drawing/2014/main" id="{131FD08B-CBD4-4EF5-8719-362D3CF36A1E}"/>
              </a:ext>
            </a:extLst>
          </p:cNvPr>
          <p:cNvSpPr txBox="1"/>
          <p:nvPr/>
        </p:nvSpPr>
        <p:spPr>
          <a:xfrm>
            <a:off x="6835161" y="2649742"/>
            <a:ext cx="4661840" cy="1169551"/>
          </a:xfrm>
          <a:prstGeom prst="rect">
            <a:avLst/>
          </a:prstGeom>
          <a:noFill/>
        </p:spPr>
        <p:txBody>
          <a:bodyPr wrap="square" rtlCol="0">
            <a:spAutoFit/>
          </a:bodyPr>
          <a:lstStyle/>
          <a:p>
            <a:pPr algn="just"/>
            <a:r>
              <a:rPr lang="id-ID" altLang="ko-KR" sz="1400" dirty="0">
                <a:solidFill>
                  <a:schemeClr val="bg1"/>
                </a:solidFill>
                <a:cs typeface="Arial" pitchFamily="34" charset="0"/>
              </a:rPr>
              <a:t>Barcode adalah gambar batang yang  masing-masing   batang   pada barcode memiliki  makna  sendiri  sesuai dengan   ketebalan   yang   berbeda-beda. Ketebalan itulah yang akan diterjemahkan  oleh scaner yang berisi kode angka atau huruf</a:t>
            </a:r>
            <a:endParaRPr lang="en-US" altLang="ko-KR" sz="1400" dirty="0">
              <a:solidFill>
                <a:schemeClr val="bg1"/>
              </a:solidFill>
              <a:cs typeface="Arial" pitchFamily="34" charset="0"/>
            </a:endParaRPr>
          </a:p>
        </p:txBody>
      </p:sp>
      <p:sp>
        <p:nvSpPr>
          <p:cNvPr id="46" name="TextBox 45">
            <a:extLst>
              <a:ext uri="{FF2B5EF4-FFF2-40B4-BE49-F238E27FC236}">
                <a16:creationId xmlns:a16="http://schemas.microsoft.com/office/drawing/2014/main" id="{EA49D08F-F4DF-4EAE-BEC2-3D24FF5FC9FE}"/>
              </a:ext>
            </a:extLst>
          </p:cNvPr>
          <p:cNvSpPr txBox="1"/>
          <p:nvPr/>
        </p:nvSpPr>
        <p:spPr>
          <a:xfrm>
            <a:off x="6481644" y="2335826"/>
            <a:ext cx="2678832" cy="369332"/>
          </a:xfrm>
          <a:prstGeom prst="rect">
            <a:avLst/>
          </a:prstGeom>
          <a:noFill/>
        </p:spPr>
        <p:txBody>
          <a:bodyPr wrap="square" lIns="108000" rIns="108000" rtlCol="0">
            <a:spAutoFit/>
          </a:bodyPr>
          <a:lstStyle/>
          <a:p>
            <a:r>
              <a:rPr lang="id-ID" altLang="ko-KR" b="1" dirty="0">
                <a:solidFill>
                  <a:schemeClr val="bg1"/>
                </a:solidFill>
                <a:cs typeface="Arial" pitchFamily="34" charset="0"/>
              </a:rPr>
              <a:t>Barcode Scaner</a:t>
            </a:r>
            <a:endParaRPr lang="ko-KR" altLang="en-US" b="1" dirty="0">
              <a:solidFill>
                <a:schemeClr val="bg1"/>
              </a:solidFill>
              <a:cs typeface="Arial" pitchFamily="34" charset="0"/>
            </a:endParaRPr>
          </a:p>
        </p:txBody>
      </p:sp>
      <p:sp>
        <p:nvSpPr>
          <p:cNvPr id="47" name="TextBox 46">
            <a:extLst>
              <a:ext uri="{FF2B5EF4-FFF2-40B4-BE49-F238E27FC236}">
                <a16:creationId xmlns:a16="http://schemas.microsoft.com/office/drawing/2014/main" id="{BC927A5F-7FFE-4AAA-BBCF-73E3A59F6011}"/>
              </a:ext>
            </a:extLst>
          </p:cNvPr>
          <p:cNvSpPr txBox="1"/>
          <p:nvPr/>
        </p:nvSpPr>
        <p:spPr>
          <a:xfrm>
            <a:off x="6835161" y="4190194"/>
            <a:ext cx="4661840" cy="954107"/>
          </a:xfrm>
          <a:prstGeom prst="rect">
            <a:avLst/>
          </a:prstGeom>
          <a:noFill/>
        </p:spPr>
        <p:txBody>
          <a:bodyPr wrap="square" rtlCol="0">
            <a:spAutoFit/>
          </a:bodyPr>
          <a:lstStyle/>
          <a:p>
            <a:pPr algn="just"/>
            <a:r>
              <a:rPr lang="id-ID" altLang="ko-KR" sz="1400" dirty="0">
                <a:solidFill>
                  <a:schemeClr val="bg1"/>
                </a:solidFill>
                <a:cs typeface="Arial" pitchFamily="34" charset="0"/>
              </a:rPr>
              <a:t>bahasa digunakan untuk membangun sebuah sistem perangkat lunak dengan melakukan penganalisaan desain dan spesifikasi dalam pemrograman berorintasi objek.</a:t>
            </a:r>
            <a:endParaRPr lang="en-US" altLang="ko-KR" sz="1400" dirty="0">
              <a:solidFill>
                <a:schemeClr val="bg1"/>
              </a:solidFill>
              <a:cs typeface="Arial" pitchFamily="34" charset="0"/>
            </a:endParaRPr>
          </a:p>
        </p:txBody>
      </p:sp>
      <p:sp>
        <p:nvSpPr>
          <p:cNvPr id="48" name="TextBox 47">
            <a:extLst>
              <a:ext uri="{FF2B5EF4-FFF2-40B4-BE49-F238E27FC236}">
                <a16:creationId xmlns:a16="http://schemas.microsoft.com/office/drawing/2014/main" id="{0DB289DA-9306-447E-A37B-A4175906B920}"/>
              </a:ext>
            </a:extLst>
          </p:cNvPr>
          <p:cNvSpPr txBox="1"/>
          <p:nvPr/>
        </p:nvSpPr>
        <p:spPr>
          <a:xfrm>
            <a:off x="6481644" y="3876278"/>
            <a:ext cx="4103978" cy="369332"/>
          </a:xfrm>
          <a:prstGeom prst="rect">
            <a:avLst/>
          </a:prstGeom>
          <a:noFill/>
        </p:spPr>
        <p:txBody>
          <a:bodyPr wrap="square" lIns="108000" rIns="108000" rtlCol="0">
            <a:spAutoFit/>
          </a:bodyPr>
          <a:lstStyle/>
          <a:p>
            <a:r>
              <a:rPr lang="id-ID" altLang="ko-KR" b="1" dirty="0">
                <a:solidFill>
                  <a:schemeClr val="bg1"/>
                </a:solidFill>
                <a:cs typeface="Arial" pitchFamily="34" charset="0"/>
              </a:rPr>
              <a:t>UML (Unified Modeling Language) </a:t>
            </a:r>
            <a:endParaRPr lang="ko-KR" altLang="en-US" b="1" dirty="0">
              <a:solidFill>
                <a:schemeClr val="bg1"/>
              </a:solidFill>
              <a:cs typeface="Arial" pitchFamily="34" charset="0"/>
            </a:endParaRPr>
          </a:p>
        </p:txBody>
      </p:sp>
    </p:spTree>
    <p:extLst>
      <p:ext uri="{BB962C8B-B14F-4D97-AF65-F5344CB8AC3E}">
        <p14:creationId xmlns:p14="http://schemas.microsoft.com/office/powerpoint/2010/main" val="1016154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DE8812-BB9C-4C25-9375-FF3A3613B908}"/>
              </a:ext>
            </a:extLst>
          </p:cNvPr>
          <p:cNvSpPr txBox="1"/>
          <p:nvPr/>
        </p:nvSpPr>
        <p:spPr>
          <a:xfrm>
            <a:off x="1171599" y="694365"/>
            <a:ext cx="4628310" cy="2123658"/>
          </a:xfrm>
          <a:prstGeom prst="rect">
            <a:avLst/>
          </a:prstGeom>
          <a:noFill/>
        </p:spPr>
        <p:txBody>
          <a:bodyPr wrap="square" rtlCol="0" anchor="ctr">
            <a:spAutoFit/>
          </a:bodyPr>
          <a:lstStyle/>
          <a:p>
            <a:r>
              <a:rPr lang="en-US" altLang="ko-KR" sz="4400" b="1" dirty="0">
                <a:cs typeface="Arial" pitchFamily="34" charset="0"/>
              </a:rPr>
              <a:t>WAKTU DAN TEMPAT PELAKSANAAN</a:t>
            </a:r>
            <a:endParaRPr lang="ko-KR" altLang="en-US" sz="4400" b="1" dirty="0">
              <a:cs typeface="Arial" pitchFamily="34" charset="0"/>
            </a:endParaRPr>
          </a:p>
        </p:txBody>
      </p:sp>
      <p:sp>
        <p:nvSpPr>
          <p:cNvPr id="11" name="TextBox 10">
            <a:extLst>
              <a:ext uri="{FF2B5EF4-FFF2-40B4-BE49-F238E27FC236}">
                <a16:creationId xmlns:a16="http://schemas.microsoft.com/office/drawing/2014/main" id="{4E475BEE-6325-441B-8B2A-5BB7F38C366B}"/>
              </a:ext>
            </a:extLst>
          </p:cNvPr>
          <p:cNvSpPr txBox="1"/>
          <p:nvPr/>
        </p:nvSpPr>
        <p:spPr>
          <a:xfrm>
            <a:off x="1171598" y="3406527"/>
            <a:ext cx="3568439" cy="261610"/>
          </a:xfrm>
          <a:prstGeom prst="rect">
            <a:avLst/>
          </a:prstGeom>
          <a:noFill/>
        </p:spPr>
        <p:txBody>
          <a:bodyPr wrap="square" rtlCol="0" anchor="ctr">
            <a:spAutoFit/>
          </a:bodyPr>
          <a:lstStyle/>
          <a:p>
            <a:r>
              <a:rPr lang="en-GB" altLang="ko-KR" sz="1100" dirty="0">
                <a:cs typeface="Arial" pitchFamily="34" charset="0"/>
              </a:rPr>
              <a:t>WAKTU PELAKSANAAN</a:t>
            </a:r>
            <a:r>
              <a:rPr lang="en-US" altLang="ko-KR" sz="1100" dirty="0">
                <a:cs typeface="Arial" pitchFamily="34" charset="0"/>
              </a:rPr>
              <a:t>.</a:t>
            </a:r>
            <a:endParaRPr lang="ko-KR" altLang="en-US" sz="1100" dirty="0">
              <a:cs typeface="Arial" pitchFamily="34" charset="0"/>
            </a:endParaRPr>
          </a:p>
        </p:txBody>
      </p:sp>
      <p:sp>
        <p:nvSpPr>
          <p:cNvPr id="12" name="TextBox 11">
            <a:extLst>
              <a:ext uri="{FF2B5EF4-FFF2-40B4-BE49-F238E27FC236}">
                <a16:creationId xmlns:a16="http://schemas.microsoft.com/office/drawing/2014/main" id="{2BD01C55-D8FE-497D-81D6-91B9A543B3A3}"/>
              </a:ext>
            </a:extLst>
          </p:cNvPr>
          <p:cNvSpPr txBox="1"/>
          <p:nvPr/>
        </p:nvSpPr>
        <p:spPr>
          <a:xfrm>
            <a:off x="1171598" y="2728199"/>
            <a:ext cx="4628310" cy="461665"/>
          </a:xfrm>
          <a:prstGeom prst="rect">
            <a:avLst/>
          </a:prstGeom>
          <a:noFill/>
        </p:spPr>
        <p:txBody>
          <a:bodyPr wrap="square" rtlCol="0" anchor="ctr">
            <a:spAutoFit/>
          </a:bodyPr>
          <a:lstStyle/>
          <a:p>
            <a:r>
              <a:rPr lang="en-GB" altLang="ko-KR" sz="2400" dirty="0">
                <a:solidFill>
                  <a:schemeClr val="accent3"/>
                </a:solidFill>
                <a:cs typeface="Arial" pitchFamily="34" charset="0"/>
              </a:rPr>
              <a:t>P</a:t>
            </a:r>
            <a:r>
              <a:rPr lang="id-ID" altLang="ko-KR" sz="2400" dirty="0">
                <a:solidFill>
                  <a:schemeClr val="accent3"/>
                </a:solidFill>
                <a:cs typeface="Arial" pitchFamily="34" charset="0"/>
              </a:rPr>
              <a:t>T Percetakan Kertas Karawang</a:t>
            </a:r>
            <a:endParaRPr lang="ko-KR" altLang="en-US" sz="2400" dirty="0">
              <a:solidFill>
                <a:schemeClr val="accent3"/>
              </a:solidFill>
              <a:cs typeface="Arial" pitchFamily="34" charset="0"/>
            </a:endParaRPr>
          </a:p>
        </p:txBody>
      </p:sp>
      <p:sp>
        <p:nvSpPr>
          <p:cNvPr id="14" name="TextBox 13">
            <a:extLst>
              <a:ext uri="{FF2B5EF4-FFF2-40B4-BE49-F238E27FC236}">
                <a16:creationId xmlns:a16="http://schemas.microsoft.com/office/drawing/2014/main" id="{2094310E-FF96-4BC3-9BD0-C856081FB5E4}"/>
              </a:ext>
            </a:extLst>
          </p:cNvPr>
          <p:cNvSpPr txBox="1"/>
          <p:nvPr/>
        </p:nvSpPr>
        <p:spPr>
          <a:xfrm>
            <a:off x="1171598" y="3668137"/>
            <a:ext cx="4097088" cy="1384995"/>
          </a:xfrm>
          <a:prstGeom prst="rect">
            <a:avLst/>
          </a:prstGeom>
          <a:noFill/>
        </p:spPr>
        <p:txBody>
          <a:bodyPr wrap="square" rtlCol="0">
            <a:spAutoFit/>
          </a:bodyPr>
          <a:lstStyle/>
          <a:p>
            <a:pPr algn="just"/>
            <a:r>
              <a:rPr lang="en-US" altLang="ko-KR" sz="1200" dirty="0" err="1">
                <a:solidFill>
                  <a:schemeClr val="tx1">
                    <a:lumMod val="75000"/>
                    <a:lumOff val="25000"/>
                  </a:schemeClr>
                </a:solidFill>
                <a:cs typeface="Arial" pitchFamily="34" charset="0"/>
              </a:rPr>
              <a:t>Kerja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Praktek</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akan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dilaksanakan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selama</a:t>
            </a:r>
            <a:r>
              <a:rPr lang="en-US" altLang="ko-KR" sz="1200" dirty="0">
                <a:solidFill>
                  <a:schemeClr val="tx1">
                    <a:lumMod val="75000"/>
                    <a:lumOff val="25000"/>
                  </a:schemeClr>
                </a:solidFill>
                <a:cs typeface="Arial" pitchFamily="34" charset="0"/>
              </a:rPr>
              <a:t>  1 </a:t>
            </a:r>
            <a:r>
              <a:rPr lang="en-US" altLang="ko-KR" sz="1200" dirty="0" err="1">
                <a:solidFill>
                  <a:schemeClr val="tx1">
                    <a:lumMod val="75000"/>
                    <a:lumOff val="25000"/>
                  </a:schemeClr>
                </a:solidFill>
                <a:cs typeface="Arial" pitchFamily="34" charset="0"/>
              </a:rPr>
              <a:t>bulan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dimulai</a:t>
            </a:r>
            <a:r>
              <a:rPr lang="en-US" altLang="ko-KR" sz="1200" dirty="0">
                <a:solidFill>
                  <a:schemeClr val="tx1">
                    <a:lumMod val="75000"/>
                    <a:lumOff val="25000"/>
                  </a:schemeClr>
                </a:solidFill>
                <a:cs typeface="Arial" pitchFamily="34" charset="0"/>
              </a:rPr>
              <a:t> pada </a:t>
            </a:r>
            <a:r>
              <a:rPr lang="en-US" altLang="ko-KR" sz="1200" dirty="0" err="1">
                <a:solidFill>
                  <a:schemeClr val="tx1">
                    <a:lumMod val="75000"/>
                    <a:lumOff val="25000"/>
                  </a:schemeClr>
                </a:solidFill>
                <a:cs typeface="Arial" pitchFamily="34" charset="0"/>
              </a:rPr>
              <a:t>tanggal</a:t>
            </a:r>
            <a:r>
              <a:rPr lang="en-US" altLang="ko-KR" sz="1200" dirty="0">
                <a:solidFill>
                  <a:schemeClr val="tx1">
                    <a:lumMod val="75000"/>
                    <a:lumOff val="25000"/>
                  </a:schemeClr>
                </a:solidFill>
                <a:cs typeface="Arial" pitchFamily="34" charset="0"/>
              </a:rPr>
              <a:t> 20 April 2020 </a:t>
            </a:r>
            <a:r>
              <a:rPr lang="en-US" altLang="ko-KR" sz="1200" dirty="0" err="1">
                <a:solidFill>
                  <a:schemeClr val="tx1">
                    <a:lumMod val="75000"/>
                    <a:lumOff val="25000"/>
                  </a:schemeClr>
                </a:solidFill>
                <a:cs typeface="Arial" pitchFamily="34" charset="0"/>
              </a:rPr>
              <a:t>hingga</a:t>
            </a:r>
            <a:r>
              <a:rPr lang="en-US" altLang="ko-KR" sz="1200" dirty="0">
                <a:solidFill>
                  <a:schemeClr val="tx1">
                    <a:lumMod val="75000"/>
                    <a:lumOff val="25000"/>
                  </a:schemeClr>
                </a:solidFill>
                <a:cs typeface="Arial" pitchFamily="34" charset="0"/>
              </a:rPr>
              <a:t> 20 Mei 2020 </a:t>
            </a:r>
            <a:r>
              <a:rPr lang="en-US" altLang="ko-KR" sz="1200" dirty="0" err="1">
                <a:solidFill>
                  <a:schemeClr val="tx1">
                    <a:lumMod val="75000"/>
                    <a:lumOff val="25000"/>
                  </a:schemeClr>
                </a:solidFill>
                <a:cs typeface="Arial" pitchFamily="34" charset="0"/>
              </a:rPr>
              <a:t>sesuai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dengan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kesepakatan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atau</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instruksi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dari</a:t>
            </a:r>
            <a:r>
              <a:rPr lang="en-US" altLang="ko-KR" sz="1200" dirty="0">
                <a:solidFill>
                  <a:schemeClr val="tx1">
                    <a:lumMod val="75000"/>
                    <a:lumOff val="25000"/>
                  </a:schemeClr>
                </a:solidFill>
                <a:cs typeface="Arial" pitchFamily="34" charset="0"/>
              </a:rPr>
              <a:t> Divisi </a:t>
            </a:r>
            <a:r>
              <a:rPr lang="en-US" altLang="ko-KR" sz="1200" dirty="0" err="1">
                <a:solidFill>
                  <a:schemeClr val="tx1">
                    <a:lumMod val="75000"/>
                    <a:lumOff val="25000"/>
                  </a:schemeClr>
                </a:solidFill>
                <a:cs typeface="Arial" pitchFamily="34" charset="0"/>
              </a:rPr>
              <a:t>Sumber</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Daya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Manusia</a:t>
            </a:r>
            <a:r>
              <a:rPr lang="en-US" altLang="ko-KR" sz="1200" dirty="0">
                <a:solidFill>
                  <a:schemeClr val="tx1">
                    <a:lumMod val="75000"/>
                    <a:lumOff val="25000"/>
                  </a:schemeClr>
                </a:solidFill>
                <a:cs typeface="Arial" pitchFamily="34" charset="0"/>
              </a:rPr>
              <a:t> (SDM) PT </a:t>
            </a:r>
            <a:r>
              <a:rPr lang="en-US" altLang="ko-KR" sz="1200" dirty="0" err="1">
                <a:solidFill>
                  <a:schemeClr val="tx1">
                    <a:lumMod val="75000"/>
                    <a:lumOff val="25000"/>
                  </a:schemeClr>
                </a:solidFill>
                <a:cs typeface="Arial" pitchFamily="34" charset="0"/>
              </a:rPr>
              <a:t>Percetakan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Kertas</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Karawang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dengan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Penulis</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Kerja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Praktek</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ini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dilakukan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selama</a:t>
            </a:r>
            <a:r>
              <a:rPr lang="en-US" altLang="ko-KR" sz="1200" dirty="0">
                <a:solidFill>
                  <a:schemeClr val="tx1">
                    <a:lumMod val="75000"/>
                    <a:lumOff val="25000"/>
                  </a:schemeClr>
                </a:solidFill>
                <a:cs typeface="Arial" pitchFamily="34" charset="0"/>
              </a:rPr>
              <a:t> 5 </a:t>
            </a:r>
            <a:r>
              <a:rPr lang="en-US" altLang="ko-KR" sz="1200" dirty="0" err="1">
                <a:solidFill>
                  <a:schemeClr val="tx1">
                    <a:lumMod val="75000"/>
                    <a:lumOff val="25000"/>
                  </a:schemeClr>
                </a:solidFill>
                <a:cs typeface="Arial" pitchFamily="34" charset="0"/>
              </a:rPr>
              <a:t>hari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kerja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dalam</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seminggu</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atau</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sesuai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dengan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jadwal</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kerja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tempat</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kerja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praktek</a:t>
            </a:r>
            <a:r>
              <a:rPr lang="en-US" altLang="ko-KR" sz="1200" dirty="0">
                <a:solidFill>
                  <a:schemeClr val="tx1">
                    <a:lumMod val="75000"/>
                    <a:lumOff val="25000"/>
                  </a:schemeClr>
                </a:solidFill>
                <a:cs typeface="Arial" pitchFamily="34" charset="0"/>
              </a:rPr>
              <a:t>.</a:t>
            </a:r>
          </a:p>
        </p:txBody>
      </p:sp>
      <p:sp>
        <p:nvSpPr>
          <p:cNvPr id="7" name="TextBox 6">
            <a:extLst>
              <a:ext uri="{FF2B5EF4-FFF2-40B4-BE49-F238E27FC236}">
                <a16:creationId xmlns:a16="http://schemas.microsoft.com/office/drawing/2014/main" id="{8DFF49C9-B586-4D52-9B02-87FC738C09D8}"/>
              </a:ext>
            </a:extLst>
          </p:cNvPr>
          <p:cNvSpPr txBox="1"/>
          <p:nvPr/>
        </p:nvSpPr>
        <p:spPr>
          <a:xfrm>
            <a:off x="1171598" y="5107212"/>
            <a:ext cx="3568439" cy="261610"/>
          </a:xfrm>
          <a:prstGeom prst="rect">
            <a:avLst/>
          </a:prstGeom>
          <a:noFill/>
        </p:spPr>
        <p:txBody>
          <a:bodyPr wrap="square" rtlCol="0" anchor="ctr">
            <a:spAutoFit/>
          </a:bodyPr>
          <a:lstStyle/>
          <a:p>
            <a:r>
              <a:rPr lang="id-ID" altLang="ko-KR" sz="1100" dirty="0">
                <a:cs typeface="Arial" pitchFamily="34" charset="0"/>
              </a:rPr>
              <a:t>TEMPAT</a:t>
            </a:r>
            <a:r>
              <a:rPr lang="en-GB" altLang="ko-KR" sz="1100" dirty="0">
                <a:cs typeface="Arial" pitchFamily="34" charset="0"/>
              </a:rPr>
              <a:t> PELAKSANAAN</a:t>
            </a:r>
            <a:r>
              <a:rPr lang="en-US" altLang="ko-KR" sz="1100" dirty="0">
                <a:cs typeface="Arial" pitchFamily="34" charset="0"/>
              </a:rPr>
              <a:t>.</a:t>
            </a:r>
            <a:endParaRPr lang="ko-KR" altLang="en-US" sz="1100" dirty="0">
              <a:cs typeface="Arial" pitchFamily="34" charset="0"/>
            </a:endParaRPr>
          </a:p>
        </p:txBody>
      </p:sp>
      <p:sp>
        <p:nvSpPr>
          <p:cNvPr id="8" name="TextBox 7">
            <a:extLst>
              <a:ext uri="{FF2B5EF4-FFF2-40B4-BE49-F238E27FC236}">
                <a16:creationId xmlns:a16="http://schemas.microsoft.com/office/drawing/2014/main" id="{1174AEE1-5F68-42ED-9655-A0E597EA2D14}"/>
              </a:ext>
            </a:extLst>
          </p:cNvPr>
          <p:cNvSpPr txBox="1"/>
          <p:nvPr/>
        </p:nvSpPr>
        <p:spPr>
          <a:xfrm>
            <a:off x="1171598" y="5368822"/>
            <a:ext cx="4741522" cy="830997"/>
          </a:xfrm>
          <a:prstGeom prst="rect">
            <a:avLst/>
          </a:prstGeom>
          <a:noFill/>
        </p:spPr>
        <p:txBody>
          <a:bodyPr wrap="square" rtlCol="0">
            <a:spAutoFit/>
          </a:bodyPr>
          <a:lstStyle/>
          <a:p>
            <a:pPr algn="just"/>
            <a:r>
              <a:rPr lang="en-US" altLang="ko-KR" sz="1200" dirty="0">
                <a:solidFill>
                  <a:schemeClr val="tx1">
                    <a:lumMod val="75000"/>
                    <a:lumOff val="25000"/>
                  </a:schemeClr>
                </a:solidFill>
                <a:cs typeface="Arial" pitchFamily="34" charset="0"/>
              </a:rPr>
              <a:t>Nama Perusahaan	: PT </a:t>
            </a:r>
            <a:r>
              <a:rPr lang="en-US" altLang="ko-KR" sz="1200" dirty="0" err="1">
                <a:solidFill>
                  <a:schemeClr val="tx1">
                    <a:lumMod val="75000"/>
                    <a:lumOff val="25000"/>
                  </a:schemeClr>
                </a:solidFill>
                <a:cs typeface="Arial" pitchFamily="34" charset="0"/>
              </a:rPr>
              <a:t>Percetakan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Kertas</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Karawang</a:t>
            </a:r>
            <a:endParaRPr lang="en-US" altLang="ko-KR" sz="1200" dirty="0">
              <a:solidFill>
                <a:schemeClr val="tx1">
                  <a:lumMod val="75000"/>
                  <a:lumOff val="25000"/>
                </a:schemeClr>
              </a:solidFill>
              <a:cs typeface="Arial" pitchFamily="34" charset="0"/>
            </a:endParaRPr>
          </a:p>
          <a:p>
            <a:pPr algn="just"/>
            <a:r>
              <a:rPr lang="en-US" altLang="ko-KR" sz="1200" dirty="0">
                <a:solidFill>
                  <a:schemeClr val="tx1">
                    <a:lumMod val="75000"/>
                    <a:lumOff val="25000"/>
                  </a:schemeClr>
                </a:solidFill>
                <a:cs typeface="Arial" pitchFamily="34" charset="0"/>
              </a:rPr>
              <a:t>Bagian		: </a:t>
            </a:r>
            <a:r>
              <a:rPr lang="en-US" altLang="ko-KR" sz="1200" dirty="0" err="1">
                <a:solidFill>
                  <a:schemeClr val="tx1">
                    <a:lumMod val="75000"/>
                    <a:lumOff val="25000"/>
                  </a:schemeClr>
                </a:solidFill>
                <a:cs typeface="Arial" pitchFamily="34" charset="0"/>
              </a:rPr>
              <a:t>Pengemasan</a:t>
            </a:r>
            <a:endParaRPr lang="en-US" altLang="ko-KR" sz="1200" dirty="0">
              <a:solidFill>
                <a:schemeClr val="tx1">
                  <a:lumMod val="75000"/>
                  <a:lumOff val="25000"/>
                </a:schemeClr>
              </a:solidFill>
              <a:cs typeface="Arial" pitchFamily="34" charset="0"/>
            </a:endParaRPr>
          </a:p>
          <a:p>
            <a:pPr algn="just"/>
            <a:r>
              <a:rPr lang="en-US" altLang="ko-KR" sz="1200" dirty="0">
                <a:solidFill>
                  <a:schemeClr val="tx1">
                    <a:lumMod val="75000"/>
                    <a:lumOff val="25000"/>
                  </a:schemeClr>
                </a:solidFill>
                <a:cs typeface="Arial" pitchFamily="34" charset="0"/>
              </a:rPr>
              <a:t>Alamat		: </a:t>
            </a:r>
            <a:r>
              <a:rPr lang="en-US" altLang="ko-KR" sz="1200" dirty="0" err="1">
                <a:solidFill>
                  <a:schemeClr val="tx1">
                    <a:lumMod val="75000"/>
                    <a:lumOff val="25000"/>
                  </a:schemeClr>
                </a:solidFill>
                <a:cs typeface="Arial" pitchFamily="34" charset="0"/>
              </a:rPr>
              <a:t>Ciampel</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Karawang</a:t>
            </a:r>
            <a:r>
              <a:rPr lang="en-US" altLang="ko-KR" sz="1200" dirty="0">
                <a:solidFill>
                  <a:schemeClr val="tx1">
                    <a:lumMod val="75000"/>
                    <a:lumOff val="25000"/>
                  </a:schemeClr>
                </a:solidFill>
                <a:cs typeface="Arial" pitchFamily="34" charset="0"/>
              </a:rPr>
              <a:t>  41361</a:t>
            </a:r>
          </a:p>
          <a:p>
            <a:pPr algn="just"/>
            <a:endParaRPr lang="en-US" altLang="ko-KR" sz="1200" dirty="0">
              <a:solidFill>
                <a:schemeClr val="tx1">
                  <a:lumMod val="75000"/>
                  <a:lumOff val="25000"/>
                </a:schemeClr>
              </a:solidFill>
              <a:cs typeface="Arial" pitchFamily="34" charset="0"/>
            </a:endParaRPr>
          </a:p>
        </p:txBody>
      </p:sp>
      <p:pic>
        <p:nvPicPr>
          <p:cNvPr id="15" name="Picture 14">
            <a:extLst>
              <a:ext uri="{FF2B5EF4-FFF2-40B4-BE49-F238E27FC236}">
                <a16:creationId xmlns:a16="http://schemas.microsoft.com/office/drawing/2014/main" id="{6CDD346E-84EA-4B1E-8487-F64F02A6D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7668" y="550174"/>
            <a:ext cx="4176392" cy="5772249"/>
          </a:xfrm>
          <a:prstGeom prst="rect">
            <a:avLst/>
          </a:prstGeom>
        </p:spPr>
      </p:pic>
    </p:spTree>
    <p:extLst>
      <p:ext uri="{BB962C8B-B14F-4D97-AF65-F5344CB8AC3E}">
        <p14:creationId xmlns:p14="http://schemas.microsoft.com/office/powerpoint/2010/main" val="279917195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a:extLst>
              <a:ext uri="{FF2B5EF4-FFF2-40B4-BE49-F238E27FC236}">
                <a16:creationId xmlns:a16="http://schemas.microsoft.com/office/drawing/2014/main" id="{EC8BDE5E-99C0-4735-AB23-47095591870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7103" r="27103"/>
          <a:stretch>
            <a:fillRect/>
          </a:stretch>
        </p:blipFill>
        <p:spPr>
          <a:xfrm>
            <a:off x="6608763" y="28575"/>
            <a:ext cx="5583237" cy="6858000"/>
          </a:xfrm>
        </p:spPr>
      </p:pic>
      <p:grpSp>
        <p:nvGrpSpPr>
          <p:cNvPr id="3" name="그룹 2">
            <a:extLst>
              <a:ext uri="{FF2B5EF4-FFF2-40B4-BE49-F238E27FC236}">
                <a16:creationId xmlns:a16="http://schemas.microsoft.com/office/drawing/2014/main" id="{05711EF0-BE91-4CA8-9BAB-82AC2547E63A}"/>
              </a:ext>
            </a:extLst>
          </p:cNvPr>
          <p:cNvGrpSpPr/>
          <p:nvPr/>
        </p:nvGrpSpPr>
        <p:grpSpPr>
          <a:xfrm>
            <a:off x="811171" y="669847"/>
            <a:ext cx="4718771" cy="2592101"/>
            <a:chOff x="8070433" y="1355646"/>
            <a:chExt cx="4289938" cy="2592101"/>
          </a:xfrm>
        </p:grpSpPr>
        <p:sp>
          <p:nvSpPr>
            <p:cNvPr id="4" name="TextBox 3">
              <a:extLst>
                <a:ext uri="{FF2B5EF4-FFF2-40B4-BE49-F238E27FC236}">
                  <a16:creationId xmlns:a16="http://schemas.microsoft.com/office/drawing/2014/main" id="{498BBE91-1B0B-490B-BE2A-CD3D2D2882E8}"/>
                </a:ext>
              </a:extLst>
            </p:cNvPr>
            <p:cNvSpPr txBox="1"/>
            <p:nvPr/>
          </p:nvSpPr>
          <p:spPr>
            <a:xfrm>
              <a:off x="8070433" y="2193421"/>
              <a:ext cx="4289938" cy="1754326"/>
            </a:xfrm>
            <a:prstGeom prst="rect">
              <a:avLst/>
            </a:prstGeom>
            <a:noFill/>
          </p:spPr>
          <p:txBody>
            <a:bodyPr wrap="square" lIns="108000" rIns="108000" rtlCol="0">
              <a:spAutoFit/>
            </a:bodyPr>
            <a:lstStyle/>
            <a:p>
              <a:pPr algn="just"/>
              <a:r>
                <a:rPr lang="en-US" altLang="ko-KR" sz="1200" dirty="0">
                  <a:solidFill>
                    <a:schemeClr val="tx1">
                      <a:lumMod val="75000"/>
                      <a:lumOff val="25000"/>
                    </a:schemeClr>
                  </a:solidFill>
                  <a:cs typeface="Arial" pitchFamily="34" charset="0"/>
                </a:rPr>
                <a:t>PT </a:t>
              </a:r>
              <a:r>
                <a:rPr lang="en-US" altLang="ko-KR" sz="1200" dirty="0" err="1">
                  <a:solidFill>
                    <a:schemeClr val="tx1">
                      <a:lumMod val="75000"/>
                      <a:lumOff val="25000"/>
                    </a:schemeClr>
                  </a:solidFill>
                  <a:cs typeface="Arial" pitchFamily="34" charset="0"/>
                </a:rPr>
                <a:t>Percetakan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Kertas</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Karawang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didirikan</a:t>
              </a:r>
              <a:r>
                <a:rPr lang="en-US" altLang="ko-KR" sz="1200" dirty="0">
                  <a:solidFill>
                    <a:schemeClr val="tx1">
                      <a:lumMod val="75000"/>
                      <a:lumOff val="25000"/>
                    </a:schemeClr>
                  </a:solidFill>
                  <a:cs typeface="Arial" pitchFamily="34" charset="0"/>
                </a:rPr>
                <a:t> pada </a:t>
              </a:r>
              <a:r>
                <a:rPr lang="en-US" altLang="ko-KR" sz="1200" dirty="0" err="1">
                  <a:solidFill>
                    <a:schemeClr val="tx1">
                      <a:lumMod val="75000"/>
                      <a:lumOff val="25000"/>
                    </a:schemeClr>
                  </a:solidFill>
                  <a:cs typeface="Arial" pitchFamily="34" charset="0"/>
                </a:rPr>
                <a:t>Tahun</a:t>
              </a:r>
              <a:r>
                <a:rPr lang="en-US" altLang="ko-KR" sz="1200" dirty="0">
                  <a:solidFill>
                    <a:schemeClr val="tx1">
                      <a:lumMod val="75000"/>
                      <a:lumOff val="25000"/>
                    </a:schemeClr>
                  </a:solidFill>
                  <a:cs typeface="Arial" pitchFamily="34" charset="0"/>
                </a:rPr>
                <a:t> 1971. Perusahaan </a:t>
              </a:r>
              <a:r>
                <a:rPr lang="en-US" altLang="ko-KR" sz="1200" dirty="0" err="1">
                  <a:solidFill>
                    <a:schemeClr val="tx1">
                      <a:lumMod val="75000"/>
                      <a:lumOff val="25000"/>
                    </a:schemeClr>
                  </a:solidFill>
                  <a:cs typeface="Arial" pitchFamily="34" charset="0"/>
                </a:rPr>
                <a:t>dengan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bidang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usaha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percetakan</a:t>
              </a:r>
              <a:r>
                <a:rPr lang="en-US" altLang="ko-KR" sz="1200" dirty="0">
                  <a:solidFill>
                    <a:schemeClr val="tx1">
                      <a:lumMod val="75000"/>
                      <a:lumOff val="25000"/>
                    </a:schemeClr>
                  </a:solidFill>
                  <a:cs typeface="Arial" pitchFamily="34" charset="0"/>
                </a:rPr>
                <a:t> yang </a:t>
              </a:r>
              <a:r>
                <a:rPr lang="en-US" altLang="ko-KR" sz="1200" dirty="0" err="1">
                  <a:solidFill>
                    <a:schemeClr val="tx1">
                      <a:lumMod val="75000"/>
                      <a:lumOff val="25000"/>
                    </a:schemeClr>
                  </a:solidFill>
                  <a:cs typeface="Arial" pitchFamily="34" charset="0"/>
                </a:rPr>
                <a:t>memfokuskan</a:t>
              </a:r>
              <a:r>
                <a:rPr lang="en-US" altLang="ko-KR" sz="1200" dirty="0">
                  <a:solidFill>
                    <a:schemeClr val="tx1">
                      <a:lumMod val="75000"/>
                      <a:lumOff val="25000"/>
                    </a:schemeClr>
                  </a:solidFill>
                  <a:cs typeface="Arial" pitchFamily="34" charset="0"/>
                </a:rPr>
                <a:t> pada </a:t>
              </a:r>
              <a:r>
                <a:rPr lang="en-US" altLang="ko-KR" sz="1200" dirty="0" err="1">
                  <a:solidFill>
                    <a:schemeClr val="tx1">
                      <a:lumMod val="75000"/>
                      <a:lumOff val="25000"/>
                    </a:schemeClr>
                  </a:solidFill>
                  <a:cs typeface="Arial" pitchFamily="34" charset="0"/>
                </a:rPr>
                <a:t>produk</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produk</a:t>
              </a:r>
              <a:r>
                <a:rPr lang="en-US" altLang="ko-KR" sz="1200" dirty="0">
                  <a:solidFill>
                    <a:schemeClr val="tx1">
                      <a:lumMod val="75000"/>
                      <a:lumOff val="25000"/>
                    </a:schemeClr>
                  </a:solidFill>
                  <a:cs typeface="Arial" pitchFamily="34" charset="0"/>
                </a:rPr>
                <a:t> yang </a:t>
              </a:r>
              <a:r>
                <a:rPr lang="en-US" altLang="ko-KR" sz="1200" dirty="0" err="1">
                  <a:solidFill>
                    <a:schemeClr val="tx1">
                      <a:lumMod val="75000"/>
                      <a:lumOff val="25000"/>
                    </a:schemeClr>
                  </a:solidFill>
                  <a:cs typeface="Arial" pitchFamily="34" charset="0"/>
                </a:rPr>
                <a:t>memerlukan</a:t>
              </a:r>
              <a:r>
                <a:rPr lang="en-US" altLang="ko-KR" sz="1200" dirty="0">
                  <a:solidFill>
                    <a:schemeClr val="tx1">
                      <a:lumMod val="75000"/>
                      <a:lumOff val="25000"/>
                    </a:schemeClr>
                  </a:solidFill>
                  <a:cs typeface="Arial" pitchFamily="34" charset="0"/>
                </a:rPr>
                <a:t> </a:t>
              </a:r>
              <a:r>
                <a:rPr lang="en-US" altLang="ko-KR" sz="1200" i="1" dirty="0">
                  <a:solidFill>
                    <a:schemeClr val="tx1">
                      <a:lumMod val="75000"/>
                      <a:lumOff val="25000"/>
                    </a:schemeClr>
                  </a:solidFill>
                  <a:cs typeface="Arial" pitchFamily="34" charset="0"/>
                </a:rPr>
                <a:t>security printing</a:t>
              </a:r>
              <a:r>
                <a:rPr lang="en-US" altLang="ko-KR" sz="1200" dirty="0">
                  <a:solidFill>
                    <a:schemeClr val="tx1">
                      <a:lumMod val="75000"/>
                      <a:lumOff val="25000"/>
                    </a:schemeClr>
                  </a:solidFill>
                  <a:cs typeface="Arial" pitchFamily="34" charset="0"/>
                </a:rPr>
                <a:t>.</a:t>
              </a:r>
              <a:endParaRPr lang="id-ID" altLang="ko-KR" sz="1200" dirty="0">
                <a:solidFill>
                  <a:schemeClr val="tx1">
                    <a:lumMod val="75000"/>
                    <a:lumOff val="25000"/>
                  </a:schemeClr>
                </a:solidFill>
                <a:cs typeface="Arial" pitchFamily="34" charset="0"/>
              </a:endParaRPr>
            </a:p>
            <a:p>
              <a:pPr algn="just"/>
              <a:endParaRPr lang="en-US" altLang="ko-KR" sz="1200" dirty="0">
                <a:solidFill>
                  <a:schemeClr val="tx1">
                    <a:lumMod val="75000"/>
                    <a:lumOff val="25000"/>
                  </a:schemeClr>
                </a:solidFill>
                <a:cs typeface="Arial" pitchFamily="34" charset="0"/>
              </a:endParaRPr>
            </a:p>
            <a:p>
              <a:pPr algn="just"/>
              <a:r>
                <a:rPr lang="en-US" altLang="ko-KR" sz="1200" dirty="0" err="1">
                  <a:solidFill>
                    <a:schemeClr val="tx1">
                      <a:lumMod val="75000"/>
                      <a:lumOff val="25000"/>
                    </a:schemeClr>
                  </a:solidFill>
                  <a:cs typeface="Arial" pitchFamily="34" charset="0"/>
                </a:rPr>
                <a:t>Memiliki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kantor</a:t>
              </a:r>
              <a:r>
                <a:rPr lang="en-US" altLang="ko-KR" sz="1200" dirty="0">
                  <a:solidFill>
                    <a:schemeClr val="tx1">
                      <a:lumMod val="75000"/>
                      <a:lumOff val="25000"/>
                    </a:schemeClr>
                  </a:solidFill>
                  <a:cs typeface="Arial" pitchFamily="34" charset="0"/>
                </a:rPr>
                <a:t> di Jakarta yang </a:t>
              </a:r>
              <a:r>
                <a:rPr lang="en-US" altLang="ko-KR" sz="1200" dirty="0" err="1">
                  <a:solidFill>
                    <a:schemeClr val="tx1">
                      <a:lumMod val="75000"/>
                      <a:lumOff val="25000"/>
                    </a:schemeClr>
                  </a:solidFill>
                  <a:cs typeface="Arial" pitchFamily="34" charset="0"/>
                </a:rPr>
                <a:t>berfungsi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sebagai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kantor</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administrasi</a:t>
              </a:r>
              <a:r>
                <a:rPr lang="en-US" altLang="ko-KR" sz="1200" dirty="0">
                  <a:solidFill>
                    <a:schemeClr val="tx1">
                      <a:lumMod val="75000"/>
                      <a:lumOff val="25000"/>
                    </a:schemeClr>
                  </a:solidFill>
                  <a:cs typeface="Arial" pitchFamily="34" charset="0"/>
                </a:rPr>
                <a:t> dan </a:t>
              </a:r>
              <a:r>
                <a:rPr lang="en-US" altLang="ko-KR" sz="1200" dirty="0" err="1">
                  <a:solidFill>
                    <a:schemeClr val="tx1">
                      <a:lumMod val="75000"/>
                      <a:lumOff val="25000"/>
                    </a:schemeClr>
                  </a:solidFill>
                  <a:cs typeface="Arial" pitchFamily="34" charset="0"/>
                </a:rPr>
                <a:t>pemasaran</a:t>
              </a:r>
              <a:r>
                <a:rPr lang="en-US" altLang="ko-KR" sz="1200" dirty="0">
                  <a:solidFill>
                    <a:schemeClr val="tx1">
                      <a:lumMod val="75000"/>
                      <a:lumOff val="25000"/>
                    </a:schemeClr>
                  </a:solidFill>
                  <a:cs typeface="Arial" pitchFamily="34" charset="0"/>
                </a:rPr>
                <a:t>, dan </a:t>
              </a:r>
              <a:r>
                <a:rPr lang="en-US" altLang="ko-KR" sz="1200" dirty="0" err="1">
                  <a:solidFill>
                    <a:schemeClr val="tx1">
                      <a:lumMod val="75000"/>
                      <a:lumOff val="25000"/>
                    </a:schemeClr>
                  </a:solidFill>
                  <a:cs typeface="Arial" pitchFamily="34" charset="0"/>
                </a:rPr>
                <a:t>memiliki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gedung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Produksi</a:t>
              </a:r>
              <a:r>
                <a:rPr lang="en-US" altLang="ko-KR" sz="1200" dirty="0">
                  <a:solidFill>
                    <a:schemeClr val="tx1">
                      <a:lumMod val="75000"/>
                      <a:lumOff val="25000"/>
                    </a:schemeClr>
                  </a:solidFill>
                  <a:cs typeface="Arial" pitchFamily="34" charset="0"/>
                </a:rPr>
                <a:t> di </a:t>
              </a:r>
              <a:r>
                <a:rPr lang="en-US" altLang="ko-KR" sz="1200" dirty="0" err="1">
                  <a:solidFill>
                    <a:schemeClr val="tx1">
                      <a:lumMod val="75000"/>
                      <a:lumOff val="25000"/>
                    </a:schemeClr>
                  </a:solidFill>
                  <a:cs typeface="Arial" pitchFamily="34" charset="0"/>
                </a:rPr>
                <a:t>Ciampel</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Karawang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sebagai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tempat</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produksi</a:t>
              </a:r>
              <a:r>
                <a:rPr lang="en-US" altLang="ko-KR" sz="1200" dirty="0">
                  <a:solidFill>
                    <a:schemeClr val="tx1">
                      <a:lumMod val="75000"/>
                      <a:lumOff val="25000"/>
                    </a:schemeClr>
                  </a:solidFill>
                  <a:cs typeface="Arial" pitchFamily="34" charset="0"/>
                </a:rPr>
                <a:t>. PT PKK </a:t>
              </a:r>
              <a:r>
                <a:rPr lang="en-US" altLang="ko-KR" sz="1200" dirty="0" err="1">
                  <a:solidFill>
                    <a:schemeClr val="tx1">
                      <a:lumMod val="75000"/>
                      <a:lumOff val="25000"/>
                    </a:schemeClr>
                  </a:solidFill>
                  <a:cs typeface="Arial" pitchFamily="34" charset="0"/>
                </a:rPr>
                <a:t>telah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mencetak</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berbagai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jenis</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produk</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produk</a:t>
              </a:r>
              <a:r>
                <a:rPr lang="en-US" altLang="ko-KR" sz="1200" dirty="0">
                  <a:solidFill>
                    <a:schemeClr val="tx1">
                      <a:lumMod val="75000"/>
                      <a:lumOff val="25000"/>
                    </a:schemeClr>
                  </a:solidFill>
                  <a:cs typeface="Arial" pitchFamily="34" charset="0"/>
                </a:rPr>
                <a:t> </a:t>
              </a:r>
              <a:r>
                <a:rPr lang="en-US" altLang="ko-KR" sz="1200" i="1" dirty="0">
                  <a:solidFill>
                    <a:schemeClr val="tx1">
                      <a:lumMod val="75000"/>
                      <a:lumOff val="25000"/>
                    </a:schemeClr>
                  </a:solidFill>
                  <a:cs typeface="Arial" pitchFamily="34" charset="0"/>
                </a:rPr>
                <a:t>se</a:t>
              </a:r>
              <a:r>
                <a:rPr lang="id-ID" altLang="ko-KR" sz="1200" i="1" dirty="0">
                  <a:solidFill>
                    <a:schemeClr val="tx1">
                      <a:lumMod val="75000"/>
                      <a:lumOff val="25000"/>
                    </a:schemeClr>
                  </a:solidFill>
                  <a:cs typeface="Arial" pitchFamily="34" charset="0"/>
                </a:rPr>
                <a:t>c</a:t>
              </a:r>
              <a:r>
                <a:rPr lang="en-US" altLang="ko-KR" sz="1200" i="1" dirty="0" err="1">
                  <a:solidFill>
                    <a:schemeClr val="tx1">
                      <a:lumMod val="75000"/>
                      <a:lumOff val="25000"/>
                    </a:schemeClr>
                  </a:solidFill>
                  <a:cs typeface="Arial" pitchFamily="34" charset="0"/>
                </a:rPr>
                <a:t>urit</a:t>
              </a:r>
              <a:r>
                <a:rPr lang="id-ID" altLang="ko-KR" sz="1200" i="1" dirty="0">
                  <a:solidFill>
                    <a:schemeClr val="tx1">
                      <a:lumMod val="75000"/>
                      <a:lumOff val="25000"/>
                    </a:schemeClr>
                  </a:solidFill>
                  <a:cs typeface="Arial" pitchFamily="34" charset="0"/>
                </a:rPr>
                <a:t>y</a:t>
              </a:r>
              <a:r>
                <a:rPr lang="en-US" altLang="ko-KR" sz="1200" i="1"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tinggi</a:t>
              </a:r>
              <a:r>
                <a:rPr lang="en-US" altLang="ko-KR" sz="1200" dirty="0">
                  <a:solidFill>
                    <a:schemeClr val="tx1">
                      <a:lumMod val="75000"/>
                      <a:lumOff val="25000"/>
                    </a:schemeClr>
                  </a:solidFill>
                  <a:cs typeface="Arial" pitchFamily="34" charset="0"/>
                </a:rPr>
                <a:t> agar </a:t>
              </a:r>
              <a:r>
                <a:rPr lang="en-US" altLang="ko-KR" sz="1200" dirty="0" err="1">
                  <a:solidFill>
                    <a:schemeClr val="tx1">
                      <a:lumMod val="75000"/>
                      <a:lumOff val="25000"/>
                    </a:schemeClr>
                  </a:solidFill>
                  <a:cs typeface="Arial" pitchFamily="34" charset="0"/>
                </a:rPr>
                <a:t>tidak</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dapat</a:t>
              </a:r>
              <a:r>
                <a:rPr lang="en-US" altLang="ko-KR" sz="1200" dirty="0">
                  <a:solidFill>
                    <a:schemeClr val="tx1">
                      <a:lumMod val="75000"/>
                      <a:lumOff val="25000"/>
                    </a:schemeClr>
                  </a:solidFill>
                  <a:cs typeface="Arial" pitchFamily="34" charset="0"/>
                </a:rPr>
                <a:t> di </a:t>
              </a:r>
              <a:r>
                <a:rPr lang="en-US" altLang="ko-KR" sz="1200" dirty="0" err="1">
                  <a:solidFill>
                    <a:schemeClr val="tx1">
                      <a:lumMod val="75000"/>
                      <a:lumOff val="25000"/>
                    </a:schemeClr>
                  </a:solidFill>
                  <a:cs typeface="Arial" pitchFamily="34" charset="0"/>
                </a:rPr>
                <a:t>palsukan</a:t>
              </a:r>
              <a:r>
                <a:rPr lang="en-US" altLang="ko-KR" sz="1200" dirty="0">
                  <a:solidFill>
                    <a:schemeClr val="tx1">
                      <a:lumMod val="75000"/>
                      <a:lumOff val="25000"/>
                    </a:schemeClr>
                  </a:solidFill>
                  <a:cs typeface="Arial" pitchFamily="34" charset="0"/>
                </a:rPr>
                <a:t> oleh </a:t>
              </a:r>
              <a:r>
                <a:rPr lang="en-US" altLang="ko-KR" sz="1200" dirty="0" err="1">
                  <a:solidFill>
                    <a:schemeClr val="tx1">
                      <a:lumMod val="75000"/>
                      <a:lumOff val="25000"/>
                    </a:schemeClr>
                  </a:solidFill>
                  <a:cs typeface="Arial" pitchFamily="34" charset="0"/>
                </a:rPr>
                <a:t>pihak</a:t>
              </a:r>
              <a:r>
                <a:rPr lang="en-US" altLang="ko-KR" sz="1200" dirty="0">
                  <a:solidFill>
                    <a:schemeClr val="tx1">
                      <a:lumMod val="75000"/>
                      <a:lumOff val="25000"/>
                    </a:schemeClr>
                  </a:solidFill>
                  <a:cs typeface="Arial" pitchFamily="34" charset="0"/>
                </a:rPr>
                <a:t> lain.</a:t>
              </a:r>
            </a:p>
          </p:txBody>
        </p:sp>
        <p:sp>
          <p:nvSpPr>
            <p:cNvPr id="5" name="TextBox 4">
              <a:extLst>
                <a:ext uri="{FF2B5EF4-FFF2-40B4-BE49-F238E27FC236}">
                  <a16:creationId xmlns:a16="http://schemas.microsoft.com/office/drawing/2014/main" id="{FCC6EBD0-DF5B-4EE2-A230-D05A6519618A}"/>
                </a:ext>
              </a:extLst>
            </p:cNvPr>
            <p:cNvSpPr txBox="1"/>
            <p:nvPr/>
          </p:nvSpPr>
          <p:spPr>
            <a:xfrm>
              <a:off x="8070434" y="1355646"/>
              <a:ext cx="2925465" cy="830997"/>
            </a:xfrm>
            <a:prstGeom prst="rect">
              <a:avLst/>
            </a:prstGeom>
            <a:noFill/>
          </p:spPr>
          <p:txBody>
            <a:bodyPr wrap="square" lIns="108000" rIns="108000" rtlCol="0" anchor="ctr">
              <a:spAutoFit/>
            </a:bodyPr>
            <a:lstStyle/>
            <a:p>
              <a:r>
                <a:rPr lang="en-US" altLang="ko-KR" sz="2400" b="1" dirty="0" err="1">
                  <a:solidFill>
                    <a:schemeClr val="accent3"/>
                  </a:solidFill>
                  <a:cs typeface="Arial" pitchFamily="34" charset="0"/>
                </a:rPr>
                <a:t>Sekilas</a:t>
              </a:r>
              <a:r>
                <a:rPr lang="en-US" altLang="ko-KR" sz="2400" b="1" dirty="0">
                  <a:solidFill>
                    <a:schemeClr val="accent3"/>
                  </a:solidFill>
                  <a:cs typeface="Arial" pitchFamily="34" charset="0"/>
                </a:rPr>
                <a:t> </a:t>
              </a:r>
              <a:r>
                <a:rPr lang="en-US" altLang="ko-KR" sz="2400" b="1" dirty="0" err="1">
                  <a:solidFill>
                    <a:schemeClr val="accent3"/>
                  </a:solidFill>
                  <a:cs typeface="Arial" pitchFamily="34" charset="0"/>
                </a:rPr>
                <a:t>Tentang</a:t>
              </a:r>
              <a:r>
                <a:rPr lang="en-US" altLang="ko-KR" sz="2400" b="1" dirty="0">
                  <a:solidFill>
                    <a:schemeClr val="accent3"/>
                  </a:solidFill>
                  <a:cs typeface="Arial" pitchFamily="34" charset="0"/>
                </a:rPr>
                <a:t> Perusahaan</a:t>
              </a:r>
              <a:endParaRPr lang="ko-KR" altLang="en-US" sz="2400" b="1" dirty="0">
                <a:solidFill>
                  <a:schemeClr val="accent3"/>
                </a:solidFill>
                <a:cs typeface="Arial" pitchFamily="34" charset="0"/>
              </a:endParaRPr>
            </a:p>
          </p:txBody>
        </p:sp>
      </p:grpSp>
      <p:sp>
        <p:nvSpPr>
          <p:cNvPr id="10" name="TextBox 9">
            <a:extLst>
              <a:ext uri="{FF2B5EF4-FFF2-40B4-BE49-F238E27FC236}">
                <a16:creationId xmlns:a16="http://schemas.microsoft.com/office/drawing/2014/main" id="{8102D300-D7EA-4F7D-B7AA-40CD1851A935}"/>
              </a:ext>
            </a:extLst>
          </p:cNvPr>
          <p:cNvSpPr txBox="1"/>
          <p:nvPr/>
        </p:nvSpPr>
        <p:spPr>
          <a:xfrm>
            <a:off x="811170" y="3457553"/>
            <a:ext cx="3638909" cy="338554"/>
          </a:xfrm>
          <a:prstGeom prst="rect">
            <a:avLst/>
          </a:prstGeom>
          <a:noFill/>
        </p:spPr>
        <p:txBody>
          <a:bodyPr wrap="square" lIns="108000" rIns="108000" rtlCol="0">
            <a:spAutoFit/>
          </a:bodyPr>
          <a:lstStyle/>
          <a:p>
            <a:r>
              <a:rPr lang="en-US" altLang="ko-KR" sz="1600" b="1" dirty="0" err="1">
                <a:solidFill>
                  <a:srgbClr val="19A5BE"/>
                </a:solidFill>
                <a:ea typeface="FZShuTi" pitchFamily="2" charset="-122"/>
                <a:cs typeface="Arial" pitchFamily="34" charset="0"/>
              </a:rPr>
              <a:t>Struktur</a:t>
            </a:r>
            <a:r>
              <a:rPr lang="en-US" altLang="ko-KR" sz="1600" b="1" dirty="0">
                <a:solidFill>
                  <a:srgbClr val="19A5BE"/>
                </a:solidFill>
                <a:ea typeface="FZShuTi" pitchFamily="2" charset="-122"/>
                <a:cs typeface="Arial" pitchFamily="34" charset="0"/>
              </a:rPr>
              <a:t> </a:t>
            </a:r>
            <a:r>
              <a:rPr lang="id-ID" altLang="ko-KR" sz="1600" b="1" dirty="0">
                <a:solidFill>
                  <a:srgbClr val="19A5BE"/>
                </a:solidFill>
                <a:ea typeface="FZShuTi" pitchFamily="2" charset="-122"/>
                <a:cs typeface="Arial" pitchFamily="34" charset="0"/>
              </a:rPr>
              <a:t>O</a:t>
            </a:r>
            <a:r>
              <a:rPr lang="en-US" altLang="ko-KR" sz="1600" b="1" dirty="0" err="1">
                <a:solidFill>
                  <a:srgbClr val="19A5BE"/>
                </a:solidFill>
                <a:ea typeface="FZShuTi" pitchFamily="2" charset="-122"/>
                <a:cs typeface="Arial" pitchFamily="34" charset="0"/>
              </a:rPr>
              <a:t>rganisasi</a:t>
            </a:r>
            <a:r>
              <a:rPr lang="en-US" altLang="ko-KR" sz="1600" b="1" dirty="0">
                <a:solidFill>
                  <a:srgbClr val="19A5BE"/>
                </a:solidFill>
                <a:ea typeface="FZShuTi" pitchFamily="2" charset="-122"/>
                <a:cs typeface="Arial" pitchFamily="34" charset="0"/>
              </a:rPr>
              <a:t> Perusahaan </a:t>
            </a:r>
          </a:p>
        </p:txBody>
      </p:sp>
      <p:sp>
        <p:nvSpPr>
          <p:cNvPr id="11" name="Title 1">
            <a:extLst>
              <a:ext uri="{FF2B5EF4-FFF2-40B4-BE49-F238E27FC236}">
                <a16:creationId xmlns:a16="http://schemas.microsoft.com/office/drawing/2014/main" id="{9A689030-7A30-454E-88BE-A0D6E5C12432}"/>
              </a:ext>
            </a:extLst>
          </p:cNvPr>
          <p:cNvSpPr txBox="1">
            <a:spLocks/>
          </p:cNvSpPr>
          <p:nvPr/>
        </p:nvSpPr>
        <p:spPr>
          <a:xfrm>
            <a:off x="4029075" y="-261891"/>
            <a:ext cx="4202383" cy="2236112"/>
          </a:xfrm>
          <a:prstGeom prst="rect">
            <a:avLst/>
          </a:prstGeom>
        </p:spPr>
        <p:txBody>
          <a:bodyPr anchor="ctr">
            <a:noAutofit/>
          </a:bodyPr>
          <a:lstStyle>
            <a:lvl1pPr algn="l" defTabSz="914400" rtl="0" eaLnBrk="1" latinLnBrk="1" hangingPunct="1">
              <a:spcBef>
                <a:spcPct val="0"/>
              </a:spcBef>
              <a:buNone/>
              <a:defRPr sz="3600" b="0" kern="1200" baseline="0">
                <a:solidFill>
                  <a:schemeClr val="tx1">
                    <a:lumMod val="75000"/>
                    <a:lumOff val="25000"/>
                  </a:schemeClr>
                </a:solidFill>
                <a:latin typeface="+mj-lt"/>
                <a:ea typeface="+mj-ea"/>
                <a:cs typeface="Arial" pitchFamily="34" charset="0"/>
              </a:defRPr>
            </a:lvl1pPr>
          </a:lstStyle>
          <a:p>
            <a:r>
              <a:rPr lang="id-ID" altLang="ko-KR" sz="4400" b="1" dirty="0"/>
              <a:t>TENTANG PERUSAHAAN</a:t>
            </a:r>
            <a:endParaRPr lang="ko-KR" altLang="en-US" sz="4400" dirty="0"/>
          </a:p>
        </p:txBody>
      </p:sp>
      <p:pic>
        <p:nvPicPr>
          <p:cNvPr id="12" name="Picture 11">
            <a:extLst>
              <a:ext uri="{FF2B5EF4-FFF2-40B4-BE49-F238E27FC236}">
                <a16:creationId xmlns:a16="http://schemas.microsoft.com/office/drawing/2014/main" id="{4EA0C315-9DE1-4D02-9789-2A1267EDAD3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7999" y="3957915"/>
            <a:ext cx="3905250" cy="2295525"/>
          </a:xfrm>
          <a:prstGeom prst="rect">
            <a:avLst/>
          </a:prstGeom>
          <a:noFill/>
          <a:ln>
            <a:noFill/>
          </a:ln>
        </p:spPr>
      </p:pic>
      <p:sp>
        <p:nvSpPr>
          <p:cNvPr id="13" name="TextBox 12">
            <a:extLst>
              <a:ext uri="{FF2B5EF4-FFF2-40B4-BE49-F238E27FC236}">
                <a16:creationId xmlns:a16="http://schemas.microsoft.com/office/drawing/2014/main" id="{56708C82-6128-4503-968F-9F950737EDED}"/>
              </a:ext>
            </a:extLst>
          </p:cNvPr>
          <p:cNvSpPr txBox="1"/>
          <p:nvPr/>
        </p:nvSpPr>
        <p:spPr>
          <a:xfrm>
            <a:off x="4278086" y="3457553"/>
            <a:ext cx="6100354" cy="369332"/>
          </a:xfrm>
          <a:prstGeom prst="rect">
            <a:avLst/>
          </a:prstGeom>
          <a:noFill/>
        </p:spPr>
        <p:txBody>
          <a:bodyPr wrap="square">
            <a:spAutoFit/>
          </a:bodyPr>
          <a:lstStyle/>
          <a:p>
            <a:r>
              <a:rPr lang="en-US" altLang="ko-KR" sz="1800" b="1" dirty="0" err="1">
                <a:solidFill>
                  <a:srgbClr val="19A5BE"/>
                </a:solidFill>
                <a:ea typeface="FZShuTi" pitchFamily="2" charset="-122"/>
                <a:cs typeface="Arial" pitchFamily="34" charset="0"/>
              </a:rPr>
              <a:t>Struktur</a:t>
            </a:r>
            <a:r>
              <a:rPr lang="en-US" altLang="ko-KR" sz="1800" b="1" dirty="0">
                <a:solidFill>
                  <a:srgbClr val="19A5BE"/>
                </a:solidFill>
                <a:ea typeface="FZShuTi" pitchFamily="2" charset="-122"/>
                <a:cs typeface="Arial" pitchFamily="34" charset="0"/>
              </a:rPr>
              <a:t> </a:t>
            </a:r>
            <a:r>
              <a:rPr lang="id-ID" altLang="ko-KR" sz="1800" b="1" dirty="0">
                <a:solidFill>
                  <a:srgbClr val="19A5BE"/>
                </a:solidFill>
                <a:ea typeface="FZShuTi" pitchFamily="2" charset="-122"/>
                <a:cs typeface="Arial" pitchFamily="34" charset="0"/>
              </a:rPr>
              <a:t>O</a:t>
            </a:r>
            <a:r>
              <a:rPr lang="en-US" altLang="ko-KR" sz="1800" b="1" dirty="0" err="1">
                <a:solidFill>
                  <a:srgbClr val="19A5BE"/>
                </a:solidFill>
                <a:ea typeface="FZShuTi" pitchFamily="2" charset="-122"/>
                <a:cs typeface="Arial" pitchFamily="34" charset="0"/>
              </a:rPr>
              <a:t>rganisasi</a:t>
            </a:r>
            <a:r>
              <a:rPr lang="en-US" altLang="ko-KR" sz="1800" b="1" dirty="0">
                <a:solidFill>
                  <a:srgbClr val="19A5BE"/>
                </a:solidFill>
                <a:ea typeface="FZShuTi" pitchFamily="2" charset="-122"/>
                <a:cs typeface="Arial" pitchFamily="34" charset="0"/>
              </a:rPr>
              <a:t> </a:t>
            </a:r>
            <a:r>
              <a:rPr lang="id-ID" altLang="ko-KR" sz="1800" b="1" dirty="0">
                <a:solidFill>
                  <a:srgbClr val="19A5BE"/>
                </a:solidFill>
                <a:ea typeface="FZShuTi" pitchFamily="2" charset="-122"/>
                <a:cs typeface="Arial" pitchFamily="34" charset="0"/>
              </a:rPr>
              <a:t>Tempat KKP</a:t>
            </a:r>
            <a:r>
              <a:rPr lang="en-US" altLang="ko-KR" sz="1800" b="1" dirty="0">
                <a:solidFill>
                  <a:srgbClr val="19A5BE"/>
                </a:solidFill>
                <a:ea typeface="FZShuTi" pitchFamily="2" charset="-122"/>
                <a:cs typeface="Arial" pitchFamily="34" charset="0"/>
              </a:rPr>
              <a:t> </a:t>
            </a:r>
          </a:p>
        </p:txBody>
      </p:sp>
      <p:pic>
        <p:nvPicPr>
          <p:cNvPr id="14" name="Picture 13">
            <a:extLst>
              <a:ext uri="{FF2B5EF4-FFF2-40B4-BE49-F238E27FC236}">
                <a16:creationId xmlns:a16="http://schemas.microsoft.com/office/drawing/2014/main" id="{3E992B0D-1A60-4F53-A4B1-94F4ACD988B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362314" y="3974186"/>
            <a:ext cx="4229100" cy="1057275"/>
          </a:xfrm>
          <a:prstGeom prst="rect">
            <a:avLst/>
          </a:prstGeom>
          <a:noFill/>
          <a:ln>
            <a:noFill/>
          </a:ln>
        </p:spPr>
      </p:pic>
    </p:spTree>
    <p:extLst>
      <p:ext uri="{BB962C8B-B14F-4D97-AF65-F5344CB8AC3E}">
        <p14:creationId xmlns:p14="http://schemas.microsoft.com/office/powerpoint/2010/main" val="2808092002"/>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DE8812-BB9C-4C25-9375-FF3A3613B908}"/>
              </a:ext>
            </a:extLst>
          </p:cNvPr>
          <p:cNvSpPr txBox="1"/>
          <p:nvPr/>
        </p:nvSpPr>
        <p:spPr>
          <a:xfrm>
            <a:off x="1284810" y="658181"/>
            <a:ext cx="4628310" cy="769441"/>
          </a:xfrm>
          <a:prstGeom prst="rect">
            <a:avLst/>
          </a:prstGeom>
          <a:noFill/>
        </p:spPr>
        <p:txBody>
          <a:bodyPr wrap="square" rtlCol="0" anchor="ctr">
            <a:spAutoFit/>
          </a:bodyPr>
          <a:lstStyle/>
          <a:p>
            <a:r>
              <a:rPr lang="id-ID" altLang="ko-KR" sz="4400" b="1" dirty="0">
                <a:cs typeface="Arial" pitchFamily="34" charset="0"/>
              </a:rPr>
              <a:t>FLOWCHART</a:t>
            </a:r>
            <a:endParaRPr lang="ko-KR" altLang="en-US" sz="4400" b="1" dirty="0">
              <a:cs typeface="Arial" pitchFamily="34" charset="0"/>
            </a:endParaRPr>
          </a:p>
        </p:txBody>
      </p:sp>
      <p:sp>
        <p:nvSpPr>
          <p:cNvPr id="12" name="TextBox 11">
            <a:extLst>
              <a:ext uri="{FF2B5EF4-FFF2-40B4-BE49-F238E27FC236}">
                <a16:creationId xmlns:a16="http://schemas.microsoft.com/office/drawing/2014/main" id="{2BD01C55-D8FE-497D-81D6-91B9A543B3A3}"/>
              </a:ext>
            </a:extLst>
          </p:cNvPr>
          <p:cNvSpPr txBox="1"/>
          <p:nvPr/>
        </p:nvSpPr>
        <p:spPr>
          <a:xfrm>
            <a:off x="1171598" y="1593772"/>
            <a:ext cx="4628310" cy="461665"/>
          </a:xfrm>
          <a:prstGeom prst="rect">
            <a:avLst/>
          </a:prstGeom>
          <a:noFill/>
        </p:spPr>
        <p:txBody>
          <a:bodyPr wrap="square" rtlCol="0" anchor="ctr">
            <a:spAutoFit/>
          </a:bodyPr>
          <a:lstStyle/>
          <a:p>
            <a:r>
              <a:rPr lang="en-GB" altLang="ko-KR" sz="2400" dirty="0">
                <a:solidFill>
                  <a:schemeClr val="accent3"/>
                </a:solidFill>
                <a:cs typeface="Arial" pitchFamily="34" charset="0"/>
              </a:rPr>
              <a:t>F</a:t>
            </a:r>
            <a:r>
              <a:rPr lang="id-ID" altLang="ko-KR" sz="2400" dirty="0">
                <a:solidFill>
                  <a:schemeClr val="accent3"/>
                </a:solidFill>
                <a:cs typeface="Arial" pitchFamily="34" charset="0"/>
              </a:rPr>
              <a:t>LOWCHART BERAJALAN</a:t>
            </a:r>
            <a:endParaRPr lang="ko-KR" altLang="en-US" sz="2400" dirty="0">
              <a:solidFill>
                <a:schemeClr val="accent3"/>
              </a:solidFill>
              <a:cs typeface="Arial" pitchFamily="34" charset="0"/>
            </a:endParaRPr>
          </a:p>
        </p:txBody>
      </p:sp>
      <p:sp>
        <p:nvSpPr>
          <p:cNvPr id="14" name="TextBox 13">
            <a:extLst>
              <a:ext uri="{FF2B5EF4-FFF2-40B4-BE49-F238E27FC236}">
                <a16:creationId xmlns:a16="http://schemas.microsoft.com/office/drawing/2014/main" id="{2094310E-FF96-4BC3-9BD0-C856081FB5E4}"/>
              </a:ext>
            </a:extLst>
          </p:cNvPr>
          <p:cNvSpPr txBox="1"/>
          <p:nvPr/>
        </p:nvSpPr>
        <p:spPr>
          <a:xfrm>
            <a:off x="1171598" y="2156685"/>
            <a:ext cx="4097088" cy="1200329"/>
          </a:xfrm>
          <a:prstGeom prst="rect">
            <a:avLst/>
          </a:prstGeom>
          <a:noFill/>
        </p:spPr>
        <p:txBody>
          <a:bodyPr wrap="square" rtlCol="0">
            <a:spAutoFit/>
          </a:bodyPr>
          <a:lstStyle/>
          <a:p>
            <a:pPr algn="just"/>
            <a:r>
              <a:rPr lang="en-US" altLang="ko-KR" sz="1200" dirty="0">
                <a:solidFill>
                  <a:schemeClr val="tx1">
                    <a:lumMod val="75000"/>
                    <a:lumOff val="25000"/>
                  </a:schemeClr>
                </a:solidFill>
                <a:cs typeface="Arial" pitchFamily="34" charset="0"/>
              </a:rPr>
              <a:t>Dari </a:t>
            </a:r>
            <a:r>
              <a:rPr lang="en-US" altLang="ko-KR" sz="1200" dirty="0" err="1">
                <a:solidFill>
                  <a:schemeClr val="tx1">
                    <a:lumMod val="75000"/>
                    <a:lumOff val="25000"/>
                  </a:schemeClr>
                </a:solidFill>
                <a:cs typeface="Arial" pitchFamily="34" charset="0"/>
              </a:rPr>
              <a:t>gambar</a:t>
            </a:r>
            <a:r>
              <a:rPr lang="id-ID" altLang="ko-KR" sz="1200" dirty="0">
                <a:solidFill>
                  <a:schemeClr val="tx1">
                    <a:lumMod val="75000"/>
                    <a:lumOff val="25000"/>
                  </a:schemeClr>
                </a:solidFill>
                <a:cs typeface="Arial" pitchFamily="34" charset="0"/>
              </a:rPr>
              <a:t> di samping </a:t>
            </a:r>
            <a:r>
              <a:rPr lang="en-US" altLang="ko-KR" sz="1200" dirty="0" err="1">
                <a:solidFill>
                  <a:schemeClr val="tx1">
                    <a:lumMod val="75000"/>
                    <a:lumOff val="25000"/>
                  </a:schemeClr>
                </a:solidFill>
                <a:cs typeface="Arial" pitchFamily="34" charset="0"/>
              </a:rPr>
              <a:t>kita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dapat</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mengetahui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bahwa</a:t>
            </a:r>
            <a:r>
              <a:rPr lang="en-US" altLang="ko-KR" sz="1200" dirty="0">
                <a:solidFill>
                  <a:schemeClr val="tx1">
                    <a:lumMod val="75000"/>
                    <a:lumOff val="25000"/>
                  </a:schemeClr>
                </a:solidFill>
                <a:cs typeface="Arial" pitchFamily="34" charset="0"/>
              </a:rPr>
              <a:t> proses </a:t>
            </a:r>
            <a:r>
              <a:rPr lang="en-US" altLang="ko-KR" sz="1200" dirty="0" err="1">
                <a:solidFill>
                  <a:schemeClr val="tx1">
                    <a:lumMod val="75000"/>
                    <a:lumOff val="25000"/>
                  </a:schemeClr>
                </a:solidFill>
                <a:cs typeface="Arial" pitchFamily="34" charset="0"/>
              </a:rPr>
              <a:t>pencatatan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hasil</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kemas</a:t>
            </a:r>
            <a:r>
              <a:rPr lang="en-US" altLang="ko-KR" sz="1200" dirty="0">
                <a:solidFill>
                  <a:schemeClr val="tx1">
                    <a:lumMod val="75000"/>
                    <a:lumOff val="25000"/>
                  </a:schemeClr>
                </a:solidFill>
                <a:cs typeface="Arial" pitchFamily="34" charset="0"/>
              </a:rPr>
              <a:t> pada PT </a:t>
            </a:r>
            <a:r>
              <a:rPr lang="en-US" altLang="ko-KR" sz="1200" dirty="0" err="1">
                <a:solidFill>
                  <a:schemeClr val="tx1">
                    <a:lumMod val="75000"/>
                    <a:lumOff val="25000"/>
                  </a:schemeClr>
                </a:solidFill>
                <a:cs typeface="Arial" pitchFamily="34" charset="0"/>
              </a:rPr>
              <a:t>Percetakan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kertas</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Karawang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masih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menggunakan</a:t>
            </a:r>
            <a:r>
              <a:rPr lang="en-US" altLang="ko-KR" sz="1200" dirty="0">
                <a:solidFill>
                  <a:schemeClr val="tx1">
                    <a:lumMod val="75000"/>
                    <a:lumOff val="25000"/>
                  </a:schemeClr>
                </a:solidFill>
                <a:cs typeface="Arial" pitchFamily="34" charset="0"/>
              </a:rPr>
              <a:t> proses manual yang </a:t>
            </a:r>
            <a:r>
              <a:rPr lang="en-US" altLang="ko-KR" sz="1200" dirty="0" err="1">
                <a:solidFill>
                  <a:schemeClr val="tx1">
                    <a:lumMod val="75000"/>
                    <a:lumOff val="25000"/>
                  </a:schemeClr>
                </a:solidFill>
                <a:cs typeface="Arial" pitchFamily="34" charset="0"/>
              </a:rPr>
              <a:t>berpotensi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mengalami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kesalahan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penulisan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atau</a:t>
            </a:r>
            <a:r>
              <a:rPr lang="en-US" altLang="ko-KR" sz="1200" dirty="0">
                <a:solidFill>
                  <a:schemeClr val="tx1">
                    <a:lumMod val="75000"/>
                    <a:lumOff val="25000"/>
                  </a:schemeClr>
                </a:solidFill>
                <a:cs typeface="Arial" pitchFamily="34" charset="0"/>
              </a:rPr>
              <a:t> tulisan </a:t>
            </a:r>
            <a:r>
              <a:rPr lang="en-US" altLang="ko-KR" sz="1200" dirty="0" err="1">
                <a:solidFill>
                  <a:schemeClr val="tx1">
                    <a:lumMod val="75000"/>
                    <a:lumOff val="25000"/>
                  </a:schemeClr>
                </a:solidFill>
                <a:cs typeface="Arial" pitchFamily="34" charset="0"/>
              </a:rPr>
              <a:t>tidak</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terbaca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sehingga</a:t>
            </a:r>
            <a:r>
              <a:rPr lang="en-US" altLang="ko-KR" sz="1200" dirty="0">
                <a:solidFill>
                  <a:schemeClr val="tx1">
                    <a:lumMod val="75000"/>
                    <a:lumOff val="25000"/>
                  </a:schemeClr>
                </a:solidFill>
                <a:cs typeface="Arial" pitchFamily="34" charset="0"/>
              </a:rPr>
              <a:t> data </a:t>
            </a:r>
            <a:r>
              <a:rPr lang="en-US" altLang="ko-KR" sz="1200" dirty="0" err="1">
                <a:solidFill>
                  <a:schemeClr val="tx1">
                    <a:lumMod val="75000"/>
                    <a:lumOff val="25000"/>
                  </a:schemeClr>
                </a:solidFill>
                <a:cs typeface="Arial" pitchFamily="34" charset="0"/>
              </a:rPr>
              <a:t>laporan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hasil</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kemas</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harian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belum</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akurat</a:t>
            </a:r>
            <a:r>
              <a:rPr lang="en-US" altLang="ko-KR" sz="1200" dirty="0">
                <a:solidFill>
                  <a:schemeClr val="tx1">
                    <a:lumMod val="75000"/>
                    <a:lumOff val="25000"/>
                  </a:schemeClr>
                </a:solidFill>
                <a:cs typeface="Arial" pitchFamily="34" charset="0"/>
              </a:rPr>
              <a:t>.</a:t>
            </a:r>
          </a:p>
        </p:txBody>
      </p:sp>
      <p:pic>
        <p:nvPicPr>
          <p:cNvPr id="9" name="Picture 8">
            <a:extLst>
              <a:ext uri="{FF2B5EF4-FFF2-40B4-BE49-F238E27FC236}">
                <a16:creationId xmlns:a16="http://schemas.microsoft.com/office/drawing/2014/main" id="{30BE7CEE-B0FD-4255-BBCC-982CA1213B2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32764" y="694975"/>
            <a:ext cx="2789315" cy="5653573"/>
          </a:xfrm>
          <a:prstGeom prst="rect">
            <a:avLst/>
          </a:prstGeom>
          <a:noFill/>
          <a:ln>
            <a:noFill/>
          </a:ln>
        </p:spPr>
      </p:pic>
    </p:spTree>
    <p:extLst>
      <p:ext uri="{BB962C8B-B14F-4D97-AF65-F5344CB8AC3E}">
        <p14:creationId xmlns:p14="http://schemas.microsoft.com/office/powerpoint/2010/main" val="14662317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DE8812-BB9C-4C25-9375-FF3A3613B908}"/>
              </a:ext>
            </a:extLst>
          </p:cNvPr>
          <p:cNvSpPr txBox="1"/>
          <p:nvPr/>
        </p:nvSpPr>
        <p:spPr>
          <a:xfrm>
            <a:off x="1284810" y="658181"/>
            <a:ext cx="4628310" cy="769441"/>
          </a:xfrm>
          <a:prstGeom prst="rect">
            <a:avLst/>
          </a:prstGeom>
          <a:noFill/>
        </p:spPr>
        <p:txBody>
          <a:bodyPr wrap="square" rtlCol="0" anchor="ctr">
            <a:spAutoFit/>
          </a:bodyPr>
          <a:lstStyle/>
          <a:p>
            <a:r>
              <a:rPr lang="id-ID" altLang="ko-KR" sz="4400" b="1" dirty="0">
                <a:cs typeface="Arial" pitchFamily="34" charset="0"/>
              </a:rPr>
              <a:t>FLOWCHART</a:t>
            </a:r>
            <a:endParaRPr lang="ko-KR" altLang="en-US" sz="4400" b="1" dirty="0">
              <a:cs typeface="Arial" pitchFamily="34" charset="0"/>
            </a:endParaRPr>
          </a:p>
        </p:txBody>
      </p:sp>
      <p:sp>
        <p:nvSpPr>
          <p:cNvPr id="12" name="TextBox 11">
            <a:extLst>
              <a:ext uri="{FF2B5EF4-FFF2-40B4-BE49-F238E27FC236}">
                <a16:creationId xmlns:a16="http://schemas.microsoft.com/office/drawing/2014/main" id="{2BD01C55-D8FE-497D-81D6-91B9A543B3A3}"/>
              </a:ext>
            </a:extLst>
          </p:cNvPr>
          <p:cNvSpPr txBox="1"/>
          <p:nvPr/>
        </p:nvSpPr>
        <p:spPr>
          <a:xfrm>
            <a:off x="1171598" y="1593772"/>
            <a:ext cx="4628310" cy="461665"/>
          </a:xfrm>
          <a:prstGeom prst="rect">
            <a:avLst/>
          </a:prstGeom>
          <a:noFill/>
        </p:spPr>
        <p:txBody>
          <a:bodyPr wrap="square" rtlCol="0" anchor="ctr">
            <a:spAutoFit/>
          </a:bodyPr>
          <a:lstStyle/>
          <a:p>
            <a:r>
              <a:rPr lang="en-GB" altLang="ko-KR" sz="2400" dirty="0">
                <a:solidFill>
                  <a:schemeClr val="accent3"/>
                </a:solidFill>
                <a:cs typeface="Arial" pitchFamily="34" charset="0"/>
              </a:rPr>
              <a:t>F</a:t>
            </a:r>
            <a:r>
              <a:rPr lang="id-ID" altLang="ko-KR" sz="2400" dirty="0">
                <a:solidFill>
                  <a:schemeClr val="accent3"/>
                </a:solidFill>
                <a:cs typeface="Arial" pitchFamily="34" charset="0"/>
              </a:rPr>
              <a:t>LOWCHART USULAN</a:t>
            </a:r>
            <a:endParaRPr lang="ko-KR" altLang="en-US" sz="2400" dirty="0">
              <a:solidFill>
                <a:schemeClr val="accent3"/>
              </a:solidFill>
              <a:cs typeface="Arial" pitchFamily="34" charset="0"/>
            </a:endParaRPr>
          </a:p>
        </p:txBody>
      </p:sp>
      <p:sp>
        <p:nvSpPr>
          <p:cNvPr id="14" name="TextBox 13">
            <a:extLst>
              <a:ext uri="{FF2B5EF4-FFF2-40B4-BE49-F238E27FC236}">
                <a16:creationId xmlns:a16="http://schemas.microsoft.com/office/drawing/2014/main" id="{2094310E-FF96-4BC3-9BD0-C856081FB5E4}"/>
              </a:ext>
            </a:extLst>
          </p:cNvPr>
          <p:cNvSpPr txBox="1"/>
          <p:nvPr/>
        </p:nvSpPr>
        <p:spPr>
          <a:xfrm>
            <a:off x="1171598" y="2156685"/>
            <a:ext cx="4097088" cy="3231654"/>
          </a:xfrm>
          <a:prstGeom prst="rect">
            <a:avLst/>
          </a:prstGeom>
          <a:noFill/>
        </p:spPr>
        <p:txBody>
          <a:bodyPr wrap="square" rtlCol="0">
            <a:spAutoFit/>
          </a:bodyPr>
          <a:lstStyle/>
          <a:p>
            <a:pPr algn="just"/>
            <a:r>
              <a:rPr lang="en-US" altLang="ko-KR" sz="1200" dirty="0" err="1">
                <a:solidFill>
                  <a:schemeClr val="tx1">
                    <a:lumMod val="75000"/>
                    <a:lumOff val="25000"/>
                  </a:schemeClr>
                </a:solidFill>
                <a:cs typeface="Arial" pitchFamily="34" charset="0"/>
              </a:rPr>
              <a:t>Berdasarkan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gambar</a:t>
            </a:r>
            <a:r>
              <a:rPr lang="en-US" altLang="ko-KR" sz="1200" dirty="0">
                <a:solidFill>
                  <a:schemeClr val="tx1">
                    <a:lumMod val="75000"/>
                    <a:lumOff val="25000"/>
                  </a:schemeClr>
                </a:solidFill>
                <a:cs typeface="Arial" pitchFamily="34" charset="0"/>
              </a:rPr>
              <a:t> </a:t>
            </a:r>
            <a:r>
              <a:rPr lang="id-ID" altLang="ko-KR" sz="1200" dirty="0">
                <a:solidFill>
                  <a:schemeClr val="tx1">
                    <a:lumMod val="75000"/>
                    <a:lumOff val="25000"/>
                  </a:schemeClr>
                </a:solidFill>
                <a:cs typeface="Arial" pitchFamily="34" charset="0"/>
              </a:rPr>
              <a:t>di samping </a:t>
            </a:r>
            <a:r>
              <a:rPr lang="en-US" altLang="ko-KR" sz="1200" dirty="0" err="1">
                <a:solidFill>
                  <a:schemeClr val="tx1">
                    <a:lumMod val="75000"/>
                    <a:lumOff val="25000"/>
                  </a:schemeClr>
                </a:solidFill>
                <a:cs typeface="Arial" pitchFamily="34" charset="0"/>
              </a:rPr>
              <a:t>kita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dapat</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mengetahui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ada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perubahan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dalam</a:t>
            </a:r>
            <a:r>
              <a:rPr lang="en-US" altLang="ko-KR" sz="1200" dirty="0">
                <a:solidFill>
                  <a:schemeClr val="tx1">
                    <a:lumMod val="75000"/>
                    <a:lumOff val="25000"/>
                  </a:schemeClr>
                </a:solidFill>
                <a:cs typeface="Arial" pitchFamily="34" charset="0"/>
              </a:rPr>
              <a:t> proses </a:t>
            </a:r>
            <a:r>
              <a:rPr lang="en-US" altLang="ko-KR" sz="1200" dirty="0" err="1">
                <a:solidFill>
                  <a:schemeClr val="tx1">
                    <a:lumMod val="75000"/>
                    <a:lumOff val="25000"/>
                  </a:schemeClr>
                </a:solidFill>
                <a:cs typeface="Arial" pitchFamily="34" charset="0"/>
              </a:rPr>
              <a:t>pencatatan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hasil</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produksi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sudah</a:t>
            </a:r>
            <a:r>
              <a:rPr lang="en-US" altLang="ko-KR" sz="1200" dirty="0">
                <a:solidFill>
                  <a:schemeClr val="tx1">
                    <a:lumMod val="75000"/>
                    <a:lumOff val="25000"/>
                  </a:schemeClr>
                </a:solidFill>
                <a:cs typeface="Arial" pitchFamily="34" charset="0"/>
              </a:rPr>
              <a:t> di </a:t>
            </a:r>
            <a:r>
              <a:rPr lang="en-US" altLang="ko-KR" sz="1200" dirty="0" err="1">
                <a:solidFill>
                  <a:schemeClr val="tx1">
                    <a:lumMod val="75000"/>
                    <a:lumOff val="25000"/>
                  </a:schemeClr>
                </a:solidFill>
                <a:cs typeface="Arial" pitchFamily="34" charset="0"/>
              </a:rPr>
              <a:t>lakukan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secara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komputerisasi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dengan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cara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menarik</a:t>
            </a:r>
            <a:r>
              <a:rPr lang="en-US" altLang="ko-KR" sz="1200" dirty="0">
                <a:solidFill>
                  <a:schemeClr val="tx1">
                    <a:lumMod val="75000"/>
                    <a:lumOff val="25000"/>
                  </a:schemeClr>
                </a:solidFill>
                <a:cs typeface="Arial" pitchFamily="34" charset="0"/>
              </a:rPr>
              <a:t> data </a:t>
            </a:r>
            <a:r>
              <a:rPr lang="en-US" altLang="ko-KR" sz="1200" dirty="0" err="1">
                <a:solidFill>
                  <a:schemeClr val="tx1">
                    <a:lumMod val="75000"/>
                    <a:lumOff val="25000"/>
                  </a:schemeClr>
                </a:solidFill>
                <a:cs typeface="Arial" pitchFamily="34" charset="0"/>
              </a:rPr>
              <a:t>dari</a:t>
            </a:r>
            <a:r>
              <a:rPr lang="en-US" altLang="ko-KR" sz="1200" dirty="0">
                <a:solidFill>
                  <a:schemeClr val="tx1">
                    <a:lumMod val="75000"/>
                    <a:lumOff val="25000"/>
                  </a:schemeClr>
                </a:solidFill>
                <a:cs typeface="Arial" pitchFamily="34" charset="0"/>
              </a:rPr>
              <a:t> SAP </a:t>
            </a:r>
            <a:r>
              <a:rPr lang="en-US" altLang="ko-KR" sz="1200" dirty="0" err="1">
                <a:solidFill>
                  <a:schemeClr val="tx1">
                    <a:lumMod val="75000"/>
                    <a:lumOff val="25000"/>
                  </a:schemeClr>
                </a:solidFill>
                <a:cs typeface="Arial" pitchFamily="34" charset="0"/>
              </a:rPr>
              <a:t>untuk</a:t>
            </a:r>
            <a:r>
              <a:rPr lang="en-US" altLang="ko-KR" sz="1200" dirty="0">
                <a:solidFill>
                  <a:schemeClr val="tx1">
                    <a:lumMod val="75000"/>
                    <a:lumOff val="25000"/>
                  </a:schemeClr>
                </a:solidFill>
                <a:cs typeface="Arial" pitchFamily="34" charset="0"/>
              </a:rPr>
              <a:t> data base </a:t>
            </a:r>
            <a:r>
              <a:rPr lang="en-US" altLang="ko-KR" sz="1200" dirty="0" err="1">
                <a:solidFill>
                  <a:schemeClr val="tx1">
                    <a:lumMod val="75000"/>
                    <a:lumOff val="25000"/>
                  </a:schemeClr>
                </a:solidFill>
                <a:cs typeface="Arial" pitchFamily="34" charset="0"/>
              </a:rPr>
              <a:t>sistem</a:t>
            </a:r>
            <a:r>
              <a:rPr lang="en-US" altLang="ko-KR" sz="1200" dirty="0">
                <a:solidFill>
                  <a:schemeClr val="tx1">
                    <a:lumMod val="75000"/>
                    <a:lumOff val="25000"/>
                  </a:schemeClr>
                </a:solidFill>
                <a:cs typeface="Arial" pitchFamily="34" charset="0"/>
              </a:rPr>
              <a:t> scan barcode </a:t>
            </a:r>
            <a:r>
              <a:rPr lang="en-US" altLang="ko-KR" sz="1200" dirty="0" err="1">
                <a:solidFill>
                  <a:schemeClr val="tx1">
                    <a:lumMod val="75000"/>
                    <a:lumOff val="25000"/>
                  </a:schemeClr>
                </a:solidFill>
                <a:cs typeface="Arial" pitchFamily="34" charset="0"/>
              </a:rPr>
              <a:t>sehingga</a:t>
            </a:r>
            <a:r>
              <a:rPr lang="en-US" altLang="ko-KR" sz="1200" dirty="0">
                <a:solidFill>
                  <a:schemeClr val="tx1">
                    <a:lumMod val="75000"/>
                    <a:lumOff val="25000"/>
                  </a:schemeClr>
                </a:solidFill>
                <a:cs typeface="Arial" pitchFamily="34" charset="0"/>
              </a:rPr>
              <a:t> data yang </a:t>
            </a:r>
            <a:r>
              <a:rPr lang="en-US" altLang="ko-KR" sz="1200" dirty="0" err="1">
                <a:solidFill>
                  <a:schemeClr val="tx1">
                    <a:lumMod val="75000"/>
                    <a:lumOff val="25000"/>
                  </a:schemeClr>
                </a:solidFill>
                <a:cs typeface="Arial" pitchFamily="34" charset="0"/>
              </a:rPr>
              <a:t>sudah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tertata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rapi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dalam</a:t>
            </a:r>
            <a:r>
              <a:rPr lang="en-US" altLang="ko-KR" sz="1200" dirty="0">
                <a:solidFill>
                  <a:schemeClr val="tx1">
                    <a:lumMod val="75000"/>
                    <a:lumOff val="25000"/>
                  </a:schemeClr>
                </a:solidFill>
                <a:cs typeface="Arial" pitchFamily="34" charset="0"/>
              </a:rPr>
              <a:t> database </a:t>
            </a:r>
            <a:r>
              <a:rPr lang="en-US" altLang="ko-KR" sz="1200" dirty="0" err="1">
                <a:solidFill>
                  <a:schemeClr val="tx1">
                    <a:lumMod val="75000"/>
                    <a:lumOff val="25000"/>
                  </a:schemeClr>
                </a:solidFill>
                <a:cs typeface="Arial" pitchFamily="34" charset="0"/>
              </a:rPr>
              <a:t>tidak</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akan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mudah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hilang</a:t>
            </a:r>
            <a:r>
              <a:rPr lang="en-US" altLang="ko-KR" sz="1200" dirty="0">
                <a:solidFill>
                  <a:schemeClr val="tx1">
                    <a:lumMod val="75000"/>
                    <a:lumOff val="25000"/>
                  </a:schemeClr>
                </a:solidFill>
                <a:cs typeface="Arial" pitchFamily="34" charset="0"/>
              </a:rPr>
              <a:t> dan </a:t>
            </a:r>
            <a:r>
              <a:rPr lang="en-US" altLang="ko-KR" sz="1200" dirty="0" err="1">
                <a:solidFill>
                  <a:schemeClr val="tx1">
                    <a:lumMod val="75000"/>
                    <a:lumOff val="25000"/>
                  </a:schemeClr>
                </a:solidFill>
                <a:cs typeface="Arial" pitchFamily="34" charset="0"/>
              </a:rPr>
              <a:t>mudah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untuk</a:t>
            </a:r>
            <a:r>
              <a:rPr lang="en-US" altLang="ko-KR" sz="1200" dirty="0">
                <a:solidFill>
                  <a:schemeClr val="tx1">
                    <a:lumMod val="75000"/>
                    <a:lumOff val="25000"/>
                  </a:schemeClr>
                </a:solidFill>
                <a:cs typeface="Arial" pitchFamily="34" charset="0"/>
              </a:rPr>
              <a:t> di </a:t>
            </a:r>
            <a:r>
              <a:rPr lang="en-US" altLang="ko-KR" sz="1200" dirty="0" err="1">
                <a:solidFill>
                  <a:schemeClr val="tx1">
                    <a:lumMod val="75000"/>
                    <a:lumOff val="25000"/>
                  </a:schemeClr>
                </a:solidFill>
                <a:cs typeface="Arial" pitchFamily="34" charset="0"/>
              </a:rPr>
              <a:t>temukan</a:t>
            </a:r>
            <a:r>
              <a:rPr lang="en-US" altLang="ko-KR" sz="1200" dirty="0">
                <a:solidFill>
                  <a:schemeClr val="tx1">
                    <a:lumMod val="75000"/>
                    <a:lumOff val="25000"/>
                  </a:schemeClr>
                </a:solidFill>
                <a:cs typeface="Arial" pitchFamily="34" charset="0"/>
              </a:rPr>
              <a:t> </a:t>
            </a:r>
            <a:endParaRPr lang="id-ID" altLang="ko-KR" sz="1200" dirty="0">
              <a:solidFill>
                <a:schemeClr val="tx1">
                  <a:lumMod val="75000"/>
                  <a:lumOff val="25000"/>
                </a:schemeClr>
              </a:solidFill>
              <a:cs typeface="Arial" pitchFamily="34" charset="0"/>
            </a:endParaRPr>
          </a:p>
          <a:p>
            <a:pPr algn="just"/>
            <a:endParaRPr lang="id-ID" altLang="ko-KR" sz="1200" dirty="0">
              <a:solidFill>
                <a:schemeClr val="tx1">
                  <a:lumMod val="75000"/>
                  <a:lumOff val="25000"/>
                </a:schemeClr>
              </a:solidFill>
              <a:cs typeface="Arial" pitchFamily="34" charset="0"/>
            </a:endParaRPr>
          </a:p>
          <a:p>
            <a:pPr algn="just"/>
            <a:r>
              <a:rPr lang="en-US" altLang="ko-KR" sz="1200" dirty="0" err="1">
                <a:solidFill>
                  <a:schemeClr val="tx1">
                    <a:lumMod val="75000"/>
                    <a:lumOff val="25000"/>
                  </a:schemeClr>
                </a:solidFill>
                <a:cs typeface="Arial" pitchFamily="34" charset="0"/>
              </a:rPr>
              <a:t>Pertama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Petugas</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mendownload</a:t>
            </a:r>
            <a:r>
              <a:rPr lang="en-US" altLang="ko-KR" sz="1200" dirty="0">
                <a:solidFill>
                  <a:schemeClr val="tx1">
                    <a:lumMod val="75000"/>
                    <a:lumOff val="25000"/>
                  </a:schemeClr>
                </a:solidFill>
                <a:cs typeface="Arial" pitchFamily="34" charset="0"/>
              </a:rPr>
              <a:t> data </a:t>
            </a:r>
            <a:r>
              <a:rPr lang="en-US" altLang="ko-KR" sz="1200" dirty="0" err="1">
                <a:solidFill>
                  <a:schemeClr val="tx1">
                    <a:lumMod val="75000"/>
                    <a:lumOff val="25000"/>
                  </a:schemeClr>
                </a:solidFill>
                <a:cs typeface="Arial" pitchFamily="34" charset="0"/>
              </a:rPr>
              <a:t>produksi</a:t>
            </a:r>
            <a:r>
              <a:rPr lang="en-US" altLang="ko-KR" sz="1200" dirty="0">
                <a:solidFill>
                  <a:schemeClr val="tx1">
                    <a:lumMod val="75000"/>
                    <a:lumOff val="25000"/>
                  </a:schemeClr>
                </a:solidFill>
                <a:cs typeface="Arial" pitchFamily="34" charset="0"/>
              </a:rPr>
              <a:t> pada SAP </a:t>
            </a:r>
            <a:r>
              <a:rPr lang="en-US" altLang="ko-KR" sz="1200" dirty="0" err="1">
                <a:solidFill>
                  <a:schemeClr val="tx1">
                    <a:lumMod val="75000"/>
                    <a:lumOff val="25000"/>
                  </a:schemeClr>
                </a:solidFill>
                <a:cs typeface="Arial" pitchFamily="34" charset="0"/>
              </a:rPr>
              <a:t>untuk</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Acuan</a:t>
            </a:r>
            <a:r>
              <a:rPr lang="en-US" altLang="ko-KR" sz="1200" dirty="0">
                <a:solidFill>
                  <a:schemeClr val="tx1">
                    <a:lumMod val="75000"/>
                    <a:lumOff val="25000"/>
                  </a:schemeClr>
                </a:solidFill>
                <a:cs typeface="Arial" pitchFamily="34" charset="0"/>
              </a:rPr>
              <a:t> Data Scan barcode </a:t>
            </a:r>
            <a:r>
              <a:rPr lang="en-US" altLang="ko-KR" sz="1200" dirty="0" err="1">
                <a:solidFill>
                  <a:schemeClr val="tx1">
                    <a:lumMod val="75000"/>
                    <a:lumOff val="25000"/>
                  </a:schemeClr>
                </a:solidFill>
                <a:cs typeface="Arial" pitchFamily="34" charset="0"/>
              </a:rPr>
              <a:t>lalu</a:t>
            </a:r>
            <a:r>
              <a:rPr lang="en-US" altLang="ko-KR" sz="1200" dirty="0">
                <a:solidFill>
                  <a:schemeClr val="tx1">
                    <a:lumMod val="75000"/>
                    <a:lumOff val="25000"/>
                  </a:schemeClr>
                </a:solidFill>
                <a:cs typeface="Arial" pitchFamily="34" charset="0"/>
              </a:rPr>
              <a:t> data di </a:t>
            </a:r>
            <a:r>
              <a:rPr lang="en-US" altLang="ko-KR" sz="1200" dirty="0" err="1">
                <a:solidFill>
                  <a:schemeClr val="tx1">
                    <a:lumMod val="75000"/>
                    <a:lumOff val="25000"/>
                  </a:schemeClr>
                </a:solidFill>
                <a:cs typeface="Arial" pitchFamily="34" charset="0"/>
              </a:rPr>
              <a:t>simpan</a:t>
            </a:r>
            <a:r>
              <a:rPr lang="en-US" altLang="ko-KR" sz="1200" dirty="0">
                <a:solidFill>
                  <a:schemeClr val="tx1">
                    <a:lumMod val="75000"/>
                    <a:lumOff val="25000"/>
                  </a:schemeClr>
                </a:solidFill>
                <a:cs typeface="Arial" pitchFamily="34" charset="0"/>
              </a:rPr>
              <a:t> pada </a:t>
            </a:r>
            <a:r>
              <a:rPr lang="en-US" altLang="ko-KR" sz="1200" dirty="0" err="1">
                <a:solidFill>
                  <a:schemeClr val="tx1">
                    <a:lumMod val="75000"/>
                    <a:lumOff val="25000"/>
                  </a:schemeClr>
                </a:solidFill>
                <a:cs typeface="Arial" pitchFamily="34" charset="0"/>
              </a:rPr>
              <a:t>komputer</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Petugas</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melakukan</a:t>
            </a:r>
            <a:r>
              <a:rPr lang="en-US" altLang="ko-KR" sz="1200" dirty="0">
                <a:solidFill>
                  <a:schemeClr val="tx1">
                    <a:lumMod val="75000"/>
                    <a:lumOff val="25000"/>
                  </a:schemeClr>
                </a:solidFill>
                <a:cs typeface="Arial" pitchFamily="34" charset="0"/>
              </a:rPr>
              <a:t> login </a:t>
            </a:r>
            <a:r>
              <a:rPr lang="en-US" altLang="ko-KR" sz="1200" dirty="0" err="1">
                <a:solidFill>
                  <a:schemeClr val="tx1">
                    <a:lumMod val="75000"/>
                    <a:lumOff val="25000"/>
                  </a:schemeClr>
                </a:solidFill>
                <a:cs typeface="Arial" pitchFamily="34" charset="0"/>
              </a:rPr>
              <a:t>sistem</a:t>
            </a:r>
            <a:r>
              <a:rPr lang="en-US" altLang="ko-KR" sz="1200" dirty="0">
                <a:solidFill>
                  <a:schemeClr val="tx1">
                    <a:lumMod val="75000"/>
                    <a:lumOff val="25000"/>
                  </a:schemeClr>
                </a:solidFill>
                <a:cs typeface="Arial" pitchFamily="34" charset="0"/>
              </a:rPr>
              <a:t> dan </a:t>
            </a:r>
            <a:r>
              <a:rPr lang="en-US" altLang="ko-KR" sz="1200" dirty="0" err="1">
                <a:solidFill>
                  <a:schemeClr val="tx1">
                    <a:lumMod val="75000"/>
                    <a:lumOff val="25000"/>
                  </a:schemeClr>
                </a:solidFill>
                <a:cs typeface="Arial" pitchFamily="34" charset="0"/>
              </a:rPr>
              <a:t>meng</a:t>
            </a:r>
            <a:r>
              <a:rPr lang="en-US" altLang="ko-KR" sz="1200" dirty="0">
                <a:solidFill>
                  <a:schemeClr val="tx1">
                    <a:lumMod val="75000"/>
                    <a:lumOff val="25000"/>
                  </a:schemeClr>
                </a:solidFill>
                <a:cs typeface="Arial" pitchFamily="34" charset="0"/>
              </a:rPr>
              <a:t> import data </a:t>
            </a:r>
            <a:r>
              <a:rPr lang="en-US" altLang="ko-KR" sz="1200" dirty="0" err="1">
                <a:solidFill>
                  <a:schemeClr val="tx1">
                    <a:lumMod val="75000"/>
                    <a:lumOff val="25000"/>
                  </a:schemeClr>
                </a:solidFill>
                <a:cs typeface="Arial" pitchFamily="34" charset="0"/>
              </a:rPr>
              <a:t>dari</a:t>
            </a:r>
            <a:r>
              <a:rPr lang="en-US" altLang="ko-KR" sz="1200" dirty="0">
                <a:solidFill>
                  <a:schemeClr val="tx1">
                    <a:lumMod val="75000"/>
                    <a:lumOff val="25000"/>
                  </a:schemeClr>
                </a:solidFill>
                <a:cs typeface="Arial" pitchFamily="34" charset="0"/>
              </a:rPr>
              <a:t> SAP. </a:t>
            </a:r>
            <a:r>
              <a:rPr lang="en-US" altLang="ko-KR" sz="1200" dirty="0" err="1">
                <a:solidFill>
                  <a:schemeClr val="tx1">
                    <a:lumMod val="75000"/>
                    <a:lumOff val="25000"/>
                  </a:schemeClr>
                </a:solidFill>
                <a:cs typeface="Arial" pitchFamily="34" charset="0"/>
              </a:rPr>
              <a:t>kemudian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hanya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perlu</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menscan</a:t>
            </a:r>
            <a:r>
              <a:rPr lang="en-US" altLang="ko-KR" sz="1200" dirty="0">
                <a:solidFill>
                  <a:schemeClr val="tx1">
                    <a:lumMod val="75000"/>
                    <a:lumOff val="25000"/>
                  </a:schemeClr>
                </a:solidFill>
                <a:cs typeface="Arial" pitchFamily="34" charset="0"/>
              </a:rPr>
              <a:t> barcode pada label </a:t>
            </a:r>
            <a:r>
              <a:rPr lang="en-US" altLang="ko-KR" sz="1200" dirty="0" err="1">
                <a:solidFill>
                  <a:schemeClr val="tx1">
                    <a:lumMod val="75000"/>
                    <a:lumOff val="25000"/>
                  </a:schemeClr>
                </a:solidFill>
                <a:cs typeface="Arial" pitchFamily="34" charset="0"/>
              </a:rPr>
              <a:t>kartu</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mesin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produksi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tanpa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harus</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mengetik</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atau</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menulis</a:t>
            </a:r>
            <a:r>
              <a:rPr lang="en-US" altLang="ko-KR" sz="1200" dirty="0">
                <a:solidFill>
                  <a:schemeClr val="tx1">
                    <a:lumMod val="75000"/>
                    <a:lumOff val="25000"/>
                  </a:schemeClr>
                </a:solidFill>
                <a:cs typeface="Arial" pitchFamily="34" charset="0"/>
              </a:rPr>
              <a:t> data </a:t>
            </a:r>
            <a:r>
              <a:rPr lang="en-US" altLang="ko-KR" sz="1200" dirty="0" err="1">
                <a:solidFill>
                  <a:schemeClr val="tx1">
                    <a:lumMod val="75000"/>
                    <a:lumOff val="25000"/>
                  </a:schemeClr>
                </a:solidFill>
                <a:cs typeface="Arial" pitchFamily="34" charset="0"/>
              </a:rPr>
              <a:t>hasil</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produksi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harian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hingga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pengemasan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selesai</a:t>
            </a:r>
            <a:r>
              <a:rPr lang="en-US" altLang="ko-KR" sz="1200" dirty="0">
                <a:solidFill>
                  <a:schemeClr val="tx1">
                    <a:lumMod val="75000"/>
                    <a:lumOff val="25000"/>
                  </a:schemeClr>
                </a:solidFill>
                <a:cs typeface="Arial" pitchFamily="34" charset="0"/>
              </a:rPr>
              <a:t>. Dan </a:t>
            </a:r>
            <a:r>
              <a:rPr lang="en-US" altLang="ko-KR" sz="1200" dirty="0" err="1">
                <a:solidFill>
                  <a:schemeClr val="tx1">
                    <a:lumMod val="75000"/>
                    <a:lumOff val="25000"/>
                  </a:schemeClr>
                </a:solidFill>
                <a:cs typeface="Arial" pitchFamily="34" charset="0"/>
              </a:rPr>
              <a:t>dapat</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memberikan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laporan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hasil</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produksi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kepada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Supervisior</a:t>
            </a:r>
            <a:r>
              <a:rPr lang="en-US" altLang="ko-KR" sz="1200" dirty="0">
                <a:solidFill>
                  <a:schemeClr val="tx1">
                    <a:lumMod val="75000"/>
                    <a:lumOff val="25000"/>
                  </a:schemeClr>
                </a:solidFill>
                <a:cs typeface="Arial" pitchFamily="34" charset="0"/>
              </a:rPr>
              <a:t>/ Manager </a:t>
            </a:r>
            <a:r>
              <a:rPr lang="en-US" altLang="ko-KR" sz="1200" dirty="0" err="1">
                <a:solidFill>
                  <a:schemeClr val="tx1">
                    <a:lumMod val="75000"/>
                    <a:lumOff val="25000"/>
                  </a:schemeClr>
                </a:solidFill>
                <a:cs typeface="Arial" pitchFamily="34" charset="0"/>
              </a:rPr>
              <a:t>dengan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cepat</a:t>
            </a:r>
            <a:r>
              <a:rPr lang="en-US" altLang="ko-KR" sz="1200" dirty="0">
                <a:solidFill>
                  <a:schemeClr val="tx1">
                    <a:lumMod val="75000"/>
                    <a:lumOff val="25000"/>
                  </a:schemeClr>
                </a:solidFill>
                <a:cs typeface="Arial" pitchFamily="34" charset="0"/>
              </a:rPr>
              <a:t> dan </a:t>
            </a:r>
            <a:r>
              <a:rPr lang="en-US" altLang="ko-KR" sz="1200" dirty="0" err="1">
                <a:solidFill>
                  <a:schemeClr val="tx1">
                    <a:lumMod val="75000"/>
                    <a:lumOff val="25000"/>
                  </a:schemeClr>
                </a:solidFill>
                <a:cs typeface="Arial" pitchFamily="34" charset="0"/>
              </a:rPr>
              <a:t>akurat</a:t>
            </a:r>
            <a:r>
              <a:rPr lang="en-US" altLang="ko-KR" sz="1200" dirty="0">
                <a:solidFill>
                  <a:schemeClr val="tx1">
                    <a:lumMod val="75000"/>
                    <a:lumOff val="25000"/>
                  </a:schemeClr>
                </a:solidFill>
                <a:cs typeface="Arial" pitchFamily="34" charset="0"/>
              </a:rPr>
              <a:t>.</a:t>
            </a:r>
          </a:p>
        </p:txBody>
      </p:sp>
      <p:pic>
        <p:nvPicPr>
          <p:cNvPr id="6" name="Picture 5">
            <a:extLst>
              <a:ext uri="{FF2B5EF4-FFF2-40B4-BE49-F238E27FC236}">
                <a16:creationId xmlns:a16="http://schemas.microsoft.com/office/drawing/2014/main" id="{2E25AF5D-A532-4D74-A5E3-938239C15F08}"/>
              </a:ext>
            </a:extLst>
          </p:cNvPr>
          <p:cNvPicPr/>
          <p:nvPr/>
        </p:nvPicPr>
        <p:blipFill>
          <a:blip r:embed="rId2">
            <a:extLst>
              <a:ext uri="{28A0092B-C50C-407E-A947-70E740481C1C}">
                <a14:useLocalDpi xmlns:a14="http://schemas.microsoft.com/office/drawing/2010/main" val="0"/>
              </a:ext>
            </a:extLst>
          </a:blip>
          <a:srcRect r="6180" b="2791"/>
          <a:stretch>
            <a:fillRect/>
          </a:stretch>
        </p:blipFill>
        <p:spPr bwMode="auto">
          <a:xfrm>
            <a:off x="6052460" y="481624"/>
            <a:ext cx="3505200" cy="5901759"/>
          </a:xfrm>
          <a:prstGeom prst="rect">
            <a:avLst/>
          </a:prstGeom>
          <a:noFill/>
          <a:ln>
            <a:noFill/>
          </a:ln>
        </p:spPr>
      </p:pic>
    </p:spTree>
    <p:extLst>
      <p:ext uri="{BB962C8B-B14F-4D97-AF65-F5344CB8AC3E}">
        <p14:creationId xmlns:p14="http://schemas.microsoft.com/office/powerpoint/2010/main" val="1775275214"/>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2EACE2C-F0BB-4B26-BDA0-E1B66FC049A7}"/>
              </a:ext>
            </a:extLst>
          </p:cNvPr>
          <p:cNvSpPr txBox="1"/>
          <p:nvPr/>
        </p:nvSpPr>
        <p:spPr>
          <a:xfrm>
            <a:off x="7055207" y="1859340"/>
            <a:ext cx="5035352" cy="1569660"/>
          </a:xfrm>
          <a:prstGeom prst="rect">
            <a:avLst/>
          </a:prstGeom>
          <a:noFill/>
        </p:spPr>
        <p:txBody>
          <a:bodyPr wrap="square" rtlCol="0" anchor="ctr">
            <a:spAutoFit/>
          </a:bodyPr>
          <a:lstStyle/>
          <a:p>
            <a:r>
              <a:rPr lang="id-ID" altLang="ko-KR" sz="4800" b="1" dirty="0">
                <a:solidFill>
                  <a:schemeClr val="bg1"/>
                </a:solidFill>
                <a:latin typeface="+mj-lt"/>
                <a:cs typeface="Arial" pitchFamily="34" charset="0"/>
              </a:rPr>
              <a:t>PERANCANGAN SISTEM</a:t>
            </a:r>
            <a:endParaRPr lang="ko-KR" altLang="en-US" sz="4800" b="1" dirty="0">
              <a:solidFill>
                <a:schemeClr val="bg1"/>
              </a:solidFill>
              <a:latin typeface="+mj-lt"/>
              <a:cs typeface="Arial" pitchFamily="34" charset="0"/>
            </a:endParaRPr>
          </a:p>
        </p:txBody>
      </p:sp>
      <p:sp>
        <p:nvSpPr>
          <p:cNvPr id="11" name="TextBox 10">
            <a:extLst>
              <a:ext uri="{FF2B5EF4-FFF2-40B4-BE49-F238E27FC236}">
                <a16:creationId xmlns:a16="http://schemas.microsoft.com/office/drawing/2014/main" id="{DF7CD60F-31E5-47BD-825E-DF5FFB019C06}"/>
              </a:ext>
            </a:extLst>
          </p:cNvPr>
          <p:cNvSpPr txBox="1"/>
          <p:nvPr/>
        </p:nvSpPr>
        <p:spPr>
          <a:xfrm>
            <a:off x="7055207" y="3429000"/>
            <a:ext cx="5035352" cy="2390911"/>
          </a:xfrm>
          <a:prstGeom prst="rect">
            <a:avLst/>
          </a:prstGeom>
          <a:noFill/>
        </p:spPr>
        <p:txBody>
          <a:bodyPr wrap="square" rtlCol="0" anchor="ctr">
            <a:spAutoFit/>
          </a:bodyPr>
          <a:lstStyle/>
          <a:p>
            <a:pPr algn="just"/>
            <a:r>
              <a:rPr lang="en-US" altLang="ko-KR" sz="1867" dirty="0">
                <a:solidFill>
                  <a:schemeClr val="bg1"/>
                </a:solidFill>
                <a:cs typeface="Arial" pitchFamily="34" charset="0"/>
              </a:rPr>
              <a:t>Pada </a:t>
            </a:r>
            <a:r>
              <a:rPr lang="en-US" altLang="ko-KR" sz="1867" dirty="0" err="1">
                <a:solidFill>
                  <a:schemeClr val="bg1"/>
                </a:solidFill>
                <a:cs typeface="Arial" pitchFamily="34" charset="0"/>
              </a:rPr>
              <a:t>Perancangan</a:t>
            </a:r>
            <a:r>
              <a:rPr lang="en-US" altLang="ko-KR" sz="1867" dirty="0">
                <a:solidFill>
                  <a:schemeClr val="bg1"/>
                </a:solidFill>
                <a:cs typeface="Arial" pitchFamily="34" charset="0"/>
              </a:rPr>
              <a:t> </a:t>
            </a:r>
            <a:r>
              <a:rPr lang="en-US" altLang="ko-KR" sz="1867" dirty="0" err="1">
                <a:solidFill>
                  <a:schemeClr val="bg1"/>
                </a:solidFill>
                <a:cs typeface="Arial" pitchFamily="34" charset="0"/>
              </a:rPr>
              <a:t>Sistem</a:t>
            </a:r>
            <a:r>
              <a:rPr lang="en-US" altLang="ko-KR" sz="1867" dirty="0">
                <a:solidFill>
                  <a:schemeClr val="bg1"/>
                </a:solidFill>
                <a:cs typeface="Arial" pitchFamily="34" charset="0"/>
              </a:rPr>
              <a:t> yang di </a:t>
            </a:r>
            <a:r>
              <a:rPr lang="en-US" altLang="ko-KR" sz="1867" dirty="0" err="1">
                <a:solidFill>
                  <a:schemeClr val="bg1"/>
                </a:solidFill>
                <a:cs typeface="Arial" pitchFamily="34" charset="0"/>
              </a:rPr>
              <a:t>usulkan</a:t>
            </a:r>
            <a:r>
              <a:rPr lang="en-US" altLang="ko-KR" sz="1867" dirty="0">
                <a:solidFill>
                  <a:schemeClr val="bg1"/>
                </a:solidFill>
                <a:cs typeface="Arial" pitchFamily="34" charset="0"/>
              </a:rPr>
              <a:t> </a:t>
            </a:r>
            <a:r>
              <a:rPr lang="en-US" altLang="ko-KR" sz="1867" dirty="0" err="1">
                <a:solidFill>
                  <a:schemeClr val="bg1"/>
                </a:solidFill>
                <a:cs typeface="Arial" pitchFamily="34" charset="0"/>
              </a:rPr>
              <a:t>penulis</a:t>
            </a:r>
            <a:r>
              <a:rPr lang="en-US" altLang="ko-KR" sz="1867" dirty="0">
                <a:solidFill>
                  <a:schemeClr val="bg1"/>
                </a:solidFill>
                <a:cs typeface="Arial" pitchFamily="34" charset="0"/>
              </a:rPr>
              <a:t> </a:t>
            </a:r>
            <a:r>
              <a:rPr lang="en-US" altLang="ko-KR" sz="1867" dirty="0" err="1">
                <a:solidFill>
                  <a:schemeClr val="bg1"/>
                </a:solidFill>
                <a:cs typeface="Arial" pitchFamily="34" charset="0"/>
              </a:rPr>
              <a:t>menggunakan</a:t>
            </a:r>
            <a:r>
              <a:rPr lang="en-US" altLang="ko-KR" sz="1867" dirty="0">
                <a:solidFill>
                  <a:schemeClr val="bg1"/>
                </a:solidFill>
                <a:cs typeface="Arial" pitchFamily="34" charset="0"/>
              </a:rPr>
              <a:t> </a:t>
            </a:r>
            <a:r>
              <a:rPr lang="en-US" altLang="ko-KR" sz="1867" dirty="0" err="1">
                <a:solidFill>
                  <a:schemeClr val="bg1"/>
                </a:solidFill>
                <a:cs typeface="Arial" pitchFamily="34" charset="0"/>
              </a:rPr>
              <a:t>metode</a:t>
            </a:r>
            <a:r>
              <a:rPr lang="en-US" altLang="ko-KR" sz="1867" dirty="0">
                <a:solidFill>
                  <a:schemeClr val="bg1"/>
                </a:solidFill>
                <a:cs typeface="Arial" pitchFamily="34" charset="0"/>
              </a:rPr>
              <a:t> UML (Unified Modeling Language) </a:t>
            </a:r>
            <a:r>
              <a:rPr lang="en-US" altLang="ko-KR" sz="1867" dirty="0" err="1">
                <a:solidFill>
                  <a:schemeClr val="bg1"/>
                </a:solidFill>
                <a:cs typeface="Arial" pitchFamily="34" charset="0"/>
              </a:rPr>
              <a:t>adalah</a:t>
            </a:r>
            <a:r>
              <a:rPr lang="en-US" altLang="ko-KR" sz="1867" dirty="0">
                <a:solidFill>
                  <a:schemeClr val="bg1"/>
                </a:solidFill>
                <a:cs typeface="Arial" pitchFamily="34" charset="0"/>
              </a:rPr>
              <a:t> </a:t>
            </a:r>
            <a:r>
              <a:rPr lang="en-US" altLang="ko-KR" sz="1867" dirty="0" err="1">
                <a:solidFill>
                  <a:schemeClr val="bg1"/>
                </a:solidFill>
                <a:cs typeface="Arial" pitchFamily="34" charset="0"/>
              </a:rPr>
              <a:t>bahasa</a:t>
            </a:r>
            <a:r>
              <a:rPr lang="en-US" altLang="ko-KR" sz="1867" dirty="0">
                <a:solidFill>
                  <a:schemeClr val="bg1"/>
                </a:solidFill>
                <a:cs typeface="Arial" pitchFamily="34" charset="0"/>
              </a:rPr>
              <a:t> yang </a:t>
            </a:r>
            <a:r>
              <a:rPr lang="en-US" altLang="ko-KR" sz="1867" dirty="0" err="1">
                <a:solidFill>
                  <a:schemeClr val="bg1"/>
                </a:solidFill>
                <a:cs typeface="Arial" pitchFamily="34" charset="0"/>
              </a:rPr>
              <a:t>digunakan</a:t>
            </a:r>
            <a:r>
              <a:rPr lang="en-US" altLang="ko-KR" sz="1867" dirty="0">
                <a:solidFill>
                  <a:schemeClr val="bg1"/>
                </a:solidFill>
                <a:cs typeface="Arial" pitchFamily="34" charset="0"/>
              </a:rPr>
              <a:t> </a:t>
            </a:r>
            <a:r>
              <a:rPr lang="en-US" altLang="ko-KR" sz="1867" dirty="0" err="1">
                <a:solidFill>
                  <a:schemeClr val="bg1"/>
                </a:solidFill>
                <a:cs typeface="Arial" pitchFamily="34" charset="0"/>
              </a:rPr>
              <a:t>untuk</a:t>
            </a:r>
            <a:r>
              <a:rPr lang="en-US" altLang="ko-KR" sz="1867" dirty="0">
                <a:solidFill>
                  <a:schemeClr val="bg1"/>
                </a:solidFill>
                <a:cs typeface="Arial" pitchFamily="34" charset="0"/>
              </a:rPr>
              <a:t> </a:t>
            </a:r>
            <a:r>
              <a:rPr lang="en-US" altLang="ko-KR" sz="1867" dirty="0" err="1">
                <a:solidFill>
                  <a:schemeClr val="bg1"/>
                </a:solidFill>
                <a:cs typeface="Arial" pitchFamily="34" charset="0"/>
              </a:rPr>
              <a:t>membangun</a:t>
            </a:r>
            <a:r>
              <a:rPr lang="en-US" altLang="ko-KR" sz="1867" dirty="0">
                <a:solidFill>
                  <a:schemeClr val="bg1"/>
                </a:solidFill>
                <a:cs typeface="Arial" pitchFamily="34" charset="0"/>
              </a:rPr>
              <a:t> </a:t>
            </a:r>
            <a:r>
              <a:rPr lang="en-US" altLang="ko-KR" sz="1867" dirty="0" err="1">
                <a:solidFill>
                  <a:schemeClr val="bg1"/>
                </a:solidFill>
                <a:cs typeface="Arial" pitchFamily="34" charset="0"/>
              </a:rPr>
              <a:t>sebuah</a:t>
            </a:r>
            <a:r>
              <a:rPr lang="en-US" altLang="ko-KR" sz="1867" dirty="0">
                <a:solidFill>
                  <a:schemeClr val="bg1"/>
                </a:solidFill>
                <a:cs typeface="Arial" pitchFamily="34" charset="0"/>
              </a:rPr>
              <a:t> </a:t>
            </a:r>
            <a:r>
              <a:rPr lang="en-US" altLang="ko-KR" sz="1867" dirty="0" err="1">
                <a:solidFill>
                  <a:schemeClr val="bg1"/>
                </a:solidFill>
                <a:cs typeface="Arial" pitchFamily="34" charset="0"/>
              </a:rPr>
              <a:t>sistem</a:t>
            </a:r>
            <a:r>
              <a:rPr lang="en-US" altLang="ko-KR" sz="1867" dirty="0">
                <a:solidFill>
                  <a:schemeClr val="bg1"/>
                </a:solidFill>
                <a:cs typeface="Arial" pitchFamily="34" charset="0"/>
              </a:rPr>
              <a:t> </a:t>
            </a:r>
            <a:r>
              <a:rPr lang="en-US" altLang="ko-KR" sz="1867" dirty="0" err="1">
                <a:solidFill>
                  <a:schemeClr val="bg1"/>
                </a:solidFill>
                <a:cs typeface="Arial" pitchFamily="34" charset="0"/>
              </a:rPr>
              <a:t>perangkat</a:t>
            </a:r>
            <a:r>
              <a:rPr lang="en-US" altLang="ko-KR" sz="1867" dirty="0">
                <a:solidFill>
                  <a:schemeClr val="bg1"/>
                </a:solidFill>
                <a:cs typeface="Arial" pitchFamily="34" charset="0"/>
              </a:rPr>
              <a:t> </a:t>
            </a:r>
            <a:r>
              <a:rPr lang="en-US" altLang="ko-KR" sz="1867" dirty="0" err="1">
                <a:solidFill>
                  <a:schemeClr val="bg1"/>
                </a:solidFill>
                <a:cs typeface="Arial" pitchFamily="34" charset="0"/>
              </a:rPr>
              <a:t>lunak</a:t>
            </a:r>
            <a:r>
              <a:rPr lang="en-US" altLang="ko-KR" sz="1867" dirty="0">
                <a:solidFill>
                  <a:schemeClr val="bg1"/>
                </a:solidFill>
                <a:cs typeface="Arial" pitchFamily="34" charset="0"/>
              </a:rPr>
              <a:t> </a:t>
            </a:r>
            <a:r>
              <a:rPr lang="en-US" altLang="ko-KR" sz="1867" dirty="0" err="1">
                <a:solidFill>
                  <a:schemeClr val="bg1"/>
                </a:solidFill>
                <a:cs typeface="Arial" pitchFamily="34" charset="0"/>
              </a:rPr>
              <a:t>dengan</a:t>
            </a:r>
            <a:r>
              <a:rPr lang="en-US" altLang="ko-KR" sz="1867" dirty="0">
                <a:solidFill>
                  <a:schemeClr val="bg1"/>
                </a:solidFill>
                <a:cs typeface="Arial" pitchFamily="34" charset="0"/>
              </a:rPr>
              <a:t> </a:t>
            </a:r>
            <a:r>
              <a:rPr lang="en-US" altLang="ko-KR" sz="1867" dirty="0" err="1">
                <a:solidFill>
                  <a:schemeClr val="bg1"/>
                </a:solidFill>
                <a:cs typeface="Arial" pitchFamily="34" charset="0"/>
              </a:rPr>
              <a:t>melakukan</a:t>
            </a:r>
            <a:r>
              <a:rPr lang="en-US" altLang="ko-KR" sz="1867" dirty="0">
                <a:solidFill>
                  <a:schemeClr val="bg1"/>
                </a:solidFill>
                <a:cs typeface="Arial" pitchFamily="34" charset="0"/>
              </a:rPr>
              <a:t> </a:t>
            </a:r>
            <a:r>
              <a:rPr lang="en-US" altLang="ko-KR" sz="1867" dirty="0" err="1">
                <a:solidFill>
                  <a:schemeClr val="bg1"/>
                </a:solidFill>
                <a:cs typeface="Arial" pitchFamily="34" charset="0"/>
              </a:rPr>
              <a:t>penganalisaan</a:t>
            </a:r>
            <a:r>
              <a:rPr lang="en-US" altLang="ko-KR" sz="1867" dirty="0">
                <a:solidFill>
                  <a:schemeClr val="bg1"/>
                </a:solidFill>
                <a:cs typeface="Arial" pitchFamily="34" charset="0"/>
              </a:rPr>
              <a:t> </a:t>
            </a:r>
            <a:r>
              <a:rPr lang="en-US" altLang="ko-KR" sz="1867" dirty="0" err="1">
                <a:solidFill>
                  <a:schemeClr val="bg1"/>
                </a:solidFill>
                <a:cs typeface="Arial" pitchFamily="34" charset="0"/>
              </a:rPr>
              <a:t>desain</a:t>
            </a:r>
            <a:r>
              <a:rPr lang="en-US" altLang="ko-KR" sz="1867" dirty="0">
                <a:solidFill>
                  <a:schemeClr val="bg1"/>
                </a:solidFill>
                <a:cs typeface="Arial" pitchFamily="34" charset="0"/>
              </a:rPr>
              <a:t> dan </a:t>
            </a:r>
            <a:r>
              <a:rPr lang="en-US" altLang="ko-KR" sz="1867" dirty="0" err="1">
                <a:solidFill>
                  <a:schemeClr val="bg1"/>
                </a:solidFill>
                <a:cs typeface="Arial" pitchFamily="34" charset="0"/>
              </a:rPr>
              <a:t>spesifikasi</a:t>
            </a:r>
            <a:r>
              <a:rPr lang="en-US" altLang="ko-KR" sz="1867" dirty="0">
                <a:solidFill>
                  <a:schemeClr val="bg1"/>
                </a:solidFill>
                <a:cs typeface="Arial" pitchFamily="34" charset="0"/>
              </a:rPr>
              <a:t> </a:t>
            </a:r>
            <a:r>
              <a:rPr lang="en-US" altLang="ko-KR" sz="1867" dirty="0" err="1">
                <a:solidFill>
                  <a:schemeClr val="bg1"/>
                </a:solidFill>
                <a:cs typeface="Arial" pitchFamily="34" charset="0"/>
              </a:rPr>
              <a:t>dalam</a:t>
            </a:r>
            <a:r>
              <a:rPr lang="en-US" altLang="ko-KR" sz="1867" dirty="0">
                <a:solidFill>
                  <a:schemeClr val="bg1"/>
                </a:solidFill>
                <a:cs typeface="Arial" pitchFamily="34" charset="0"/>
              </a:rPr>
              <a:t> </a:t>
            </a:r>
            <a:r>
              <a:rPr lang="en-US" altLang="ko-KR" sz="1867" dirty="0" err="1">
                <a:solidFill>
                  <a:schemeClr val="bg1"/>
                </a:solidFill>
                <a:cs typeface="Arial" pitchFamily="34" charset="0"/>
              </a:rPr>
              <a:t>pemrograman</a:t>
            </a:r>
            <a:r>
              <a:rPr lang="en-US" altLang="ko-KR" sz="1867" dirty="0">
                <a:solidFill>
                  <a:schemeClr val="bg1"/>
                </a:solidFill>
                <a:cs typeface="Arial" pitchFamily="34" charset="0"/>
              </a:rPr>
              <a:t> </a:t>
            </a:r>
            <a:r>
              <a:rPr lang="en-US" altLang="ko-KR" sz="1867" dirty="0" err="1">
                <a:solidFill>
                  <a:schemeClr val="bg1"/>
                </a:solidFill>
                <a:cs typeface="Arial" pitchFamily="34" charset="0"/>
              </a:rPr>
              <a:t>berorintasi</a:t>
            </a:r>
            <a:r>
              <a:rPr lang="en-US" altLang="ko-KR" sz="1867" dirty="0">
                <a:solidFill>
                  <a:schemeClr val="bg1"/>
                </a:solidFill>
                <a:cs typeface="Arial" pitchFamily="34" charset="0"/>
              </a:rPr>
              <a:t> </a:t>
            </a:r>
            <a:r>
              <a:rPr lang="en-US" altLang="ko-KR" sz="1867" dirty="0" err="1">
                <a:solidFill>
                  <a:schemeClr val="bg1"/>
                </a:solidFill>
                <a:cs typeface="Arial" pitchFamily="34" charset="0"/>
              </a:rPr>
              <a:t>objek</a:t>
            </a:r>
            <a:r>
              <a:rPr lang="en-US" altLang="ko-KR" sz="1867" dirty="0">
                <a:solidFill>
                  <a:schemeClr val="bg1"/>
                </a:solidFill>
                <a:cs typeface="Arial" pitchFamily="34" charset="0"/>
              </a:rPr>
              <a:t>. </a:t>
            </a:r>
            <a:r>
              <a:rPr lang="en-US" altLang="ko-KR" sz="1867" dirty="0" err="1">
                <a:solidFill>
                  <a:schemeClr val="bg1"/>
                </a:solidFill>
                <a:cs typeface="Arial" pitchFamily="34" charset="0"/>
              </a:rPr>
              <a:t>Metode</a:t>
            </a:r>
            <a:r>
              <a:rPr lang="en-US" altLang="ko-KR" sz="1867" dirty="0">
                <a:solidFill>
                  <a:schemeClr val="bg1"/>
                </a:solidFill>
                <a:cs typeface="Arial" pitchFamily="34" charset="0"/>
              </a:rPr>
              <a:t> UML </a:t>
            </a:r>
            <a:r>
              <a:rPr lang="en-US" altLang="ko-KR" sz="1867" dirty="0" err="1">
                <a:solidFill>
                  <a:schemeClr val="bg1"/>
                </a:solidFill>
                <a:cs typeface="Arial" pitchFamily="34" charset="0"/>
              </a:rPr>
              <a:t>meliputi</a:t>
            </a:r>
            <a:r>
              <a:rPr lang="en-US" altLang="ko-KR" sz="1867" dirty="0">
                <a:solidFill>
                  <a:schemeClr val="bg1"/>
                </a:solidFill>
                <a:cs typeface="Arial" pitchFamily="34" charset="0"/>
              </a:rPr>
              <a:t> Use case, dan Activity diagram.</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211630282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a:dk1>
        <a:sysClr val="windowText" lastClr="000000"/>
      </a:dk1>
      <a:lt1>
        <a:sysClr val="window" lastClr="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2978</TotalTime>
  <Words>1337</Words>
  <Application>Microsoft Office PowerPoint</Application>
  <PresentationFormat>Widescreen</PresentationFormat>
  <Paragraphs>152</Paragraphs>
  <Slides>16</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16</vt:i4>
      </vt:variant>
    </vt:vector>
  </HeadingPairs>
  <TitlesOfParts>
    <vt:vector size="25" baseType="lpstr">
      <vt:lpstr>Adobe Song Std L</vt:lpstr>
      <vt:lpstr>Arial</vt:lpstr>
      <vt:lpstr>Arial Black</vt:lpstr>
      <vt:lpstr>Arial Rounded MT Bold</vt:lpstr>
      <vt:lpstr>Calibri</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Ziidat</cp:lastModifiedBy>
  <cp:revision>142</cp:revision>
  <dcterms:created xsi:type="dcterms:W3CDTF">2019-01-14T06:35:35Z</dcterms:created>
  <dcterms:modified xsi:type="dcterms:W3CDTF">2021-08-12T02:06:32Z</dcterms:modified>
</cp:coreProperties>
</file>