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340" r:id="rId5"/>
    <p:sldId id="317" r:id="rId6"/>
    <p:sldId id="313" r:id="rId7"/>
    <p:sldId id="352" r:id="rId8"/>
    <p:sldId id="353" r:id="rId9"/>
    <p:sldId id="355" r:id="rId10"/>
    <p:sldId id="356" r:id="rId11"/>
    <p:sldId id="354" r:id="rId12"/>
    <p:sldId id="357" r:id="rId13"/>
    <p:sldId id="358" r:id="rId14"/>
    <p:sldId id="359" r:id="rId15"/>
    <p:sldId id="361" r:id="rId16"/>
    <p:sldId id="351" r:id="rId17"/>
    <p:sldId id="3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5BE"/>
    <a:srgbClr val="058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726" y="108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69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  <p:sldLayoutId id="214748368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-1334227" y="1244011"/>
            <a:ext cx="1017953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SIDANG SKRIPSI</a:t>
            </a:r>
            <a:endParaRPr lang="ko-KR" altLang="en-US" sz="3200" b="1" dirty="0">
              <a:solidFill>
                <a:schemeClr val="bg1"/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3180825" y="1841969"/>
            <a:ext cx="755303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FFC000"/>
                </a:solidFill>
                <a:latin typeface="Arial Rounded MT Bold" panose="020F0704030504030204" pitchFamily="34" charset="0"/>
                <a:cs typeface="Arial" pitchFamily="34" charset="0"/>
              </a:rPr>
              <a:t>SISTEM INFORMASI REKAM MEDIS BERBASIS WEB</a:t>
            </a:r>
          </a:p>
          <a:p>
            <a:pPr algn="ctr"/>
            <a:r>
              <a:rPr lang="en-US" altLang="ko-KR" sz="2000" dirty="0">
                <a:solidFill>
                  <a:srgbClr val="FFC000"/>
                </a:solidFill>
                <a:latin typeface="Arial Rounded MT Bold" panose="020F0704030504030204" pitchFamily="34" charset="0"/>
                <a:cs typeface="Arial" pitchFamily="34" charset="0"/>
              </a:rPr>
              <a:t>DENGAN FRAMEWORK LARAVEL</a:t>
            </a:r>
          </a:p>
          <a:p>
            <a:pPr algn="ctr"/>
            <a:r>
              <a:rPr lang="id-ID" altLang="ko-KR" sz="20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PADA KLINIK SYIFA </a:t>
            </a:r>
            <a:r>
              <a:rPr lang="en-US" altLang="ko-KR" sz="20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id-ID" altLang="ko-KR" sz="20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MEDIKANA TAMBUN SELATAN</a:t>
            </a:r>
          </a:p>
          <a:p>
            <a:pPr algn="ctr"/>
            <a:endParaRPr lang="ko-KR" altLang="en-US" sz="2000" dirty="0">
              <a:solidFill>
                <a:schemeClr val="bg1"/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1BE4E1-56BD-4F50-9918-85063EC06843}"/>
              </a:ext>
            </a:extLst>
          </p:cNvPr>
          <p:cNvSpPr txBox="1"/>
          <p:nvPr/>
        </p:nvSpPr>
        <p:spPr>
          <a:xfrm>
            <a:off x="6096000" y="5130521"/>
            <a:ext cx="1994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>
                <a:solidFill>
                  <a:srgbClr val="FFC000"/>
                </a:solidFill>
                <a:latin typeface="Arial Rounded MT Bold" panose="020F0704030504030204" pitchFamily="34" charset="0"/>
              </a:rPr>
              <a:t>Di Susun Oleh :</a:t>
            </a:r>
            <a:r>
              <a:rPr lang="id-ID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id-ID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Achmad Fauzi</a:t>
            </a:r>
          </a:p>
          <a:p>
            <a:pPr algn="ctr"/>
            <a:r>
              <a:rPr lang="id-ID" dirty="0">
                <a:solidFill>
                  <a:schemeClr val="bg1"/>
                </a:solidFill>
                <a:latin typeface="Arial Rounded MT Bold" panose="020F0704030504030204" pitchFamily="34" charset="0"/>
              </a:rPr>
              <a:t>NIM. 311710228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7ADEC1-D331-4D3F-8EA4-73DB4D3F9821}"/>
              </a:ext>
            </a:extLst>
          </p:cNvPr>
          <p:cNvSpPr txBox="1"/>
          <p:nvPr/>
        </p:nvSpPr>
        <p:spPr>
          <a:xfrm>
            <a:off x="1879492" y="5130521"/>
            <a:ext cx="3938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>
                <a:solidFill>
                  <a:srgbClr val="FFC000"/>
                </a:solidFill>
                <a:latin typeface="Arial Rounded MT Bold" panose="020F0704030504030204" pitchFamily="34" charset="0"/>
              </a:rPr>
              <a:t>Dosen Pembimbing :</a:t>
            </a:r>
            <a:r>
              <a:rPr lang="id-ID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42900" indent="-342900" algn="ctr">
              <a:buAutoNum type="alphaUcPeriod"/>
            </a:pPr>
            <a:r>
              <a:rPr lang="pt-BR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Yudi Permana, S. Kom, M. Kom</a:t>
            </a:r>
          </a:p>
          <a:p>
            <a:pPr algn="ctr"/>
            <a:r>
              <a:rPr lang="id-ID" dirty="0">
                <a:solidFill>
                  <a:schemeClr val="bg1"/>
                </a:solidFill>
                <a:latin typeface="Arial Rounded MT Bold" panose="020F0704030504030204" pitchFamily="34" charset="0"/>
              </a:rPr>
              <a:t>NIDN. 0420118405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6F308-D189-4DAE-B54B-31E330FC7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40" y="3019209"/>
            <a:ext cx="2065800" cy="18713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30C6A3-5C71-4E74-AA02-9DA07FCE303E}"/>
              </a:ext>
            </a:extLst>
          </p:cNvPr>
          <p:cNvSpPr txBox="1"/>
          <p:nvPr/>
        </p:nvSpPr>
        <p:spPr>
          <a:xfrm>
            <a:off x="8518365" y="5128312"/>
            <a:ext cx="30640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>
                <a:solidFill>
                  <a:srgbClr val="FFC000"/>
                </a:solidFill>
                <a:latin typeface="Arial Rounded MT Bold" panose="020F0704030504030204" pitchFamily="34" charset="0"/>
              </a:rPr>
              <a:t>Dosen Pembimbing :</a:t>
            </a:r>
            <a:r>
              <a:rPr lang="id-ID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pt-BR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Endah Yaodah Kodratillah</a:t>
            </a:r>
          </a:p>
          <a:p>
            <a:pPr algn="ctr"/>
            <a:r>
              <a:rPr lang="pt-BR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S.Kom, MM</a:t>
            </a:r>
          </a:p>
          <a:p>
            <a:pPr algn="ctr"/>
            <a:r>
              <a:rPr lang="id-ID" dirty="0">
                <a:solidFill>
                  <a:schemeClr val="bg1"/>
                </a:solidFill>
                <a:latin typeface="Arial Rounded MT Bold" panose="020F0704030504030204" pitchFamily="34" charset="0"/>
              </a:rPr>
              <a:t>NIDN. 0412048901</a:t>
            </a: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0ED844-A23C-419C-897C-BCCCF88DAF8A}"/>
              </a:ext>
            </a:extLst>
          </p:cNvPr>
          <p:cNvSpPr txBox="1"/>
          <p:nvPr/>
        </p:nvSpPr>
        <p:spPr>
          <a:xfrm>
            <a:off x="3622117" y="675502"/>
            <a:ext cx="5060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PERANCANGAN DATABASE</a:t>
            </a:r>
            <a:endParaRPr lang="en-ID" sz="28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54C402-06AE-4F7E-A9EF-077D9F3F4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7315"/>
              </p:ext>
            </p:extLst>
          </p:nvPr>
        </p:nvGraphicFramePr>
        <p:xfrm>
          <a:off x="1328981" y="1543754"/>
          <a:ext cx="2046608" cy="1468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3566">
                  <a:extLst>
                    <a:ext uri="{9D8B030D-6E8A-4147-A177-3AD203B41FA5}">
                      <a16:colId xmlns:a16="http://schemas.microsoft.com/office/drawing/2014/main" val="3484299034"/>
                    </a:ext>
                  </a:extLst>
                </a:gridCol>
                <a:gridCol w="1463042">
                  <a:extLst>
                    <a:ext uri="{9D8B030D-6E8A-4147-A177-3AD203B41FA5}">
                      <a16:colId xmlns:a16="http://schemas.microsoft.com/office/drawing/2014/main" val="2336005085"/>
                    </a:ext>
                  </a:extLst>
                </a:gridCol>
              </a:tblGrid>
              <a:tr h="30823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85725" indent="371475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Nama </a:t>
                      </a:r>
                      <a:r>
                        <a:rPr lang="en-US" sz="1200" dirty="0" err="1">
                          <a:effectLst/>
                        </a:rPr>
                        <a:t>Tabel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6945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user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083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pasien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703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obat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038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lab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3426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rm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189364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671E43-9D3D-4707-8F27-86741F885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45" y="1061990"/>
            <a:ext cx="4231340" cy="29801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BD8B6D-8B1B-4C09-8207-8CB956F82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823" y="1309817"/>
            <a:ext cx="3978675" cy="27323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E75960-D1B9-4EF8-8932-E675CC92F6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7" b="9403"/>
          <a:stretch/>
        </p:blipFill>
        <p:spPr>
          <a:xfrm>
            <a:off x="3912507" y="3828516"/>
            <a:ext cx="4063478" cy="246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13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0ED844-A23C-419C-897C-BCCCF88DAF8A}"/>
              </a:ext>
            </a:extLst>
          </p:cNvPr>
          <p:cNvSpPr txBox="1"/>
          <p:nvPr/>
        </p:nvSpPr>
        <p:spPr>
          <a:xfrm>
            <a:off x="3622117" y="675502"/>
            <a:ext cx="3874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BLACKBOX TESTING</a:t>
            </a:r>
            <a:endParaRPr lang="en-ID" sz="28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42A419-02CF-4D4E-AC77-90C5C061D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21546"/>
              </p:ext>
            </p:extLst>
          </p:nvPr>
        </p:nvGraphicFramePr>
        <p:xfrm>
          <a:off x="2519502" y="1593422"/>
          <a:ext cx="6657340" cy="4256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0305">
                  <a:extLst>
                    <a:ext uri="{9D8B030D-6E8A-4147-A177-3AD203B41FA5}">
                      <a16:colId xmlns:a16="http://schemas.microsoft.com/office/drawing/2014/main" val="4104192048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1446631628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3140335300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1209879681"/>
                    </a:ext>
                  </a:extLst>
                </a:gridCol>
                <a:gridCol w="1049655">
                  <a:extLst>
                    <a:ext uri="{9D8B030D-6E8A-4147-A177-3AD203B41FA5}">
                      <a16:colId xmlns:a16="http://schemas.microsoft.com/office/drawing/2014/main" val="3033785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Item Pengujian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Detail Pengujian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Hasil yang di </a:t>
                      </a:r>
                      <a:r>
                        <a:rPr lang="en-US" sz="1200" dirty="0" err="1">
                          <a:effectLst/>
                        </a:rPr>
                        <a:t>harapkan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Hasil pengujian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421192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Form Login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Login Berhasil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Jika username dan password sesuai dengan yang di database maka masuk ke dashboard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Berhasil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22905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Login Gagal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Jika username dan password tidak sesuai dengan yang di database maka Login gagal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Berhasil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7987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/>
                        <a:t>Halaman Dashboard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 err="1"/>
                        <a:t>Tampilan</a:t>
                      </a:r>
                      <a:r>
                        <a:rPr lang="en-ID" sz="1200" dirty="0"/>
                        <a:t> Dashboard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 err="1"/>
                        <a:t>Menampilkan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Jumlah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Pasien</a:t>
                      </a:r>
                      <a:r>
                        <a:rPr lang="en-ID" sz="1200" dirty="0"/>
                        <a:t>, </a:t>
                      </a:r>
                      <a:r>
                        <a:rPr lang="en-ID" sz="1200" dirty="0" err="1"/>
                        <a:t>Kunjungan</a:t>
                      </a:r>
                      <a:r>
                        <a:rPr lang="en-ID" sz="1200" dirty="0"/>
                        <a:t>, </a:t>
                      </a:r>
                      <a:r>
                        <a:rPr lang="en-ID" sz="1200" dirty="0" err="1"/>
                        <a:t>Berhasil</a:t>
                      </a:r>
                      <a:r>
                        <a:rPr lang="en-ID" sz="1200" dirty="0"/>
                        <a:t>, </a:t>
                      </a:r>
                      <a:r>
                        <a:rPr lang="en-ID" sz="1200" dirty="0" err="1"/>
                        <a:t>Obat</a:t>
                      </a:r>
                      <a:r>
                        <a:rPr lang="en-ID" sz="1200" dirty="0"/>
                        <a:t>, Lab dan </a:t>
                      </a:r>
                      <a:r>
                        <a:rPr lang="en-ID" sz="1200" dirty="0" err="1"/>
                        <a:t>grafik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kunjungan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Berhasil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217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734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0ED844-A23C-419C-897C-BCCCF88DAF8A}"/>
              </a:ext>
            </a:extLst>
          </p:cNvPr>
          <p:cNvSpPr txBox="1"/>
          <p:nvPr/>
        </p:nvSpPr>
        <p:spPr>
          <a:xfrm>
            <a:off x="3622117" y="675502"/>
            <a:ext cx="3874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BLACKBOX TESTING</a:t>
            </a:r>
            <a:endParaRPr lang="en-ID" sz="28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42A419-02CF-4D4E-AC77-90C5C061D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00180"/>
              </p:ext>
            </p:extLst>
          </p:nvPr>
        </p:nvGraphicFramePr>
        <p:xfrm>
          <a:off x="2391315" y="1413960"/>
          <a:ext cx="6657340" cy="4740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0305">
                  <a:extLst>
                    <a:ext uri="{9D8B030D-6E8A-4147-A177-3AD203B41FA5}">
                      <a16:colId xmlns:a16="http://schemas.microsoft.com/office/drawing/2014/main" val="4104192048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1446631628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3140335300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1209879681"/>
                    </a:ext>
                  </a:extLst>
                </a:gridCol>
                <a:gridCol w="1049655">
                  <a:extLst>
                    <a:ext uri="{9D8B030D-6E8A-4147-A177-3AD203B41FA5}">
                      <a16:colId xmlns:a16="http://schemas.microsoft.com/office/drawing/2014/main" val="3033785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Item Pengujian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Detail Pengujian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Hasil yang di </a:t>
                      </a:r>
                      <a:r>
                        <a:rPr lang="en-US" sz="1200" dirty="0" err="1">
                          <a:effectLst/>
                        </a:rPr>
                        <a:t>harapkan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Hasil pengujian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4211921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Halaman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Pasien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Lihat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Daftar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Pasien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Mnampilkan tabel daftar pasien terdaftar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berhasil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22905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Tambah Pasien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Menambahkan pasien baru dan muncul </a:t>
                      </a: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alert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“data pasien berhasil di simpan”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Berhasil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06140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Detail Pasien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Menampilkan detail data Pasien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Berhasil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78145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Edit Pasien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Merubah data pasien yang sudah ada dan muncul </a:t>
                      </a:r>
                      <a:r>
                        <a:rPr lang="en-US" sz="12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alert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“data pasien berhasil di ubah”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Berhasil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12306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Hapus Pasien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Menampilkan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Modal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Hapus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pasien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dan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muncul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alert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“data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pasien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berhasil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hapus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Berhasil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2928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78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0ED844-A23C-419C-897C-BCCCF88DAF8A}"/>
              </a:ext>
            </a:extLst>
          </p:cNvPr>
          <p:cNvSpPr txBox="1"/>
          <p:nvPr/>
        </p:nvSpPr>
        <p:spPr>
          <a:xfrm>
            <a:off x="3246101" y="666957"/>
            <a:ext cx="5245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TAMPILAN USER INTERFACE</a:t>
            </a:r>
            <a:endParaRPr lang="en-ID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B8E12-786C-4CD3-9203-AF9208AD9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75" y="1807836"/>
            <a:ext cx="6910699" cy="3457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C60490-05DD-48F6-9BF1-97331F30C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54" y="1807836"/>
            <a:ext cx="2477895" cy="38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47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608950-CBCC-4A36-9469-3DC1AC92CE9F}"/>
              </a:ext>
            </a:extLst>
          </p:cNvPr>
          <p:cNvSpPr/>
          <p:nvPr/>
        </p:nvSpPr>
        <p:spPr>
          <a:xfrm>
            <a:off x="6249179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6633D4-B058-418F-8B2C-513B0E39A585}"/>
              </a:ext>
            </a:extLst>
          </p:cNvPr>
          <p:cNvSpPr txBox="1"/>
          <p:nvPr/>
        </p:nvSpPr>
        <p:spPr>
          <a:xfrm>
            <a:off x="6489983" y="411115"/>
            <a:ext cx="49898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+mj-lt"/>
                <a:cs typeface="Arial" pitchFamily="34" charset="0"/>
              </a:rPr>
              <a:t>Kesimpulan</a:t>
            </a:r>
            <a:endParaRPr lang="ko-KR" altLang="en-US" sz="3200" dirty="0">
              <a:solidFill>
                <a:srgbClr val="FFC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2869D4-5A37-46CE-BC52-D471BF8B6DD2}"/>
              </a:ext>
            </a:extLst>
          </p:cNvPr>
          <p:cNvSpPr txBox="1"/>
          <p:nvPr/>
        </p:nvSpPr>
        <p:spPr>
          <a:xfrm>
            <a:off x="6654011" y="1260937"/>
            <a:ext cx="4661840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adanya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sistem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informasi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rekam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medis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klinik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syifa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medikana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mempermudah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pengelolaan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pasien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data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obat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data lab dan  data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rekam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medis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pasien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mengurangi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resiko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hilangnya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data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tersebut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terutama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pasien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Sistem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juga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mampu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mencetak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rekam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medis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dan 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tagihan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pasien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8BFCF1-A833-4237-8E5F-C14284C8CC64}"/>
              </a:ext>
            </a:extLst>
          </p:cNvPr>
          <p:cNvSpPr txBox="1"/>
          <p:nvPr/>
        </p:nvSpPr>
        <p:spPr>
          <a:xfrm>
            <a:off x="6572498" y="3588032"/>
            <a:ext cx="49898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+mj-lt"/>
                <a:cs typeface="Arial" pitchFamily="34" charset="0"/>
              </a:rPr>
              <a:t>Saran</a:t>
            </a:r>
            <a:endParaRPr lang="ko-KR" altLang="en-US" sz="3200" dirty="0">
              <a:solidFill>
                <a:srgbClr val="FFC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1FE63-B64F-4EFC-8668-B86C6DE9022C}"/>
              </a:ext>
            </a:extLst>
          </p:cNvPr>
          <p:cNvSpPr txBox="1"/>
          <p:nvPr/>
        </p:nvSpPr>
        <p:spPr>
          <a:xfrm>
            <a:off x="6654011" y="4412144"/>
            <a:ext cx="4661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Perlu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adanya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sosialisasi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menggunakan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sistem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rekam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medis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khusunya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para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petugas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klinik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berhubungan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langsung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sistem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Ada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pihak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bertanggung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jawab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atas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jalannya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sistem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rekam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medis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Klinik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Syifa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Medikana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tambun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selatan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baik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sisi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operasional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maupun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algn="just"/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perawatan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sistem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3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371449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 err="1">
                <a:solidFill>
                  <a:srgbClr val="FFC000"/>
                </a:solidFill>
                <a:cs typeface="Arial" pitchFamily="34" charset="0"/>
              </a:rPr>
              <a:t>Perancangan</a:t>
            </a:r>
            <a:r>
              <a:rPr lang="en-US" altLang="ko-KR" sz="1867" b="1" dirty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altLang="ko-KR" sz="1867" b="1" dirty="0" err="1">
                <a:solidFill>
                  <a:srgbClr val="FFC000"/>
                </a:solidFill>
                <a:cs typeface="Arial" pitchFamily="34" charset="0"/>
              </a:rPr>
              <a:t>Sistem</a:t>
            </a:r>
            <a:r>
              <a:rPr lang="en-US" altLang="ko-KR" sz="1867" b="1" dirty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altLang="ko-KR" sz="1867" b="1" dirty="0" err="1">
                <a:solidFill>
                  <a:srgbClr val="FFC000"/>
                </a:solidFill>
                <a:cs typeface="Arial" pitchFamily="34" charset="0"/>
              </a:rPr>
              <a:t>Informasi</a:t>
            </a:r>
            <a:r>
              <a:rPr lang="en-US" altLang="ko-KR" sz="1867" b="1" dirty="0">
                <a:solidFill>
                  <a:srgbClr val="FFC000"/>
                </a:solidFill>
                <a:cs typeface="Arial" pitchFamily="34" charset="0"/>
              </a:rPr>
              <a:t> Hasil </a:t>
            </a:r>
            <a:r>
              <a:rPr lang="en-US" altLang="ko-KR" sz="1867" b="1" dirty="0" err="1">
                <a:solidFill>
                  <a:srgbClr val="FFC000"/>
                </a:solidFill>
                <a:cs typeface="Arial" pitchFamily="34" charset="0"/>
              </a:rPr>
              <a:t>Produksi</a:t>
            </a:r>
            <a:r>
              <a:rPr lang="en-US" altLang="ko-KR" sz="1867" b="1" dirty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altLang="ko-KR" sz="1867" b="1" dirty="0" err="1">
                <a:solidFill>
                  <a:srgbClr val="FFC000"/>
                </a:solidFill>
                <a:cs typeface="Arial" pitchFamily="34" charset="0"/>
              </a:rPr>
              <a:t>Harian</a:t>
            </a:r>
            <a:r>
              <a:rPr lang="en-US" altLang="ko-KR" sz="1867" b="1" dirty="0">
                <a:solidFill>
                  <a:srgbClr val="FFC000"/>
                </a:solidFill>
                <a:cs typeface="Arial" pitchFamily="34" charset="0"/>
              </a:rPr>
              <a:t> </a:t>
            </a:r>
            <a:r>
              <a:rPr lang="en-US" altLang="ko-KR" sz="1867" b="1" dirty="0" err="1">
                <a:solidFill>
                  <a:srgbClr val="FFC000"/>
                </a:solidFill>
                <a:cs typeface="Arial" pitchFamily="34" charset="0"/>
              </a:rPr>
              <a:t>Menggunakan</a:t>
            </a:r>
            <a:r>
              <a:rPr lang="en-US" altLang="ko-KR" sz="1867" b="1" dirty="0">
                <a:solidFill>
                  <a:srgbClr val="FFC000"/>
                </a:solidFill>
                <a:cs typeface="Arial" pitchFamily="34" charset="0"/>
              </a:rPr>
              <a:t> Scan Barcode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F67514-0A6D-4BD4-8D2E-E1993D7995AC}"/>
              </a:ext>
            </a:extLst>
          </p:cNvPr>
          <p:cNvSpPr txBox="1"/>
          <p:nvPr/>
        </p:nvSpPr>
        <p:spPr>
          <a:xfrm>
            <a:off x="4593897" y="4372284"/>
            <a:ext cx="29899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Di Susun Oleh :</a:t>
            </a:r>
            <a:r>
              <a:rPr lang="id-ID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id-ID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id-ID" sz="2800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Achmad Fauzi</a:t>
            </a:r>
          </a:p>
          <a:p>
            <a:pPr algn="ctr"/>
            <a:r>
              <a:rPr lang="id-ID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NIM. 311710228</a:t>
            </a: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B81192-FF30-494C-AE36-511FFA8CCA69}"/>
              </a:ext>
            </a:extLst>
          </p:cNvPr>
          <p:cNvGrpSpPr/>
          <p:nvPr/>
        </p:nvGrpSpPr>
        <p:grpSpPr>
          <a:xfrm>
            <a:off x="8413328" y="1196216"/>
            <a:ext cx="2477247" cy="2683780"/>
            <a:chOff x="4580792" y="1802423"/>
            <a:chExt cx="3047335" cy="330139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609D28-DF4B-497D-BE9A-537960EDC953}"/>
                </a:ext>
              </a:extLst>
            </p:cNvPr>
            <p:cNvSpPr/>
            <p:nvPr/>
          </p:nvSpPr>
          <p:spPr>
            <a:xfrm>
              <a:off x="5803486" y="3947747"/>
              <a:ext cx="597877" cy="11560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796397-C9F4-4DA8-B7A6-1349395E5117}"/>
                </a:ext>
              </a:extLst>
            </p:cNvPr>
            <p:cNvSpPr/>
            <p:nvPr/>
          </p:nvSpPr>
          <p:spPr>
            <a:xfrm>
              <a:off x="4580792" y="1802423"/>
              <a:ext cx="3047335" cy="2778367"/>
            </a:xfrm>
            <a:custGeom>
              <a:avLst/>
              <a:gdLst>
                <a:gd name="connsiteX0" fmla="*/ 2686434 w 3047335"/>
                <a:gd name="connsiteY0" fmla="*/ 649222 h 2778367"/>
                <a:gd name="connsiteX1" fmla="*/ 2480724 w 3047335"/>
                <a:gd name="connsiteY1" fmla="*/ 868916 h 2778367"/>
                <a:gd name="connsiteX2" fmla="*/ 2831980 w 3047335"/>
                <a:gd name="connsiteY2" fmla="*/ 868916 h 2778367"/>
                <a:gd name="connsiteX3" fmla="*/ 2831980 w 3047335"/>
                <a:gd name="connsiteY3" fmla="*/ 866747 h 2778367"/>
                <a:gd name="connsiteX4" fmla="*/ 2939658 w 3047335"/>
                <a:gd name="connsiteY4" fmla="*/ 759069 h 2778367"/>
                <a:gd name="connsiteX5" fmla="*/ 2831980 w 3047335"/>
                <a:gd name="connsiteY5" fmla="*/ 651391 h 2778367"/>
                <a:gd name="connsiteX6" fmla="*/ 2831980 w 3047335"/>
                <a:gd name="connsiteY6" fmla="*/ 649222 h 2778367"/>
                <a:gd name="connsiteX7" fmla="*/ 32816 w 3047335"/>
                <a:gd name="connsiteY7" fmla="*/ 0 h 2778367"/>
                <a:gd name="connsiteX8" fmla="*/ 2993848 w 3047335"/>
                <a:gd name="connsiteY8" fmla="*/ 0 h 2778367"/>
                <a:gd name="connsiteX9" fmla="*/ 3026664 w 3047335"/>
                <a:gd name="connsiteY9" fmla="*/ 32816 h 2778367"/>
                <a:gd name="connsiteX10" fmla="*/ 3026664 w 3047335"/>
                <a:gd name="connsiteY10" fmla="*/ 285864 h 2778367"/>
                <a:gd name="connsiteX11" fmla="*/ 3026664 w 3047335"/>
                <a:gd name="connsiteY11" fmla="*/ 290147 h 2778367"/>
                <a:gd name="connsiteX12" fmla="*/ 3022654 w 3047335"/>
                <a:gd name="connsiteY12" fmla="*/ 290147 h 2778367"/>
                <a:gd name="connsiteX13" fmla="*/ 2785226 w 3047335"/>
                <a:gd name="connsiteY13" fmla="*/ 543714 h 2778367"/>
                <a:gd name="connsiteX14" fmla="*/ 2831980 w 3047335"/>
                <a:gd name="connsiteY14" fmla="*/ 543714 h 2778367"/>
                <a:gd name="connsiteX15" fmla="*/ 2834863 w 3047335"/>
                <a:gd name="connsiteY15" fmla="*/ 543714 h 2778367"/>
                <a:gd name="connsiteX16" fmla="*/ 2834863 w 3047335"/>
                <a:gd name="connsiteY16" fmla="*/ 544005 h 2778367"/>
                <a:gd name="connsiteX17" fmla="*/ 2875382 w 3047335"/>
                <a:gd name="connsiteY17" fmla="*/ 548089 h 2778367"/>
                <a:gd name="connsiteX18" fmla="*/ 3047335 w 3047335"/>
                <a:gd name="connsiteY18" fmla="*/ 759069 h 2778367"/>
                <a:gd name="connsiteX19" fmla="*/ 2875382 w 3047335"/>
                <a:gd name="connsiteY19" fmla="*/ 970049 h 2778367"/>
                <a:gd name="connsiteX20" fmla="*/ 2834863 w 3047335"/>
                <a:gd name="connsiteY20" fmla="*/ 974134 h 2778367"/>
                <a:gd name="connsiteX21" fmla="*/ 2834863 w 3047335"/>
                <a:gd name="connsiteY21" fmla="*/ 974424 h 2778367"/>
                <a:gd name="connsiteX22" fmla="*/ 2831980 w 3047335"/>
                <a:gd name="connsiteY22" fmla="*/ 974424 h 2778367"/>
                <a:gd name="connsiteX23" fmla="*/ 2381931 w 3047335"/>
                <a:gd name="connsiteY23" fmla="*/ 974424 h 2778367"/>
                <a:gd name="connsiteX24" fmla="*/ 1891751 w 3047335"/>
                <a:gd name="connsiteY24" fmla="*/ 1497925 h 2778367"/>
                <a:gd name="connsiteX25" fmla="*/ 1891751 w 3047335"/>
                <a:gd name="connsiteY25" fmla="*/ 2250406 h 2778367"/>
                <a:gd name="connsiteX26" fmla="*/ 1142998 w 3047335"/>
                <a:gd name="connsiteY26" fmla="*/ 2778367 h 2778367"/>
                <a:gd name="connsiteX27" fmla="*/ 1142998 w 3047335"/>
                <a:gd name="connsiteY27" fmla="*/ 1506560 h 2778367"/>
                <a:gd name="connsiteX28" fmla="*/ 4010 w 3047335"/>
                <a:gd name="connsiteY28" fmla="*/ 290147 h 2778367"/>
                <a:gd name="connsiteX29" fmla="*/ 0 w 3047335"/>
                <a:gd name="connsiteY29" fmla="*/ 290147 h 2778367"/>
                <a:gd name="connsiteX30" fmla="*/ 0 w 3047335"/>
                <a:gd name="connsiteY30" fmla="*/ 285864 h 2778367"/>
                <a:gd name="connsiteX31" fmla="*/ 0 w 3047335"/>
                <a:gd name="connsiteY31" fmla="*/ 32816 h 2778367"/>
                <a:gd name="connsiteX32" fmla="*/ 32816 w 3047335"/>
                <a:gd name="connsiteY32" fmla="*/ 0 h 277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7335" h="2778367">
                  <a:moveTo>
                    <a:pt x="2686434" y="649222"/>
                  </a:moveTo>
                  <a:lnTo>
                    <a:pt x="2480724" y="868916"/>
                  </a:lnTo>
                  <a:lnTo>
                    <a:pt x="2831980" y="868916"/>
                  </a:lnTo>
                  <a:lnTo>
                    <a:pt x="2831980" y="866747"/>
                  </a:lnTo>
                  <a:cubicBezTo>
                    <a:pt x="2891449" y="866747"/>
                    <a:pt x="2939658" y="818538"/>
                    <a:pt x="2939658" y="759069"/>
                  </a:cubicBezTo>
                  <a:cubicBezTo>
                    <a:pt x="2939658" y="699600"/>
                    <a:pt x="2891449" y="651391"/>
                    <a:pt x="2831980" y="651391"/>
                  </a:cubicBezTo>
                  <a:lnTo>
                    <a:pt x="2831980" y="649222"/>
                  </a:lnTo>
                  <a:close/>
                  <a:moveTo>
                    <a:pt x="32816" y="0"/>
                  </a:moveTo>
                  <a:lnTo>
                    <a:pt x="2993848" y="0"/>
                  </a:lnTo>
                  <a:cubicBezTo>
                    <a:pt x="3011972" y="0"/>
                    <a:pt x="3026664" y="14692"/>
                    <a:pt x="3026664" y="32816"/>
                  </a:cubicBezTo>
                  <a:lnTo>
                    <a:pt x="3026664" y="285864"/>
                  </a:lnTo>
                  <a:lnTo>
                    <a:pt x="3026664" y="290147"/>
                  </a:lnTo>
                  <a:lnTo>
                    <a:pt x="3022654" y="290147"/>
                  </a:lnTo>
                  <a:lnTo>
                    <a:pt x="2785226" y="543714"/>
                  </a:lnTo>
                  <a:lnTo>
                    <a:pt x="2831980" y="543714"/>
                  </a:lnTo>
                  <a:lnTo>
                    <a:pt x="2834863" y="543714"/>
                  </a:lnTo>
                  <a:lnTo>
                    <a:pt x="2834863" y="544005"/>
                  </a:lnTo>
                  <a:lnTo>
                    <a:pt x="2875382" y="548089"/>
                  </a:lnTo>
                  <a:cubicBezTo>
                    <a:pt x="2973515" y="568170"/>
                    <a:pt x="3047335" y="654999"/>
                    <a:pt x="3047335" y="759069"/>
                  </a:cubicBezTo>
                  <a:cubicBezTo>
                    <a:pt x="3047335" y="863139"/>
                    <a:pt x="2973515" y="949968"/>
                    <a:pt x="2875382" y="970049"/>
                  </a:cubicBezTo>
                  <a:lnTo>
                    <a:pt x="2834863" y="974134"/>
                  </a:lnTo>
                  <a:lnTo>
                    <a:pt x="2834863" y="974424"/>
                  </a:lnTo>
                  <a:lnTo>
                    <a:pt x="2831980" y="974424"/>
                  </a:lnTo>
                  <a:lnTo>
                    <a:pt x="2381931" y="974424"/>
                  </a:lnTo>
                  <a:lnTo>
                    <a:pt x="1891751" y="1497925"/>
                  </a:lnTo>
                  <a:lnTo>
                    <a:pt x="1891751" y="2250406"/>
                  </a:lnTo>
                  <a:lnTo>
                    <a:pt x="1142998" y="2778367"/>
                  </a:lnTo>
                  <a:lnTo>
                    <a:pt x="1142998" y="1506560"/>
                  </a:lnTo>
                  <a:lnTo>
                    <a:pt x="4010" y="290147"/>
                  </a:lnTo>
                  <a:lnTo>
                    <a:pt x="0" y="290147"/>
                  </a:lnTo>
                  <a:lnTo>
                    <a:pt x="0" y="285864"/>
                  </a:lnTo>
                  <a:lnTo>
                    <a:pt x="0" y="32816"/>
                  </a:lnTo>
                  <a:cubicBezTo>
                    <a:pt x="0" y="14692"/>
                    <a:pt x="14692" y="0"/>
                    <a:pt x="3281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9FE859-E196-4C40-BDDE-310CA193082D}"/>
                </a:ext>
              </a:extLst>
            </p:cNvPr>
            <p:cNvSpPr/>
            <p:nvPr/>
          </p:nvSpPr>
          <p:spPr>
            <a:xfrm>
              <a:off x="4580792" y="1987062"/>
              <a:ext cx="3026664" cy="1055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C18A593-ECF3-4E92-9EF2-602A60375A09}"/>
              </a:ext>
            </a:extLst>
          </p:cNvPr>
          <p:cNvSpPr txBox="1"/>
          <p:nvPr/>
        </p:nvSpPr>
        <p:spPr>
          <a:xfrm>
            <a:off x="8531550" y="0"/>
            <a:ext cx="23073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10100110100100001010100111101110110110110101010000111001010110010101001110101000101010010110101101101101001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649703" y="318498"/>
            <a:ext cx="5285657" cy="2092881"/>
            <a:chOff x="4244163" y="1645867"/>
            <a:chExt cx="5285657" cy="209288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792960" y="1923770"/>
              <a:ext cx="373686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id-ID" altLang="ko-KR" sz="60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ATAR</a:t>
              </a:r>
              <a:endParaRPr lang="en-US" altLang="ko-KR" sz="6000" dirty="0">
                <a:solidFill>
                  <a:schemeClr val="accent2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37101-C539-492B-81E3-7F9CBE9A0A06}"/>
                </a:ext>
              </a:extLst>
            </p:cNvPr>
            <p:cNvSpPr txBox="1"/>
            <p:nvPr/>
          </p:nvSpPr>
          <p:spPr>
            <a:xfrm>
              <a:off x="5792959" y="2681288"/>
              <a:ext cx="373686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id-ID" altLang="ko-KR" sz="4000" b="1" dirty="0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BELAKANG</a:t>
              </a:r>
              <a:endParaRPr lang="en-US" altLang="ko-KR" sz="4000" b="1" dirty="0">
                <a:solidFill>
                  <a:schemeClr val="accent4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89951B-B1B6-4349-9D17-20E5DC324838}"/>
                </a:ext>
              </a:extLst>
            </p:cNvPr>
            <p:cNvSpPr txBox="1"/>
            <p:nvPr/>
          </p:nvSpPr>
          <p:spPr>
            <a:xfrm>
              <a:off x="4244163" y="1645867"/>
              <a:ext cx="1428068" cy="2092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d-ID" altLang="ko-KR" sz="130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Adobe Song Std L" panose="02020300000000000000" pitchFamily="18" charset="-128"/>
                  <a:cs typeface="Arial" pitchFamily="34" charset="0"/>
                </a:rPr>
                <a:t>L</a:t>
              </a:r>
              <a:endParaRPr lang="en-US" altLang="ko-KR" sz="13000" b="1" dirty="0">
                <a:solidFill>
                  <a:schemeClr val="accent2"/>
                </a:solidFill>
                <a:latin typeface="Arial Black" panose="020B0A04020102020204" pitchFamily="34" charset="0"/>
                <a:ea typeface="Adobe Song Std L" panose="02020300000000000000" pitchFamily="18" charset="-128"/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08E7E78-07F8-4FB7-B7AF-ECEF4F7DF126}"/>
              </a:ext>
            </a:extLst>
          </p:cNvPr>
          <p:cNvSpPr txBox="1"/>
          <p:nvPr/>
        </p:nvSpPr>
        <p:spPr>
          <a:xfrm>
            <a:off x="0" y="2721569"/>
            <a:ext cx="3248427" cy="16927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 err="1">
                <a:solidFill>
                  <a:schemeClr val="accent4"/>
                </a:solidFill>
                <a:cs typeface="Arial" pitchFamily="34" charset="0"/>
              </a:rPr>
              <a:t>Klinik</a:t>
            </a:r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000" dirty="0" err="1">
                <a:solidFill>
                  <a:schemeClr val="accent4"/>
                </a:solidFill>
                <a:cs typeface="Arial" pitchFamily="34" charset="0"/>
              </a:rPr>
              <a:t>Syifa</a:t>
            </a:r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000" dirty="0" err="1">
                <a:solidFill>
                  <a:schemeClr val="accent4"/>
                </a:solidFill>
                <a:cs typeface="Arial" pitchFamily="34" charset="0"/>
              </a:rPr>
              <a:t>Medikana</a:t>
            </a:r>
            <a:endParaRPr lang="en-GB" altLang="ko-KR" sz="2000" dirty="0">
              <a:solidFill>
                <a:schemeClr val="accent4"/>
              </a:solidFill>
              <a:cs typeface="Arial" pitchFamily="34" charset="0"/>
            </a:endParaRPr>
          </a:p>
          <a:p>
            <a:pPr algn="r"/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GB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GB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klinik</a:t>
            </a:r>
            <a:r>
              <a:rPr lang="en-GB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GB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melayani</a:t>
            </a:r>
            <a:r>
              <a:rPr lang="en-GB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kesehatan</a:t>
            </a:r>
            <a:r>
              <a:rPr lang="en-GB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masyarakat</a:t>
            </a:r>
            <a:r>
              <a:rPr lang="en-GB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pPr algn="r"/>
            <a:r>
              <a:rPr lang="en-GB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khususnya</a:t>
            </a:r>
            <a:r>
              <a:rPr lang="en-GB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melayani</a:t>
            </a:r>
            <a:r>
              <a:rPr lang="en-GB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pasien</a:t>
            </a:r>
            <a:r>
              <a:rPr lang="en-GB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GB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terletak</a:t>
            </a:r>
            <a:r>
              <a:rPr lang="en-GB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GB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Tambun</a:t>
            </a:r>
            <a:r>
              <a:rPr lang="en-GB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Selatan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5897CB-6845-4EE8-BDC0-C73C7F25E6D9}"/>
              </a:ext>
            </a:extLst>
          </p:cNvPr>
          <p:cNvSpPr txBox="1"/>
          <p:nvPr/>
        </p:nvSpPr>
        <p:spPr>
          <a:xfrm>
            <a:off x="3491315" y="2296549"/>
            <a:ext cx="44701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Adapun unit pelayanan kesehatan yang terdapat pada Klinik Syifa Medikana yaitu jasa pemeriksaan dengan resep, jasa pemeriksaan dengan obat, jasa poli umum dan khitan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id-ID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endParaRPr lang="id-ID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Proses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pengolahan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pasien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Klinik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Syifa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Medikana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masih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bersifat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manual,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dicatat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kedalam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buku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menyebabkan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timbulnya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beberapa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kendala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kesulitan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pencarian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pasien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terhadap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pasien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lama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berobat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ketika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pasien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membawa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berobat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sering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terjadi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redudansi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pasien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mengakibatkan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penumpukan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pasien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9E099D-A16D-498A-8E37-18A751FEB3AB}"/>
              </a:ext>
            </a:extLst>
          </p:cNvPr>
          <p:cNvGrpSpPr/>
          <p:nvPr/>
        </p:nvGrpSpPr>
        <p:grpSpPr>
          <a:xfrm>
            <a:off x="3479202" y="5287513"/>
            <a:ext cx="4349947" cy="605489"/>
            <a:chOff x="4367032" y="3575035"/>
            <a:chExt cx="4049707" cy="60548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C050DF-7539-4970-ADFC-0A936A03F9B8}"/>
                </a:ext>
              </a:extLst>
            </p:cNvPr>
            <p:cNvSpPr txBox="1"/>
            <p:nvPr/>
          </p:nvSpPr>
          <p:spPr>
            <a:xfrm>
              <a:off x="4367032" y="3575035"/>
              <a:ext cx="3133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D" sz="1200" dirty="0" err="1"/>
                <a:t>Berdasarkan</a:t>
              </a:r>
              <a:r>
                <a:rPr lang="en-ID" sz="1200" dirty="0"/>
                <a:t> </a:t>
              </a:r>
              <a:r>
                <a:rPr lang="en-ID" sz="1200" dirty="0" err="1"/>
                <a:t>uraian</a:t>
              </a:r>
              <a:r>
                <a:rPr lang="en-ID" sz="1200" dirty="0"/>
                <a:t> </a:t>
              </a:r>
              <a:r>
                <a:rPr lang="en-ID" sz="1200" dirty="0" err="1"/>
                <a:t>diatas</a:t>
              </a:r>
              <a:r>
                <a:rPr lang="en-ID" sz="1200" dirty="0"/>
                <a:t>, </a:t>
              </a:r>
              <a:r>
                <a:rPr lang="en-ID" sz="1200" dirty="0" err="1"/>
                <a:t>Peneliti</a:t>
              </a:r>
              <a:r>
                <a:rPr lang="en-ID" sz="1200" dirty="0"/>
                <a:t> </a:t>
              </a:r>
              <a:r>
                <a:rPr lang="en-ID" sz="1200" dirty="0" err="1"/>
                <a:t>tertarik</a:t>
              </a:r>
              <a:r>
                <a:rPr lang="en-ID" sz="1200" dirty="0"/>
                <a:t> </a:t>
              </a:r>
              <a:r>
                <a:rPr lang="en-ID" sz="1200" dirty="0" err="1"/>
                <a:t>untuk</a:t>
              </a:r>
              <a:r>
                <a:rPr lang="en-ID" sz="1200" dirty="0"/>
                <a:t> </a:t>
              </a:r>
              <a:r>
                <a:rPr lang="en-ID" sz="1200" dirty="0" err="1"/>
                <a:t>merancang</a:t>
              </a:r>
              <a:r>
                <a:rPr lang="en-ID" sz="1200" dirty="0"/>
                <a:t> </a:t>
              </a:r>
              <a:r>
                <a:rPr lang="en-ID" sz="1200" dirty="0" err="1"/>
                <a:t>sistem</a:t>
              </a:r>
              <a:r>
                <a:rPr lang="en-ID" sz="1200" dirty="0"/>
                <a:t> </a:t>
              </a:r>
              <a:r>
                <a:rPr lang="en-ID" sz="1200" dirty="0" err="1"/>
                <a:t>baru</a:t>
              </a:r>
              <a:r>
                <a:rPr lang="en-ID" sz="1200" dirty="0"/>
                <a:t> </a:t>
              </a:r>
              <a:r>
                <a:rPr lang="en-ID" sz="1200" dirty="0" err="1"/>
                <a:t>dengan</a:t>
              </a:r>
              <a:r>
                <a:rPr lang="en-ID" sz="1200" dirty="0"/>
                <a:t> </a:t>
              </a:r>
              <a:r>
                <a:rPr lang="en-ID" sz="1200" dirty="0" err="1"/>
                <a:t>judul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FEF473-37B1-48A4-B1EB-9E6463D4BB2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8558A9-57B4-4A44-99D6-9AF64CCBB776}"/>
              </a:ext>
            </a:extLst>
          </p:cNvPr>
          <p:cNvSpPr txBox="1"/>
          <p:nvPr/>
        </p:nvSpPr>
        <p:spPr>
          <a:xfrm>
            <a:off x="3563720" y="5821382"/>
            <a:ext cx="43253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rgbClr val="0587AF"/>
                </a:solidFill>
                <a:cs typeface="Arial" pitchFamily="34" charset="0"/>
              </a:rPr>
              <a:t>“ </a:t>
            </a:r>
            <a:r>
              <a:rPr lang="en-US" altLang="ko-KR" sz="1400" dirty="0" err="1">
                <a:solidFill>
                  <a:srgbClr val="0587AF"/>
                </a:solidFill>
                <a:cs typeface="Arial" pitchFamily="34" charset="0"/>
              </a:rPr>
              <a:t>Sistem</a:t>
            </a:r>
            <a:r>
              <a:rPr lang="en-US" altLang="ko-KR" sz="1400" dirty="0">
                <a:solidFill>
                  <a:srgbClr val="0587AF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rgbClr val="0587AF"/>
                </a:solidFill>
                <a:cs typeface="Arial" pitchFamily="34" charset="0"/>
              </a:rPr>
              <a:t>Informasi</a:t>
            </a:r>
            <a:r>
              <a:rPr lang="en-US" altLang="ko-KR" sz="1400" dirty="0">
                <a:solidFill>
                  <a:srgbClr val="0587AF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rgbClr val="0587AF"/>
                </a:solidFill>
                <a:cs typeface="Arial" pitchFamily="34" charset="0"/>
              </a:rPr>
              <a:t>Rekam</a:t>
            </a:r>
            <a:r>
              <a:rPr lang="en-US" altLang="ko-KR" sz="1400" dirty="0">
                <a:solidFill>
                  <a:srgbClr val="0587AF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rgbClr val="0587AF"/>
                </a:solidFill>
                <a:cs typeface="Arial" pitchFamily="34" charset="0"/>
              </a:rPr>
              <a:t>Medis</a:t>
            </a:r>
            <a:r>
              <a:rPr lang="en-US" altLang="ko-KR" sz="1400" dirty="0">
                <a:solidFill>
                  <a:srgbClr val="0587AF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rgbClr val="0587AF"/>
                </a:solidFill>
                <a:cs typeface="Arial" pitchFamily="34" charset="0"/>
              </a:rPr>
              <a:t>Berbasis</a:t>
            </a:r>
            <a:r>
              <a:rPr lang="en-US" altLang="ko-KR" sz="1400" dirty="0">
                <a:solidFill>
                  <a:srgbClr val="0587AF"/>
                </a:solidFill>
                <a:cs typeface="Arial" pitchFamily="34" charset="0"/>
              </a:rPr>
              <a:t> Web </a:t>
            </a:r>
            <a:r>
              <a:rPr lang="en-US" altLang="ko-KR" sz="1400" dirty="0" err="1">
                <a:solidFill>
                  <a:srgbClr val="0587AF"/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rgbClr val="0587AF"/>
                </a:solidFill>
                <a:cs typeface="Arial" pitchFamily="34" charset="0"/>
              </a:rPr>
              <a:t>  Framework Laravel Pada </a:t>
            </a:r>
            <a:r>
              <a:rPr lang="en-US" altLang="ko-KR" sz="1400" dirty="0" err="1">
                <a:solidFill>
                  <a:srgbClr val="0587AF"/>
                </a:solidFill>
                <a:cs typeface="Arial" pitchFamily="34" charset="0"/>
              </a:rPr>
              <a:t>Klinik</a:t>
            </a:r>
            <a:r>
              <a:rPr lang="en-US" altLang="ko-KR" sz="1400" dirty="0">
                <a:solidFill>
                  <a:srgbClr val="0587AF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rgbClr val="0587AF"/>
                </a:solidFill>
                <a:cs typeface="Arial" pitchFamily="34" charset="0"/>
              </a:rPr>
              <a:t>Syifa</a:t>
            </a:r>
            <a:r>
              <a:rPr lang="en-US" altLang="ko-KR" sz="1400" dirty="0">
                <a:solidFill>
                  <a:srgbClr val="0587AF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rgbClr val="0587AF"/>
                </a:solidFill>
                <a:cs typeface="Arial" pitchFamily="34" charset="0"/>
              </a:rPr>
              <a:t>Medikana</a:t>
            </a:r>
            <a:r>
              <a:rPr lang="en-US" altLang="ko-KR" sz="1400" dirty="0">
                <a:solidFill>
                  <a:srgbClr val="0587AF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rgbClr val="0587AF"/>
                </a:solidFill>
                <a:cs typeface="Arial" pitchFamily="34" charset="0"/>
              </a:rPr>
              <a:t>Tambun</a:t>
            </a:r>
            <a:r>
              <a:rPr lang="en-US" altLang="ko-KR" sz="1400" dirty="0">
                <a:solidFill>
                  <a:srgbClr val="0587AF"/>
                </a:solidFill>
                <a:cs typeface="Arial" pitchFamily="34" charset="0"/>
              </a:rPr>
              <a:t>  Selatan “</a:t>
            </a:r>
            <a:endParaRPr lang="id-ID" sz="1400" dirty="0">
              <a:solidFill>
                <a:srgbClr val="0587AF"/>
              </a:solidFill>
            </a:endParaRP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92F5FB19-5A92-40A7-A9D2-5814D12352F5}"/>
              </a:ext>
            </a:extLst>
          </p:cNvPr>
          <p:cNvSpPr/>
          <p:nvPr/>
        </p:nvSpPr>
        <p:spPr>
          <a:xfrm>
            <a:off x="9442220" y="558522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300324E-B624-474C-9833-E20CAB5C7CCC}"/>
              </a:ext>
            </a:extLst>
          </p:cNvPr>
          <p:cNvSpPr/>
          <p:nvPr/>
        </p:nvSpPr>
        <p:spPr>
          <a:xfrm>
            <a:off x="8077912" y="3567955"/>
            <a:ext cx="3214646" cy="27808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2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608950-CBCC-4A36-9469-3DC1AC92CE9F}"/>
              </a:ext>
            </a:extLst>
          </p:cNvPr>
          <p:cNvSpPr/>
          <p:nvPr/>
        </p:nvSpPr>
        <p:spPr>
          <a:xfrm>
            <a:off x="6249179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289326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1205212" y="1066722"/>
            <a:ext cx="466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Belum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adanya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sistem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informasi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membantu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kegiatan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saat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rekam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medis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mengolah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data..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488617" y="987603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1205212" y="2339984"/>
            <a:ext cx="466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Petugas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sulit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melakukan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pencarian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rekam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medis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dan data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pasien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488617" y="227911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1205212" y="3314413"/>
            <a:ext cx="466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Data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pasien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rekam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medis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tertulis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buku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berpotensi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mengalami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redudansi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data,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hilang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rusak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488617" y="3262435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12645" y="402828"/>
            <a:ext cx="49898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err="1">
                <a:solidFill>
                  <a:srgbClr val="FFC000"/>
                </a:solidFill>
                <a:latin typeface="+mj-lt"/>
                <a:cs typeface="Arial" pitchFamily="34" charset="0"/>
              </a:rPr>
              <a:t>Identifikasi</a:t>
            </a:r>
            <a:r>
              <a:rPr lang="en-US" altLang="ko-KR" sz="3200" dirty="0">
                <a:solidFill>
                  <a:srgbClr val="FFC000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200" dirty="0" err="1">
                <a:solidFill>
                  <a:srgbClr val="FFC000"/>
                </a:solidFill>
                <a:latin typeface="+mj-lt"/>
                <a:cs typeface="Arial" pitchFamily="34" charset="0"/>
              </a:rPr>
              <a:t>Permasalah</a:t>
            </a:r>
            <a:r>
              <a:rPr lang="id-ID" altLang="ko-KR" sz="3200" dirty="0">
                <a:solidFill>
                  <a:srgbClr val="FFC000"/>
                </a:solidFill>
                <a:latin typeface="+mj-lt"/>
                <a:cs typeface="Arial" pitchFamily="34" charset="0"/>
              </a:rPr>
              <a:t>a</a:t>
            </a:r>
            <a:r>
              <a:rPr lang="en-US" altLang="ko-KR" sz="3200" dirty="0">
                <a:solidFill>
                  <a:srgbClr val="FFC000"/>
                </a:solidFill>
                <a:latin typeface="+mj-lt"/>
                <a:cs typeface="Arial" pitchFamily="34" charset="0"/>
              </a:rPr>
              <a:t>n</a:t>
            </a:r>
            <a:endParaRPr lang="ko-KR" altLang="en-US" sz="3200" dirty="0">
              <a:solidFill>
                <a:srgbClr val="FFC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ACDF7-14DE-4EDB-BB09-3DD16B9492B1}"/>
              </a:ext>
            </a:extLst>
          </p:cNvPr>
          <p:cNvSpPr txBox="1"/>
          <p:nvPr/>
        </p:nvSpPr>
        <p:spPr>
          <a:xfrm>
            <a:off x="648103" y="4026454"/>
            <a:ext cx="49898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+mj-lt"/>
                <a:cs typeface="Arial" pitchFamily="34" charset="0"/>
              </a:rPr>
              <a:t>R</a:t>
            </a:r>
            <a:r>
              <a:rPr lang="id-ID" altLang="ko-KR" sz="3200" dirty="0">
                <a:solidFill>
                  <a:srgbClr val="FFC000"/>
                </a:solidFill>
                <a:latin typeface="+mj-lt"/>
                <a:cs typeface="Arial" pitchFamily="34" charset="0"/>
              </a:rPr>
              <a:t>umusan Masalah</a:t>
            </a:r>
            <a:endParaRPr lang="ko-KR" altLang="en-US" sz="3200" dirty="0">
              <a:solidFill>
                <a:srgbClr val="FFC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AD0CE8-B796-4A10-869F-431B03C363A9}"/>
              </a:ext>
            </a:extLst>
          </p:cNvPr>
          <p:cNvSpPr txBox="1"/>
          <p:nvPr/>
        </p:nvSpPr>
        <p:spPr>
          <a:xfrm>
            <a:off x="1017477" y="4553942"/>
            <a:ext cx="4661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Bagaimana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mengimplementasikan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sistem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informasi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membantu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kegiatan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rekam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medis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Klinik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Syifa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medikana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6633D4-B058-418F-8B2C-513B0E39A585}"/>
              </a:ext>
            </a:extLst>
          </p:cNvPr>
          <p:cNvSpPr txBox="1"/>
          <p:nvPr/>
        </p:nvSpPr>
        <p:spPr>
          <a:xfrm>
            <a:off x="6489983" y="411115"/>
            <a:ext cx="49898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+mj-lt"/>
                <a:cs typeface="Arial" pitchFamily="34" charset="0"/>
              </a:rPr>
              <a:t>B</a:t>
            </a:r>
            <a:r>
              <a:rPr lang="id-ID" altLang="ko-KR" sz="3200" dirty="0">
                <a:solidFill>
                  <a:srgbClr val="FFC000"/>
                </a:solidFill>
                <a:latin typeface="+mj-lt"/>
                <a:cs typeface="Arial" pitchFamily="34" charset="0"/>
              </a:rPr>
              <a:t>atasan Masalah</a:t>
            </a:r>
            <a:endParaRPr lang="ko-KR" altLang="en-US" sz="3200" dirty="0">
              <a:solidFill>
                <a:srgbClr val="FFC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2869D4-5A37-46CE-BC52-D471BF8B6DD2}"/>
              </a:ext>
            </a:extLst>
          </p:cNvPr>
          <p:cNvSpPr txBox="1"/>
          <p:nvPr/>
        </p:nvSpPr>
        <p:spPr>
          <a:xfrm>
            <a:off x="7041543" y="1073141"/>
            <a:ext cx="4661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Sistem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dibangun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menggunakan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Bahasa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Pemograman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Web PHP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Framework Laravel pada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Klinik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Syifa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Medikana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C49D29-E64D-474E-8B7D-5FB86A3AFA2E}"/>
              </a:ext>
            </a:extLst>
          </p:cNvPr>
          <p:cNvSpPr txBox="1"/>
          <p:nvPr/>
        </p:nvSpPr>
        <p:spPr>
          <a:xfrm>
            <a:off x="7041543" y="1979826"/>
            <a:ext cx="466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Metodologi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perancangan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sistem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digunakan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yaitu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metodologi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berorientasi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objek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4FC56-7F9F-4EF4-8DE0-22780401F5C7}"/>
              </a:ext>
            </a:extLst>
          </p:cNvPr>
          <p:cNvSpPr txBox="1"/>
          <p:nvPr/>
        </p:nvSpPr>
        <p:spPr>
          <a:xfrm>
            <a:off x="6324948" y="186366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88B5C7-DC7D-4207-95C3-94B747D8DFC9}"/>
              </a:ext>
            </a:extLst>
          </p:cNvPr>
          <p:cNvSpPr txBox="1"/>
          <p:nvPr/>
        </p:nvSpPr>
        <p:spPr>
          <a:xfrm>
            <a:off x="7041543" y="2744881"/>
            <a:ext cx="466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Hanya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mencangkup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pendaftaran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pasien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data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obat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data lab,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rekam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medis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pasien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tagihan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berobat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pasien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125EE7-3DE7-45A4-AEEC-E5413C128318}"/>
              </a:ext>
            </a:extLst>
          </p:cNvPr>
          <p:cNvSpPr txBox="1"/>
          <p:nvPr/>
        </p:nvSpPr>
        <p:spPr>
          <a:xfrm>
            <a:off x="6324947" y="2638349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76A916-2C05-4CBA-B01F-794C691A42DB}"/>
              </a:ext>
            </a:extLst>
          </p:cNvPr>
          <p:cNvSpPr txBox="1"/>
          <p:nvPr/>
        </p:nvSpPr>
        <p:spPr>
          <a:xfrm>
            <a:off x="6301521" y="1034295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8BFCF1-A833-4237-8E5F-C14284C8CC64}"/>
              </a:ext>
            </a:extLst>
          </p:cNvPr>
          <p:cNvSpPr txBox="1"/>
          <p:nvPr/>
        </p:nvSpPr>
        <p:spPr>
          <a:xfrm>
            <a:off x="6583647" y="3394738"/>
            <a:ext cx="49898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err="1">
                <a:solidFill>
                  <a:srgbClr val="FFC000"/>
                </a:solidFill>
                <a:latin typeface="+mj-lt"/>
                <a:cs typeface="Arial" pitchFamily="34" charset="0"/>
              </a:rPr>
              <a:t>Tujuan</a:t>
            </a:r>
            <a:r>
              <a:rPr lang="en-US" altLang="ko-KR" sz="3200" dirty="0">
                <a:solidFill>
                  <a:srgbClr val="FFC000"/>
                </a:solidFill>
                <a:latin typeface="+mj-lt"/>
                <a:cs typeface="Arial" pitchFamily="34" charset="0"/>
              </a:rPr>
              <a:t> dan </a:t>
            </a:r>
            <a:r>
              <a:rPr lang="en-US" altLang="ko-KR" sz="3200" dirty="0" err="1">
                <a:solidFill>
                  <a:srgbClr val="FFC000"/>
                </a:solidFill>
                <a:latin typeface="+mj-lt"/>
                <a:cs typeface="Arial" pitchFamily="34" charset="0"/>
              </a:rPr>
              <a:t>Manfaat</a:t>
            </a:r>
            <a:endParaRPr lang="ko-KR" altLang="en-US" sz="3200" dirty="0">
              <a:solidFill>
                <a:srgbClr val="FFC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1FE63-B64F-4EFC-8668-B86C6DE9022C}"/>
              </a:ext>
            </a:extLst>
          </p:cNvPr>
          <p:cNvSpPr txBox="1"/>
          <p:nvPr/>
        </p:nvSpPr>
        <p:spPr>
          <a:xfrm>
            <a:off x="6654011" y="4258881"/>
            <a:ext cx="50493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Membangun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sebuah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sistem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informasi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di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manfaatkan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menyajikan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informasi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rekam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medis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pasien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baik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cepat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mudah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serta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memberikan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kemudahan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pembuatan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laporan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melihat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riyawat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rekam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medis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pasien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E532C-9163-4524-B476-C94106EFCC6B}"/>
              </a:ext>
            </a:extLst>
          </p:cNvPr>
          <p:cNvSpPr txBox="1"/>
          <p:nvPr/>
        </p:nvSpPr>
        <p:spPr>
          <a:xfrm>
            <a:off x="6654011" y="5574763"/>
            <a:ext cx="4661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mempermudah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bagian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administrasi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pendaftaran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pasien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data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rekam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medis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data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pasien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data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dokter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data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obat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cetak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struk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pembayaran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DE188B-41D3-4FB7-A7BE-B98E5CEFC219}"/>
              </a:ext>
            </a:extLst>
          </p:cNvPr>
          <p:cNvSpPr txBox="1"/>
          <p:nvPr/>
        </p:nvSpPr>
        <p:spPr>
          <a:xfrm>
            <a:off x="8621484" y="3981882"/>
            <a:ext cx="1912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altLang="ko-KR" sz="1200" dirty="0">
                <a:solidFill>
                  <a:schemeClr val="bg1"/>
                </a:solidFill>
                <a:cs typeface="Arial" pitchFamily="34" charset="0"/>
              </a:rPr>
              <a:t>Tujuan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4A7734-055E-4160-98E1-F8B6DFF37376}"/>
              </a:ext>
            </a:extLst>
          </p:cNvPr>
          <p:cNvSpPr txBox="1"/>
          <p:nvPr/>
        </p:nvSpPr>
        <p:spPr>
          <a:xfrm>
            <a:off x="8621484" y="5303740"/>
            <a:ext cx="1912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altLang="ko-KR" sz="1200" dirty="0">
                <a:solidFill>
                  <a:schemeClr val="bg1"/>
                </a:solidFill>
                <a:cs typeface="Arial" pitchFamily="34" charset="0"/>
              </a:rPr>
              <a:t>Manfaat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0C836-32E8-486A-A315-62B9C49C6B24}"/>
              </a:ext>
            </a:extLst>
          </p:cNvPr>
          <p:cNvSpPr txBox="1"/>
          <p:nvPr/>
        </p:nvSpPr>
        <p:spPr>
          <a:xfrm>
            <a:off x="360242" y="4411295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6BF71D-4387-4608-8381-B1986BEE5ADB}"/>
              </a:ext>
            </a:extLst>
          </p:cNvPr>
          <p:cNvSpPr txBox="1"/>
          <p:nvPr/>
        </p:nvSpPr>
        <p:spPr>
          <a:xfrm>
            <a:off x="360242" y="5702802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91830C-42F0-4D6E-BE91-5E485DA80D78}"/>
              </a:ext>
            </a:extLst>
          </p:cNvPr>
          <p:cNvSpPr txBox="1"/>
          <p:nvPr/>
        </p:nvSpPr>
        <p:spPr>
          <a:xfrm>
            <a:off x="1205212" y="5681998"/>
            <a:ext cx="4661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Apakah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sistem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informasi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rekam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medis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bisa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menjadi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solusi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tepat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permasalahan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tersebut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?</a:t>
            </a:r>
          </a:p>
          <a:p>
            <a:pPr algn="just"/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948545-0461-4461-8B05-D6D595DC1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4837"/>
            <a:ext cx="3476625" cy="5648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0ED844-A23C-419C-897C-BCCCF88DAF8A}"/>
              </a:ext>
            </a:extLst>
          </p:cNvPr>
          <p:cNvSpPr txBox="1"/>
          <p:nvPr/>
        </p:nvSpPr>
        <p:spPr>
          <a:xfrm>
            <a:off x="1482811" y="1194485"/>
            <a:ext cx="4042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KERANGKA BERFIKIR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27991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0ED844-A23C-419C-897C-BCCCF88DAF8A}"/>
              </a:ext>
            </a:extLst>
          </p:cNvPr>
          <p:cNvSpPr txBox="1"/>
          <p:nvPr/>
        </p:nvSpPr>
        <p:spPr>
          <a:xfrm>
            <a:off x="1482811" y="1194485"/>
            <a:ext cx="3576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SISTEM BERJALAN</a:t>
            </a:r>
            <a:endParaRPr lang="en-ID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4D00A-8962-4B19-BCCD-3246F4FCA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6243"/>
            <a:ext cx="46482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5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0ED844-A23C-419C-897C-BCCCF88DAF8A}"/>
              </a:ext>
            </a:extLst>
          </p:cNvPr>
          <p:cNvSpPr txBox="1"/>
          <p:nvPr/>
        </p:nvSpPr>
        <p:spPr>
          <a:xfrm>
            <a:off x="1482811" y="1194485"/>
            <a:ext cx="3629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FLOWMAP USULAN</a:t>
            </a:r>
            <a:endParaRPr lang="en-ID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DBD67-774B-4D81-808F-ACF1D18E35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0" b="6991"/>
          <a:stretch/>
        </p:blipFill>
        <p:spPr>
          <a:xfrm>
            <a:off x="5194644" y="772297"/>
            <a:ext cx="6677025" cy="53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7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0ED844-A23C-419C-897C-BCCCF88DAF8A}"/>
              </a:ext>
            </a:extLst>
          </p:cNvPr>
          <p:cNvSpPr txBox="1"/>
          <p:nvPr/>
        </p:nvSpPr>
        <p:spPr>
          <a:xfrm>
            <a:off x="1482811" y="1194485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USE CASE</a:t>
            </a:r>
            <a:endParaRPr lang="en-ID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A8468-B0B4-4281-BCF9-BB314CF79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91" y="892518"/>
            <a:ext cx="52197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63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0ED844-A23C-419C-897C-BCCCF88DAF8A}"/>
              </a:ext>
            </a:extLst>
          </p:cNvPr>
          <p:cNvSpPr txBox="1"/>
          <p:nvPr/>
        </p:nvSpPr>
        <p:spPr>
          <a:xfrm>
            <a:off x="1482811" y="1194485"/>
            <a:ext cx="3629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FLOWMAP USULAN</a:t>
            </a:r>
            <a:endParaRPr lang="en-ID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DBD67-774B-4D81-808F-ACF1D18E35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0" b="6991"/>
          <a:stretch/>
        </p:blipFill>
        <p:spPr>
          <a:xfrm>
            <a:off x="5194644" y="772297"/>
            <a:ext cx="6677025" cy="53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22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0ED844-A23C-419C-897C-BCCCF88DAF8A}"/>
              </a:ext>
            </a:extLst>
          </p:cNvPr>
          <p:cNvSpPr txBox="1"/>
          <p:nvPr/>
        </p:nvSpPr>
        <p:spPr>
          <a:xfrm>
            <a:off x="3622117" y="675502"/>
            <a:ext cx="4947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PERANCANGAN TAMPILAN</a:t>
            </a:r>
            <a:endParaRPr lang="en-ID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ABE1F-64A8-42A1-82EA-8A8A9FF52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56" y="1639330"/>
            <a:ext cx="4286250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22A0E5-70BB-4ED4-990B-83E721E30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607" y="1639330"/>
            <a:ext cx="57435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3919</TotalTime>
  <Words>685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Adobe Song Std L</vt:lpstr>
      <vt:lpstr>Arial</vt:lpstr>
      <vt:lpstr>Arial Black</vt:lpstr>
      <vt:lpstr>Arial Rounded MT Bold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Ziidat</cp:lastModifiedBy>
  <cp:revision>144</cp:revision>
  <dcterms:created xsi:type="dcterms:W3CDTF">2019-01-14T06:35:35Z</dcterms:created>
  <dcterms:modified xsi:type="dcterms:W3CDTF">2021-08-12T17:46:54Z</dcterms:modified>
</cp:coreProperties>
</file>