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7F08F-4441-42A6-9EBF-046A16A6FCBC}" v="62" dt="2023-09-21T19:49:37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34223-E1B0-478A-B766-A26CF78F836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7206-34D4-4FC7-9AFA-4FBA923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B7206-34D4-4FC7-9AFA-4FBA9231B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F873-A5E2-6B7E-7C9A-0AD5F2D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3692-282C-647D-8540-5C37EB35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5EEA-9C27-950B-8816-9AFE20EC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C3C0-2A5A-A84B-095E-E580A7ED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53B0-6928-33E2-DC94-51099307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ED75-0460-8E61-692B-9815BD45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9E9D1-F090-E95A-F6BE-37223AB3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6B19-2BD1-F967-4248-8221D0B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1B15-B3AB-BDE9-3A64-BB4174D0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3A5E-5D50-3676-4D38-7DD12F3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AA141-EB45-D65E-970A-79D1F1AA6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81013-F56C-4144-B013-6D8154BC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1BE6-582D-A548-43A0-83F36C2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4C30-BCC8-371D-A0C6-211737FF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523D-E90B-3F50-E0D6-ED347FD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9D9-E8A7-E941-B770-E3FAA558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EECE-0E5B-CC9A-B398-B4596D8F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E44A-46A2-5F36-6CFB-0B9E5F30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E240-0315-824C-93B2-E7AB82A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5447-2E22-FE90-CA9E-1AD48D07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96AF-71CB-147D-D6A7-B7F55DEA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80FB-87D3-A89C-18C1-8C16904D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8ECB-B501-0990-133D-E859C289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838E-EDCA-BC8C-3D37-1640C359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CB04-6916-E1FD-0614-66F0CCE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24B6-DF52-816D-F408-10F7C720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2517-3426-C298-6117-9C26B3BB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272B-74F5-EEF0-12B7-90A0F3D6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C312-CFFA-4CB5-C6C2-61AC0A6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13F8-11F8-EBFF-33D9-F625241A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403C-9664-E4A1-8F4B-1F902F8A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FA8F-102B-46C5-D799-FFFABB6F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D9B7-C385-819F-2918-E3654EFF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9457B-5A84-C1AD-5362-927E7FE46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0897E-D566-CDD9-B97F-D3DCC8059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152F5-039A-B044-C55E-A79313D9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DA75F-529C-9B4F-E6C0-CAE2981B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F28A8-1366-8FD2-CE77-50C36FDB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1FCA5-0BD4-6DCF-5597-D8A50D6A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DD7-0FA1-EE70-D0EC-0D16D612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145D1-2949-FACE-0733-F79C46DA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DDF9-21BF-6324-5B94-F618A094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D5BF9-5DE3-71B4-3F73-8A26E13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8747E-2CBF-51E4-43D2-4C42DB2E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6BE1E-A927-15A5-6197-0AC9BD2F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0998C-19EF-84E9-739C-5571C6E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8FA7-F5B3-1E2F-B284-01EDABAD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EFC1-DCF6-93CE-AA45-98B79E2C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CE5C-C62B-BAC7-CD35-ADBCB814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E5BB2-25FC-11D4-6571-377C875F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06C5-68F0-6199-DB0C-F3EB1545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CE8C-44BD-B11D-15CB-2A6B6B1E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43B1-B639-65A9-7CEB-DC30A3C3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0FC86-4BB7-9D41-BF2C-12BF8BABF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8035-FBF3-AA67-B7B0-99FCA3AA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5C70-7D94-E8E7-0DAC-C9A3D0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3BA83-CC15-103B-B19E-E3C9C808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7D2B-4788-2192-61FC-CAADDC60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1293D-00B8-6C0D-0B47-B33E700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8409-BD29-F48A-AF33-1A8882DA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4D57-5A1A-21B9-9931-24CD16FD9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1504-5947-4FDF-A886-C1D18F96CBC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A92A-71C7-AEEA-8920-11F6222FD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F1D1-B4F5-5062-A8BD-9DC25A8E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5FC8-D5D9-4CEB-9859-B8193B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8BA7B-4854-B7BE-3849-3889A7C9F44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spc="1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</a:t>
            </a:r>
            <a:r>
              <a:rPr lang="en-US" sz="2600" b="1" kern="1200" spc="9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600" b="1" kern="1200" spc="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ion model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16B9FAC-6817-7F40-5961-CEF4F72D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407319"/>
            <a:ext cx="7188199" cy="40433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0456E-4D3B-60D3-3414-01D559EB456F}"/>
              </a:ext>
            </a:extLst>
          </p:cNvPr>
          <p:cNvSpPr txBox="1"/>
          <p:nvPr/>
        </p:nvSpPr>
        <p:spPr>
          <a:xfrm>
            <a:off x="4856813" y="2963587"/>
            <a:ext cx="6695106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6985" marR="1546860" indent="-117983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rgbClr val="001F5F"/>
                </a:solidFill>
                <a:latin typeface="Arial MT"/>
                <a:cs typeface="Arial MT"/>
              </a:rPr>
              <a:t>Linear regression model we use as a predictive modeling technique that allows us to build a model that can help predict continuous response value as a function of a linear combination.</a:t>
            </a:r>
          </a:p>
          <a:p>
            <a:pPr marL="1276985" marR="1546860" indent="-117983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spc="-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US" sz="1800" spc="-5">
                <a:solidFill>
                  <a:srgbClr val="001F5F"/>
                </a:solidFill>
                <a:latin typeface="Arial MT"/>
                <a:cs typeface="Arial MT"/>
              </a:rPr>
              <a:t>Establishes a </a:t>
            </a:r>
            <a:r>
              <a:rPr lang="en-US" sz="1800">
                <a:solidFill>
                  <a:srgbClr val="001F5F"/>
                </a:solidFill>
                <a:latin typeface="Arial MT"/>
                <a:cs typeface="Arial MT"/>
              </a:rPr>
              <a:t>relationship </a:t>
            </a:r>
            <a:r>
              <a:rPr lang="en-US" sz="1800" spc="-5">
                <a:solidFill>
                  <a:srgbClr val="001F5F"/>
                </a:solidFill>
                <a:latin typeface="Arial MT"/>
                <a:cs typeface="Arial MT"/>
              </a:rPr>
              <a:t>between the </a:t>
            </a:r>
            <a:r>
              <a:rPr lang="en-US" sz="1800">
                <a:solidFill>
                  <a:srgbClr val="001F5F"/>
                </a:solidFill>
                <a:latin typeface="Arial MT"/>
                <a:cs typeface="Arial MT"/>
              </a:rPr>
              <a:t>Independent and dependent</a:t>
            </a:r>
            <a:r>
              <a:rPr lang="en-US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lang="en-US" sz="1800">
                <a:solidFill>
                  <a:srgbClr val="001F5F"/>
                </a:solidFill>
                <a:latin typeface="Arial MT"/>
                <a:cs typeface="Arial MT"/>
              </a:rPr>
              <a:t>Variables.</a:t>
            </a: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9432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D4EDDD66-B1BA-315C-DD2F-684E49C3618E}"/>
              </a:ext>
            </a:extLst>
          </p:cNvPr>
          <p:cNvGrpSpPr/>
          <p:nvPr/>
        </p:nvGrpSpPr>
        <p:grpSpPr>
          <a:xfrm>
            <a:off x="329784" y="2111510"/>
            <a:ext cx="11341854" cy="4746490"/>
            <a:chOff x="62484" y="1993392"/>
            <a:chExt cx="9019031" cy="3608832"/>
          </a:xfrm>
        </p:grpSpPr>
        <p:pic>
          <p:nvPicPr>
            <p:cNvPr id="3" name="object 4">
              <a:extLst>
                <a:ext uri="{FF2B5EF4-FFF2-40B4-BE49-F238E27FC236}">
                  <a16:creationId xmlns:a16="http://schemas.microsoft.com/office/drawing/2014/main" id="{84BB5C54-3BBE-1EA6-1D1B-7BA335C6C43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" y="2078736"/>
              <a:ext cx="4664964" cy="3523488"/>
            </a:xfrm>
            <a:prstGeom prst="rect">
              <a:avLst/>
            </a:prstGeom>
          </p:spPr>
        </p:pic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AB242F7C-58CA-48C9-3FF8-589A02A581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3543" y="1993392"/>
              <a:ext cx="4347972" cy="311810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319B1B5-79CB-122D-B4A9-E5E8796A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275" y="645427"/>
            <a:ext cx="6899970" cy="13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93" name="Rectangle 7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7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7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C8BA7B-4854-B7BE-3849-3889A7C9F44D}"/>
              </a:ext>
            </a:extLst>
          </p:cNvPr>
          <p:cNvSpPr txBox="1"/>
          <p:nvPr/>
        </p:nvSpPr>
        <p:spPr>
          <a:xfrm>
            <a:off x="1371598" y="319314"/>
            <a:ext cx="9477377" cy="103051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 </a:t>
            </a:r>
          </a:p>
        </p:txBody>
      </p:sp>
      <p:pic>
        <p:nvPicPr>
          <p:cNvPr id="3" name="object 3" descr="A diagram of a graph&#10;&#10;Description automatically generated">
            <a:extLst>
              <a:ext uri="{FF2B5EF4-FFF2-40B4-BE49-F238E27FC236}">
                <a16:creationId xmlns:a16="http://schemas.microsoft.com/office/drawing/2014/main" id="{5B449EF9-098F-4B21-857D-9B55063F3D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124" y="2050595"/>
            <a:ext cx="6401876" cy="2617365"/>
          </a:xfrm>
          <a:prstGeom prst="rect">
            <a:avLst/>
          </a:prstGeom>
        </p:spPr>
      </p:pic>
      <p:pic>
        <p:nvPicPr>
          <p:cNvPr id="2" name="Picture 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16B9FAC-6817-7F40-5961-CEF4F72D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11" y="2080261"/>
            <a:ext cx="4600354" cy="25876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1F27E-1960-1920-E3A5-DF43F2003D52}"/>
              </a:ext>
            </a:extLst>
          </p:cNvPr>
          <p:cNvSpPr txBox="1"/>
          <p:nvPr/>
        </p:nvSpPr>
        <p:spPr>
          <a:xfrm>
            <a:off x="1371598" y="5070346"/>
            <a:ext cx="9496427" cy="157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99085" marR="5080" indent="-228600">
              <a:lnSpc>
                <a:spcPct val="90000"/>
              </a:lnSpc>
              <a:spcBef>
                <a:spcPts val="144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/>
              <a:t>Regression</a:t>
            </a:r>
            <a:r>
              <a:rPr lang="en-US" sz="1400" spc="5" dirty="0"/>
              <a:t> </a:t>
            </a:r>
            <a:r>
              <a:rPr lang="en-US" sz="1400" spc="-5" dirty="0"/>
              <a:t>analysis</a:t>
            </a:r>
            <a:r>
              <a:rPr lang="en-US" sz="1400" dirty="0"/>
              <a:t> </a:t>
            </a:r>
            <a:r>
              <a:rPr lang="en-US" sz="1400" spc="-5" dirty="0"/>
              <a:t>is</a:t>
            </a:r>
            <a:r>
              <a:rPr lang="en-US" sz="1400" dirty="0"/>
              <a:t> used</a:t>
            </a:r>
            <a:r>
              <a:rPr lang="en-US" sz="1400" spc="5" dirty="0"/>
              <a:t> </a:t>
            </a:r>
            <a:r>
              <a:rPr lang="en-US" sz="1400" dirty="0"/>
              <a:t>to</a:t>
            </a:r>
            <a:r>
              <a:rPr lang="en-US" sz="1400" spc="5" dirty="0"/>
              <a:t> </a:t>
            </a:r>
            <a:r>
              <a:rPr lang="en-US" sz="1400" spc="-5" dirty="0"/>
              <a:t>understand</a:t>
            </a:r>
            <a:r>
              <a:rPr lang="en-US" sz="1400" dirty="0"/>
              <a:t> </a:t>
            </a:r>
            <a:r>
              <a:rPr lang="en-US" sz="1400" spc="-5" dirty="0"/>
              <a:t>which</a:t>
            </a:r>
            <a:r>
              <a:rPr lang="en-US" sz="1400" dirty="0"/>
              <a:t> </a:t>
            </a:r>
            <a:r>
              <a:rPr lang="en-US" sz="1400" spc="-5" dirty="0"/>
              <a:t>among</a:t>
            </a:r>
            <a:r>
              <a:rPr lang="en-US" sz="1400" dirty="0"/>
              <a:t> the </a:t>
            </a:r>
            <a:r>
              <a:rPr lang="en-US" sz="1400" spc="5" dirty="0"/>
              <a:t> </a:t>
            </a:r>
            <a:r>
              <a:rPr lang="en-US" sz="1400" dirty="0"/>
              <a:t>Independent</a:t>
            </a:r>
            <a:r>
              <a:rPr lang="en-US" sz="1400" spc="-35" dirty="0"/>
              <a:t> </a:t>
            </a:r>
            <a:r>
              <a:rPr lang="en-US" sz="1400" dirty="0"/>
              <a:t>Variables </a:t>
            </a:r>
            <a:r>
              <a:rPr lang="en-US" sz="1400" spc="-5" dirty="0"/>
              <a:t>are</a:t>
            </a:r>
            <a:r>
              <a:rPr lang="en-US" sz="1400" spc="-15" dirty="0"/>
              <a:t> </a:t>
            </a:r>
            <a:r>
              <a:rPr lang="en-US" sz="1400" dirty="0"/>
              <a:t>related</a:t>
            </a:r>
            <a:r>
              <a:rPr lang="en-US" sz="1400" spc="-15" dirty="0"/>
              <a:t> </a:t>
            </a:r>
            <a:r>
              <a:rPr lang="en-US" sz="1400" dirty="0"/>
              <a:t>to</a:t>
            </a:r>
            <a:r>
              <a:rPr lang="en-US" sz="1400" spc="-20" dirty="0"/>
              <a:t> </a:t>
            </a:r>
            <a:r>
              <a:rPr lang="en-US" sz="1400" dirty="0"/>
              <a:t>Dependent</a:t>
            </a:r>
            <a:r>
              <a:rPr lang="en-US" sz="1400" spc="-10" dirty="0"/>
              <a:t> </a:t>
            </a:r>
            <a:r>
              <a:rPr lang="en-US" sz="1400" dirty="0"/>
              <a:t>Variables.</a:t>
            </a:r>
          </a:p>
          <a:p>
            <a:pPr indent="-228600">
              <a:lnSpc>
                <a:spcPct val="9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99085" marR="5080" indent="-2286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dirty="0"/>
              <a:t>It </a:t>
            </a:r>
            <a:r>
              <a:rPr lang="en-US" sz="1400" spc="-5" dirty="0"/>
              <a:t>attempts </a:t>
            </a:r>
            <a:r>
              <a:rPr lang="en-US" sz="1400" dirty="0"/>
              <a:t>to </a:t>
            </a:r>
            <a:r>
              <a:rPr lang="en-US" sz="1400" spc="-5" dirty="0"/>
              <a:t>model the relationship between </a:t>
            </a:r>
            <a:r>
              <a:rPr lang="en-US" sz="1400" spc="-10" dirty="0"/>
              <a:t>two </a:t>
            </a:r>
            <a:r>
              <a:rPr lang="en-US" sz="1400" dirty="0"/>
              <a:t>variables by </a:t>
            </a:r>
            <a:r>
              <a:rPr lang="en-US" sz="1400" spc="-5" dirty="0"/>
              <a:t>fitting a </a:t>
            </a:r>
            <a:r>
              <a:rPr lang="en-US" sz="1400" dirty="0"/>
              <a:t> </a:t>
            </a:r>
            <a:r>
              <a:rPr lang="en-US" sz="1400" spc="-5" dirty="0"/>
              <a:t>line called</a:t>
            </a:r>
            <a:r>
              <a:rPr lang="en-US" sz="1400" dirty="0"/>
              <a:t> the Linear</a:t>
            </a:r>
            <a:r>
              <a:rPr lang="en-US" sz="1400" spc="-10" dirty="0"/>
              <a:t> </a:t>
            </a:r>
            <a:r>
              <a:rPr lang="en-US" sz="1400" dirty="0"/>
              <a:t>Regression</a:t>
            </a:r>
            <a:r>
              <a:rPr lang="en-US" sz="1400" spc="-10" dirty="0"/>
              <a:t> </a:t>
            </a:r>
            <a:r>
              <a:rPr lang="en-US" sz="1400" dirty="0"/>
              <a:t>Line.</a:t>
            </a:r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99085" marR="5715" indent="-2286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400" spc="-5" dirty="0"/>
              <a:t>The</a:t>
            </a:r>
            <a:r>
              <a:rPr lang="en-US" sz="1400" dirty="0"/>
              <a:t> </a:t>
            </a:r>
            <a:r>
              <a:rPr lang="en-US" sz="1400" spc="-5" dirty="0"/>
              <a:t>case</a:t>
            </a:r>
            <a:r>
              <a:rPr lang="en-US" sz="1400" dirty="0"/>
              <a:t> </a:t>
            </a:r>
            <a:r>
              <a:rPr lang="en-US" sz="1400" spc="-5" dirty="0"/>
              <a:t>of</a:t>
            </a:r>
            <a:r>
              <a:rPr lang="en-US" sz="1400" dirty="0"/>
              <a:t> a </a:t>
            </a:r>
            <a:r>
              <a:rPr lang="en-US" sz="1400" spc="-5" dirty="0"/>
              <a:t>Single</a:t>
            </a:r>
            <a:r>
              <a:rPr lang="en-US" sz="1400" dirty="0"/>
              <a:t> </a:t>
            </a:r>
            <a:r>
              <a:rPr lang="en-US" sz="1400" spc="-5" dirty="0"/>
              <a:t>variable</a:t>
            </a:r>
            <a:r>
              <a:rPr lang="en-US" sz="1400" dirty="0"/>
              <a:t> </a:t>
            </a:r>
            <a:r>
              <a:rPr lang="en-US" sz="1400" spc="-5" dirty="0"/>
              <a:t>is called</a:t>
            </a:r>
            <a:r>
              <a:rPr lang="en-US" sz="1400" dirty="0"/>
              <a:t> </a:t>
            </a:r>
            <a:r>
              <a:rPr lang="en-US" sz="1400" spc="-5" dirty="0"/>
              <a:t>Simple</a:t>
            </a:r>
            <a:r>
              <a:rPr lang="en-US" sz="1400" dirty="0"/>
              <a:t> </a:t>
            </a:r>
            <a:r>
              <a:rPr lang="en-US" sz="1400" spc="-5" dirty="0"/>
              <a:t>Linear</a:t>
            </a:r>
            <a:r>
              <a:rPr lang="en-US" sz="1400" dirty="0"/>
              <a:t> </a:t>
            </a:r>
            <a:r>
              <a:rPr lang="en-US" sz="1400" spc="-5" dirty="0"/>
              <a:t>Regression </a:t>
            </a:r>
            <a:r>
              <a:rPr lang="en-US" sz="1400" spc="-405" dirty="0"/>
              <a:t> </a:t>
            </a:r>
            <a:r>
              <a:rPr lang="en-US" sz="1400" spc="-5" dirty="0"/>
              <a:t>whereas</a:t>
            </a:r>
            <a:r>
              <a:rPr lang="en-US" sz="1400" dirty="0"/>
              <a:t> the </a:t>
            </a:r>
            <a:r>
              <a:rPr lang="en-US" sz="1400" spc="-10" dirty="0"/>
              <a:t>case </a:t>
            </a:r>
            <a:r>
              <a:rPr lang="en-US" sz="1400" spc="-5" dirty="0"/>
              <a:t>of </a:t>
            </a:r>
            <a:r>
              <a:rPr lang="en-US" sz="1400" dirty="0"/>
              <a:t>Multiple </a:t>
            </a:r>
            <a:r>
              <a:rPr lang="en-US" sz="1400" spc="-5" dirty="0"/>
              <a:t>Independent Variables, </a:t>
            </a:r>
            <a:r>
              <a:rPr lang="en-US" sz="1400" spc="-10" dirty="0"/>
              <a:t>is </a:t>
            </a:r>
            <a:r>
              <a:rPr lang="en-US" sz="1400" spc="-5" dirty="0"/>
              <a:t>called </a:t>
            </a:r>
            <a:r>
              <a:rPr lang="en-US" sz="1400" dirty="0"/>
              <a:t> Multiple</a:t>
            </a:r>
            <a:r>
              <a:rPr lang="en-US" sz="1400" spc="-5" dirty="0"/>
              <a:t> </a:t>
            </a:r>
            <a:r>
              <a:rPr lang="en-US" sz="1400" dirty="0"/>
              <a:t>Linear</a:t>
            </a:r>
            <a:r>
              <a:rPr lang="en-US" sz="1400" spc="-10" dirty="0"/>
              <a:t> </a:t>
            </a:r>
            <a:r>
              <a:rPr lang="en-US" sz="1400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0456E-4D3B-60D3-3414-01D559EB456F}"/>
              </a:ext>
            </a:extLst>
          </p:cNvPr>
          <p:cNvSpPr txBox="1"/>
          <p:nvPr/>
        </p:nvSpPr>
        <p:spPr>
          <a:xfrm>
            <a:off x="4856813" y="2963587"/>
            <a:ext cx="669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6985" marR="1546860" indent="-117983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171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8BA7B-4854-B7BE-3849-3889A7C9F44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75" dirty="0">
                <a:solidFill>
                  <a:schemeClr val="bg1"/>
                </a:solidFill>
              </a:rPr>
              <a:t>Single</a:t>
            </a:r>
            <a:r>
              <a:rPr lang="en-US" sz="4000" spc="-10" dirty="0">
                <a:solidFill>
                  <a:schemeClr val="bg1"/>
                </a:solidFill>
              </a:rPr>
              <a:t> </a:t>
            </a:r>
            <a:r>
              <a:rPr lang="en-US" sz="4000" spc="45" dirty="0">
                <a:solidFill>
                  <a:schemeClr val="bg1"/>
                </a:solidFill>
              </a:rPr>
              <a:t>Linear</a:t>
            </a:r>
            <a:r>
              <a:rPr lang="en-US" sz="4000" spc="-15" dirty="0">
                <a:solidFill>
                  <a:schemeClr val="bg1"/>
                </a:solidFill>
              </a:rPr>
              <a:t> </a:t>
            </a:r>
            <a:r>
              <a:rPr lang="en-US" sz="4000" spc="70" dirty="0">
                <a:solidFill>
                  <a:schemeClr val="bg1"/>
                </a:solidFill>
              </a:rPr>
              <a:t>Regression</a:t>
            </a:r>
            <a:r>
              <a:rPr lang="en-US" sz="4000" spc="-35" dirty="0">
                <a:solidFill>
                  <a:schemeClr val="bg1"/>
                </a:solidFill>
              </a:rPr>
              <a:t> </a:t>
            </a:r>
            <a:r>
              <a:rPr lang="en-US" sz="4000" spc="110" dirty="0">
                <a:solidFill>
                  <a:schemeClr val="bg1"/>
                </a:solidFill>
              </a:rPr>
              <a:t>Vs</a:t>
            </a:r>
            <a:r>
              <a:rPr lang="en-US" sz="4000" spc="-5" dirty="0">
                <a:solidFill>
                  <a:schemeClr val="bg1"/>
                </a:solidFill>
              </a:rPr>
              <a:t> </a:t>
            </a:r>
            <a:r>
              <a:rPr lang="en-US" sz="4000" spc="30" dirty="0">
                <a:solidFill>
                  <a:schemeClr val="bg1"/>
                </a:solidFill>
              </a:rPr>
              <a:t>Multiple</a:t>
            </a:r>
            <a:r>
              <a:rPr lang="en-US" sz="4000" spc="-10" dirty="0">
                <a:solidFill>
                  <a:schemeClr val="bg1"/>
                </a:solidFill>
              </a:rPr>
              <a:t> </a:t>
            </a:r>
            <a:r>
              <a:rPr lang="en-US" sz="4000" spc="45" dirty="0">
                <a:solidFill>
                  <a:schemeClr val="bg1"/>
                </a:solidFill>
              </a:rPr>
              <a:t>Linear</a:t>
            </a:r>
            <a:r>
              <a:rPr lang="en-US" sz="4000" spc="-15" dirty="0">
                <a:solidFill>
                  <a:schemeClr val="bg1"/>
                </a:solidFill>
              </a:rPr>
              <a:t> </a:t>
            </a:r>
            <a:r>
              <a:rPr lang="en-US" sz="4000" spc="70" dirty="0">
                <a:solidFill>
                  <a:schemeClr val="bg1"/>
                </a:solidFill>
              </a:rPr>
              <a:t>Regression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16B9FAC-6817-7F40-5961-CEF4F72D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28" y="1574019"/>
            <a:ext cx="7174791" cy="38141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0456E-4D3B-60D3-3414-01D559EB456F}"/>
              </a:ext>
            </a:extLst>
          </p:cNvPr>
          <p:cNvSpPr txBox="1"/>
          <p:nvPr/>
        </p:nvSpPr>
        <p:spPr>
          <a:xfrm>
            <a:off x="4856813" y="2963587"/>
            <a:ext cx="669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6985" marR="1546860" indent="-117983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Arial MT"/>
              <a:cs typeface="Arial MT"/>
            </a:endParaRPr>
          </a:p>
        </p:txBody>
      </p:sp>
      <p:pic>
        <p:nvPicPr>
          <p:cNvPr id="5" name="object 2" descr="A diagram of a graph&#10;&#10;Description automatically generated">
            <a:extLst>
              <a:ext uri="{FF2B5EF4-FFF2-40B4-BE49-F238E27FC236}">
                <a16:creationId xmlns:a16="http://schemas.microsoft.com/office/drawing/2014/main" id="{9DDB7F94-F915-4EB5-62F3-90F880A865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400" y="164281"/>
            <a:ext cx="4422100" cy="3965448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D3DCE0A3-C2A4-36E8-267E-D317F86934FD}"/>
              </a:ext>
            </a:extLst>
          </p:cNvPr>
          <p:cNvSpPr txBox="1"/>
          <p:nvPr/>
        </p:nvSpPr>
        <p:spPr>
          <a:xfrm flipH="1">
            <a:off x="4557608" y="2678113"/>
            <a:ext cx="539047" cy="1451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30480" indent="12065">
              <a:lnSpc>
                <a:spcPct val="133900"/>
              </a:lnSpc>
              <a:spcBef>
                <a:spcPts val="100"/>
              </a:spcBef>
            </a:pPr>
            <a:r>
              <a:rPr lang="en-US" sz="1600" b="1" spc="-5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lang="en-US" sz="1575" b="1" spc="7" baseline="-21164">
                <a:solidFill>
                  <a:srgbClr val="006FC0"/>
                </a:solidFill>
                <a:latin typeface="Arial"/>
                <a:cs typeface="Arial"/>
              </a:rPr>
              <a:t>1  </a:t>
            </a:r>
            <a:r>
              <a:rPr lang="en-US" sz="1600" b="1" spc="-5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lang="en-US" sz="1575" b="1" spc="7" baseline="-21164">
                <a:solidFill>
                  <a:srgbClr val="006FC0"/>
                </a:solidFill>
                <a:latin typeface="Arial"/>
                <a:cs typeface="Arial"/>
              </a:rPr>
              <a:t>2</a:t>
            </a:r>
            <a:endParaRPr lang="en-US" sz="1575" baseline="-21164">
              <a:latin typeface="Arial"/>
              <a:cs typeface="Arial"/>
            </a:endParaRPr>
          </a:p>
          <a:p>
            <a:pPr marL="50165" marR="30480">
              <a:lnSpc>
                <a:spcPct val="160800"/>
              </a:lnSpc>
              <a:spcBef>
                <a:spcPts val="305"/>
              </a:spcBef>
            </a:pPr>
            <a:r>
              <a:rPr lang="en-US" sz="1600" b="1" spc="-5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lang="en-US" sz="1575" b="1" spc="7" baseline="-21164">
                <a:solidFill>
                  <a:srgbClr val="006FC0"/>
                </a:solidFill>
                <a:latin typeface="Arial"/>
                <a:cs typeface="Arial"/>
              </a:rPr>
              <a:t>3  </a:t>
            </a:r>
            <a:r>
              <a:rPr lang="en-US" sz="1600" b="1" spc="-5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lang="en-US" sz="1575" b="1" spc="7" baseline="-21164">
                <a:solidFill>
                  <a:srgbClr val="006FC0"/>
                </a:solidFill>
                <a:latin typeface="Arial"/>
                <a:cs typeface="Arial"/>
              </a:rPr>
              <a:t>4</a:t>
            </a:r>
            <a:endParaRPr lang="en-US" sz="1575" baseline="-21164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0AD1F-8611-FD8C-CB19-FD4BB19C138C}"/>
              </a:ext>
            </a:extLst>
          </p:cNvPr>
          <p:cNvSpPr txBox="1"/>
          <p:nvPr/>
        </p:nvSpPr>
        <p:spPr>
          <a:xfrm>
            <a:off x="4756881" y="498915"/>
            <a:ext cx="2119314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spc="-5" dirty="0">
                <a:solidFill>
                  <a:srgbClr val="6F2F9F"/>
                </a:solidFill>
                <a:latin typeface="Arial MT"/>
                <a:cs typeface="Arial MT"/>
              </a:rPr>
              <a:t>Simple</a:t>
            </a:r>
            <a:r>
              <a:rPr lang="en-US" sz="18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6F2F9F"/>
                </a:solidFill>
                <a:latin typeface="Arial MT"/>
                <a:cs typeface="Arial MT"/>
              </a:rPr>
              <a:t>Linear</a:t>
            </a:r>
            <a:r>
              <a:rPr lang="en-US" sz="18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6F2F9F"/>
                </a:solidFill>
                <a:latin typeface="Arial MT"/>
                <a:cs typeface="Arial MT"/>
              </a:rPr>
              <a:t>Regression</a:t>
            </a:r>
            <a:endParaRPr lang="en-US" sz="1800" dirty="0">
              <a:latin typeface="Arial MT"/>
              <a:cs typeface="Arial MT"/>
            </a:endParaRPr>
          </a:p>
          <a:p>
            <a:pPr marL="264160">
              <a:lnSpc>
                <a:spcPct val="100000"/>
              </a:lnSpc>
              <a:spcBef>
                <a:spcPts val="1410"/>
              </a:spcBef>
              <a:tabLst>
                <a:tab pos="1659255" algn="l"/>
              </a:tabLst>
            </a:pPr>
            <a:r>
              <a:rPr lang="en-US" sz="1800" b="1" spc="-5" dirty="0">
                <a:solidFill>
                  <a:srgbClr val="006FC0"/>
                </a:solidFill>
                <a:latin typeface="Arial"/>
                <a:cs typeface="Arial"/>
              </a:rPr>
              <a:t>X	Y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spc="-5" dirty="0">
                <a:solidFill>
                  <a:srgbClr val="6F2F9F"/>
                </a:solidFill>
                <a:latin typeface="Arial MT"/>
                <a:cs typeface="Arial MT"/>
              </a:rPr>
              <a:t>Multiple</a:t>
            </a:r>
            <a:r>
              <a:rPr lang="en-US" sz="18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6F2F9F"/>
                </a:solidFill>
                <a:latin typeface="Arial MT"/>
                <a:cs typeface="Arial MT"/>
              </a:rPr>
              <a:t>Linear</a:t>
            </a:r>
            <a:r>
              <a:rPr lang="en-US" sz="1800" spc="-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6F2F9F"/>
                </a:solidFill>
                <a:latin typeface="Arial MT"/>
                <a:cs typeface="Arial MT"/>
              </a:rPr>
              <a:t>Regression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B0D1F73-0F5F-DA50-81CE-D795DDEC0DA0}"/>
              </a:ext>
            </a:extLst>
          </p:cNvPr>
          <p:cNvSpPr txBox="1"/>
          <p:nvPr/>
        </p:nvSpPr>
        <p:spPr>
          <a:xfrm>
            <a:off x="6015672" y="3063679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>
                <a:solidFill>
                  <a:srgbClr val="006FC0"/>
                </a:solidFill>
                <a:latin typeface="Arial"/>
                <a:cs typeface="Arial"/>
              </a:rPr>
              <a:t>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DB7AA66A-E790-9504-0F5F-D64AA67C77BF}"/>
              </a:ext>
            </a:extLst>
          </p:cNvPr>
          <p:cNvSpPr/>
          <p:nvPr/>
        </p:nvSpPr>
        <p:spPr>
          <a:xfrm>
            <a:off x="4916394" y="2855278"/>
            <a:ext cx="919016" cy="1147445"/>
          </a:xfrm>
          <a:custGeom>
            <a:avLst/>
            <a:gdLst/>
            <a:ahLst/>
            <a:cxnLst/>
            <a:rect l="l" t="t" r="r" b="b"/>
            <a:pathLst>
              <a:path w="1216025" h="1147445">
                <a:moveTo>
                  <a:pt x="1216025" y="411353"/>
                </a:moveTo>
                <a:lnTo>
                  <a:pt x="1215174" y="411213"/>
                </a:lnTo>
                <a:lnTo>
                  <a:pt x="1214399" y="410768"/>
                </a:lnTo>
                <a:lnTo>
                  <a:pt x="1215644" y="410591"/>
                </a:lnTo>
                <a:lnTo>
                  <a:pt x="1201432" y="396240"/>
                </a:lnTo>
                <a:lnTo>
                  <a:pt x="1155700" y="350012"/>
                </a:lnTo>
                <a:lnTo>
                  <a:pt x="1147826" y="373151"/>
                </a:lnTo>
                <a:lnTo>
                  <a:pt x="1141730" y="369697"/>
                </a:lnTo>
                <a:lnTo>
                  <a:pt x="1141260" y="378688"/>
                </a:lnTo>
                <a:lnTo>
                  <a:pt x="25146" y="0"/>
                </a:lnTo>
                <a:lnTo>
                  <a:pt x="21082" y="11938"/>
                </a:lnTo>
                <a:lnTo>
                  <a:pt x="1140574" y="391896"/>
                </a:lnTo>
                <a:lnTo>
                  <a:pt x="1140409" y="394995"/>
                </a:lnTo>
                <a:lnTo>
                  <a:pt x="1139215" y="398487"/>
                </a:lnTo>
                <a:lnTo>
                  <a:pt x="1131951" y="397256"/>
                </a:lnTo>
                <a:lnTo>
                  <a:pt x="1133119" y="401091"/>
                </a:lnTo>
                <a:lnTo>
                  <a:pt x="29591" y="344043"/>
                </a:lnTo>
                <a:lnTo>
                  <a:pt x="28829" y="356743"/>
                </a:lnTo>
                <a:lnTo>
                  <a:pt x="1134033" y="413740"/>
                </a:lnTo>
                <a:lnTo>
                  <a:pt x="1132598" y="417969"/>
                </a:lnTo>
                <a:lnTo>
                  <a:pt x="1131062" y="418084"/>
                </a:lnTo>
                <a:lnTo>
                  <a:pt x="1132014" y="419696"/>
                </a:lnTo>
                <a:lnTo>
                  <a:pt x="1131189" y="422148"/>
                </a:lnTo>
                <a:lnTo>
                  <a:pt x="1133322" y="421855"/>
                </a:lnTo>
                <a:lnTo>
                  <a:pt x="1137488" y="428815"/>
                </a:lnTo>
                <a:lnTo>
                  <a:pt x="108077" y="743839"/>
                </a:lnTo>
                <a:lnTo>
                  <a:pt x="111887" y="756031"/>
                </a:lnTo>
                <a:lnTo>
                  <a:pt x="1137983" y="441845"/>
                </a:lnTo>
                <a:lnTo>
                  <a:pt x="1137793" y="445770"/>
                </a:lnTo>
                <a:lnTo>
                  <a:pt x="1145628" y="442353"/>
                </a:lnTo>
                <a:lnTo>
                  <a:pt x="1145959" y="442925"/>
                </a:lnTo>
                <a:lnTo>
                  <a:pt x="1146771" y="445566"/>
                </a:lnTo>
                <a:lnTo>
                  <a:pt x="0" y="1136396"/>
                </a:lnTo>
                <a:lnTo>
                  <a:pt x="6604" y="1147318"/>
                </a:lnTo>
                <a:lnTo>
                  <a:pt x="1150645" y="458139"/>
                </a:lnTo>
                <a:lnTo>
                  <a:pt x="1154303" y="470027"/>
                </a:lnTo>
                <a:lnTo>
                  <a:pt x="1159370" y="465213"/>
                </a:lnTo>
                <a:lnTo>
                  <a:pt x="1170305" y="483362"/>
                </a:lnTo>
                <a:lnTo>
                  <a:pt x="1198600" y="438658"/>
                </a:lnTo>
                <a:lnTo>
                  <a:pt x="1215669" y="411708"/>
                </a:lnTo>
                <a:lnTo>
                  <a:pt x="1215898" y="411607"/>
                </a:lnTo>
                <a:lnTo>
                  <a:pt x="1216025" y="411353"/>
                </a:lnTo>
                <a:close/>
              </a:path>
            </a:pathLst>
          </a:custGeom>
          <a:solidFill>
            <a:srgbClr val="D69C34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7EAED-629C-F3E3-41F2-6784F1A2EC1F}"/>
              </a:ext>
            </a:extLst>
          </p:cNvPr>
          <p:cNvCxnSpPr/>
          <p:nvPr/>
        </p:nvCxnSpPr>
        <p:spPr>
          <a:xfrm>
            <a:off x="5475319" y="1416478"/>
            <a:ext cx="88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C9AA7B-DBF0-0571-3FB2-0B89C35ED12E}"/>
              </a:ext>
            </a:extLst>
          </p:cNvPr>
          <p:cNvSpPr txBox="1"/>
          <p:nvPr/>
        </p:nvSpPr>
        <p:spPr>
          <a:xfrm flipH="1">
            <a:off x="6876192" y="4394748"/>
            <a:ext cx="42871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Linear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Regression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created</a:t>
            </a:r>
            <a:r>
              <a:rPr kumimoji="0" lang="en-US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using</a:t>
            </a:r>
            <a:r>
              <a:rPr kumimoji="0" lang="en-US" sz="15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Ordinary</a:t>
            </a:r>
            <a:r>
              <a:rPr kumimoji="0" lang="en-US" sz="1500" b="1" i="0" u="none" strike="noStrike" kern="1200" cap="none" spc="-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Least</a:t>
            </a:r>
            <a:r>
              <a:rPr kumimoji="0" lang="en-US" sz="15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Square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8BA7B-4854-B7BE-3849-3889A7C9F44D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1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</a:t>
            </a:r>
            <a:r>
              <a:rPr lang="en-US" sz="3700" b="1" spc="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700" b="1" spc="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ion Equation </a:t>
            </a:r>
            <a:endParaRPr lang="en-US" sz="37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16B9FAC-6817-7F40-5961-CEF4F72D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81" y="2774105"/>
            <a:ext cx="5131087" cy="28862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2AE6C0AC-E9C0-5911-9328-5FA7731D0B67}"/>
              </a:ext>
            </a:extLst>
          </p:cNvPr>
          <p:cNvGrpSpPr/>
          <p:nvPr/>
        </p:nvGrpSpPr>
        <p:grpSpPr>
          <a:xfrm>
            <a:off x="1620612" y="2432570"/>
            <a:ext cx="8713065" cy="3324822"/>
            <a:chOff x="832750" y="2210562"/>
            <a:chExt cx="7438744" cy="3586039"/>
          </a:xfrm>
        </p:grpSpPr>
        <p:pic>
          <p:nvPicPr>
            <p:cNvPr id="5" name="object 4" descr="A diagram of a mathematical equation&#10;&#10;Description automatically generated">
              <a:extLst>
                <a:ext uri="{FF2B5EF4-FFF2-40B4-BE49-F238E27FC236}">
                  <a16:creationId xmlns:a16="http://schemas.microsoft.com/office/drawing/2014/main" id="{55B3FA3D-3A00-956B-751E-4F844722A6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156" y="2963448"/>
              <a:ext cx="6706338" cy="2833153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CD3621D-42BB-4CE9-ADF0-2B004ACE4FF5}"/>
                </a:ext>
              </a:extLst>
            </p:cNvPr>
            <p:cNvSpPr/>
            <p:nvPr/>
          </p:nvSpPr>
          <p:spPr>
            <a:xfrm>
              <a:off x="832865" y="3323971"/>
              <a:ext cx="1312545" cy="1570355"/>
            </a:xfrm>
            <a:custGeom>
              <a:avLst/>
              <a:gdLst/>
              <a:ahLst/>
              <a:cxnLst/>
              <a:rect l="l" t="t" r="r" b="b"/>
              <a:pathLst>
                <a:path w="1312545" h="1570354">
                  <a:moveTo>
                    <a:pt x="0" y="0"/>
                  </a:moveTo>
                  <a:lnTo>
                    <a:pt x="0" y="328040"/>
                  </a:lnTo>
                  <a:lnTo>
                    <a:pt x="1108" y="374004"/>
                  </a:lnTo>
                  <a:lnTo>
                    <a:pt x="4409" y="419572"/>
                  </a:lnTo>
                  <a:lnTo>
                    <a:pt x="9862" y="464702"/>
                  </a:lnTo>
                  <a:lnTo>
                    <a:pt x="17431" y="509353"/>
                  </a:lnTo>
                  <a:lnTo>
                    <a:pt x="27076" y="553481"/>
                  </a:lnTo>
                  <a:lnTo>
                    <a:pt x="38759" y="597046"/>
                  </a:lnTo>
                  <a:lnTo>
                    <a:pt x="52441" y="640004"/>
                  </a:lnTo>
                  <a:lnTo>
                    <a:pt x="68085" y="682313"/>
                  </a:lnTo>
                  <a:lnTo>
                    <a:pt x="85651" y="723932"/>
                  </a:lnTo>
                  <a:lnTo>
                    <a:pt x="105102" y="764819"/>
                  </a:lnTo>
                  <a:lnTo>
                    <a:pt x="126398" y="804930"/>
                  </a:lnTo>
                  <a:lnTo>
                    <a:pt x="149502" y="844225"/>
                  </a:lnTo>
                  <a:lnTo>
                    <a:pt x="174375" y="882660"/>
                  </a:lnTo>
                  <a:lnTo>
                    <a:pt x="200978" y="920194"/>
                  </a:lnTo>
                  <a:lnTo>
                    <a:pt x="229274" y="956784"/>
                  </a:lnTo>
                  <a:lnTo>
                    <a:pt x="259223" y="992389"/>
                  </a:lnTo>
                  <a:lnTo>
                    <a:pt x="290787" y="1026966"/>
                  </a:lnTo>
                  <a:lnTo>
                    <a:pt x="323928" y="1060472"/>
                  </a:lnTo>
                  <a:lnTo>
                    <a:pt x="358607" y="1092867"/>
                  </a:lnTo>
                  <a:lnTo>
                    <a:pt x="394787" y="1124108"/>
                  </a:lnTo>
                  <a:lnTo>
                    <a:pt x="432427" y="1154152"/>
                  </a:lnTo>
                  <a:lnTo>
                    <a:pt x="471491" y="1182957"/>
                  </a:lnTo>
                  <a:lnTo>
                    <a:pt x="511940" y="1210482"/>
                  </a:lnTo>
                  <a:lnTo>
                    <a:pt x="553734" y="1236684"/>
                  </a:lnTo>
                  <a:lnTo>
                    <a:pt x="596837" y="1261521"/>
                  </a:lnTo>
                  <a:lnTo>
                    <a:pt x="641208" y="1284951"/>
                  </a:lnTo>
                  <a:lnTo>
                    <a:pt x="686811" y="1306931"/>
                  </a:lnTo>
                  <a:lnTo>
                    <a:pt x="733606" y="1327420"/>
                  </a:lnTo>
                  <a:lnTo>
                    <a:pt x="781555" y="1346375"/>
                  </a:lnTo>
                  <a:lnTo>
                    <a:pt x="830620" y="1363755"/>
                  </a:lnTo>
                  <a:lnTo>
                    <a:pt x="880761" y="1379516"/>
                  </a:lnTo>
                  <a:lnTo>
                    <a:pt x="931942" y="1393617"/>
                  </a:lnTo>
                  <a:lnTo>
                    <a:pt x="984122" y="1406016"/>
                  </a:lnTo>
                  <a:lnTo>
                    <a:pt x="984122" y="1570101"/>
                  </a:lnTo>
                  <a:lnTo>
                    <a:pt x="1312164" y="1277365"/>
                  </a:lnTo>
                  <a:lnTo>
                    <a:pt x="984122" y="914018"/>
                  </a:lnTo>
                  <a:lnTo>
                    <a:pt x="984122" y="1077976"/>
                  </a:lnTo>
                  <a:lnTo>
                    <a:pt x="931942" y="1065576"/>
                  </a:lnTo>
                  <a:lnTo>
                    <a:pt x="880761" y="1051475"/>
                  </a:lnTo>
                  <a:lnTo>
                    <a:pt x="830620" y="1035714"/>
                  </a:lnTo>
                  <a:lnTo>
                    <a:pt x="781555" y="1018334"/>
                  </a:lnTo>
                  <a:lnTo>
                    <a:pt x="733606" y="999379"/>
                  </a:lnTo>
                  <a:lnTo>
                    <a:pt x="686811" y="978890"/>
                  </a:lnTo>
                  <a:lnTo>
                    <a:pt x="641208" y="956910"/>
                  </a:lnTo>
                  <a:lnTo>
                    <a:pt x="596837" y="933480"/>
                  </a:lnTo>
                  <a:lnTo>
                    <a:pt x="553734" y="908643"/>
                  </a:lnTo>
                  <a:lnTo>
                    <a:pt x="511940" y="882441"/>
                  </a:lnTo>
                  <a:lnTo>
                    <a:pt x="471491" y="854916"/>
                  </a:lnTo>
                  <a:lnTo>
                    <a:pt x="432427" y="826111"/>
                  </a:lnTo>
                  <a:lnTo>
                    <a:pt x="394787" y="796067"/>
                  </a:lnTo>
                  <a:lnTo>
                    <a:pt x="358607" y="764826"/>
                  </a:lnTo>
                  <a:lnTo>
                    <a:pt x="323928" y="732431"/>
                  </a:lnTo>
                  <a:lnTo>
                    <a:pt x="290787" y="698925"/>
                  </a:lnTo>
                  <a:lnTo>
                    <a:pt x="259223" y="664348"/>
                  </a:lnTo>
                  <a:lnTo>
                    <a:pt x="229274" y="628743"/>
                  </a:lnTo>
                  <a:lnTo>
                    <a:pt x="200978" y="592153"/>
                  </a:lnTo>
                  <a:lnTo>
                    <a:pt x="174375" y="554619"/>
                  </a:lnTo>
                  <a:lnTo>
                    <a:pt x="149502" y="516184"/>
                  </a:lnTo>
                  <a:lnTo>
                    <a:pt x="126398" y="476889"/>
                  </a:lnTo>
                  <a:lnTo>
                    <a:pt x="105102" y="436778"/>
                  </a:lnTo>
                  <a:lnTo>
                    <a:pt x="85651" y="395891"/>
                  </a:lnTo>
                  <a:lnTo>
                    <a:pt x="68085" y="354272"/>
                  </a:lnTo>
                  <a:lnTo>
                    <a:pt x="52441" y="311963"/>
                  </a:lnTo>
                  <a:lnTo>
                    <a:pt x="38759" y="269005"/>
                  </a:lnTo>
                  <a:lnTo>
                    <a:pt x="27076" y="225440"/>
                  </a:lnTo>
                  <a:lnTo>
                    <a:pt x="17431" y="181312"/>
                  </a:lnTo>
                  <a:lnTo>
                    <a:pt x="9862" y="136661"/>
                  </a:lnTo>
                  <a:lnTo>
                    <a:pt x="4409" y="91531"/>
                  </a:lnTo>
                  <a:lnTo>
                    <a:pt x="1108" y="45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285C718-459E-4938-A187-7838204CFEE6}"/>
                </a:ext>
              </a:extLst>
            </p:cNvPr>
            <p:cNvSpPr/>
            <p:nvPr/>
          </p:nvSpPr>
          <p:spPr>
            <a:xfrm>
              <a:off x="832750" y="2210562"/>
              <a:ext cx="1312545" cy="1277620"/>
            </a:xfrm>
            <a:custGeom>
              <a:avLst/>
              <a:gdLst/>
              <a:ahLst/>
              <a:cxnLst/>
              <a:rect l="l" t="t" r="r" b="b"/>
              <a:pathLst>
                <a:path w="1312545" h="1277620">
                  <a:moveTo>
                    <a:pt x="1312279" y="0"/>
                  </a:moveTo>
                  <a:lnTo>
                    <a:pt x="1263807" y="761"/>
                  </a:lnTo>
                  <a:lnTo>
                    <a:pt x="1215394" y="3047"/>
                  </a:lnTo>
                  <a:lnTo>
                    <a:pt x="1167100" y="6857"/>
                  </a:lnTo>
                  <a:lnTo>
                    <a:pt x="1118985" y="12191"/>
                  </a:lnTo>
                  <a:lnTo>
                    <a:pt x="1066939" y="19660"/>
                  </a:lnTo>
                  <a:lnTo>
                    <a:pt x="1015720" y="28790"/>
                  </a:lnTo>
                  <a:lnTo>
                    <a:pt x="965360" y="39542"/>
                  </a:lnTo>
                  <a:lnTo>
                    <a:pt x="915892" y="51879"/>
                  </a:lnTo>
                  <a:lnTo>
                    <a:pt x="867349" y="65764"/>
                  </a:lnTo>
                  <a:lnTo>
                    <a:pt x="819765" y="81159"/>
                  </a:lnTo>
                  <a:lnTo>
                    <a:pt x="773172" y="98025"/>
                  </a:lnTo>
                  <a:lnTo>
                    <a:pt x="727604" y="116325"/>
                  </a:lnTo>
                  <a:lnTo>
                    <a:pt x="683092" y="136021"/>
                  </a:lnTo>
                  <a:lnTo>
                    <a:pt x="639671" y="157076"/>
                  </a:lnTo>
                  <a:lnTo>
                    <a:pt x="597374" y="179451"/>
                  </a:lnTo>
                  <a:lnTo>
                    <a:pt x="556232" y="203110"/>
                  </a:lnTo>
                  <a:lnTo>
                    <a:pt x="516280" y="228013"/>
                  </a:lnTo>
                  <a:lnTo>
                    <a:pt x="477550" y="254124"/>
                  </a:lnTo>
                  <a:lnTo>
                    <a:pt x="440076" y="281404"/>
                  </a:lnTo>
                  <a:lnTo>
                    <a:pt x="403889" y="309815"/>
                  </a:lnTo>
                  <a:lnTo>
                    <a:pt x="369024" y="339321"/>
                  </a:lnTo>
                  <a:lnTo>
                    <a:pt x="335513" y="369882"/>
                  </a:lnTo>
                  <a:lnTo>
                    <a:pt x="303390" y="401462"/>
                  </a:lnTo>
                  <a:lnTo>
                    <a:pt x="272686" y="434023"/>
                  </a:lnTo>
                  <a:lnTo>
                    <a:pt x="243436" y="467526"/>
                  </a:lnTo>
                  <a:lnTo>
                    <a:pt x="215672" y="501934"/>
                  </a:lnTo>
                  <a:lnTo>
                    <a:pt x="189427" y="537209"/>
                  </a:lnTo>
                  <a:lnTo>
                    <a:pt x="164735" y="573314"/>
                  </a:lnTo>
                  <a:lnTo>
                    <a:pt x="141628" y="610210"/>
                  </a:lnTo>
                  <a:lnTo>
                    <a:pt x="120139" y="647860"/>
                  </a:lnTo>
                  <a:lnTo>
                    <a:pt x="100301" y="686226"/>
                  </a:lnTo>
                  <a:lnTo>
                    <a:pt x="82148" y="725270"/>
                  </a:lnTo>
                  <a:lnTo>
                    <a:pt x="65711" y="764955"/>
                  </a:lnTo>
                  <a:lnTo>
                    <a:pt x="51025" y="805242"/>
                  </a:lnTo>
                  <a:lnTo>
                    <a:pt x="38122" y="846094"/>
                  </a:lnTo>
                  <a:lnTo>
                    <a:pt x="27035" y="887473"/>
                  </a:lnTo>
                  <a:lnTo>
                    <a:pt x="17798" y="929341"/>
                  </a:lnTo>
                  <a:lnTo>
                    <a:pt x="10442" y="971661"/>
                  </a:lnTo>
                  <a:lnTo>
                    <a:pt x="5002" y="1014394"/>
                  </a:lnTo>
                  <a:lnTo>
                    <a:pt x="1510" y="1057504"/>
                  </a:lnTo>
                  <a:lnTo>
                    <a:pt x="0" y="1100951"/>
                  </a:lnTo>
                  <a:lnTo>
                    <a:pt x="503" y="1144699"/>
                  </a:lnTo>
                  <a:lnTo>
                    <a:pt x="3053" y="1188709"/>
                  </a:lnTo>
                  <a:lnTo>
                    <a:pt x="7684" y="1232944"/>
                  </a:lnTo>
                  <a:lnTo>
                    <a:pt x="14428" y="1277365"/>
                  </a:lnTo>
                  <a:lnTo>
                    <a:pt x="23186" y="1233454"/>
                  </a:lnTo>
                  <a:lnTo>
                    <a:pt x="33902" y="1190194"/>
                  </a:lnTo>
                  <a:lnTo>
                    <a:pt x="46532" y="1147617"/>
                  </a:lnTo>
                  <a:lnTo>
                    <a:pt x="61035" y="1105754"/>
                  </a:lnTo>
                  <a:lnTo>
                    <a:pt x="77369" y="1064636"/>
                  </a:lnTo>
                  <a:lnTo>
                    <a:pt x="95490" y="1024294"/>
                  </a:lnTo>
                  <a:lnTo>
                    <a:pt x="115356" y="984758"/>
                  </a:lnTo>
                  <a:lnTo>
                    <a:pt x="136925" y="946061"/>
                  </a:lnTo>
                  <a:lnTo>
                    <a:pt x="160154" y="908233"/>
                  </a:lnTo>
                  <a:lnTo>
                    <a:pt x="185002" y="871305"/>
                  </a:lnTo>
                  <a:lnTo>
                    <a:pt x="211424" y="835308"/>
                  </a:lnTo>
                  <a:lnTo>
                    <a:pt x="239379" y="800274"/>
                  </a:lnTo>
                  <a:lnTo>
                    <a:pt x="268825" y="766233"/>
                  </a:lnTo>
                  <a:lnTo>
                    <a:pt x="299719" y="733217"/>
                  </a:lnTo>
                  <a:lnTo>
                    <a:pt x="332019" y="701256"/>
                  </a:lnTo>
                  <a:lnTo>
                    <a:pt x="365681" y="670382"/>
                  </a:lnTo>
                  <a:lnTo>
                    <a:pt x="400665" y="640625"/>
                  </a:lnTo>
                  <a:lnTo>
                    <a:pt x="436926" y="612017"/>
                  </a:lnTo>
                  <a:lnTo>
                    <a:pt x="474423" y="584589"/>
                  </a:lnTo>
                  <a:lnTo>
                    <a:pt x="513114" y="558372"/>
                  </a:lnTo>
                  <a:lnTo>
                    <a:pt x="552955" y="533396"/>
                  </a:lnTo>
                  <a:lnTo>
                    <a:pt x="593904" y="509694"/>
                  </a:lnTo>
                  <a:lnTo>
                    <a:pt x="635920" y="487296"/>
                  </a:lnTo>
                  <a:lnTo>
                    <a:pt x="678959" y="466232"/>
                  </a:lnTo>
                  <a:lnTo>
                    <a:pt x="722978" y="446535"/>
                  </a:lnTo>
                  <a:lnTo>
                    <a:pt x="767937" y="428236"/>
                  </a:lnTo>
                  <a:lnTo>
                    <a:pt x="813791" y="411364"/>
                  </a:lnTo>
                  <a:lnTo>
                    <a:pt x="860499" y="395952"/>
                  </a:lnTo>
                  <a:lnTo>
                    <a:pt x="908019" y="382030"/>
                  </a:lnTo>
                  <a:lnTo>
                    <a:pt x="956307" y="369630"/>
                  </a:lnTo>
                  <a:lnTo>
                    <a:pt x="1005321" y="358783"/>
                  </a:lnTo>
                  <a:lnTo>
                    <a:pt x="1055019" y="349519"/>
                  </a:lnTo>
                  <a:lnTo>
                    <a:pt x="1105358" y="341869"/>
                  </a:lnTo>
                  <a:lnTo>
                    <a:pt x="1156296" y="335866"/>
                  </a:lnTo>
                  <a:lnTo>
                    <a:pt x="1207791" y="331539"/>
                  </a:lnTo>
                  <a:lnTo>
                    <a:pt x="1259799" y="328920"/>
                  </a:lnTo>
                  <a:lnTo>
                    <a:pt x="1312279" y="328040"/>
                  </a:lnTo>
                  <a:lnTo>
                    <a:pt x="1312279" y="0"/>
                  </a:lnTo>
                  <a:close/>
                </a:path>
              </a:pathLst>
            </a:custGeom>
            <a:solidFill>
              <a:srgbClr val="5A278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DA83632-60D5-EDA4-799D-949C464D4A48}"/>
                </a:ext>
              </a:extLst>
            </p:cNvPr>
            <p:cNvSpPr/>
            <p:nvPr/>
          </p:nvSpPr>
          <p:spPr>
            <a:xfrm>
              <a:off x="832865" y="2210562"/>
              <a:ext cx="1312545" cy="2683510"/>
            </a:xfrm>
            <a:custGeom>
              <a:avLst/>
              <a:gdLst/>
              <a:ahLst/>
              <a:cxnLst/>
              <a:rect l="l" t="t" r="r" b="b"/>
              <a:pathLst>
                <a:path w="1312545" h="2683510">
                  <a:moveTo>
                    <a:pt x="0" y="1113409"/>
                  </a:moveTo>
                  <a:lnTo>
                    <a:pt x="1108" y="1159372"/>
                  </a:lnTo>
                  <a:lnTo>
                    <a:pt x="4409" y="1204940"/>
                  </a:lnTo>
                  <a:lnTo>
                    <a:pt x="9862" y="1250070"/>
                  </a:lnTo>
                  <a:lnTo>
                    <a:pt x="17431" y="1294721"/>
                  </a:lnTo>
                  <a:lnTo>
                    <a:pt x="27076" y="1338849"/>
                  </a:lnTo>
                  <a:lnTo>
                    <a:pt x="38759" y="1382414"/>
                  </a:lnTo>
                  <a:lnTo>
                    <a:pt x="52441" y="1425372"/>
                  </a:lnTo>
                  <a:lnTo>
                    <a:pt x="68085" y="1467681"/>
                  </a:lnTo>
                  <a:lnTo>
                    <a:pt x="85651" y="1509300"/>
                  </a:lnTo>
                  <a:lnTo>
                    <a:pt x="105102" y="1550187"/>
                  </a:lnTo>
                  <a:lnTo>
                    <a:pt x="126398" y="1590298"/>
                  </a:lnTo>
                  <a:lnTo>
                    <a:pt x="149502" y="1629593"/>
                  </a:lnTo>
                  <a:lnTo>
                    <a:pt x="174375" y="1668028"/>
                  </a:lnTo>
                  <a:lnTo>
                    <a:pt x="200978" y="1705562"/>
                  </a:lnTo>
                  <a:lnTo>
                    <a:pt x="229274" y="1742152"/>
                  </a:lnTo>
                  <a:lnTo>
                    <a:pt x="259223" y="1777757"/>
                  </a:lnTo>
                  <a:lnTo>
                    <a:pt x="290787" y="1812334"/>
                  </a:lnTo>
                  <a:lnTo>
                    <a:pt x="323928" y="1845840"/>
                  </a:lnTo>
                  <a:lnTo>
                    <a:pt x="358607" y="1878235"/>
                  </a:lnTo>
                  <a:lnTo>
                    <a:pt x="394787" y="1909476"/>
                  </a:lnTo>
                  <a:lnTo>
                    <a:pt x="432427" y="1939520"/>
                  </a:lnTo>
                  <a:lnTo>
                    <a:pt x="471491" y="1968325"/>
                  </a:lnTo>
                  <a:lnTo>
                    <a:pt x="511940" y="1995850"/>
                  </a:lnTo>
                  <a:lnTo>
                    <a:pt x="553734" y="2022052"/>
                  </a:lnTo>
                  <a:lnTo>
                    <a:pt x="596837" y="2046889"/>
                  </a:lnTo>
                  <a:lnTo>
                    <a:pt x="641208" y="2070319"/>
                  </a:lnTo>
                  <a:lnTo>
                    <a:pt x="686811" y="2092299"/>
                  </a:lnTo>
                  <a:lnTo>
                    <a:pt x="733606" y="2112788"/>
                  </a:lnTo>
                  <a:lnTo>
                    <a:pt x="781555" y="2131743"/>
                  </a:lnTo>
                  <a:lnTo>
                    <a:pt x="830620" y="2149123"/>
                  </a:lnTo>
                  <a:lnTo>
                    <a:pt x="880761" y="2164884"/>
                  </a:lnTo>
                  <a:lnTo>
                    <a:pt x="931942" y="2178985"/>
                  </a:lnTo>
                  <a:lnTo>
                    <a:pt x="984122" y="2191385"/>
                  </a:lnTo>
                  <a:lnTo>
                    <a:pt x="984122" y="2027427"/>
                  </a:lnTo>
                  <a:lnTo>
                    <a:pt x="1312164" y="2390775"/>
                  </a:lnTo>
                  <a:lnTo>
                    <a:pt x="984122" y="2683510"/>
                  </a:lnTo>
                  <a:lnTo>
                    <a:pt x="984122" y="2519426"/>
                  </a:lnTo>
                  <a:lnTo>
                    <a:pt x="931942" y="2507026"/>
                  </a:lnTo>
                  <a:lnTo>
                    <a:pt x="880761" y="2492925"/>
                  </a:lnTo>
                  <a:lnTo>
                    <a:pt x="830620" y="2477164"/>
                  </a:lnTo>
                  <a:lnTo>
                    <a:pt x="781555" y="2459784"/>
                  </a:lnTo>
                  <a:lnTo>
                    <a:pt x="733606" y="2440829"/>
                  </a:lnTo>
                  <a:lnTo>
                    <a:pt x="686811" y="2420340"/>
                  </a:lnTo>
                  <a:lnTo>
                    <a:pt x="641208" y="2398360"/>
                  </a:lnTo>
                  <a:lnTo>
                    <a:pt x="596837" y="2374930"/>
                  </a:lnTo>
                  <a:lnTo>
                    <a:pt x="553734" y="2350093"/>
                  </a:lnTo>
                  <a:lnTo>
                    <a:pt x="511940" y="2323891"/>
                  </a:lnTo>
                  <a:lnTo>
                    <a:pt x="471491" y="2296366"/>
                  </a:lnTo>
                  <a:lnTo>
                    <a:pt x="432427" y="2267561"/>
                  </a:lnTo>
                  <a:lnTo>
                    <a:pt x="394787" y="2237517"/>
                  </a:lnTo>
                  <a:lnTo>
                    <a:pt x="358607" y="2206276"/>
                  </a:lnTo>
                  <a:lnTo>
                    <a:pt x="323928" y="2173881"/>
                  </a:lnTo>
                  <a:lnTo>
                    <a:pt x="290787" y="2140375"/>
                  </a:lnTo>
                  <a:lnTo>
                    <a:pt x="259223" y="2105798"/>
                  </a:lnTo>
                  <a:lnTo>
                    <a:pt x="229274" y="2070193"/>
                  </a:lnTo>
                  <a:lnTo>
                    <a:pt x="200978" y="2033603"/>
                  </a:lnTo>
                  <a:lnTo>
                    <a:pt x="174375" y="1996069"/>
                  </a:lnTo>
                  <a:lnTo>
                    <a:pt x="149502" y="1957634"/>
                  </a:lnTo>
                  <a:lnTo>
                    <a:pt x="126398" y="1918339"/>
                  </a:lnTo>
                  <a:lnTo>
                    <a:pt x="105102" y="1878228"/>
                  </a:lnTo>
                  <a:lnTo>
                    <a:pt x="85651" y="1837341"/>
                  </a:lnTo>
                  <a:lnTo>
                    <a:pt x="68085" y="1795722"/>
                  </a:lnTo>
                  <a:lnTo>
                    <a:pt x="52441" y="1753413"/>
                  </a:lnTo>
                  <a:lnTo>
                    <a:pt x="38759" y="1710455"/>
                  </a:lnTo>
                  <a:lnTo>
                    <a:pt x="27076" y="1666890"/>
                  </a:lnTo>
                  <a:lnTo>
                    <a:pt x="17431" y="1622762"/>
                  </a:lnTo>
                  <a:lnTo>
                    <a:pt x="9862" y="1578111"/>
                  </a:lnTo>
                  <a:lnTo>
                    <a:pt x="4409" y="1532981"/>
                  </a:lnTo>
                  <a:lnTo>
                    <a:pt x="1108" y="1487413"/>
                  </a:lnTo>
                  <a:lnTo>
                    <a:pt x="0" y="1441450"/>
                  </a:lnTo>
                  <a:lnTo>
                    <a:pt x="0" y="1113409"/>
                  </a:lnTo>
                  <a:lnTo>
                    <a:pt x="993" y="1069688"/>
                  </a:lnTo>
                  <a:lnTo>
                    <a:pt x="3947" y="1026394"/>
                  </a:lnTo>
                  <a:lnTo>
                    <a:pt x="8828" y="983559"/>
                  </a:lnTo>
                  <a:lnTo>
                    <a:pt x="15597" y="941212"/>
                  </a:lnTo>
                  <a:lnTo>
                    <a:pt x="24219" y="899385"/>
                  </a:lnTo>
                  <a:lnTo>
                    <a:pt x="34656" y="858109"/>
                  </a:lnTo>
                  <a:lnTo>
                    <a:pt x="46873" y="817415"/>
                  </a:lnTo>
                  <a:lnTo>
                    <a:pt x="60833" y="777333"/>
                  </a:lnTo>
                  <a:lnTo>
                    <a:pt x="76500" y="737896"/>
                  </a:lnTo>
                  <a:lnTo>
                    <a:pt x="93836" y="699132"/>
                  </a:lnTo>
                  <a:lnTo>
                    <a:pt x="112807" y="661074"/>
                  </a:lnTo>
                  <a:lnTo>
                    <a:pt x="133374" y="623753"/>
                  </a:lnTo>
                  <a:lnTo>
                    <a:pt x="155502" y="587199"/>
                  </a:lnTo>
                  <a:lnTo>
                    <a:pt x="179154" y="551443"/>
                  </a:lnTo>
                  <a:lnTo>
                    <a:pt x="204294" y="516516"/>
                  </a:lnTo>
                  <a:lnTo>
                    <a:pt x="230885" y="482450"/>
                  </a:lnTo>
                  <a:lnTo>
                    <a:pt x="258891" y="449275"/>
                  </a:lnTo>
                  <a:lnTo>
                    <a:pt x="288275" y="417022"/>
                  </a:lnTo>
                  <a:lnTo>
                    <a:pt x="319002" y="385721"/>
                  </a:lnTo>
                  <a:lnTo>
                    <a:pt x="351033" y="355405"/>
                  </a:lnTo>
                  <a:lnTo>
                    <a:pt x="384333" y="326104"/>
                  </a:lnTo>
                  <a:lnTo>
                    <a:pt x="418866" y="297848"/>
                  </a:lnTo>
                  <a:lnTo>
                    <a:pt x="454595" y="270669"/>
                  </a:lnTo>
                  <a:lnTo>
                    <a:pt x="491483" y="244598"/>
                  </a:lnTo>
                  <a:lnTo>
                    <a:pt x="529494" y="219666"/>
                  </a:lnTo>
                  <a:lnTo>
                    <a:pt x="568592" y="195903"/>
                  </a:lnTo>
                  <a:lnTo>
                    <a:pt x="608739" y="173340"/>
                  </a:lnTo>
                  <a:lnTo>
                    <a:pt x="649901" y="152009"/>
                  </a:lnTo>
                  <a:lnTo>
                    <a:pt x="692039" y="131940"/>
                  </a:lnTo>
                  <a:lnTo>
                    <a:pt x="735118" y="113165"/>
                  </a:lnTo>
                  <a:lnTo>
                    <a:pt x="779102" y="95714"/>
                  </a:lnTo>
                  <a:lnTo>
                    <a:pt x="823953" y="79618"/>
                  </a:lnTo>
                  <a:lnTo>
                    <a:pt x="869635" y="64908"/>
                  </a:lnTo>
                  <a:lnTo>
                    <a:pt x="916112" y="51615"/>
                  </a:lnTo>
                  <a:lnTo>
                    <a:pt x="963347" y="39770"/>
                  </a:lnTo>
                  <a:lnTo>
                    <a:pt x="1011305" y="29405"/>
                  </a:lnTo>
                  <a:lnTo>
                    <a:pt x="1059947" y="20549"/>
                  </a:lnTo>
                  <a:lnTo>
                    <a:pt x="1109238" y="13233"/>
                  </a:lnTo>
                  <a:lnTo>
                    <a:pt x="1159142" y="7490"/>
                  </a:lnTo>
                  <a:lnTo>
                    <a:pt x="1209622" y="3349"/>
                  </a:lnTo>
                  <a:lnTo>
                    <a:pt x="1260641" y="842"/>
                  </a:lnTo>
                  <a:lnTo>
                    <a:pt x="1312164" y="0"/>
                  </a:lnTo>
                  <a:lnTo>
                    <a:pt x="1312164" y="328040"/>
                  </a:lnTo>
                  <a:lnTo>
                    <a:pt x="1259684" y="328920"/>
                  </a:lnTo>
                  <a:lnTo>
                    <a:pt x="1207675" y="331539"/>
                  </a:lnTo>
                  <a:lnTo>
                    <a:pt x="1156181" y="335866"/>
                  </a:lnTo>
                  <a:lnTo>
                    <a:pt x="1105242" y="341869"/>
                  </a:lnTo>
                  <a:lnTo>
                    <a:pt x="1054903" y="349519"/>
                  </a:lnTo>
                  <a:lnTo>
                    <a:pt x="1005205" y="358783"/>
                  </a:lnTo>
                  <a:lnTo>
                    <a:pt x="956191" y="369630"/>
                  </a:lnTo>
                  <a:lnTo>
                    <a:pt x="907903" y="382030"/>
                  </a:lnTo>
                  <a:lnTo>
                    <a:pt x="860384" y="395952"/>
                  </a:lnTo>
                  <a:lnTo>
                    <a:pt x="813676" y="411364"/>
                  </a:lnTo>
                  <a:lnTo>
                    <a:pt x="767821" y="428236"/>
                  </a:lnTo>
                  <a:lnTo>
                    <a:pt x="722863" y="446535"/>
                  </a:lnTo>
                  <a:lnTo>
                    <a:pt x="678843" y="466232"/>
                  </a:lnTo>
                  <a:lnTo>
                    <a:pt x="635804" y="487296"/>
                  </a:lnTo>
                  <a:lnTo>
                    <a:pt x="593789" y="509694"/>
                  </a:lnTo>
                  <a:lnTo>
                    <a:pt x="552839" y="533396"/>
                  </a:lnTo>
                  <a:lnTo>
                    <a:pt x="512998" y="558372"/>
                  </a:lnTo>
                  <a:lnTo>
                    <a:pt x="474308" y="584589"/>
                  </a:lnTo>
                  <a:lnTo>
                    <a:pt x="436810" y="612017"/>
                  </a:lnTo>
                  <a:lnTo>
                    <a:pt x="400549" y="640625"/>
                  </a:lnTo>
                  <a:lnTo>
                    <a:pt x="365566" y="670382"/>
                  </a:lnTo>
                  <a:lnTo>
                    <a:pt x="331903" y="701256"/>
                  </a:lnTo>
                  <a:lnTo>
                    <a:pt x="299604" y="733217"/>
                  </a:lnTo>
                  <a:lnTo>
                    <a:pt x="268710" y="766233"/>
                  </a:lnTo>
                  <a:lnTo>
                    <a:pt x="239264" y="800274"/>
                  </a:lnTo>
                  <a:lnTo>
                    <a:pt x="211308" y="835308"/>
                  </a:lnTo>
                  <a:lnTo>
                    <a:pt x="184886" y="871305"/>
                  </a:lnTo>
                  <a:lnTo>
                    <a:pt x="160039" y="908233"/>
                  </a:lnTo>
                  <a:lnTo>
                    <a:pt x="136810" y="946061"/>
                  </a:lnTo>
                  <a:lnTo>
                    <a:pt x="115241" y="984758"/>
                  </a:lnTo>
                  <a:lnTo>
                    <a:pt x="95374" y="1024294"/>
                  </a:lnTo>
                  <a:lnTo>
                    <a:pt x="77253" y="1064636"/>
                  </a:lnTo>
                  <a:lnTo>
                    <a:pt x="60920" y="1105754"/>
                  </a:lnTo>
                  <a:lnTo>
                    <a:pt x="46417" y="1147617"/>
                  </a:lnTo>
                  <a:lnTo>
                    <a:pt x="33786" y="1190194"/>
                  </a:lnTo>
                  <a:lnTo>
                    <a:pt x="23070" y="1233454"/>
                  </a:lnTo>
                  <a:lnTo>
                    <a:pt x="14312" y="1277365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DB043D5-7466-6C9E-1E4A-187E6A887F75}"/>
                </a:ext>
              </a:extLst>
            </p:cNvPr>
            <p:cNvSpPr/>
            <p:nvPr/>
          </p:nvSpPr>
          <p:spPr>
            <a:xfrm>
              <a:off x="4357625" y="2532117"/>
              <a:ext cx="386907" cy="286937"/>
            </a:xfrm>
            <a:custGeom>
              <a:avLst/>
              <a:gdLst/>
              <a:ahLst/>
              <a:cxnLst/>
              <a:rect l="l" t="t" r="r" b="b"/>
              <a:pathLst>
                <a:path w="72326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23264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23264" h="76200">
                  <a:moveTo>
                    <a:pt x="722757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22757" y="44450"/>
                  </a:lnTo>
                  <a:lnTo>
                    <a:pt x="722757" y="31750"/>
                  </a:lnTo>
                  <a:close/>
                </a:path>
              </a:pathLst>
            </a:custGeom>
            <a:solidFill>
              <a:srgbClr val="52A4B3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82CB40DA-78F2-9564-CDAB-6F73C067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434" y="1786553"/>
            <a:ext cx="1402202" cy="3779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2362A05-7DAD-6320-5A77-3623DA84E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967" y="2432570"/>
            <a:ext cx="2377646" cy="8535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4B3899-23EF-161B-ECB9-017ECA6B8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946" y="2666774"/>
            <a:ext cx="1054699" cy="37798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FE8B2E-89B2-E580-7CE6-ECD8DD291B68}"/>
              </a:ext>
            </a:extLst>
          </p:cNvPr>
          <p:cNvCxnSpPr>
            <a:cxnSpLocks/>
          </p:cNvCxnSpPr>
          <p:nvPr/>
        </p:nvCxnSpPr>
        <p:spPr>
          <a:xfrm>
            <a:off x="4324776" y="2019658"/>
            <a:ext cx="201759" cy="6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8BA7B-4854-B7BE-3849-3889A7C9F44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orbel"/>
                <a:cs typeface="Corbel"/>
              </a:rPr>
              <a:t>Sum</a:t>
            </a:r>
            <a:r>
              <a:rPr lang="en-US" sz="28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lang="en-US" sz="28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rbel"/>
                <a:cs typeface="Corbel"/>
              </a:rPr>
              <a:t>Squared</a:t>
            </a:r>
            <a:r>
              <a:rPr lang="en-US" sz="2800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orbel"/>
                <a:cs typeface="Corbel"/>
              </a:rPr>
              <a:t>Error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AB0E41F4-4D7B-09B9-D29E-A4820A45B23C}"/>
              </a:ext>
            </a:extLst>
          </p:cNvPr>
          <p:cNvGrpSpPr/>
          <p:nvPr/>
        </p:nvGrpSpPr>
        <p:grpSpPr>
          <a:xfrm>
            <a:off x="3627621" y="1424940"/>
            <a:ext cx="8139659" cy="4008120"/>
            <a:chOff x="234695" y="1993392"/>
            <a:chExt cx="8909303" cy="400812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6C3F48B-E57B-36E4-2194-F2D0D3522BE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4319" y="1993392"/>
              <a:ext cx="4931664" cy="2610611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1730705D-EC44-0D53-68D8-824D865971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495" y="4983480"/>
              <a:ext cx="4413503" cy="1018032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11D902CC-E803-5947-3C19-1FF74E529A3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695" y="4983480"/>
              <a:ext cx="4337304" cy="1018032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63F237A1-0FEF-999A-0840-93ED889C2CC1}"/>
              </a:ext>
            </a:extLst>
          </p:cNvPr>
          <p:cNvSpPr txBox="1"/>
          <p:nvPr/>
        </p:nvSpPr>
        <p:spPr>
          <a:xfrm>
            <a:off x="3537238" y="1139253"/>
            <a:ext cx="3607449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350" dirty="0">
                <a:solidFill>
                  <a:srgbClr val="00AFEF"/>
                </a:solidFill>
                <a:latin typeface="Corbel"/>
                <a:cs typeface="Corbel"/>
              </a:rPr>
              <a:t>What</a:t>
            </a:r>
            <a:r>
              <a:rPr lang="en-US" sz="1350" spc="-4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lang="en-US" sz="135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lang="en-US" sz="1350" spc="-5" dirty="0">
                <a:solidFill>
                  <a:srgbClr val="00AFEF"/>
                </a:solidFill>
                <a:latin typeface="Corbel"/>
                <a:cs typeface="Corbel"/>
              </a:rPr>
              <a:t>Error?</a:t>
            </a:r>
            <a:endParaRPr lang="en-US" sz="135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300" dirty="0">
              <a:latin typeface="Corbel"/>
              <a:cs typeface="Corbel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Actual</a:t>
            </a:r>
            <a:r>
              <a:rPr lang="en-US" sz="135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Value</a:t>
            </a:r>
            <a:r>
              <a:rPr lang="en-US" sz="135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–</a:t>
            </a:r>
            <a:r>
              <a:rPr lang="en-US" sz="135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Predicted</a:t>
            </a:r>
            <a:r>
              <a:rPr lang="en-US" sz="135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Value</a:t>
            </a:r>
            <a:r>
              <a:rPr lang="en-US" sz="1350" spc="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is</a:t>
            </a:r>
            <a:r>
              <a:rPr lang="en-US" sz="135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called</a:t>
            </a:r>
            <a:r>
              <a:rPr lang="en-US" sz="1350" spc="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b="1" dirty="0">
                <a:solidFill>
                  <a:srgbClr val="001F5F"/>
                </a:solidFill>
                <a:latin typeface="Corbel"/>
                <a:cs typeface="Corbel"/>
              </a:rPr>
              <a:t>Error</a:t>
            </a:r>
            <a:endParaRPr lang="en-US" sz="135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lang="en-US" sz="1300" dirty="0">
              <a:latin typeface="Corbel"/>
              <a:cs typeface="Corbel"/>
            </a:endParaRPr>
          </a:p>
          <a:p>
            <a:pPr marL="227329" marR="5080" indent="-2152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Here Predicted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Value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is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the value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predicted by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the</a:t>
            </a:r>
            <a:r>
              <a:rPr lang="en-US" sz="1350" spc="-2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Linear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Regression</a:t>
            </a:r>
            <a:r>
              <a:rPr lang="en-US" sz="135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Model.</a:t>
            </a:r>
            <a:endParaRPr lang="en-US" sz="135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lang="en-US" sz="1300" dirty="0">
              <a:latin typeface="Corbel"/>
              <a:cs typeface="Corbel"/>
            </a:endParaRPr>
          </a:p>
          <a:p>
            <a:pPr marL="227329" indent="-21526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Also</a:t>
            </a:r>
            <a:r>
              <a:rPr lang="en-US" sz="1350" spc="-2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known</a:t>
            </a:r>
            <a:r>
              <a:rPr lang="en-US" sz="135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as</a:t>
            </a:r>
            <a:r>
              <a:rPr lang="en-US" sz="135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Residual.</a:t>
            </a:r>
            <a:endParaRPr lang="en-US" sz="135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3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en-US" sz="1350" dirty="0">
                <a:solidFill>
                  <a:srgbClr val="00AFEF"/>
                </a:solidFill>
                <a:latin typeface="Corbel"/>
                <a:cs typeface="Corbel"/>
              </a:rPr>
              <a:t>Why</a:t>
            </a:r>
            <a:r>
              <a:rPr lang="en-US" sz="1350" spc="-4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AFEF"/>
                </a:solidFill>
                <a:latin typeface="Corbel"/>
                <a:cs typeface="Corbel"/>
              </a:rPr>
              <a:t>it</a:t>
            </a:r>
            <a:r>
              <a:rPr lang="en-US" sz="1350" spc="-20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lang="en-US" sz="1350" spc="-15" dirty="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AFEF"/>
                </a:solidFill>
                <a:latin typeface="Corbel"/>
                <a:cs typeface="Corbel"/>
              </a:rPr>
              <a:t>Important?</a:t>
            </a:r>
            <a:endParaRPr lang="en-US" sz="135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300" dirty="0">
              <a:latin typeface="Corbel"/>
              <a:cs typeface="Corbel"/>
            </a:endParaRPr>
          </a:p>
          <a:p>
            <a:pPr marL="12700" marR="273685">
              <a:lnSpc>
                <a:spcPct val="100000"/>
              </a:lnSpc>
            </a:pP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The smaller</a:t>
            </a:r>
            <a:r>
              <a:rPr lang="en-US" sz="135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the</a:t>
            </a:r>
            <a:r>
              <a:rPr lang="en-US" sz="135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residuals, the more</a:t>
            </a:r>
            <a:r>
              <a:rPr lang="en-US" sz="135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accurate</a:t>
            </a:r>
            <a:r>
              <a:rPr lang="en-US" sz="1350" spc="-35" dirty="0">
                <a:solidFill>
                  <a:srgbClr val="001F5F"/>
                </a:solidFill>
                <a:latin typeface="Corbel"/>
                <a:cs typeface="Corbel"/>
              </a:rPr>
              <a:t> the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model</a:t>
            </a:r>
            <a:r>
              <a:rPr lang="en-US" sz="135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it </a:t>
            </a:r>
            <a:r>
              <a:rPr lang="en-US" sz="1350" spc="-5" dirty="0">
                <a:solidFill>
                  <a:srgbClr val="001F5F"/>
                </a:solidFill>
                <a:latin typeface="Corbel"/>
                <a:cs typeface="Corbel"/>
              </a:rPr>
              <a:t>would</a:t>
            </a:r>
            <a:r>
              <a:rPr lang="en-US" sz="1350" dirty="0">
                <a:solidFill>
                  <a:srgbClr val="001F5F"/>
                </a:solidFill>
                <a:latin typeface="Corbel"/>
                <a:cs typeface="Corbel"/>
              </a:rPr>
              <a:t> be.</a:t>
            </a:r>
            <a:endParaRPr lang="en-US" sz="135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086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D5E369C-7B1E-1417-1176-9DD34B774C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306" y="1"/>
            <a:ext cx="11857220" cy="6857997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4ED0ED09-6F13-EEA0-F8FA-E29909A60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3" y="4861044"/>
            <a:ext cx="6365823" cy="597911"/>
          </a:xfrm>
          <a:prstGeom prst="rect">
            <a:avLst/>
          </a:prstGeom>
        </p:spPr>
      </p:pic>
      <p:grpSp>
        <p:nvGrpSpPr>
          <p:cNvPr id="14" name="object 5">
            <a:extLst>
              <a:ext uri="{FF2B5EF4-FFF2-40B4-BE49-F238E27FC236}">
                <a16:creationId xmlns:a16="http://schemas.microsoft.com/office/drawing/2014/main" id="{A232C049-E4F9-B014-BD1E-60A2CF27412A}"/>
              </a:ext>
            </a:extLst>
          </p:cNvPr>
          <p:cNvGrpSpPr/>
          <p:nvPr/>
        </p:nvGrpSpPr>
        <p:grpSpPr>
          <a:xfrm>
            <a:off x="7090348" y="1265555"/>
            <a:ext cx="4646950" cy="4326636"/>
            <a:chOff x="6236208" y="1641348"/>
            <a:chExt cx="2610612" cy="4326636"/>
          </a:xfrm>
        </p:grpSpPr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3B4756DB-47D1-183D-FD52-707A8D48E87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6208" y="1641348"/>
              <a:ext cx="2610612" cy="2034539"/>
            </a:xfrm>
            <a:prstGeom prst="rect">
              <a:avLst/>
            </a:prstGeom>
          </p:spPr>
        </p:pic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40C072F-C0FB-A333-19BB-350C2FBD1C6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6436" y="3657600"/>
              <a:ext cx="2310383" cy="231038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B62E1DC-FFF3-DA51-7FF6-2AF6CE922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21" y="1124262"/>
            <a:ext cx="6585297" cy="37367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744A7B-0DC0-7CBC-48C9-6C4239314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9876" y="234169"/>
            <a:ext cx="5627096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2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D4741CE-6609-1C2C-AEC7-6F4CB4FF9A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32612" y="-53031"/>
            <a:ext cx="12524612" cy="6857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AE696-F6BF-D1E0-83A1-BB195A4B2324}"/>
              </a:ext>
            </a:extLst>
          </p:cNvPr>
          <p:cNvSpPr/>
          <p:nvPr/>
        </p:nvSpPr>
        <p:spPr>
          <a:xfrm>
            <a:off x="1955409" y="0"/>
            <a:ext cx="485335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pc="-5" dirty="0">
                <a:solidFill>
                  <a:srgbClr val="000000"/>
                </a:solidFill>
                <a:latin typeface="Corbel"/>
                <a:cs typeface="Corbel"/>
              </a:rPr>
              <a:t>Finding</a:t>
            </a:r>
            <a:r>
              <a:rPr lang="en-US" sz="2400"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orbel"/>
                <a:cs typeface="Corbel"/>
              </a:rPr>
              <a:t>Best</a:t>
            </a:r>
            <a:r>
              <a:rPr lang="en-US" sz="240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orbel"/>
                <a:cs typeface="Corbel"/>
              </a:rPr>
              <a:t>Fit</a:t>
            </a:r>
            <a:r>
              <a:rPr lang="en-US" sz="2400"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/>
                <a:cs typeface="Corbel"/>
              </a:rPr>
              <a:t>Line</a:t>
            </a:r>
            <a:r>
              <a:rPr lang="en-US" sz="2400" spc="-3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orbel"/>
                <a:cs typeface="Corbel"/>
              </a:rPr>
              <a:t>Algorithm</a:t>
            </a:r>
            <a:endParaRPr lang="en-US" sz="2400" dirty="0"/>
          </a:p>
        </p:txBody>
      </p:sp>
      <p:pic>
        <p:nvPicPr>
          <p:cNvPr id="7" name="object 10">
            <a:extLst>
              <a:ext uri="{FF2B5EF4-FFF2-40B4-BE49-F238E27FC236}">
                <a16:creationId xmlns:a16="http://schemas.microsoft.com/office/drawing/2014/main" id="{03DD14EA-176E-4845-544E-8FCC430342B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686" y="5790586"/>
            <a:ext cx="1734312" cy="495300"/>
          </a:xfrm>
          <a:prstGeom prst="rect">
            <a:avLst/>
          </a:prstGeom>
        </p:spPr>
      </p:pic>
      <p:grpSp>
        <p:nvGrpSpPr>
          <p:cNvPr id="8" name="object 6">
            <a:extLst>
              <a:ext uri="{FF2B5EF4-FFF2-40B4-BE49-F238E27FC236}">
                <a16:creationId xmlns:a16="http://schemas.microsoft.com/office/drawing/2014/main" id="{4FD5A820-92E9-F553-61E9-A75114B92582}"/>
              </a:ext>
            </a:extLst>
          </p:cNvPr>
          <p:cNvGrpSpPr/>
          <p:nvPr/>
        </p:nvGrpSpPr>
        <p:grpSpPr>
          <a:xfrm>
            <a:off x="7746025" y="242347"/>
            <a:ext cx="3981156" cy="5448300"/>
            <a:chOff x="6265164" y="1920239"/>
            <a:chExt cx="2581656" cy="3657601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81E05577-E114-0FC5-AD0A-E28CD73C70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0860" y="1920239"/>
              <a:ext cx="1659636" cy="1863851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863405B9-27DE-1089-EAD5-B9B4E09D2B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5164" y="4171188"/>
              <a:ext cx="2581656" cy="140665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CBA8D6-1AB6-C75F-BFB1-2A4D8798F830}"/>
              </a:ext>
            </a:extLst>
          </p:cNvPr>
          <p:cNvSpPr txBox="1"/>
          <p:nvPr/>
        </p:nvSpPr>
        <p:spPr>
          <a:xfrm>
            <a:off x="7920110" y="2966497"/>
            <a:ext cx="312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006FC0"/>
                </a:solidFill>
                <a:latin typeface="Arial MT"/>
                <a:cs typeface="Arial MT"/>
              </a:rPr>
              <a:t>Mean</a:t>
            </a:r>
            <a:r>
              <a:rPr lang="en-US" sz="18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lang="en-US" sz="18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6FC0"/>
                </a:solidFill>
                <a:latin typeface="Arial MT"/>
                <a:cs typeface="Arial MT"/>
              </a:rPr>
              <a:t>x</a:t>
            </a:r>
            <a:r>
              <a:rPr lang="en-US" sz="18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lang="en-US" sz="1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006FC0"/>
                </a:solidFill>
                <a:latin typeface="Arial MT"/>
                <a:cs typeface="Arial MT"/>
              </a:rPr>
              <a:t>y </a:t>
            </a:r>
            <a:r>
              <a:rPr lang="en-US" sz="1800" spc="-5" dirty="0">
                <a:solidFill>
                  <a:srgbClr val="006FC0"/>
                </a:solidFill>
                <a:latin typeface="Arial MT"/>
                <a:cs typeface="Arial MT"/>
              </a:rPr>
              <a:t>values</a:t>
            </a:r>
            <a:endParaRPr lang="en-US" sz="1800" dirty="0">
              <a:latin typeface="Arial MT"/>
              <a:cs typeface="Arial M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484214D-3BE1-12D5-77FD-EE5FC5932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262" y="4292179"/>
            <a:ext cx="11496063" cy="1746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A4CC5B-7A18-2105-91B1-6F8E2FD82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1262" y="1057049"/>
            <a:ext cx="6337261" cy="29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A75210A9-DACB-2800-A30B-354C6C99CF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786" y="643467"/>
            <a:ext cx="741842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6EB557DA-AC19-501A-E954-B7AEF65D8081}"/>
              </a:ext>
            </a:extLst>
          </p:cNvPr>
          <p:cNvGrpSpPr/>
          <p:nvPr/>
        </p:nvGrpSpPr>
        <p:grpSpPr>
          <a:xfrm>
            <a:off x="269822" y="2908092"/>
            <a:ext cx="11902191" cy="3545051"/>
            <a:chOff x="260604" y="1993392"/>
            <a:chExt cx="8883395" cy="3526535"/>
          </a:xfrm>
        </p:grpSpPr>
        <p:pic>
          <p:nvPicPr>
            <p:cNvPr id="4" name="object 7">
              <a:extLst>
                <a:ext uri="{FF2B5EF4-FFF2-40B4-BE49-F238E27FC236}">
                  <a16:creationId xmlns:a16="http://schemas.microsoft.com/office/drawing/2014/main" id="{338630D3-A476-D3CD-A032-D97E56C857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7719" y="1993392"/>
              <a:ext cx="3355848" cy="550163"/>
            </a:xfrm>
            <a:prstGeom prst="rect">
              <a:avLst/>
            </a:prstGeom>
          </p:spPr>
        </p:pic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BA6DF031-F0E3-7EE8-F3C8-2433F0B853C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0727" y="2862072"/>
              <a:ext cx="4843272" cy="2657855"/>
            </a:xfrm>
            <a:prstGeom prst="rect">
              <a:avLst/>
            </a:prstGeom>
          </p:spPr>
        </p:pic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0321CAC2-4733-798A-4627-D7C3D717B75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" y="2065020"/>
              <a:ext cx="3249167" cy="711708"/>
            </a:xfrm>
            <a:prstGeom prst="rect">
              <a:avLst/>
            </a:prstGeom>
          </p:spPr>
        </p:pic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613B1C10-4CDC-E1E7-0BB2-303976B8A90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604" y="3326892"/>
              <a:ext cx="4392168" cy="318516"/>
            </a:xfrm>
            <a:prstGeom prst="rect">
              <a:avLst/>
            </a:prstGeom>
          </p:spPr>
        </p:pic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BDA33D81-8772-7935-8B6D-FF3F636675B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604" y="3877056"/>
              <a:ext cx="2017776" cy="1098803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C9B9B1EB-C2A0-7F10-D3E8-DDEED170A6E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6687" y="4034027"/>
              <a:ext cx="1732788" cy="4953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E9C46EC-889E-CD9E-CEEF-0648AC4AC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09" y="876278"/>
            <a:ext cx="6489135" cy="1977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B008CC-1C2B-4E5D-6DF4-0B61D9B578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7240" y="232810"/>
            <a:ext cx="500807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4">
            <a:extLst>
              <a:ext uri="{FF2B5EF4-FFF2-40B4-BE49-F238E27FC236}">
                <a16:creationId xmlns:a16="http://schemas.microsoft.com/office/drawing/2014/main" id="{0032B4A5-3FFD-0DD4-F7F8-E93534E7562B}"/>
              </a:ext>
            </a:extLst>
          </p:cNvPr>
          <p:cNvGrpSpPr/>
          <p:nvPr/>
        </p:nvGrpSpPr>
        <p:grpSpPr>
          <a:xfrm>
            <a:off x="359764" y="854439"/>
            <a:ext cx="11632368" cy="5282580"/>
            <a:chOff x="105155" y="1435608"/>
            <a:chExt cx="8971789" cy="5416294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0F046279-A2F2-8CC6-CB44-022E4F1E7E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1435608"/>
              <a:ext cx="4931664" cy="2641092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3F7CD7D4-93D0-B2F8-A56A-0ECA437871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8276" y="4517134"/>
              <a:ext cx="3058668" cy="233476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9E563AD-9B42-8604-5759-B02C12A35F5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" y="4430266"/>
              <a:ext cx="5832348" cy="242163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99B06-213F-81C0-1EC0-03382BD37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64" y="720725"/>
            <a:ext cx="4559732" cy="2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210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Abdiaziz Hussein Isse</dc:creator>
  <cp:lastModifiedBy>Abdiaziz Hussein Isse</cp:lastModifiedBy>
  <cp:revision>2</cp:revision>
  <dcterms:created xsi:type="dcterms:W3CDTF">2023-09-21T12:59:09Z</dcterms:created>
  <dcterms:modified xsi:type="dcterms:W3CDTF">2023-09-24T13:39:51Z</dcterms:modified>
</cp:coreProperties>
</file>