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handoutMasterIdLst>
    <p:handoutMasterId r:id="rId7"/>
  </p:handoutMasterIdLst>
  <p:sldIdLst>
    <p:sldId id="259" r:id="rId3"/>
    <p:sldId id="261" r:id="rId4"/>
    <p:sldId id="257" r:id="rId5"/>
  </p:sldIdLst>
  <p:sldSz cx="18288000" cy="10287000"/>
  <p:notesSz cx="6858000" cy="9144000"/>
  <p:embeddedFontLst>
    <p:embeddedFont>
      <p:font typeface="Calibri" panose="020F0502020204030204" charset="0"/>
      <p:regular r:id="rId11"/>
      <p:bold r:id="rId12"/>
      <p:italic r:id="rId13"/>
      <p:boldItalic r:id="rId14"/>
    </p:embeddedFont>
    <p:embeddedFont>
      <p:font typeface="微软雅黑" panose="020B0503020204020204" charset="-122"/>
      <p:regular r:id="rId15"/>
    </p:embeddedFont>
    <p:embeddedFont>
      <p:font typeface="标准粗黑" panose="02000503000000000000" charset="-122"/>
      <p:regular r:id="rId16"/>
    </p:embeddedFont>
  </p:embeddedFontLst>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font" Target="fonts/font6.fntdata"/><Relationship Id="rId15" Type="http://schemas.openxmlformats.org/officeDocument/2006/relationships/font" Target="fonts/font5.fntdata"/><Relationship Id="rId14" Type="http://schemas.openxmlformats.org/officeDocument/2006/relationships/font" Target="fonts/font4.fntdata"/><Relationship Id="rId13" Type="http://schemas.openxmlformats.org/officeDocument/2006/relationships/font" Target="fonts/font3.fntdata"/><Relationship Id="rId12" Type="http://schemas.openxmlformats.org/officeDocument/2006/relationships/font" Target="fonts/font2.fntdata"/><Relationship Id="rId11" Type="http://schemas.openxmlformats.org/officeDocument/2006/relationships/font" Target="fonts/font1.fntdata"/><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Freeform 2"/>
          <p:cNvSpPr/>
          <p:nvPr/>
        </p:nvSpPr>
        <p:spPr>
          <a:xfrm>
            <a:off x="13620742" y="7351825"/>
            <a:ext cx="6145637" cy="4071484"/>
          </a:xfrm>
          <a:custGeom>
            <a:avLst/>
            <a:gdLst/>
            <a:ahLst/>
            <a:cxnLst/>
            <a:rect l="l" t="t" r="r" b="b"/>
            <a:pathLst>
              <a:path w="6145637" h="4071484">
                <a:moveTo>
                  <a:pt x="0" y="0"/>
                </a:moveTo>
                <a:lnTo>
                  <a:pt x="6145636" y="0"/>
                </a:lnTo>
                <a:lnTo>
                  <a:pt x="6145636" y="4071485"/>
                </a:lnTo>
                <a:lnTo>
                  <a:pt x="0" y="407148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3466511">
            <a:off x="-667208" y="-1286494"/>
            <a:ext cx="3986519" cy="4229728"/>
          </a:xfrm>
          <a:custGeom>
            <a:avLst/>
            <a:gdLst/>
            <a:ahLst/>
            <a:cxnLst/>
            <a:rect l="l" t="t" r="r" b="b"/>
            <a:pathLst>
              <a:path w="3986519" h="4229728">
                <a:moveTo>
                  <a:pt x="0" y="0"/>
                </a:moveTo>
                <a:lnTo>
                  <a:pt x="3986519" y="0"/>
                </a:lnTo>
                <a:lnTo>
                  <a:pt x="3986519" y="4229728"/>
                </a:lnTo>
                <a:lnTo>
                  <a:pt x="0" y="42297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573419">
            <a:off x="15544332" y="-1581016"/>
            <a:ext cx="3094460" cy="4386477"/>
          </a:xfrm>
          <a:custGeom>
            <a:avLst/>
            <a:gdLst/>
            <a:ahLst/>
            <a:cxnLst/>
            <a:rect l="l" t="t" r="r" b="b"/>
            <a:pathLst>
              <a:path w="3094460" h="4386477">
                <a:moveTo>
                  <a:pt x="0" y="0"/>
                </a:moveTo>
                <a:lnTo>
                  <a:pt x="3094460" y="0"/>
                </a:lnTo>
                <a:lnTo>
                  <a:pt x="3094460" y="4386477"/>
                </a:lnTo>
                <a:lnTo>
                  <a:pt x="0" y="43864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1036734">
            <a:off x="-1919034" y="6292449"/>
            <a:ext cx="4902951" cy="5293335"/>
          </a:xfrm>
          <a:custGeom>
            <a:avLst/>
            <a:gdLst/>
            <a:ahLst/>
            <a:cxnLst/>
            <a:rect l="l" t="t" r="r" b="b"/>
            <a:pathLst>
              <a:path w="4902951" h="5293335">
                <a:moveTo>
                  <a:pt x="0" y="0"/>
                </a:moveTo>
                <a:lnTo>
                  <a:pt x="4902951" y="0"/>
                </a:lnTo>
                <a:lnTo>
                  <a:pt x="4902951" y="5293334"/>
                </a:lnTo>
                <a:lnTo>
                  <a:pt x="0" y="529333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2700000">
            <a:off x="-299751" y="584967"/>
            <a:ext cx="2335187" cy="3500593"/>
          </a:xfrm>
          <a:custGeom>
            <a:avLst/>
            <a:gdLst/>
            <a:ahLst/>
            <a:cxnLst/>
            <a:rect l="l" t="t" r="r" b="b"/>
            <a:pathLst>
              <a:path w="2335187" h="3500593">
                <a:moveTo>
                  <a:pt x="0" y="0"/>
                </a:moveTo>
                <a:lnTo>
                  <a:pt x="2335187" y="0"/>
                </a:lnTo>
                <a:lnTo>
                  <a:pt x="2335187" y="3500593"/>
                </a:lnTo>
                <a:lnTo>
                  <a:pt x="0" y="350059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2023483" flipH="1">
            <a:off x="16552961" y="7700212"/>
            <a:ext cx="1734190" cy="2753150"/>
          </a:xfrm>
          <a:custGeom>
            <a:avLst/>
            <a:gdLst/>
            <a:ahLst/>
            <a:cxnLst/>
            <a:rect l="l" t="t" r="r" b="b"/>
            <a:pathLst>
              <a:path w="1734190" h="2753150">
                <a:moveTo>
                  <a:pt x="1734191" y="0"/>
                </a:moveTo>
                <a:lnTo>
                  <a:pt x="0" y="0"/>
                </a:lnTo>
                <a:lnTo>
                  <a:pt x="0" y="2753149"/>
                </a:lnTo>
                <a:lnTo>
                  <a:pt x="1734191" y="2753149"/>
                </a:lnTo>
                <a:lnTo>
                  <a:pt x="1734191"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421567" y="3141785"/>
            <a:ext cx="5107612" cy="6476530"/>
            <a:chOff x="0" y="0"/>
            <a:chExt cx="1945063" cy="2466370"/>
          </a:xfrm>
        </p:grpSpPr>
        <p:sp>
          <p:nvSpPr>
            <p:cNvPr id="9" name="Freeform 9"/>
            <p:cNvSpPr/>
            <p:nvPr/>
          </p:nvSpPr>
          <p:spPr>
            <a:xfrm>
              <a:off x="0" y="0"/>
              <a:ext cx="1945063" cy="2466370"/>
            </a:xfrm>
            <a:custGeom>
              <a:avLst/>
              <a:gdLst/>
              <a:ahLst/>
              <a:cxnLst/>
              <a:rect l="l" t="t" r="r" b="b"/>
              <a:pathLst>
                <a:path w="1945063" h="2466370">
                  <a:moveTo>
                    <a:pt x="1820603" y="2466370"/>
                  </a:moveTo>
                  <a:lnTo>
                    <a:pt x="124460" y="2466370"/>
                  </a:lnTo>
                  <a:cubicBezTo>
                    <a:pt x="55880" y="2466370"/>
                    <a:pt x="0" y="2410490"/>
                    <a:pt x="0" y="2341910"/>
                  </a:cubicBezTo>
                  <a:lnTo>
                    <a:pt x="0" y="124460"/>
                  </a:lnTo>
                  <a:cubicBezTo>
                    <a:pt x="0" y="55880"/>
                    <a:pt x="55880" y="0"/>
                    <a:pt x="124460" y="0"/>
                  </a:cubicBezTo>
                  <a:lnTo>
                    <a:pt x="1820603" y="0"/>
                  </a:lnTo>
                  <a:cubicBezTo>
                    <a:pt x="1889183" y="0"/>
                    <a:pt x="1945063" y="55880"/>
                    <a:pt x="1945063" y="124460"/>
                  </a:cubicBezTo>
                  <a:lnTo>
                    <a:pt x="1945063" y="2341910"/>
                  </a:lnTo>
                  <a:cubicBezTo>
                    <a:pt x="1945063" y="2410490"/>
                    <a:pt x="1889183" y="2466370"/>
                    <a:pt x="1820603" y="2466370"/>
                  </a:cubicBezTo>
                  <a:close/>
                </a:path>
              </a:pathLst>
            </a:custGeom>
            <a:solidFill>
              <a:srgbClr val="FF914D"/>
            </a:solidFill>
          </p:spPr>
        </p:sp>
      </p:grpSp>
      <p:sp>
        <p:nvSpPr>
          <p:cNvPr id="10" name="TextBox 10"/>
          <p:cNvSpPr txBox="1"/>
          <p:nvPr/>
        </p:nvSpPr>
        <p:spPr>
          <a:xfrm>
            <a:off x="2934700" y="238125"/>
            <a:ext cx="12418599" cy="1252220"/>
          </a:xfrm>
          <a:prstGeom prst="rect">
            <a:avLst/>
          </a:prstGeom>
        </p:spPr>
        <p:txBody>
          <a:bodyPr lIns="0" tIns="0" rIns="0" bIns="0" rtlCol="0" anchor="t">
            <a:spAutoFit/>
          </a:bodyPr>
          <a:lstStyle/>
          <a:p>
            <a:pPr marL="0" lvl="0" indent="0" algn="ctr">
              <a:lnSpc>
                <a:spcPts val="9765"/>
              </a:lnSpc>
              <a:spcBef>
                <a:spcPct val="0"/>
              </a:spcBef>
            </a:pPr>
            <a:r>
              <a:rPr lang="en-US" sz="6975" b="1">
                <a:ln/>
                <a:solidFill>
                  <a:schemeClr val="tx1"/>
                </a:solidFill>
                <a:effectLst>
                  <a:outerShdw blurRad="38100" dist="19050" dir="2700000" algn="tl" rotWithShape="0">
                    <a:schemeClr val="dk1">
                      <a:alpha val="40000"/>
                    </a:schemeClr>
                  </a:outerShdw>
                </a:effectLst>
                <a:latin typeface="标准粗黑" panose="02000503000000000000" charset="-122"/>
                <a:ea typeface="标准粗黑" panose="02000503000000000000" charset="-122"/>
                <a:cs typeface="思源黑体 1 Heavy" panose="020B0A00000000000000" charset="-122"/>
                <a:sym typeface="思源黑体 1 Heavy" panose="020B0A00000000000000" charset="-122"/>
              </a:rPr>
              <a:t>Initial issues arising</a:t>
            </a:r>
            <a:endParaRPr lang="en-US" sz="6975" b="1">
              <a:ln/>
              <a:solidFill>
                <a:schemeClr val="tx1"/>
              </a:solidFill>
              <a:effectLst>
                <a:outerShdw blurRad="38100" dist="19050" dir="2700000" algn="tl" rotWithShape="0">
                  <a:schemeClr val="dk1">
                    <a:alpha val="40000"/>
                  </a:schemeClr>
                </a:outerShdw>
              </a:effectLst>
              <a:latin typeface="标准粗黑" panose="02000503000000000000" charset="-122"/>
              <a:ea typeface="标准粗黑" panose="02000503000000000000" charset="-122"/>
              <a:cs typeface="思源黑体 1 Heavy" panose="020B0A00000000000000" charset="-122"/>
              <a:sym typeface="思源黑体 1 Heavy" panose="020B0A00000000000000" charset="-122"/>
            </a:endParaRPr>
          </a:p>
        </p:txBody>
      </p:sp>
      <p:sp>
        <p:nvSpPr>
          <p:cNvPr id="11" name="TextBox 11"/>
          <p:cNvSpPr txBox="1"/>
          <p:nvPr/>
        </p:nvSpPr>
        <p:spPr>
          <a:xfrm>
            <a:off x="760756" y="3440877"/>
            <a:ext cx="4663648" cy="1200150"/>
          </a:xfrm>
          <a:prstGeom prst="rect">
            <a:avLst/>
          </a:prstGeom>
        </p:spPr>
        <p:txBody>
          <a:bodyPr lIns="0" tIns="0" rIns="0" bIns="0" rtlCol="0" anchor="t">
            <a:spAutoFit/>
          </a:bodyPr>
          <a:lstStyle/>
          <a:p>
            <a:pPr marL="0" lvl="0" indent="0" algn="ctr">
              <a:lnSpc>
                <a:spcPts val="3120"/>
              </a:lnSpc>
            </a:pPr>
            <a:r>
              <a:rPr lang="en-US" sz="24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rPr>
              <a:t>The image cannot be displayed correctly, there is an issue with the address format</a:t>
            </a:r>
            <a:endParaRPr lang="en-US" sz="24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endParaRPr>
          </a:p>
        </p:txBody>
      </p:sp>
      <p:grpSp>
        <p:nvGrpSpPr>
          <p:cNvPr id="12" name="Group 12"/>
          <p:cNvGrpSpPr/>
          <p:nvPr/>
        </p:nvGrpSpPr>
        <p:grpSpPr>
          <a:xfrm rot="0">
            <a:off x="6615029" y="3141785"/>
            <a:ext cx="5057942" cy="6476530"/>
            <a:chOff x="0" y="0"/>
            <a:chExt cx="1945063" cy="2490590"/>
          </a:xfrm>
        </p:grpSpPr>
        <p:sp>
          <p:nvSpPr>
            <p:cNvPr id="13" name="Freeform 13"/>
            <p:cNvSpPr/>
            <p:nvPr/>
          </p:nvSpPr>
          <p:spPr>
            <a:xfrm>
              <a:off x="0" y="0"/>
              <a:ext cx="1945063" cy="2490590"/>
            </a:xfrm>
            <a:custGeom>
              <a:avLst/>
              <a:gdLst/>
              <a:ahLst/>
              <a:cxnLst/>
              <a:rect l="l" t="t" r="r" b="b"/>
              <a:pathLst>
                <a:path w="1945063" h="2490590">
                  <a:moveTo>
                    <a:pt x="1820603" y="2490590"/>
                  </a:moveTo>
                  <a:lnTo>
                    <a:pt x="124460" y="2490590"/>
                  </a:lnTo>
                  <a:cubicBezTo>
                    <a:pt x="55880" y="2490590"/>
                    <a:pt x="0" y="2434710"/>
                    <a:pt x="0" y="2366130"/>
                  </a:cubicBezTo>
                  <a:lnTo>
                    <a:pt x="0" y="124460"/>
                  </a:lnTo>
                  <a:cubicBezTo>
                    <a:pt x="0" y="55880"/>
                    <a:pt x="55880" y="0"/>
                    <a:pt x="124460" y="0"/>
                  </a:cubicBezTo>
                  <a:lnTo>
                    <a:pt x="1820603" y="0"/>
                  </a:lnTo>
                  <a:cubicBezTo>
                    <a:pt x="1889183" y="0"/>
                    <a:pt x="1945063" y="55880"/>
                    <a:pt x="1945063" y="124460"/>
                  </a:cubicBezTo>
                  <a:lnTo>
                    <a:pt x="1945063" y="2366130"/>
                  </a:lnTo>
                  <a:cubicBezTo>
                    <a:pt x="1945063" y="2434710"/>
                    <a:pt x="1889183" y="2490590"/>
                    <a:pt x="1820603" y="2490590"/>
                  </a:cubicBezTo>
                  <a:close/>
                </a:path>
              </a:pathLst>
            </a:custGeom>
            <a:solidFill>
              <a:srgbClr val="FFBD59"/>
            </a:solidFill>
          </p:spPr>
        </p:sp>
      </p:grpSp>
      <p:sp>
        <p:nvSpPr>
          <p:cNvPr id="14" name="TextBox 14"/>
          <p:cNvSpPr txBox="1"/>
          <p:nvPr/>
        </p:nvSpPr>
        <p:spPr>
          <a:xfrm>
            <a:off x="6822480" y="3358197"/>
            <a:ext cx="4643040" cy="1600200"/>
          </a:xfrm>
          <a:prstGeom prst="rect">
            <a:avLst/>
          </a:prstGeom>
        </p:spPr>
        <p:txBody>
          <a:bodyPr lIns="0" tIns="0" rIns="0" bIns="0" rtlCol="0" anchor="t">
            <a:spAutoFit/>
          </a:bodyPr>
          <a:lstStyle/>
          <a:p>
            <a:pPr marL="0" lvl="0" indent="0" algn="ctr">
              <a:lnSpc>
                <a:spcPts val="3120"/>
              </a:lnSpc>
              <a:spcBef>
                <a:spcPct val="0"/>
              </a:spcBef>
            </a:pPr>
            <a:r>
              <a:rPr lang="en-US" sz="24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rPr>
              <a:t>The carousel image is distorted and not aesthetically pleasing due to inconsistent image sizes</a:t>
            </a:r>
            <a:endParaRPr lang="en-US" sz="24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endParaRPr>
          </a:p>
        </p:txBody>
      </p:sp>
      <p:sp>
        <p:nvSpPr>
          <p:cNvPr id="15" name="TextBox 15"/>
          <p:cNvSpPr txBox="1"/>
          <p:nvPr/>
        </p:nvSpPr>
        <p:spPr>
          <a:xfrm>
            <a:off x="13601799" y="4133532"/>
            <a:ext cx="1422202" cy="897890"/>
          </a:xfrm>
          <a:prstGeom prst="rect">
            <a:avLst/>
          </a:prstGeom>
        </p:spPr>
        <p:txBody>
          <a:bodyPr lIns="0" tIns="0" rIns="0" bIns="0" rtlCol="0" anchor="t">
            <a:spAutoFit/>
          </a:bodyPr>
          <a:lstStyle/>
          <a:p>
            <a:pPr algn="ctr">
              <a:lnSpc>
                <a:spcPts val="3640"/>
              </a:lnSpc>
            </a:pPr>
            <a:r>
              <a:rPr lang="en-US" sz="2800" b="1">
                <a:solidFill>
                  <a:srgbClr val="FFFFFF"/>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编辑一个</a:t>
            </a:r>
            <a:endParaRPr lang="en-US" sz="2800" b="1">
              <a:solidFill>
                <a:srgbClr val="FFFFFF"/>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a:p>
            <a:pPr algn="ctr">
              <a:lnSpc>
                <a:spcPts val="3640"/>
              </a:lnSpc>
            </a:pPr>
            <a:r>
              <a:rPr lang="en-US" sz="2800" b="1">
                <a:solidFill>
                  <a:srgbClr val="FFFFFF"/>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核心观点</a:t>
            </a:r>
            <a:endParaRPr lang="en-US" sz="2800" b="1">
              <a:solidFill>
                <a:srgbClr val="FFFFFF"/>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16" name="TextBox 16"/>
          <p:cNvSpPr txBox="1"/>
          <p:nvPr/>
        </p:nvSpPr>
        <p:spPr>
          <a:xfrm>
            <a:off x="13601718" y="5908992"/>
            <a:ext cx="2540000" cy="701675"/>
          </a:xfrm>
          <a:prstGeom prst="rect">
            <a:avLst/>
          </a:prstGeom>
        </p:spPr>
        <p:txBody>
          <a:bodyPr lIns="0" tIns="0" rIns="0" bIns="0" rtlCol="0" anchor="t">
            <a:spAutoFit/>
          </a:bodyPr>
          <a:lstStyle/>
          <a:p>
            <a:pPr algn="l">
              <a:lnSpc>
                <a:spcPts val="2800"/>
              </a:lnSpc>
            </a:pPr>
            <a:r>
              <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请在此处简要说明你的</a:t>
            </a:r>
            <a:endPar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a:p>
            <a:pPr algn="l">
              <a:lnSpc>
                <a:spcPts val="2800"/>
              </a:lnSpc>
            </a:pPr>
            <a:r>
              <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主题和想法</a:t>
            </a:r>
            <a:endPar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p:txBody>
      </p:sp>
      <p:sp>
        <p:nvSpPr>
          <p:cNvPr id="17" name="TextBox 17"/>
          <p:cNvSpPr txBox="1"/>
          <p:nvPr/>
        </p:nvSpPr>
        <p:spPr>
          <a:xfrm>
            <a:off x="13601718" y="7075805"/>
            <a:ext cx="2540000" cy="701675"/>
          </a:xfrm>
          <a:prstGeom prst="rect">
            <a:avLst/>
          </a:prstGeom>
        </p:spPr>
        <p:txBody>
          <a:bodyPr lIns="0" tIns="0" rIns="0" bIns="0" rtlCol="0" anchor="t">
            <a:spAutoFit/>
          </a:bodyPr>
          <a:lstStyle/>
          <a:p>
            <a:pPr algn="l">
              <a:lnSpc>
                <a:spcPts val="2800"/>
              </a:lnSpc>
            </a:pPr>
            <a:r>
              <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请在此处简要说明你的</a:t>
            </a:r>
            <a:endPar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a:p>
            <a:pPr algn="l">
              <a:lnSpc>
                <a:spcPts val="2800"/>
              </a:lnSpc>
            </a:pPr>
            <a:r>
              <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主题和想法</a:t>
            </a:r>
            <a:endPar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p:txBody>
      </p:sp>
      <p:grpSp>
        <p:nvGrpSpPr>
          <p:cNvPr id="18" name="Group 18"/>
          <p:cNvGrpSpPr/>
          <p:nvPr/>
        </p:nvGrpSpPr>
        <p:grpSpPr>
          <a:xfrm rot="0">
            <a:off x="12758821" y="3141785"/>
            <a:ext cx="5057942" cy="6476530"/>
            <a:chOff x="0" y="0"/>
            <a:chExt cx="1945063" cy="2490590"/>
          </a:xfrm>
        </p:grpSpPr>
        <p:sp>
          <p:nvSpPr>
            <p:cNvPr id="19" name="Freeform 19"/>
            <p:cNvSpPr/>
            <p:nvPr/>
          </p:nvSpPr>
          <p:spPr>
            <a:xfrm>
              <a:off x="0" y="0"/>
              <a:ext cx="1945063" cy="2490590"/>
            </a:xfrm>
            <a:custGeom>
              <a:avLst/>
              <a:gdLst/>
              <a:ahLst/>
              <a:cxnLst/>
              <a:rect l="l" t="t" r="r" b="b"/>
              <a:pathLst>
                <a:path w="1945063" h="2490590">
                  <a:moveTo>
                    <a:pt x="1820603" y="2490590"/>
                  </a:moveTo>
                  <a:lnTo>
                    <a:pt x="124460" y="2490590"/>
                  </a:lnTo>
                  <a:cubicBezTo>
                    <a:pt x="55880" y="2490590"/>
                    <a:pt x="0" y="2434710"/>
                    <a:pt x="0" y="2366130"/>
                  </a:cubicBezTo>
                  <a:lnTo>
                    <a:pt x="0" y="124460"/>
                  </a:lnTo>
                  <a:cubicBezTo>
                    <a:pt x="0" y="55880"/>
                    <a:pt x="55880" y="0"/>
                    <a:pt x="124460" y="0"/>
                  </a:cubicBezTo>
                  <a:lnTo>
                    <a:pt x="1820603" y="0"/>
                  </a:lnTo>
                  <a:cubicBezTo>
                    <a:pt x="1889183" y="0"/>
                    <a:pt x="1945063" y="55880"/>
                    <a:pt x="1945063" y="124460"/>
                  </a:cubicBezTo>
                  <a:lnTo>
                    <a:pt x="1945063" y="2366130"/>
                  </a:lnTo>
                  <a:cubicBezTo>
                    <a:pt x="1945063" y="2434710"/>
                    <a:pt x="1889183" y="2490590"/>
                    <a:pt x="1820603" y="2490590"/>
                  </a:cubicBezTo>
                  <a:close/>
                </a:path>
              </a:pathLst>
            </a:custGeom>
            <a:solidFill>
              <a:srgbClr val="FFDE59"/>
            </a:solidFill>
          </p:spPr>
        </p:sp>
      </p:grpSp>
      <p:sp>
        <p:nvSpPr>
          <p:cNvPr id="20" name="TextBox 20"/>
          <p:cNvSpPr txBox="1"/>
          <p:nvPr/>
        </p:nvSpPr>
        <p:spPr>
          <a:xfrm>
            <a:off x="12966272" y="3465512"/>
            <a:ext cx="4643040" cy="986790"/>
          </a:xfrm>
          <a:prstGeom prst="rect">
            <a:avLst/>
          </a:prstGeom>
        </p:spPr>
        <p:txBody>
          <a:bodyPr lIns="0" tIns="0" rIns="0" bIns="0" rtlCol="0" anchor="t">
            <a:spAutoFit/>
          </a:bodyPr>
          <a:lstStyle/>
          <a:p>
            <a:pPr marL="0" lvl="0" indent="0" algn="ctr">
              <a:lnSpc>
                <a:spcPts val="2565"/>
              </a:lnSpc>
              <a:spcBef>
                <a:spcPct val="0"/>
              </a:spcBef>
            </a:pPr>
            <a:r>
              <a:rPr lang="en-US" sz="197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rPr>
              <a:t>There is an issue with inserting Google Maps into the address page and it cannot be displayed properly</a:t>
            </a:r>
            <a:endParaRPr lang="en-US" sz="197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endParaRPr>
          </a:p>
        </p:txBody>
      </p:sp>
      <p:sp>
        <p:nvSpPr>
          <p:cNvPr id="21" name="TextBox 21"/>
          <p:cNvSpPr txBox="1"/>
          <p:nvPr/>
        </p:nvSpPr>
        <p:spPr>
          <a:xfrm>
            <a:off x="13030200" y="4740910"/>
            <a:ext cx="4563110" cy="4488180"/>
          </a:xfrm>
          <a:prstGeom prst="rect">
            <a:avLst/>
          </a:prstGeom>
        </p:spPr>
        <p:txBody>
          <a:bodyPr wrap="square" lIns="0" tIns="0" rIns="0" bIns="0" rtlCol="0" anchor="t">
            <a:spAutoFit/>
          </a:bodyPr>
          <a:lstStyle/>
          <a:p>
            <a:pPr marL="0" lvl="0" indent="0" algn="l">
              <a:lnSpc>
                <a:spcPts val="2500"/>
              </a:lnSpc>
            </a:pPr>
            <a:r>
              <a:rPr lang="en-US" sz="178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1. Add Google Maps iframe: Provide complete Google Maps embedding URL</a:t>
            </a:r>
            <a:endParaRPr lang="en-US" sz="178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a:p>
            <a:pPr marL="0" lvl="0" indent="0" algn="l">
              <a:lnSpc>
                <a:spcPts val="2500"/>
              </a:lnSpc>
            </a:pPr>
            <a:r>
              <a:rPr lang="en-US" sz="178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2. CSS style adjustment: The map container has been styled to ensure the correct display of the map iframe container</a:t>
            </a:r>
            <a:endParaRPr lang="en-US" sz="178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a:p>
            <a:pPr marL="0" lvl="0" indent="0" algn="l">
              <a:lnSpc>
                <a:spcPts val="2500"/>
              </a:lnSpc>
            </a:pPr>
            <a:r>
              <a:rPr lang="en-US" sz="178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3. Adjustment of inline style: Added style="border: 0;" inline style to iframe tag</a:t>
            </a:r>
            <a:endParaRPr lang="en-US" sz="178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a:p>
            <a:pPr marL="0" lvl="0" indent="0" algn="l">
              <a:lnSpc>
                <a:spcPts val="2500"/>
              </a:lnSpc>
            </a:pPr>
            <a:r>
              <a:rPr lang="en-US" sz="178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4. Added loading and refererpolicy attributes: Added loading="lazy" and refererpolicy="no ferro then downgrade" attributes to the iframe tag to enhance the embedding experience.</a:t>
            </a:r>
            <a:endParaRPr lang="en-US" sz="178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p:txBody>
      </p:sp>
      <p:sp>
        <p:nvSpPr>
          <p:cNvPr id="22" name="TextBox 22"/>
          <p:cNvSpPr txBox="1"/>
          <p:nvPr/>
        </p:nvSpPr>
        <p:spPr>
          <a:xfrm>
            <a:off x="777501" y="5753417"/>
            <a:ext cx="4511315" cy="2298700"/>
          </a:xfrm>
          <a:prstGeom prst="rect">
            <a:avLst/>
          </a:prstGeom>
        </p:spPr>
        <p:txBody>
          <a:bodyPr lIns="0" tIns="0" rIns="0" bIns="0" rtlCol="0" anchor="t">
            <a:spAutoFit/>
          </a:bodyPr>
          <a:lstStyle/>
          <a:p>
            <a:pPr marL="0" lvl="0" indent="0" algn="l">
              <a:lnSpc>
                <a:spcPts val="3585"/>
              </a:lnSpc>
            </a:pPr>
            <a:r>
              <a:rPr lang="en-US" sz="256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Change the image address format from "C: \ Web1 \ credits \ logo. jpg" to indirect format "credits/logo. jpg"</a:t>
            </a:r>
            <a:endParaRPr lang="en-US" sz="256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p:txBody>
      </p:sp>
      <p:sp>
        <p:nvSpPr>
          <p:cNvPr id="23" name="TextBox 23"/>
          <p:cNvSpPr txBox="1"/>
          <p:nvPr/>
        </p:nvSpPr>
        <p:spPr>
          <a:xfrm>
            <a:off x="6888342" y="5423504"/>
            <a:ext cx="4511315" cy="3577590"/>
          </a:xfrm>
          <a:prstGeom prst="rect">
            <a:avLst/>
          </a:prstGeom>
        </p:spPr>
        <p:txBody>
          <a:bodyPr lIns="0" tIns="0" rIns="0" bIns="0" rtlCol="0" anchor="t">
            <a:spAutoFit/>
          </a:bodyPr>
          <a:lstStyle/>
          <a:p>
            <a:pPr marL="0" lvl="0" indent="0" algn="l">
              <a:lnSpc>
                <a:spcPts val="3100"/>
              </a:lnSpc>
            </a:pPr>
            <a:r>
              <a:rPr lang="en-US" sz="221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1. Divide the images in each carousel item into two columns</a:t>
            </a:r>
            <a:endParaRPr lang="en-US" sz="221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a:p>
            <a:pPr marL="0" lvl="0" indent="0" algn="l">
              <a:lnSpc>
                <a:spcPts val="3100"/>
              </a:lnSpc>
            </a:pPr>
            <a:r>
              <a:rPr lang="en-US" sz="221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2. Layout using Bootstrap's grid system and use Bootstrap's' row 'and' col-6 'classes to place each image in a separate column in the carousel item</a:t>
            </a:r>
            <a:endParaRPr lang="en-US" sz="221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a:p>
            <a:pPr marL="0" lvl="0" indent="0" algn="l">
              <a:lnSpc>
                <a:spcPts val="3100"/>
              </a:lnSpc>
            </a:pPr>
            <a:r>
              <a:rPr lang="en-US" sz="221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3. Set the container width of the image (w-100)</a:t>
            </a:r>
            <a:endParaRPr lang="en-US" sz="2215">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Freeform 2"/>
          <p:cNvSpPr/>
          <p:nvPr/>
        </p:nvSpPr>
        <p:spPr>
          <a:xfrm>
            <a:off x="13620742" y="7351825"/>
            <a:ext cx="6145637" cy="4071484"/>
          </a:xfrm>
          <a:custGeom>
            <a:avLst/>
            <a:gdLst/>
            <a:ahLst/>
            <a:cxnLst/>
            <a:rect l="l" t="t" r="r" b="b"/>
            <a:pathLst>
              <a:path w="6145637" h="4071484">
                <a:moveTo>
                  <a:pt x="0" y="0"/>
                </a:moveTo>
                <a:lnTo>
                  <a:pt x="6145636" y="0"/>
                </a:lnTo>
                <a:lnTo>
                  <a:pt x="6145636" y="4071485"/>
                </a:lnTo>
                <a:lnTo>
                  <a:pt x="0" y="407148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3466511">
            <a:off x="-667208" y="-1286494"/>
            <a:ext cx="3986519" cy="4229728"/>
          </a:xfrm>
          <a:custGeom>
            <a:avLst/>
            <a:gdLst/>
            <a:ahLst/>
            <a:cxnLst/>
            <a:rect l="l" t="t" r="r" b="b"/>
            <a:pathLst>
              <a:path w="3986519" h="4229728">
                <a:moveTo>
                  <a:pt x="0" y="0"/>
                </a:moveTo>
                <a:lnTo>
                  <a:pt x="3986519" y="0"/>
                </a:lnTo>
                <a:lnTo>
                  <a:pt x="3986519" y="4229728"/>
                </a:lnTo>
                <a:lnTo>
                  <a:pt x="0" y="42297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573419">
            <a:off x="15544332" y="-1581016"/>
            <a:ext cx="3094460" cy="4386477"/>
          </a:xfrm>
          <a:custGeom>
            <a:avLst/>
            <a:gdLst/>
            <a:ahLst/>
            <a:cxnLst/>
            <a:rect l="l" t="t" r="r" b="b"/>
            <a:pathLst>
              <a:path w="3094460" h="4386477">
                <a:moveTo>
                  <a:pt x="0" y="0"/>
                </a:moveTo>
                <a:lnTo>
                  <a:pt x="3094460" y="0"/>
                </a:lnTo>
                <a:lnTo>
                  <a:pt x="3094460" y="4386477"/>
                </a:lnTo>
                <a:lnTo>
                  <a:pt x="0" y="43864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1036734">
            <a:off x="-1919034" y="6292449"/>
            <a:ext cx="4902951" cy="5293335"/>
          </a:xfrm>
          <a:custGeom>
            <a:avLst/>
            <a:gdLst/>
            <a:ahLst/>
            <a:cxnLst/>
            <a:rect l="l" t="t" r="r" b="b"/>
            <a:pathLst>
              <a:path w="4902951" h="5293335">
                <a:moveTo>
                  <a:pt x="0" y="0"/>
                </a:moveTo>
                <a:lnTo>
                  <a:pt x="4902951" y="0"/>
                </a:lnTo>
                <a:lnTo>
                  <a:pt x="4902951" y="5293334"/>
                </a:lnTo>
                <a:lnTo>
                  <a:pt x="0" y="529333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2700000">
            <a:off x="-170846" y="503687"/>
            <a:ext cx="2335187" cy="3500593"/>
          </a:xfrm>
          <a:custGeom>
            <a:avLst/>
            <a:gdLst/>
            <a:ahLst/>
            <a:cxnLst/>
            <a:rect l="l" t="t" r="r" b="b"/>
            <a:pathLst>
              <a:path w="2335187" h="3500593">
                <a:moveTo>
                  <a:pt x="0" y="0"/>
                </a:moveTo>
                <a:lnTo>
                  <a:pt x="2335187" y="0"/>
                </a:lnTo>
                <a:lnTo>
                  <a:pt x="2335187" y="3500593"/>
                </a:lnTo>
                <a:lnTo>
                  <a:pt x="0" y="350059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2023483" flipH="1">
            <a:off x="16552961" y="7700212"/>
            <a:ext cx="1734190" cy="2753150"/>
          </a:xfrm>
          <a:custGeom>
            <a:avLst/>
            <a:gdLst/>
            <a:ahLst/>
            <a:cxnLst/>
            <a:rect l="l" t="t" r="r" b="b"/>
            <a:pathLst>
              <a:path w="1734190" h="2753150">
                <a:moveTo>
                  <a:pt x="1734191" y="0"/>
                </a:moveTo>
                <a:lnTo>
                  <a:pt x="0" y="0"/>
                </a:lnTo>
                <a:lnTo>
                  <a:pt x="0" y="2753149"/>
                </a:lnTo>
                <a:lnTo>
                  <a:pt x="1734191" y="2753149"/>
                </a:lnTo>
                <a:lnTo>
                  <a:pt x="1734191"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421567" y="3141785"/>
            <a:ext cx="5107612" cy="6476530"/>
            <a:chOff x="0" y="0"/>
            <a:chExt cx="1945063" cy="2466370"/>
          </a:xfrm>
        </p:grpSpPr>
        <p:sp>
          <p:nvSpPr>
            <p:cNvPr id="9" name="Freeform 9"/>
            <p:cNvSpPr/>
            <p:nvPr/>
          </p:nvSpPr>
          <p:spPr>
            <a:xfrm>
              <a:off x="0" y="0"/>
              <a:ext cx="1945063" cy="2466370"/>
            </a:xfrm>
            <a:custGeom>
              <a:avLst/>
              <a:gdLst/>
              <a:ahLst/>
              <a:cxnLst/>
              <a:rect l="l" t="t" r="r" b="b"/>
              <a:pathLst>
                <a:path w="1945063" h="2466370">
                  <a:moveTo>
                    <a:pt x="1820603" y="2466370"/>
                  </a:moveTo>
                  <a:lnTo>
                    <a:pt x="124460" y="2466370"/>
                  </a:lnTo>
                  <a:cubicBezTo>
                    <a:pt x="55880" y="2466370"/>
                    <a:pt x="0" y="2410490"/>
                    <a:pt x="0" y="2341910"/>
                  </a:cubicBezTo>
                  <a:lnTo>
                    <a:pt x="0" y="124460"/>
                  </a:lnTo>
                  <a:cubicBezTo>
                    <a:pt x="0" y="55880"/>
                    <a:pt x="55880" y="0"/>
                    <a:pt x="124460" y="0"/>
                  </a:cubicBezTo>
                  <a:lnTo>
                    <a:pt x="1820603" y="0"/>
                  </a:lnTo>
                  <a:cubicBezTo>
                    <a:pt x="1889183" y="0"/>
                    <a:pt x="1945063" y="55880"/>
                    <a:pt x="1945063" y="124460"/>
                  </a:cubicBezTo>
                  <a:lnTo>
                    <a:pt x="1945063" y="2341910"/>
                  </a:lnTo>
                  <a:cubicBezTo>
                    <a:pt x="1945063" y="2410490"/>
                    <a:pt x="1889183" y="2466370"/>
                    <a:pt x="1820603" y="2466370"/>
                  </a:cubicBezTo>
                  <a:close/>
                </a:path>
              </a:pathLst>
            </a:custGeom>
            <a:solidFill>
              <a:srgbClr val="FF914D"/>
            </a:solidFill>
          </p:spPr>
        </p:sp>
      </p:grpSp>
      <p:grpSp>
        <p:nvGrpSpPr>
          <p:cNvPr id="10" name="Group 10"/>
          <p:cNvGrpSpPr/>
          <p:nvPr/>
        </p:nvGrpSpPr>
        <p:grpSpPr>
          <a:xfrm rot="0">
            <a:off x="6615029" y="3141785"/>
            <a:ext cx="5057942" cy="6476530"/>
            <a:chOff x="0" y="0"/>
            <a:chExt cx="1945063" cy="2490590"/>
          </a:xfrm>
        </p:grpSpPr>
        <p:sp>
          <p:nvSpPr>
            <p:cNvPr id="11" name="Freeform 11"/>
            <p:cNvSpPr/>
            <p:nvPr/>
          </p:nvSpPr>
          <p:spPr>
            <a:xfrm>
              <a:off x="0" y="0"/>
              <a:ext cx="1945063" cy="2490590"/>
            </a:xfrm>
            <a:custGeom>
              <a:avLst/>
              <a:gdLst/>
              <a:ahLst/>
              <a:cxnLst/>
              <a:rect l="l" t="t" r="r" b="b"/>
              <a:pathLst>
                <a:path w="1945063" h="2490590">
                  <a:moveTo>
                    <a:pt x="1820603" y="2490590"/>
                  </a:moveTo>
                  <a:lnTo>
                    <a:pt x="124460" y="2490590"/>
                  </a:lnTo>
                  <a:cubicBezTo>
                    <a:pt x="55880" y="2490590"/>
                    <a:pt x="0" y="2434710"/>
                    <a:pt x="0" y="2366130"/>
                  </a:cubicBezTo>
                  <a:lnTo>
                    <a:pt x="0" y="124460"/>
                  </a:lnTo>
                  <a:cubicBezTo>
                    <a:pt x="0" y="55880"/>
                    <a:pt x="55880" y="0"/>
                    <a:pt x="124460" y="0"/>
                  </a:cubicBezTo>
                  <a:lnTo>
                    <a:pt x="1820603" y="0"/>
                  </a:lnTo>
                  <a:cubicBezTo>
                    <a:pt x="1889183" y="0"/>
                    <a:pt x="1945063" y="55880"/>
                    <a:pt x="1945063" y="124460"/>
                  </a:cubicBezTo>
                  <a:lnTo>
                    <a:pt x="1945063" y="2366130"/>
                  </a:lnTo>
                  <a:cubicBezTo>
                    <a:pt x="1945063" y="2434710"/>
                    <a:pt x="1889183" y="2490590"/>
                    <a:pt x="1820603" y="2490590"/>
                  </a:cubicBezTo>
                  <a:close/>
                </a:path>
              </a:pathLst>
            </a:custGeom>
            <a:solidFill>
              <a:srgbClr val="FFBD59"/>
            </a:solidFill>
          </p:spPr>
        </p:sp>
      </p:grpSp>
      <p:grpSp>
        <p:nvGrpSpPr>
          <p:cNvPr id="12" name="Group 12"/>
          <p:cNvGrpSpPr/>
          <p:nvPr/>
        </p:nvGrpSpPr>
        <p:grpSpPr>
          <a:xfrm rot="0">
            <a:off x="12758821" y="3141785"/>
            <a:ext cx="5057942" cy="6476530"/>
            <a:chOff x="0" y="0"/>
            <a:chExt cx="1945063" cy="2490590"/>
          </a:xfrm>
        </p:grpSpPr>
        <p:sp>
          <p:nvSpPr>
            <p:cNvPr id="13" name="Freeform 13"/>
            <p:cNvSpPr/>
            <p:nvPr/>
          </p:nvSpPr>
          <p:spPr>
            <a:xfrm>
              <a:off x="0" y="0"/>
              <a:ext cx="1945063" cy="2490590"/>
            </a:xfrm>
            <a:custGeom>
              <a:avLst/>
              <a:gdLst/>
              <a:ahLst/>
              <a:cxnLst/>
              <a:rect l="l" t="t" r="r" b="b"/>
              <a:pathLst>
                <a:path w="1945063" h="2490590">
                  <a:moveTo>
                    <a:pt x="1820603" y="2490590"/>
                  </a:moveTo>
                  <a:lnTo>
                    <a:pt x="124460" y="2490590"/>
                  </a:lnTo>
                  <a:cubicBezTo>
                    <a:pt x="55880" y="2490590"/>
                    <a:pt x="0" y="2434710"/>
                    <a:pt x="0" y="2366130"/>
                  </a:cubicBezTo>
                  <a:lnTo>
                    <a:pt x="0" y="124460"/>
                  </a:lnTo>
                  <a:cubicBezTo>
                    <a:pt x="0" y="55880"/>
                    <a:pt x="55880" y="0"/>
                    <a:pt x="124460" y="0"/>
                  </a:cubicBezTo>
                  <a:lnTo>
                    <a:pt x="1820603" y="0"/>
                  </a:lnTo>
                  <a:cubicBezTo>
                    <a:pt x="1889183" y="0"/>
                    <a:pt x="1945063" y="55880"/>
                    <a:pt x="1945063" y="124460"/>
                  </a:cubicBezTo>
                  <a:lnTo>
                    <a:pt x="1945063" y="2366130"/>
                  </a:lnTo>
                  <a:cubicBezTo>
                    <a:pt x="1945063" y="2434710"/>
                    <a:pt x="1889183" y="2490590"/>
                    <a:pt x="1820603" y="2490590"/>
                  </a:cubicBezTo>
                  <a:close/>
                </a:path>
              </a:pathLst>
            </a:custGeom>
            <a:solidFill>
              <a:srgbClr val="FFDE59"/>
            </a:solidFill>
          </p:spPr>
        </p:sp>
      </p:grpSp>
      <p:grpSp>
        <p:nvGrpSpPr>
          <p:cNvPr id="14" name="Group 14"/>
          <p:cNvGrpSpPr/>
          <p:nvPr/>
        </p:nvGrpSpPr>
        <p:grpSpPr>
          <a:xfrm rot="0">
            <a:off x="5529179" y="5725813"/>
            <a:ext cx="1085850" cy="942241"/>
            <a:chOff x="0" y="0"/>
            <a:chExt cx="936681" cy="812800"/>
          </a:xfrm>
        </p:grpSpPr>
        <p:sp>
          <p:nvSpPr>
            <p:cNvPr id="15" name="Freeform 15"/>
            <p:cNvSpPr/>
            <p:nvPr/>
          </p:nvSpPr>
          <p:spPr>
            <a:xfrm>
              <a:off x="0" y="0"/>
              <a:ext cx="936681" cy="812800"/>
            </a:xfrm>
            <a:custGeom>
              <a:avLst/>
              <a:gdLst/>
              <a:ahLst/>
              <a:cxnLst/>
              <a:rect l="l" t="t" r="r" b="b"/>
              <a:pathLst>
                <a:path w="936681" h="812800">
                  <a:moveTo>
                    <a:pt x="936681" y="406400"/>
                  </a:moveTo>
                  <a:lnTo>
                    <a:pt x="530281" y="0"/>
                  </a:lnTo>
                  <a:lnTo>
                    <a:pt x="530281" y="203200"/>
                  </a:lnTo>
                  <a:lnTo>
                    <a:pt x="0" y="203200"/>
                  </a:lnTo>
                  <a:lnTo>
                    <a:pt x="0" y="609600"/>
                  </a:lnTo>
                  <a:lnTo>
                    <a:pt x="530281" y="609600"/>
                  </a:lnTo>
                  <a:lnTo>
                    <a:pt x="530281" y="812800"/>
                  </a:lnTo>
                  <a:lnTo>
                    <a:pt x="936681" y="406400"/>
                  </a:lnTo>
                  <a:close/>
                </a:path>
              </a:pathLst>
            </a:custGeom>
            <a:solidFill>
              <a:srgbClr val="C4675B"/>
            </a:solidFill>
          </p:spPr>
        </p:sp>
        <p:sp>
          <p:nvSpPr>
            <p:cNvPr id="16" name="TextBox 16"/>
            <p:cNvSpPr txBox="1"/>
            <p:nvPr/>
          </p:nvSpPr>
          <p:spPr>
            <a:xfrm>
              <a:off x="0" y="155575"/>
              <a:ext cx="835081" cy="454025"/>
            </a:xfrm>
            <a:prstGeom prst="rect">
              <a:avLst/>
            </a:prstGeom>
          </p:spPr>
          <p:txBody>
            <a:bodyPr lIns="50800" tIns="50800" rIns="50800" bIns="50800" rtlCol="0" anchor="ctr"/>
            <a:lstStyle/>
            <a:p>
              <a:pPr algn="ctr">
                <a:lnSpc>
                  <a:spcPts val="2800"/>
                </a:lnSpc>
              </a:pPr>
            </a:p>
          </p:txBody>
        </p:sp>
      </p:grpSp>
      <p:sp>
        <p:nvSpPr>
          <p:cNvPr id="17" name="TextBox 17"/>
          <p:cNvSpPr txBox="1"/>
          <p:nvPr/>
        </p:nvSpPr>
        <p:spPr>
          <a:xfrm>
            <a:off x="2934700" y="238125"/>
            <a:ext cx="12418599" cy="1252220"/>
          </a:xfrm>
          <a:prstGeom prst="rect">
            <a:avLst/>
          </a:prstGeom>
        </p:spPr>
        <p:txBody>
          <a:bodyPr lIns="0" tIns="0" rIns="0" bIns="0" rtlCol="0" anchor="t">
            <a:spAutoFit/>
          </a:bodyPr>
          <a:lstStyle/>
          <a:p>
            <a:pPr marL="0" lvl="0" indent="0" algn="ctr">
              <a:lnSpc>
                <a:spcPts val="9765"/>
              </a:lnSpc>
              <a:spcBef>
                <a:spcPct val="0"/>
              </a:spcBef>
            </a:pPr>
            <a:r>
              <a:rPr lang="en-US" sz="6975">
                <a:ln/>
                <a:solidFill>
                  <a:schemeClr val="tx1"/>
                </a:solidFill>
                <a:effectLst>
                  <a:outerShdw blurRad="38100" dist="19050" dir="2700000" algn="tl" rotWithShape="0">
                    <a:schemeClr val="dk1">
                      <a:alpha val="40000"/>
                    </a:schemeClr>
                  </a:outerShdw>
                </a:effectLst>
                <a:latin typeface="标准粗黑" panose="02000503000000000000" charset="-122"/>
                <a:ea typeface="标准粗黑" panose="02000503000000000000" charset="-122"/>
                <a:cs typeface="思源黑体 1" panose="020B0500000000000000" charset="-122"/>
                <a:sym typeface="思源黑体 1" panose="020B0500000000000000" charset="-122"/>
              </a:rPr>
              <a:t>Menu page navigation bar</a:t>
            </a:r>
            <a:endParaRPr lang="en-US" sz="6975">
              <a:ln/>
              <a:solidFill>
                <a:schemeClr val="tx1"/>
              </a:solidFill>
              <a:effectLst>
                <a:outerShdw blurRad="38100" dist="19050" dir="2700000" algn="tl" rotWithShape="0">
                  <a:schemeClr val="dk1">
                    <a:alpha val="40000"/>
                  </a:schemeClr>
                </a:outerShdw>
              </a:effectLst>
              <a:latin typeface="标准粗黑" panose="02000503000000000000" charset="-122"/>
              <a:ea typeface="标准粗黑" panose="02000503000000000000" charset="-122"/>
              <a:cs typeface="思源黑体 1" panose="020B0500000000000000" charset="-122"/>
              <a:sym typeface="思源黑体 1" panose="020B0500000000000000" charset="-122"/>
            </a:endParaRPr>
          </a:p>
        </p:txBody>
      </p:sp>
      <p:sp>
        <p:nvSpPr>
          <p:cNvPr id="18" name="TextBox 18"/>
          <p:cNvSpPr txBox="1"/>
          <p:nvPr/>
        </p:nvSpPr>
        <p:spPr>
          <a:xfrm>
            <a:off x="655981" y="3422242"/>
            <a:ext cx="4663648" cy="730885"/>
          </a:xfrm>
          <a:prstGeom prst="rect">
            <a:avLst/>
          </a:prstGeom>
        </p:spPr>
        <p:txBody>
          <a:bodyPr lIns="0" tIns="0" rIns="0" bIns="0" rtlCol="0" anchor="t">
            <a:spAutoFit/>
          </a:bodyPr>
          <a:lstStyle/>
          <a:p>
            <a:pPr marL="0" lvl="0" indent="0" algn="ctr">
              <a:lnSpc>
                <a:spcPts val="2850"/>
              </a:lnSpc>
            </a:pPr>
            <a:r>
              <a:rPr lang="en-US" sz="219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rPr>
              <a:t>The page cannot be moved down with the mouse</a:t>
            </a:r>
            <a:endParaRPr lang="en-US" sz="219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endParaRPr>
          </a:p>
        </p:txBody>
      </p:sp>
      <p:sp>
        <p:nvSpPr>
          <p:cNvPr id="19" name="TextBox 19"/>
          <p:cNvSpPr txBox="1"/>
          <p:nvPr/>
        </p:nvSpPr>
        <p:spPr>
          <a:xfrm>
            <a:off x="6705640" y="3358197"/>
            <a:ext cx="4712196" cy="800100"/>
          </a:xfrm>
          <a:prstGeom prst="rect">
            <a:avLst/>
          </a:prstGeom>
        </p:spPr>
        <p:txBody>
          <a:bodyPr lIns="0" tIns="0" rIns="0" bIns="0" rtlCol="0" anchor="t">
            <a:spAutoFit/>
          </a:bodyPr>
          <a:lstStyle/>
          <a:p>
            <a:pPr marL="0" lvl="0" indent="0" algn="ctr">
              <a:lnSpc>
                <a:spcPts val="3120"/>
              </a:lnSpc>
              <a:spcBef>
                <a:spcPct val="0"/>
              </a:spcBef>
            </a:pPr>
            <a:r>
              <a:rPr lang="en-US" sz="24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rPr>
              <a:t>Unable to fix the top navigation bar</a:t>
            </a:r>
            <a:endParaRPr lang="en-US" sz="24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endParaRPr>
          </a:p>
        </p:txBody>
      </p:sp>
      <p:sp>
        <p:nvSpPr>
          <p:cNvPr id="20" name="TextBox 20"/>
          <p:cNvSpPr txBox="1"/>
          <p:nvPr/>
        </p:nvSpPr>
        <p:spPr>
          <a:xfrm>
            <a:off x="12966272" y="3465512"/>
            <a:ext cx="4643040" cy="1415415"/>
          </a:xfrm>
          <a:prstGeom prst="rect">
            <a:avLst/>
          </a:prstGeom>
        </p:spPr>
        <p:txBody>
          <a:bodyPr lIns="0" tIns="0" rIns="0" bIns="0" rtlCol="0" anchor="t">
            <a:spAutoFit/>
          </a:bodyPr>
          <a:lstStyle/>
          <a:p>
            <a:pPr marL="0" lvl="0" indent="0" algn="ctr">
              <a:lnSpc>
                <a:spcPts val="2760"/>
              </a:lnSpc>
              <a:spcBef>
                <a:spcPct val="0"/>
              </a:spcBef>
            </a:pPr>
            <a:r>
              <a:rPr lang="en-US" sz="2125"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rPr>
              <a:t>Click on the link in the navigation bar to jump to a new page instead of the specific location on the menu page</a:t>
            </a:r>
            <a:endParaRPr lang="en-US" sz="2125"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endParaRPr>
          </a:p>
        </p:txBody>
      </p:sp>
      <p:sp>
        <p:nvSpPr>
          <p:cNvPr id="21" name="TextBox 21"/>
          <p:cNvSpPr txBox="1"/>
          <p:nvPr/>
        </p:nvSpPr>
        <p:spPr>
          <a:xfrm>
            <a:off x="12928054" y="5433029"/>
            <a:ext cx="4850491" cy="2261870"/>
          </a:xfrm>
          <a:prstGeom prst="rect">
            <a:avLst/>
          </a:prstGeom>
        </p:spPr>
        <p:txBody>
          <a:bodyPr lIns="0" tIns="0" rIns="0" bIns="0" rtlCol="0" anchor="t">
            <a:spAutoFit/>
          </a:bodyPr>
          <a:lstStyle/>
          <a:p>
            <a:pPr marL="0" lvl="0" indent="0" algn="l">
              <a:lnSpc>
                <a:spcPts val="2940"/>
              </a:lnSpc>
            </a:pPr>
            <a:r>
              <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Modify the link in the navigation bar:&lt;a class="menu item" ref="# vegetarian"&gt;Vegetarian&lt;/a&gt;Modify the corresponding section of the page:&lt;section id="vegetarian" class="section bg vegan"&gt;`</a:t>
            </a:r>
            <a:endPar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p:txBody>
      </p:sp>
      <p:sp>
        <p:nvSpPr>
          <p:cNvPr id="22" name="TextBox 22"/>
          <p:cNvSpPr txBox="1"/>
          <p:nvPr/>
        </p:nvSpPr>
        <p:spPr>
          <a:xfrm>
            <a:off x="609600" y="4229100"/>
            <a:ext cx="4805680" cy="5122545"/>
          </a:xfrm>
          <a:prstGeom prst="rect">
            <a:avLst/>
          </a:prstGeom>
        </p:spPr>
        <p:txBody>
          <a:bodyPr lIns="0" tIns="0" rIns="0" bIns="0" rtlCol="0" anchor="t">
            <a:noAutofit/>
          </a:bodyPr>
          <a:lstStyle/>
          <a:p>
            <a:pPr marL="0" lvl="0" indent="0" algn="l">
              <a:lnSpc>
                <a:spcPts val="2940"/>
              </a:lnSpc>
            </a:pPr>
            <a:r>
              <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1. Modify the min height attribute in the background image style: min height: 100vh/* Ensure that the background image always covers the minimum height of the viewport*/</a:t>
            </a:r>
            <a:endPar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a:p>
            <a:pPr marL="0" lvl="0" indent="0" algn="l">
              <a:lnSpc>
                <a:spcPts val="2940"/>
              </a:lnSpc>
            </a:pPr>
            <a:r>
              <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2. Add. section {padding: 50px 0;</a:t>
            </a:r>
            <a:endPar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a:p>
            <a:pPr marL="0" lvl="0" indent="0" algn="l">
              <a:lnSpc>
                <a:spcPts val="2940"/>
              </a:lnSpc>
            </a:pPr>
            <a:r>
              <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    margin-top: 20px;</a:t>
            </a:r>
            <a:endPar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a:p>
            <a:pPr marL="0" lvl="0" indent="0" algn="l">
              <a:lnSpc>
                <a:spcPts val="2940"/>
              </a:lnSpc>
            </a:pPr>
            <a:r>
              <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3. Set a left margin for the. container custom class of the main content container to leave space for navigation menus, while ensuring that the content is vertically arranged and can be scrolled according to the height of the content</a:t>
            </a:r>
            <a:endPar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p:txBody>
      </p:sp>
      <p:sp>
        <p:nvSpPr>
          <p:cNvPr id="23" name="TextBox 23"/>
          <p:cNvSpPr txBox="1"/>
          <p:nvPr/>
        </p:nvSpPr>
        <p:spPr>
          <a:xfrm>
            <a:off x="6888342" y="5433029"/>
            <a:ext cx="4511315" cy="1508125"/>
          </a:xfrm>
          <a:prstGeom prst="rect">
            <a:avLst/>
          </a:prstGeom>
        </p:spPr>
        <p:txBody>
          <a:bodyPr lIns="0" tIns="0" rIns="0" bIns="0" rtlCol="0" anchor="t">
            <a:spAutoFit/>
          </a:bodyPr>
          <a:lstStyle/>
          <a:p>
            <a:pPr marL="0" lvl="0" indent="0" algn="l">
              <a:lnSpc>
                <a:spcPts val="2940"/>
              </a:lnSpc>
            </a:pPr>
            <a:r>
              <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By modifying the CSS template of the menu container class: position: fixed; Fix the navigation bar on the left side of the page.</a:t>
            </a:r>
            <a:endParaRPr lang="en-US" sz="21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p:txBody>
      </p:sp>
      <p:grpSp>
        <p:nvGrpSpPr>
          <p:cNvPr id="24" name="Group 24"/>
          <p:cNvGrpSpPr/>
          <p:nvPr/>
        </p:nvGrpSpPr>
        <p:grpSpPr>
          <a:xfrm rot="0">
            <a:off x="11672971" y="5725813"/>
            <a:ext cx="1085850" cy="942241"/>
            <a:chOff x="0" y="0"/>
            <a:chExt cx="936681" cy="812800"/>
          </a:xfrm>
        </p:grpSpPr>
        <p:sp>
          <p:nvSpPr>
            <p:cNvPr id="25" name="Freeform 25"/>
            <p:cNvSpPr/>
            <p:nvPr/>
          </p:nvSpPr>
          <p:spPr>
            <a:xfrm>
              <a:off x="0" y="0"/>
              <a:ext cx="936681" cy="812800"/>
            </a:xfrm>
            <a:custGeom>
              <a:avLst/>
              <a:gdLst/>
              <a:ahLst/>
              <a:cxnLst/>
              <a:rect l="l" t="t" r="r" b="b"/>
              <a:pathLst>
                <a:path w="936681" h="812800">
                  <a:moveTo>
                    <a:pt x="936681" y="406400"/>
                  </a:moveTo>
                  <a:lnTo>
                    <a:pt x="530281" y="0"/>
                  </a:lnTo>
                  <a:lnTo>
                    <a:pt x="530281" y="203200"/>
                  </a:lnTo>
                  <a:lnTo>
                    <a:pt x="0" y="203200"/>
                  </a:lnTo>
                  <a:lnTo>
                    <a:pt x="0" y="609600"/>
                  </a:lnTo>
                  <a:lnTo>
                    <a:pt x="530281" y="609600"/>
                  </a:lnTo>
                  <a:lnTo>
                    <a:pt x="530281" y="812800"/>
                  </a:lnTo>
                  <a:lnTo>
                    <a:pt x="936681" y="406400"/>
                  </a:lnTo>
                  <a:close/>
                </a:path>
              </a:pathLst>
            </a:custGeom>
            <a:solidFill>
              <a:srgbClr val="C4675B"/>
            </a:solidFill>
          </p:spPr>
        </p:sp>
        <p:sp>
          <p:nvSpPr>
            <p:cNvPr id="26" name="TextBox 26"/>
            <p:cNvSpPr txBox="1"/>
            <p:nvPr/>
          </p:nvSpPr>
          <p:spPr>
            <a:xfrm>
              <a:off x="0" y="155575"/>
              <a:ext cx="835081" cy="454025"/>
            </a:xfrm>
            <a:prstGeom prst="rect">
              <a:avLst/>
            </a:prstGeom>
          </p:spPr>
          <p:txBody>
            <a:bodyPr lIns="50800" tIns="50800" rIns="50800" bIns="50800" rtlCol="0" anchor="ctr"/>
            <a:lstStyle/>
            <a:p>
              <a:pPr algn="ctr">
                <a:lnSpc>
                  <a:spcPts val="2800"/>
                </a:lnSpc>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Freeform 2"/>
          <p:cNvSpPr/>
          <p:nvPr/>
        </p:nvSpPr>
        <p:spPr>
          <a:xfrm>
            <a:off x="13620742" y="7351825"/>
            <a:ext cx="6145637" cy="4071484"/>
          </a:xfrm>
          <a:custGeom>
            <a:avLst/>
            <a:gdLst/>
            <a:ahLst/>
            <a:cxnLst/>
            <a:rect l="l" t="t" r="r" b="b"/>
            <a:pathLst>
              <a:path w="6145637" h="4071484">
                <a:moveTo>
                  <a:pt x="0" y="0"/>
                </a:moveTo>
                <a:lnTo>
                  <a:pt x="6145636" y="0"/>
                </a:lnTo>
                <a:lnTo>
                  <a:pt x="6145636" y="4071485"/>
                </a:lnTo>
                <a:lnTo>
                  <a:pt x="0" y="407148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3466511">
            <a:off x="-667208" y="-1286494"/>
            <a:ext cx="3986519" cy="4229728"/>
          </a:xfrm>
          <a:custGeom>
            <a:avLst/>
            <a:gdLst/>
            <a:ahLst/>
            <a:cxnLst/>
            <a:rect l="l" t="t" r="r" b="b"/>
            <a:pathLst>
              <a:path w="3986519" h="4229728">
                <a:moveTo>
                  <a:pt x="0" y="0"/>
                </a:moveTo>
                <a:lnTo>
                  <a:pt x="3986519" y="0"/>
                </a:lnTo>
                <a:lnTo>
                  <a:pt x="3986519" y="4229728"/>
                </a:lnTo>
                <a:lnTo>
                  <a:pt x="0" y="42297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573419">
            <a:off x="15544332" y="-1581016"/>
            <a:ext cx="3094460" cy="4386477"/>
          </a:xfrm>
          <a:custGeom>
            <a:avLst/>
            <a:gdLst/>
            <a:ahLst/>
            <a:cxnLst/>
            <a:rect l="l" t="t" r="r" b="b"/>
            <a:pathLst>
              <a:path w="3094460" h="4386477">
                <a:moveTo>
                  <a:pt x="0" y="0"/>
                </a:moveTo>
                <a:lnTo>
                  <a:pt x="3094460" y="0"/>
                </a:lnTo>
                <a:lnTo>
                  <a:pt x="3094460" y="4386477"/>
                </a:lnTo>
                <a:lnTo>
                  <a:pt x="0" y="43864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1036734">
            <a:off x="-1919034" y="6292449"/>
            <a:ext cx="4902951" cy="5293335"/>
          </a:xfrm>
          <a:custGeom>
            <a:avLst/>
            <a:gdLst/>
            <a:ahLst/>
            <a:cxnLst/>
            <a:rect l="l" t="t" r="r" b="b"/>
            <a:pathLst>
              <a:path w="4902951" h="5293335">
                <a:moveTo>
                  <a:pt x="0" y="0"/>
                </a:moveTo>
                <a:lnTo>
                  <a:pt x="4902951" y="0"/>
                </a:lnTo>
                <a:lnTo>
                  <a:pt x="4902951" y="5293334"/>
                </a:lnTo>
                <a:lnTo>
                  <a:pt x="0" y="529333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2700000">
            <a:off x="-299751" y="584967"/>
            <a:ext cx="2335187" cy="3500593"/>
          </a:xfrm>
          <a:custGeom>
            <a:avLst/>
            <a:gdLst/>
            <a:ahLst/>
            <a:cxnLst/>
            <a:rect l="l" t="t" r="r" b="b"/>
            <a:pathLst>
              <a:path w="2335187" h="3500593">
                <a:moveTo>
                  <a:pt x="0" y="0"/>
                </a:moveTo>
                <a:lnTo>
                  <a:pt x="2335187" y="0"/>
                </a:lnTo>
                <a:lnTo>
                  <a:pt x="2335187" y="3500593"/>
                </a:lnTo>
                <a:lnTo>
                  <a:pt x="0" y="350059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2023483" flipH="1">
            <a:off x="16552961" y="7700212"/>
            <a:ext cx="1734190" cy="2753150"/>
          </a:xfrm>
          <a:custGeom>
            <a:avLst/>
            <a:gdLst/>
            <a:ahLst/>
            <a:cxnLst/>
            <a:rect l="l" t="t" r="r" b="b"/>
            <a:pathLst>
              <a:path w="1734190" h="2753150">
                <a:moveTo>
                  <a:pt x="1734191" y="0"/>
                </a:moveTo>
                <a:lnTo>
                  <a:pt x="0" y="0"/>
                </a:lnTo>
                <a:lnTo>
                  <a:pt x="0" y="2753149"/>
                </a:lnTo>
                <a:lnTo>
                  <a:pt x="1734191" y="2753149"/>
                </a:lnTo>
                <a:lnTo>
                  <a:pt x="1734191"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421567" y="3141785"/>
            <a:ext cx="5107612" cy="6476530"/>
            <a:chOff x="0" y="0"/>
            <a:chExt cx="1945063" cy="2466370"/>
          </a:xfrm>
        </p:grpSpPr>
        <p:sp>
          <p:nvSpPr>
            <p:cNvPr id="9" name="Freeform 9"/>
            <p:cNvSpPr/>
            <p:nvPr/>
          </p:nvSpPr>
          <p:spPr>
            <a:xfrm>
              <a:off x="0" y="0"/>
              <a:ext cx="1945063" cy="2466370"/>
            </a:xfrm>
            <a:custGeom>
              <a:avLst/>
              <a:gdLst/>
              <a:ahLst/>
              <a:cxnLst/>
              <a:rect l="l" t="t" r="r" b="b"/>
              <a:pathLst>
                <a:path w="1945063" h="2466370">
                  <a:moveTo>
                    <a:pt x="1820603" y="2466370"/>
                  </a:moveTo>
                  <a:lnTo>
                    <a:pt x="124460" y="2466370"/>
                  </a:lnTo>
                  <a:cubicBezTo>
                    <a:pt x="55880" y="2466370"/>
                    <a:pt x="0" y="2410490"/>
                    <a:pt x="0" y="2341910"/>
                  </a:cubicBezTo>
                  <a:lnTo>
                    <a:pt x="0" y="124460"/>
                  </a:lnTo>
                  <a:cubicBezTo>
                    <a:pt x="0" y="55880"/>
                    <a:pt x="55880" y="0"/>
                    <a:pt x="124460" y="0"/>
                  </a:cubicBezTo>
                  <a:lnTo>
                    <a:pt x="1820603" y="0"/>
                  </a:lnTo>
                  <a:cubicBezTo>
                    <a:pt x="1889183" y="0"/>
                    <a:pt x="1945063" y="55880"/>
                    <a:pt x="1945063" y="124460"/>
                  </a:cubicBezTo>
                  <a:lnTo>
                    <a:pt x="1945063" y="2341910"/>
                  </a:lnTo>
                  <a:cubicBezTo>
                    <a:pt x="1945063" y="2410490"/>
                    <a:pt x="1889183" y="2466370"/>
                    <a:pt x="1820603" y="2466370"/>
                  </a:cubicBezTo>
                  <a:close/>
                </a:path>
              </a:pathLst>
            </a:custGeom>
            <a:solidFill>
              <a:srgbClr val="FF914D"/>
            </a:solidFill>
          </p:spPr>
        </p:sp>
      </p:grpSp>
      <p:grpSp>
        <p:nvGrpSpPr>
          <p:cNvPr id="10" name="Group 10"/>
          <p:cNvGrpSpPr/>
          <p:nvPr/>
        </p:nvGrpSpPr>
        <p:grpSpPr>
          <a:xfrm rot="0">
            <a:off x="6615029" y="3141785"/>
            <a:ext cx="5057942" cy="6476530"/>
            <a:chOff x="0" y="0"/>
            <a:chExt cx="1945063" cy="2490590"/>
          </a:xfrm>
        </p:grpSpPr>
        <p:sp>
          <p:nvSpPr>
            <p:cNvPr id="11" name="Freeform 11"/>
            <p:cNvSpPr/>
            <p:nvPr/>
          </p:nvSpPr>
          <p:spPr>
            <a:xfrm>
              <a:off x="0" y="0"/>
              <a:ext cx="1945063" cy="2490590"/>
            </a:xfrm>
            <a:custGeom>
              <a:avLst/>
              <a:gdLst/>
              <a:ahLst/>
              <a:cxnLst/>
              <a:rect l="l" t="t" r="r" b="b"/>
              <a:pathLst>
                <a:path w="1945063" h="2490590">
                  <a:moveTo>
                    <a:pt x="1820603" y="2490590"/>
                  </a:moveTo>
                  <a:lnTo>
                    <a:pt x="124460" y="2490590"/>
                  </a:lnTo>
                  <a:cubicBezTo>
                    <a:pt x="55880" y="2490590"/>
                    <a:pt x="0" y="2434710"/>
                    <a:pt x="0" y="2366130"/>
                  </a:cubicBezTo>
                  <a:lnTo>
                    <a:pt x="0" y="124460"/>
                  </a:lnTo>
                  <a:cubicBezTo>
                    <a:pt x="0" y="55880"/>
                    <a:pt x="55880" y="0"/>
                    <a:pt x="124460" y="0"/>
                  </a:cubicBezTo>
                  <a:lnTo>
                    <a:pt x="1820603" y="0"/>
                  </a:lnTo>
                  <a:cubicBezTo>
                    <a:pt x="1889183" y="0"/>
                    <a:pt x="1945063" y="55880"/>
                    <a:pt x="1945063" y="124460"/>
                  </a:cubicBezTo>
                  <a:lnTo>
                    <a:pt x="1945063" y="2366130"/>
                  </a:lnTo>
                  <a:cubicBezTo>
                    <a:pt x="1945063" y="2434710"/>
                    <a:pt x="1889183" y="2490590"/>
                    <a:pt x="1820603" y="2490590"/>
                  </a:cubicBezTo>
                  <a:close/>
                </a:path>
              </a:pathLst>
            </a:custGeom>
            <a:solidFill>
              <a:srgbClr val="FFBD59"/>
            </a:solidFill>
          </p:spPr>
        </p:sp>
      </p:grpSp>
      <p:sp>
        <p:nvSpPr>
          <p:cNvPr id="12" name="TextBox 12"/>
          <p:cNvSpPr txBox="1"/>
          <p:nvPr/>
        </p:nvSpPr>
        <p:spPr>
          <a:xfrm>
            <a:off x="13601799" y="4133532"/>
            <a:ext cx="1422202" cy="897890"/>
          </a:xfrm>
          <a:prstGeom prst="rect">
            <a:avLst/>
          </a:prstGeom>
        </p:spPr>
        <p:txBody>
          <a:bodyPr lIns="0" tIns="0" rIns="0" bIns="0" rtlCol="0" anchor="t">
            <a:spAutoFit/>
          </a:bodyPr>
          <a:lstStyle/>
          <a:p>
            <a:pPr algn="ctr">
              <a:lnSpc>
                <a:spcPts val="3640"/>
              </a:lnSpc>
            </a:pPr>
            <a:r>
              <a:rPr lang="en-US" sz="2800" b="1">
                <a:solidFill>
                  <a:srgbClr val="FFFFFF"/>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编辑一个</a:t>
            </a:r>
            <a:endParaRPr lang="en-US" sz="2800" b="1">
              <a:solidFill>
                <a:srgbClr val="FFFFFF"/>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a:p>
            <a:pPr algn="ctr">
              <a:lnSpc>
                <a:spcPts val="3640"/>
              </a:lnSpc>
            </a:pPr>
            <a:r>
              <a:rPr lang="en-US" sz="2800" b="1">
                <a:solidFill>
                  <a:srgbClr val="FFFFFF"/>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核心观点</a:t>
            </a:r>
            <a:endParaRPr lang="en-US" sz="2800" b="1">
              <a:solidFill>
                <a:srgbClr val="FFFFFF"/>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13" name="TextBox 13"/>
          <p:cNvSpPr txBox="1"/>
          <p:nvPr/>
        </p:nvSpPr>
        <p:spPr>
          <a:xfrm>
            <a:off x="13601718" y="5908992"/>
            <a:ext cx="2540000" cy="701675"/>
          </a:xfrm>
          <a:prstGeom prst="rect">
            <a:avLst/>
          </a:prstGeom>
        </p:spPr>
        <p:txBody>
          <a:bodyPr lIns="0" tIns="0" rIns="0" bIns="0" rtlCol="0" anchor="t">
            <a:spAutoFit/>
          </a:bodyPr>
          <a:lstStyle/>
          <a:p>
            <a:pPr algn="l">
              <a:lnSpc>
                <a:spcPts val="2800"/>
              </a:lnSpc>
            </a:pPr>
            <a:r>
              <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请在此处简要说明你的</a:t>
            </a:r>
            <a:endPar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a:p>
            <a:pPr algn="l">
              <a:lnSpc>
                <a:spcPts val="2800"/>
              </a:lnSpc>
            </a:pPr>
            <a:r>
              <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主题和想法</a:t>
            </a:r>
            <a:endPar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p:txBody>
      </p:sp>
      <p:sp>
        <p:nvSpPr>
          <p:cNvPr id="14" name="TextBox 14"/>
          <p:cNvSpPr txBox="1"/>
          <p:nvPr/>
        </p:nvSpPr>
        <p:spPr>
          <a:xfrm>
            <a:off x="13601718" y="7075805"/>
            <a:ext cx="2540000" cy="701675"/>
          </a:xfrm>
          <a:prstGeom prst="rect">
            <a:avLst/>
          </a:prstGeom>
        </p:spPr>
        <p:txBody>
          <a:bodyPr lIns="0" tIns="0" rIns="0" bIns="0" rtlCol="0" anchor="t">
            <a:spAutoFit/>
          </a:bodyPr>
          <a:lstStyle/>
          <a:p>
            <a:pPr algn="l">
              <a:lnSpc>
                <a:spcPts val="2800"/>
              </a:lnSpc>
            </a:pPr>
            <a:r>
              <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请在此处简要说明你的</a:t>
            </a:r>
            <a:endPar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a:p>
            <a:pPr algn="l">
              <a:lnSpc>
                <a:spcPts val="2800"/>
              </a:lnSpc>
            </a:pPr>
            <a:r>
              <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主题和想法</a:t>
            </a:r>
            <a:endParaRPr lang="en-US" sz="2000">
              <a:solidFill>
                <a:srgbClr val="FFFFFF"/>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p:txBody>
      </p:sp>
      <p:grpSp>
        <p:nvGrpSpPr>
          <p:cNvPr id="15" name="Group 15"/>
          <p:cNvGrpSpPr/>
          <p:nvPr/>
        </p:nvGrpSpPr>
        <p:grpSpPr>
          <a:xfrm rot="0">
            <a:off x="12706958" y="3141785"/>
            <a:ext cx="5057942" cy="6476530"/>
            <a:chOff x="0" y="0"/>
            <a:chExt cx="1945063" cy="2490590"/>
          </a:xfrm>
        </p:grpSpPr>
        <p:sp>
          <p:nvSpPr>
            <p:cNvPr id="16" name="Freeform 16"/>
            <p:cNvSpPr/>
            <p:nvPr/>
          </p:nvSpPr>
          <p:spPr>
            <a:xfrm>
              <a:off x="0" y="0"/>
              <a:ext cx="1945063" cy="2490590"/>
            </a:xfrm>
            <a:custGeom>
              <a:avLst/>
              <a:gdLst/>
              <a:ahLst/>
              <a:cxnLst/>
              <a:rect l="l" t="t" r="r" b="b"/>
              <a:pathLst>
                <a:path w="1945063" h="2490590">
                  <a:moveTo>
                    <a:pt x="1820603" y="2490590"/>
                  </a:moveTo>
                  <a:lnTo>
                    <a:pt x="124460" y="2490590"/>
                  </a:lnTo>
                  <a:cubicBezTo>
                    <a:pt x="55880" y="2490590"/>
                    <a:pt x="0" y="2434710"/>
                    <a:pt x="0" y="2366130"/>
                  </a:cubicBezTo>
                  <a:lnTo>
                    <a:pt x="0" y="124460"/>
                  </a:lnTo>
                  <a:cubicBezTo>
                    <a:pt x="0" y="55880"/>
                    <a:pt x="55880" y="0"/>
                    <a:pt x="124460" y="0"/>
                  </a:cubicBezTo>
                  <a:lnTo>
                    <a:pt x="1820603" y="0"/>
                  </a:lnTo>
                  <a:cubicBezTo>
                    <a:pt x="1889183" y="0"/>
                    <a:pt x="1945063" y="55880"/>
                    <a:pt x="1945063" y="124460"/>
                  </a:cubicBezTo>
                  <a:lnTo>
                    <a:pt x="1945063" y="2366130"/>
                  </a:lnTo>
                  <a:cubicBezTo>
                    <a:pt x="1945063" y="2434710"/>
                    <a:pt x="1889183" y="2490590"/>
                    <a:pt x="1820603" y="2490590"/>
                  </a:cubicBezTo>
                  <a:close/>
                </a:path>
              </a:pathLst>
            </a:custGeom>
            <a:solidFill>
              <a:srgbClr val="FFDE59"/>
            </a:solidFill>
          </p:spPr>
        </p:sp>
      </p:grpSp>
      <p:sp>
        <p:nvSpPr>
          <p:cNvPr id="17" name="TextBox 17"/>
          <p:cNvSpPr txBox="1"/>
          <p:nvPr/>
        </p:nvSpPr>
        <p:spPr>
          <a:xfrm>
            <a:off x="2934700" y="238125"/>
            <a:ext cx="12418599" cy="2504440"/>
          </a:xfrm>
          <a:prstGeom prst="rect">
            <a:avLst/>
          </a:prstGeom>
        </p:spPr>
        <p:txBody>
          <a:bodyPr lIns="0" tIns="0" rIns="0" bIns="0" rtlCol="0" anchor="t">
            <a:spAutoFit/>
          </a:bodyPr>
          <a:lstStyle/>
          <a:p>
            <a:pPr marL="0" lvl="0" indent="0" algn="ctr">
              <a:lnSpc>
                <a:spcPts val="9765"/>
              </a:lnSpc>
              <a:spcBef>
                <a:spcPct val="0"/>
              </a:spcBef>
            </a:pPr>
            <a:r>
              <a:rPr lang="en-US" sz="6975" b="1">
                <a:ln/>
                <a:solidFill>
                  <a:schemeClr val="tx1"/>
                </a:solidFill>
                <a:effectLst>
                  <a:outerShdw blurRad="38100" dist="19050" dir="2700000" algn="tl" rotWithShape="0">
                    <a:schemeClr val="dk1">
                      <a:alpha val="40000"/>
                    </a:schemeClr>
                  </a:outerShdw>
                </a:effectLst>
                <a:latin typeface="标准粗黑" panose="02000503000000000000" charset="-122"/>
                <a:ea typeface="标准粗黑" panose="02000503000000000000" charset="-122"/>
                <a:cs typeface="思源黑体 1 Heavy" panose="020B0A00000000000000" charset="-122"/>
                <a:sym typeface="思源黑体 1 Heavy" panose="020B0A00000000000000" charset="-122"/>
              </a:rPr>
              <a:t>Side shopping cart window function</a:t>
            </a:r>
            <a:endParaRPr lang="en-US" sz="6975" b="1">
              <a:ln/>
              <a:solidFill>
                <a:schemeClr val="tx1"/>
              </a:solidFill>
              <a:effectLst>
                <a:outerShdw blurRad="38100" dist="19050" dir="2700000" algn="tl" rotWithShape="0">
                  <a:schemeClr val="dk1">
                    <a:alpha val="40000"/>
                  </a:schemeClr>
                </a:outerShdw>
              </a:effectLst>
              <a:latin typeface="标准粗黑" panose="02000503000000000000" charset="-122"/>
              <a:ea typeface="标准粗黑" panose="02000503000000000000" charset="-122"/>
              <a:cs typeface="思源黑体 1 Heavy" panose="020B0A00000000000000" charset="-122"/>
              <a:sym typeface="思源黑体 1 Heavy" panose="020B0A00000000000000" charset="-122"/>
            </a:endParaRPr>
          </a:p>
        </p:txBody>
      </p:sp>
      <p:sp>
        <p:nvSpPr>
          <p:cNvPr id="18" name="TextBox 18"/>
          <p:cNvSpPr txBox="1"/>
          <p:nvPr/>
        </p:nvSpPr>
        <p:spPr>
          <a:xfrm>
            <a:off x="760756" y="3440877"/>
            <a:ext cx="4663648" cy="2400300"/>
          </a:xfrm>
          <a:prstGeom prst="rect">
            <a:avLst/>
          </a:prstGeom>
        </p:spPr>
        <p:txBody>
          <a:bodyPr lIns="0" tIns="0" rIns="0" bIns="0" rtlCol="0" anchor="t">
            <a:spAutoFit/>
          </a:bodyPr>
          <a:lstStyle/>
          <a:p>
            <a:pPr marL="0" lvl="0" indent="0" algn="ctr">
              <a:lnSpc>
                <a:spcPts val="3120"/>
              </a:lnSpc>
            </a:pPr>
            <a:r>
              <a:rPr lang="en-US" sz="24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rPr>
              <a:t>When the number of items in the shopping cart increases, you can use the scrollbar to view all items and ensure that the 'Checkout' button is visible.</a:t>
            </a:r>
            <a:endParaRPr lang="en-US" sz="24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endParaRPr>
          </a:p>
        </p:txBody>
      </p:sp>
      <p:sp>
        <p:nvSpPr>
          <p:cNvPr id="19" name="TextBox 19"/>
          <p:cNvSpPr txBox="1"/>
          <p:nvPr/>
        </p:nvSpPr>
        <p:spPr>
          <a:xfrm>
            <a:off x="6926206" y="3455987"/>
            <a:ext cx="4643040" cy="1600200"/>
          </a:xfrm>
          <a:prstGeom prst="rect">
            <a:avLst/>
          </a:prstGeom>
        </p:spPr>
        <p:txBody>
          <a:bodyPr lIns="0" tIns="0" rIns="0" bIns="0" rtlCol="0" anchor="t">
            <a:spAutoFit/>
          </a:bodyPr>
          <a:lstStyle/>
          <a:p>
            <a:pPr marL="0" lvl="0" indent="0" algn="ctr">
              <a:lnSpc>
                <a:spcPts val="3120"/>
              </a:lnSpc>
              <a:spcBef>
                <a:spcPct val="0"/>
              </a:spcBef>
            </a:pPr>
            <a:r>
              <a:rPr lang="en-US" sz="2400" b="1" u="none" strike="noStrike">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rPr>
              <a:t>After adding the 'Checkout' button, clicking the button will not redirect you to the checkout. html page</a:t>
            </a:r>
            <a:endParaRPr lang="en-US" sz="2400" b="1" u="none" strike="noStrike">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endParaRPr>
          </a:p>
        </p:txBody>
      </p:sp>
      <p:sp>
        <p:nvSpPr>
          <p:cNvPr id="20" name="TextBox 20"/>
          <p:cNvSpPr txBox="1"/>
          <p:nvPr/>
        </p:nvSpPr>
        <p:spPr>
          <a:xfrm>
            <a:off x="7069360" y="5790705"/>
            <a:ext cx="4511315" cy="3446780"/>
          </a:xfrm>
          <a:prstGeom prst="rect">
            <a:avLst/>
          </a:prstGeom>
        </p:spPr>
        <p:txBody>
          <a:bodyPr lIns="0" tIns="0" rIns="0" bIns="0" rtlCol="0" anchor="t">
            <a:spAutoFit/>
          </a:bodyPr>
          <a:lstStyle/>
          <a:p>
            <a:pPr marL="0" lvl="0" indent="0" algn="l">
              <a:lnSpc>
                <a:spcPts val="4480"/>
              </a:lnSpc>
            </a:pPr>
            <a:r>
              <a:rPr lang="en-US" sz="32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Add click event handling for checkoutButton in JavaScript, using window.location.ref for redirection.</a:t>
            </a:r>
            <a:endParaRPr lang="en-US" sz="32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p:txBody>
      </p:sp>
      <p:sp>
        <p:nvSpPr>
          <p:cNvPr id="21" name="TextBox 21"/>
          <p:cNvSpPr txBox="1"/>
          <p:nvPr/>
        </p:nvSpPr>
        <p:spPr>
          <a:xfrm>
            <a:off x="12966272" y="3455987"/>
            <a:ext cx="4643040" cy="1997075"/>
          </a:xfrm>
          <a:prstGeom prst="rect">
            <a:avLst/>
          </a:prstGeom>
        </p:spPr>
        <p:txBody>
          <a:bodyPr lIns="0" tIns="0" rIns="0" bIns="0" rtlCol="0" anchor="t">
            <a:spAutoFit/>
          </a:bodyPr>
          <a:lstStyle/>
          <a:p>
            <a:pPr marL="0" lvl="0" indent="0" algn="ctr">
              <a:lnSpc>
                <a:spcPts val="3115"/>
              </a:lnSpc>
              <a:spcBef>
                <a:spcPct val="0"/>
              </a:spcBef>
            </a:pPr>
            <a:r>
              <a:rPr lang="en-US" sz="2395"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rPr>
              <a:t>After the shopping cart is redirected, the selected items and total price cannot be displayed on the checkout. html page.</a:t>
            </a:r>
            <a:endParaRPr lang="en-US" sz="2395"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思源黑体 1 Heavy" panose="020B0A00000000000000" charset="-122"/>
              <a:sym typeface="思源黑体 1 Heavy" panose="020B0A00000000000000" charset="-122"/>
            </a:endParaRPr>
          </a:p>
        </p:txBody>
      </p:sp>
      <p:sp>
        <p:nvSpPr>
          <p:cNvPr id="22" name="TextBox 22"/>
          <p:cNvSpPr txBox="1"/>
          <p:nvPr/>
        </p:nvSpPr>
        <p:spPr>
          <a:xfrm>
            <a:off x="13030407" y="5600485"/>
            <a:ext cx="4511315" cy="3688080"/>
          </a:xfrm>
          <a:prstGeom prst="rect">
            <a:avLst/>
          </a:prstGeom>
        </p:spPr>
        <p:txBody>
          <a:bodyPr lIns="0" tIns="0" rIns="0" bIns="0" rtlCol="0" anchor="t">
            <a:spAutoFit/>
          </a:bodyPr>
          <a:lstStyle/>
          <a:p>
            <a:pPr marL="0" lvl="0" indent="0" algn="l">
              <a:lnSpc>
                <a:spcPts val="3595"/>
              </a:lnSpc>
            </a:pPr>
            <a:r>
              <a:rPr lang="en-US" sz="257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Store the shopping cart items locally before jumping to the checkout. html page. When loading on the checkout. html page, retrieve the shopping cart items from local storage and display the total price.</a:t>
            </a:r>
            <a:endParaRPr lang="en-US" sz="257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p:txBody>
      </p:sp>
      <p:sp>
        <p:nvSpPr>
          <p:cNvPr id="23" name="TextBox 23"/>
          <p:cNvSpPr txBox="1"/>
          <p:nvPr/>
        </p:nvSpPr>
        <p:spPr>
          <a:xfrm>
            <a:off x="675444" y="6133169"/>
            <a:ext cx="4511315" cy="2872105"/>
          </a:xfrm>
          <a:prstGeom prst="rect">
            <a:avLst/>
          </a:prstGeom>
        </p:spPr>
        <p:txBody>
          <a:bodyPr lIns="0" tIns="0" rIns="0" bIns="0" rtlCol="0" anchor="t">
            <a:spAutoFit/>
          </a:bodyPr>
          <a:lstStyle/>
          <a:p>
            <a:pPr marL="0" lvl="0" indent="0" algn="l">
              <a:lnSpc>
                <a:spcPts val="4480"/>
              </a:lnSpc>
            </a:pPr>
            <a:r>
              <a:rPr lang="en-US" sz="32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rPr>
              <a:t>Implement scrollbars by adjusting CSS styles and adding max height and overflow y: auto properties.</a:t>
            </a:r>
            <a:endParaRPr lang="en-US" sz="3200">
              <a:solidFill>
                <a:srgbClr val="000000"/>
              </a:solidFill>
              <a:latin typeface="微软雅黑" panose="020B0503020204020204" charset="-122"/>
              <a:ea typeface="微软雅黑" panose="020B0503020204020204" charset="-122"/>
              <a:cs typeface="思源黑体 2" panose="020B0500000000000000" charset="-122"/>
              <a:sym typeface="思源黑体 2" panose="020B0500000000000000" charset="-122"/>
            </a:endParaRPr>
          </a:p>
        </p:txBody>
      </p:sp>
      <p:grpSp>
        <p:nvGrpSpPr>
          <p:cNvPr id="24" name="Group 24"/>
          <p:cNvGrpSpPr/>
          <p:nvPr/>
        </p:nvGrpSpPr>
        <p:grpSpPr>
          <a:xfrm rot="0">
            <a:off x="5529179" y="5725813"/>
            <a:ext cx="1085850" cy="942241"/>
            <a:chOff x="0" y="0"/>
            <a:chExt cx="936681" cy="812800"/>
          </a:xfrm>
        </p:grpSpPr>
        <p:sp>
          <p:nvSpPr>
            <p:cNvPr id="25" name="Freeform 25"/>
            <p:cNvSpPr/>
            <p:nvPr/>
          </p:nvSpPr>
          <p:spPr>
            <a:xfrm>
              <a:off x="0" y="0"/>
              <a:ext cx="936681" cy="812800"/>
            </a:xfrm>
            <a:custGeom>
              <a:avLst/>
              <a:gdLst/>
              <a:ahLst/>
              <a:cxnLst/>
              <a:rect l="l" t="t" r="r" b="b"/>
              <a:pathLst>
                <a:path w="936681" h="812800">
                  <a:moveTo>
                    <a:pt x="936681" y="406400"/>
                  </a:moveTo>
                  <a:lnTo>
                    <a:pt x="530281" y="0"/>
                  </a:lnTo>
                  <a:lnTo>
                    <a:pt x="530281" y="203200"/>
                  </a:lnTo>
                  <a:lnTo>
                    <a:pt x="0" y="203200"/>
                  </a:lnTo>
                  <a:lnTo>
                    <a:pt x="0" y="609600"/>
                  </a:lnTo>
                  <a:lnTo>
                    <a:pt x="530281" y="609600"/>
                  </a:lnTo>
                  <a:lnTo>
                    <a:pt x="530281" y="812800"/>
                  </a:lnTo>
                  <a:lnTo>
                    <a:pt x="936681" y="406400"/>
                  </a:lnTo>
                  <a:close/>
                </a:path>
              </a:pathLst>
            </a:custGeom>
            <a:solidFill>
              <a:srgbClr val="C4675B"/>
            </a:solidFill>
          </p:spPr>
        </p:sp>
        <p:sp>
          <p:nvSpPr>
            <p:cNvPr id="26" name="TextBox 26"/>
            <p:cNvSpPr txBox="1"/>
            <p:nvPr/>
          </p:nvSpPr>
          <p:spPr>
            <a:xfrm>
              <a:off x="0" y="155575"/>
              <a:ext cx="835081" cy="454025"/>
            </a:xfrm>
            <a:prstGeom prst="rect">
              <a:avLst/>
            </a:prstGeom>
          </p:spPr>
          <p:txBody>
            <a:bodyPr lIns="50800" tIns="50800" rIns="50800" bIns="50800" rtlCol="0" anchor="ctr"/>
            <a:lstStyle/>
            <a:p>
              <a:pPr algn="ctr">
                <a:lnSpc>
                  <a:spcPts val="2800"/>
                </a:lnSpc>
              </a:pPr>
            </a:p>
          </p:txBody>
        </p:sp>
      </p:grpSp>
      <p:grpSp>
        <p:nvGrpSpPr>
          <p:cNvPr id="27" name="Group 27"/>
          <p:cNvGrpSpPr/>
          <p:nvPr/>
        </p:nvGrpSpPr>
        <p:grpSpPr>
          <a:xfrm rot="0">
            <a:off x="11672971" y="5728723"/>
            <a:ext cx="1085850" cy="942241"/>
            <a:chOff x="0" y="0"/>
            <a:chExt cx="936681" cy="812800"/>
          </a:xfrm>
        </p:grpSpPr>
        <p:sp>
          <p:nvSpPr>
            <p:cNvPr id="28" name="Freeform 28"/>
            <p:cNvSpPr/>
            <p:nvPr/>
          </p:nvSpPr>
          <p:spPr>
            <a:xfrm>
              <a:off x="0" y="0"/>
              <a:ext cx="936681" cy="812800"/>
            </a:xfrm>
            <a:custGeom>
              <a:avLst/>
              <a:gdLst/>
              <a:ahLst/>
              <a:cxnLst/>
              <a:rect l="l" t="t" r="r" b="b"/>
              <a:pathLst>
                <a:path w="936681" h="812800">
                  <a:moveTo>
                    <a:pt x="936681" y="406400"/>
                  </a:moveTo>
                  <a:lnTo>
                    <a:pt x="530281" y="0"/>
                  </a:lnTo>
                  <a:lnTo>
                    <a:pt x="530281" y="203200"/>
                  </a:lnTo>
                  <a:lnTo>
                    <a:pt x="0" y="203200"/>
                  </a:lnTo>
                  <a:lnTo>
                    <a:pt x="0" y="609600"/>
                  </a:lnTo>
                  <a:lnTo>
                    <a:pt x="530281" y="609600"/>
                  </a:lnTo>
                  <a:lnTo>
                    <a:pt x="530281" y="812800"/>
                  </a:lnTo>
                  <a:lnTo>
                    <a:pt x="936681" y="406400"/>
                  </a:lnTo>
                  <a:close/>
                </a:path>
              </a:pathLst>
            </a:custGeom>
            <a:solidFill>
              <a:srgbClr val="C4675B"/>
            </a:solidFill>
          </p:spPr>
        </p:sp>
        <p:sp>
          <p:nvSpPr>
            <p:cNvPr id="29" name="TextBox 29"/>
            <p:cNvSpPr txBox="1"/>
            <p:nvPr/>
          </p:nvSpPr>
          <p:spPr>
            <a:xfrm>
              <a:off x="0" y="155575"/>
              <a:ext cx="835081" cy="454025"/>
            </a:xfrm>
            <a:prstGeom prst="rect">
              <a:avLst/>
            </a:prstGeom>
          </p:spPr>
          <p:txBody>
            <a:bodyPr lIns="50800" tIns="50800" rIns="50800" bIns="50800" rtlCol="0" anchor="ctr"/>
            <a:lstStyle/>
            <a:p>
              <a:pPr algn="ctr">
                <a:lnSpc>
                  <a:spcPts val="2800"/>
                </a:lnSpc>
              </a:pPr>
            </a:p>
          </p:txBody>
        </p:sp>
      </p:grpSp>
    </p:spTree>
  </p:cSld>
  <p:clrMapOvr>
    <a:masterClrMapping/>
  </p:clrMapOvr>
</p:sld>
</file>

<file path=ppt/tags/tag1.xml><?xml version="1.0" encoding="utf-8"?>
<p:tagLst xmlns:p="http://schemas.openxmlformats.org/presentationml/2006/main">
  <p:tag name="commondata" val="eyJoZGlkIjoiNDZlZjk4NjgwYWVkMzA4YjYwMDI1ZGVlOTAxZWUyNTY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2980</Words>
  <Application>WPS 演示</Application>
  <PresentationFormat>On-screen Show (4:3)</PresentationFormat>
  <Paragraphs>68</Paragraphs>
  <Slides>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vt:i4>
      </vt:variant>
    </vt:vector>
  </HeadingPairs>
  <TitlesOfParts>
    <vt:vector size="18" baseType="lpstr">
      <vt:lpstr>Arial</vt:lpstr>
      <vt:lpstr>宋体</vt:lpstr>
      <vt:lpstr>Wingdings</vt:lpstr>
      <vt:lpstr>思源黑体 1 Heavy</vt:lpstr>
      <vt:lpstr>黑体</vt:lpstr>
      <vt:lpstr>思源黑体 2</vt:lpstr>
      <vt:lpstr>思源黑体 1</vt:lpstr>
      <vt:lpstr>Calibri</vt:lpstr>
      <vt:lpstr>微软雅黑</vt:lpstr>
      <vt:lpstr>Arial Unicode MS</vt:lpstr>
      <vt:lpstr>标准粗黑</vt:lpstr>
      <vt:lpstr>仿宋</vt:lpstr>
      <vt:lpstr>华文楷体</vt:lpstr>
      <vt:lpstr>幼圆</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侧边购物车窗口功能</dc:title>
  <dc:creator/>
  <cp:lastModifiedBy>WPS_1630027666</cp:lastModifiedBy>
  <cp:revision>4</cp:revision>
  <dcterms:created xsi:type="dcterms:W3CDTF">2006-08-16T00:00:00Z</dcterms:created>
  <dcterms:modified xsi:type="dcterms:W3CDTF">2024-10-22T03:31:30Z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F5823E6195C14A9C8297AB641E4B93D2_13</vt:lpwstr>
  </property>
  <property fmtid="{D5CDD505-2E9C-101B-9397-08002B2CF9AE}" pid="3" name="KSOProductBuildVer">
    <vt:lpwstr>2052-12.1.0.18608</vt:lpwstr>
  </property>
</Properties>
</file>