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32"/>
  </p:notesMasterIdLst>
  <p:sldIdLst>
    <p:sldId id="256" r:id="rId3"/>
    <p:sldId id="257" r:id="rId4"/>
    <p:sldId id="258" r:id="rId5"/>
    <p:sldId id="259" r:id="rId6"/>
    <p:sldId id="260" r:id="rId7"/>
    <p:sldId id="348" r:id="rId8"/>
    <p:sldId id="349" r:id="rId9"/>
    <p:sldId id="368" r:id="rId10"/>
    <p:sldId id="369" r:id="rId11"/>
    <p:sldId id="366" r:id="rId12"/>
    <p:sldId id="360" r:id="rId13"/>
    <p:sldId id="367" r:id="rId14"/>
    <p:sldId id="362" r:id="rId15"/>
    <p:sldId id="353" r:id="rId16"/>
    <p:sldId id="359" r:id="rId17"/>
    <p:sldId id="329" r:id="rId18"/>
    <p:sldId id="331" r:id="rId19"/>
    <p:sldId id="356" r:id="rId20"/>
    <p:sldId id="372" r:id="rId21"/>
    <p:sldId id="332" r:id="rId22"/>
    <p:sldId id="365" r:id="rId23"/>
    <p:sldId id="357" r:id="rId24"/>
    <p:sldId id="351" r:id="rId25"/>
    <p:sldId id="352" r:id="rId26"/>
    <p:sldId id="363" r:id="rId27"/>
    <p:sldId id="361" r:id="rId28"/>
    <p:sldId id="364" r:id="rId29"/>
    <p:sldId id="370" r:id="rId30"/>
    <p:sldId id="371" r:id="rId31"/>
  </p:sldIdLst>
  <p:sldSz cx="9144000" cy="5143500" type="screen16x9"/>
  <p:notesSz cx="9144000" cy="51435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charset="0"/>
        <a:ea typeface="宋体" charset="0"/>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mn-ea"/>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mn-ea"/>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mn-ea"/>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mn-ea"/>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mn-ea"/>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mn-ea"/>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mn-ea"/>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9" autoAdjust="0"/>
    <p:restoredTop sz="84030" autoAdjust="0"/>
  </p:normalViewPr>
  <p:slideViewPr>
    <p:cSldViewPr showGuides="1">
      <p:cViewPr varScale="1">
        <p:scale>
          <a:sx n="90" d="100"/>
          <a:sy n="90" d="100"/>
        </p:scale>
        <p:origin x="63" y="60"/>
      </p:cViewPr>
      <p:guideLst>
        <p:guide orient="horz" pos="2880"/>
        <p:guide pos="2199"/>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932540D-6FB1-4B01-B529-19BF47B6EB8F}" type="datetimeFigureOut">
              <a:rPr lang="zh-CN" altLang="en-US" smtClean="0"/>
              <a:t>2023/1/10</a:t>
            </a:fld>
            <a:endParaRPr lang="zh-CN" altLang="en-US"/>
          </a:p>
        </p:txBody>
      </p:sp>
      <p:sp>
        <p:nvSpPr>
          <p:cNvPr id="4" name="幻灯片图像占位符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798BA897-734D-4464-930E-BECCC8212FC2}" type="slidenum">
              <a:rPr lang="zh-CN" altLang="en-US" smtClean="0"/>
              <a:t>‹#›</a:t>
            </a:fld>
            <a:endParaRPr lang="zh-CN" altLang="en-US"/>
          </a:p>
        </p:txBody>
      </p:sp>
    </p:spTree>
    <p:extLst>
      <p:ext uri="{BB962C8B-B14F-4D97-AF65-F5344CB8AC3E}">
        <p14:creationId xmlns:p14="http://schemas.microsoft.com/office/powerpoint/2010/main" val="2742429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Divited</a:t>
            </a:r>
            <a:r>
              <a:rPr lang="en-US" altLang="zh-CN" dirty="0"/>
              <a:t> to 6 parts</a:t>
            </a:r>
            <a:endParaRPr lang="zh-CN" altLang="en-US" dirty="0"/>
          </a:p>
        </p:txBody>
      </p:sp>
      <p:sp>
        <p:nvSpPr>
          <p:cNvPr id="4" name="灯片编号占位符 3"/>
          <p:cNvSpPr>
            <a:spLocks noGrp="1"/>
          </p:cNvSpPr>
          <p:nvPr>
            <p:ph type="sldNum" sz="quarter" idx="5"/>
          </p:nvPr>
        </p:nvSpPr>
        <p:spPr/>
        <p:txBody>
          <a:bodyPr/>
          <a:lstStyle/>
          <a:p>
            <a:fld id="{798BA897-734D-4464-930E-BECCC8212FC2}" type="slidenum">
              <a:rPr lang="zh-CN" altLang="en-US" smtClean="0"/>
              <a:t>2</a:t>
            </a:fld>
            <a:endParaRPr lang="zh-CN" altLang="en-US"/>
          </a:p>
        </p:txBody>
      </p:sp>
    </p:spTree>
    <p:extLst>
      <p:ext uri="{BB962C8B-B14F-4D97-AF65-F5344CB8AC3E}">
        <p14:creationId xmlns:p14="http://schemas.microsoft.com/office/powerpoint/2010/main" val="1673204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begin to mine the block</a:t>
            </a:r>
          </a:p>
          <a:p>
            <a:r>
              <a:rPr lang="en-US" altLang="zh-CN" dirty="0"/>
              <a:t>The node will use the nonce value to keep trying to calculate the hash value until it calculates a result that meets the requirements.</a:t>
            </a:r>
          </a:p>
          <a:p>
            <a:r>
              <a:rPr lang="en-US" altLang="zh-CN" dirty="0"/>
              <a:t>If the nonce meets the demand, making the hash value is less than the target bits.</a:t>
            </a:r>
          </a:p>
          <a:p>
            <a:r>
              <a:rPr lang="en-US" altLang="zh-CN" dirty="0"/>
              <a:t>This nonce succeed.</a:t>
            </a:r>
          </a:p>
          <a:p>
            <a:r>
              <a:rPr lang="en-US" altLang="zh-CN" dirty="0"/>
              <a:t>And we also get the mining time</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04C5B8E-3F86-4A98-B319-C39482527C9A}" type="slidenum">
              <a:rPr lang="zh-CN" altLang="en-US" smtClean="0"/>
              <a:t>12</a:t>
            </a:fld>
            <a:endParaRPr lang="zh-CN" altLang="en-US"/>
          </a:p>
        </p:txBody>
      </p:sp>
    </p:spTree>
    <p:extLst>
      <p:ext uri="{BB962C8B-B14F-4D97-AF65-F5344CB8AC3E}">
        <p14:creationId xmlns:p14="http://schemas.microsoft.com/office/powerpoint/2010/main" val="4015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 will introduce how to implement the dynamic difficulty.</a:t>
            </a:r>
          </a:p>
          <a:p>
            <a:r>
              <a:rPr lang="en-US" altLang="zh-CN" dirty="0"/>
              <a:t>Here I give an example.</a:t>
            </a:r>
          </a:p>
          <a:p>
            <a:r>
              <a:rPr lang="en-US" altLang="zh-CN" dirty="0"/>
              <a:t>If the mining time is less than 4s, it means that the calculation is too fast and the difficulty should increase.</a:t>
            </a:r>
          </a:p>
          <a:p>
            <a:r>
              <a:rPr lang="en-US" altLang="zh-CN" dirty="0"/>
              <a:t>If the mining time is greater than 5s, it means that the calculation is too slow, so reduce the difficulty.</a:t>
            </a:r>
          </a:p>
        </p:txBody>
      </p:sp>
      <p:sp>
        <p:nvSpPr>
          <p:cNvPr id="4" name="灯片编号占位符 3"/>
          <p:cNvSpPr>
            <a:spLocks noGrp="1"/>
          </p:cNvSpPr>
          <p:nvPr>
            <p:ph type="sldNum" sz="quarter" idx="5"/>
          </p:nvPr>
        </p:nvSpPr>
        <p:spPr/>
        <p:txBody>
          <a:bodyPr/>
          <a:lstStyle/>
          <a:p>
            <a:fld id="{404C5B8E-3F86-4A98-B319-C39482527C9A}" type="slidenum">
              <a:rPr lang="zh-CN" altLang="en-US" smtClean="0"/>
              <a:t>13</a:t>
            </a:fld>
            <a:endParaRPr lang="zh-CN" altLang="en-US"/>
          </a:p>
        </p:txBody>
      </p:sp>
    </p:spTree>
    <p:extLst>
      <p:ext uri="{BB962C8B-B14F-4D97-AF65-F5344CB8AC3E}">
        <p14:creationId xmlns:p14="http://schemas.microsoft.com/office/powerpoint/2010/main" val="2928601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is the attack part.</a:t>
            </a:r>
            <a:endParaRPr lang="zh-CN" altLang="en-US" dirty="0"/>
          </a:p>
        </p:txBody>
      </p:sp>
      <p:sp>
        <p:nvSpPr>
          <p:cNvPr id="4" name="灯片编号占位符 3"/>
          <p:cNvSpPr>
            <a:spLocks noGrp="1"/>
          </p:cNvSpPr>
          <p:nvPr>
            <p:ph type="sldNum" sz="quarter" idx="5"/>
          </p:nvPr>
        </p:nvSpPr>
        <p:spPr/>
        <p:txBody>
          <a:bodyPr/>
          <a:lstStyle/>
          <a:p>
            <a:fld id="{404C5B8E-3F86-4A98-B319-C39482527C9A}" type="slidenum">
              <a:rPr lang="zh-CN" altLang="en-US" smtClean="0"/>
              <a:t>14</a:t>
            </a:fld>
            <a:endParaRPr lang="zh-CN" altLang="en-US"/>
          </a:p>
        </p:txBody>
      </p:sp>
    </p:spTree>
    <p:extLst>
      <p:ext uri="{BB962C8B-B14F-4D97-AF65-F5344CB8AC3E}">
        <p14:creationId xmlns:p14="http://schemas.microsoft.com/office/powerpoint/2010/main" val="87042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prove the 51% attack, we set up four computers, the second computer does not limit the computing power, </a:t>
            </a:r>
          </a:p>
          <a:p>
            <a:r>
              <a:rPr lang="en-US" altLang="zh-CN" dirty="0"/>
              <a:t>and the other computers add the sleep function to the pow algorithm to simulate that their computing power is limited</a:t>
            </a:r>
          </a:p>
          <a:p>
            <a:r>
              <a:rPr lang="en-US" altLang="zh-CN" dirty="0"/>
              <a:t>-----------------------------</a:t>
            </a:r>
          </a:p>
          <a:p>
            <a:r>
              <a:rPr lang="en-US" altLang="zh-CN" dirty="0"/>
              <a:t>If all the blocks are mined by PC02, we can prove that the 51% attack is achieved.</a:t>
            </a:r>
            <a:endParaRPr lang="zh-CN" altLang="en-US" dirty="0"/>
          </a:p>
        </p:txBody>
      </p:sp>
      <p:sp>
        <p:nvSpPr>
          <p:cNvPr id="4" name="灯片编号占位符 3"/>
          <p:cNvSpPr>
            <a:spLocks noGrp="1"/>
          </p:cNvSpPr>
          <p:nvPr>
            <p:ph type="sldNum" sz="quarter" idx="5"/>
          </p:nvPr>
        </p:nvSpPr>
        <p:spPr/>
        <p:txBody>
          <a:bodyPr/>
          <a:lstStyle/>
          <a:p>
            <a:fld id="{404C5B8E-3F86-4A98-B319-C39482527C9A}" type="slidenum">
              <a:rPr lang="zh-CN" altLang="en-US" smtClean="0"/>
              <a:t>15</a:t>
            </a:fld>
            <a:endParaRPr lang="zh-CN" altLang="en-US"/>
          </a:p>
        </p:txBody>
      </p:sp>
    </p:spTree>
    <p:extLst>
      <p:ext uri="{BB962C8B-B14F-4D97-AF65-F5344CB8AC3E}">
        <p14:creationId xmlns:p14="http://schemas.microsoft.com/office/powerpoint/2010/main" val="993684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Instead of p2pk, we use p2pkh to implement the transaction part. In this way the address can </a:t>
            </a:r>
            <a:r>
              <a:rPr lang="en-US" altLang="zh-CN" dirty="0" err="1"/>
              <a:t>reweal</a:t>
            </a:r>
            <a:r>
              <a:rPr lang="en-US" altLang="zh-CN" dirty="0"/>
              <a:t> less information and </a:t>
            </a:r>
            <a:r>
              <a:rPr lang="en-US" altLang="zh-CN" dirty="0" err="1"/>
              <a:t>previde</a:t>
            </a:r>
            <a:r>
              <a:rPr lang="en-US" altLang="zh-CN" dirty="0"/>
              <a:t> more safety.</a:t>
            </a:r>
          </a:p>
          <a:p>
            <a:endParaRPr lang="en-US" altLang="zh-CN" dirty="0"/>
          </a:p>
          <a:p>
            <a:r>
              <a:rPr lang="en-US" altLang="zh-CN" dirty="0"/>
              <a:t>Coinbase </a:t>
            </a:r>
            <a:r>
              <a:rPr lang="en-US" altLang="zh-CN" dirty="0" err="1"/>
              <a:t>tx</a:t>
            </a:r>
            <a:r>
              <a:rPr lang="en-US" altLang="zh-CN" dirty="0"/>
              <a:t> are used to receive rewards from blocks generation</a:t>
            </a:r>
          </a:p>
          <a:p>
            <a:endParaRPr lang="en-US" altLang="zh-CN" dirty="0"/>
          </a:p>
          <a:p>
            <a:r>
              <a:rPr lang="en-US" altLang="zh-CN" dirty="0"/>
              <a:t>UTXO are used to located the unspent </a:t>
            </a:r>
            <a:r>
              <a:rPr lang="en-US" altLang="zh-CN" dirty="0" err="1"/>
              <a:t>txs</a:t>
            </a:r>
            <a:r>
              <a:rPr lang="en-US" altLang="zh-CN" dirty="0"/>
              <a:t> to save indexing time</a:t>
            </a:r>
          </a:p>
          <a:p>
            <a:endParaRPr lang="zh-CN" altLang="en-US" dirty="0"/>
          </a:p>
        </p:txBody>
      </p:sp>
      <p:sp>
        <p:nvSpPr>
          <p:cNvPr id="4" name="灯片编号占位符 3"/>
          <p:cNvSpPr>
            <a:spLocks noGrp="1"/>
          </p:cNvSpPr>
          <p:nvPr>
            <p:ph type="sldNum" sz="quarter" idx="5"/>
          </p:nvPr>
        </p:nvSpPr>
        <p:spPr/>
        <p:txBody>
          <a:bodyPr/>
          <a:lstStyle/>
          <a:p>
            <a:fld id="{798BA897-734D-4464-930E-BECCC8212FC2}" type="slidenum">
              <a:rPr lang="zh-CN" altLang="en-US" smtClean="0"/>
              <a:t>17</a:t>
            </a:fld>
            <a:endParaRPr lang="zh-CN" altLang="en-US"/>
          </a:p>
        </p:txBody>
      </p:sp>
    </p:spTree>
    <p:extLst>
      <p:ext uri="{BB962C8B-B14F-4D97-AF65-F5344CB8AC3E}">
        <p14:creationId xmlns:p14="http://schemas.microsoft.com/office/powerpoint/2010/main" val="2628941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Key pair generation based on algorithm names ECDSA with curve—</a:t>
            </a:r>
          </a:p>
          <a:p>
            <a:endParaRPr lang="en-US" altLang="zh-CN" dirty="0"/>
          </a:p>
          <a:p>
            <a:r>
              <a:rPr lang="en-US" altLang="zh-CN" dirty="0"/>
              <a:t>Private key used to singing and public key used to verification</a:t>
            </a:r>
          </a:p>
          <a:p>
            <a:endParaRPr lang="en-US" altLang="zh-CN" dirty="0"/>
          </a:p>
          <a:p>
            <a:r>
              <a:rPr lang="en-US" altLang="zh-CN" dirty="0"/>
              <a:t>Address is generated by public key with several steps 2 hashes and one based 58 encode</a:t>
            </a:r>
            <a:endParaRPr lang="zh-CN" altLang="en-US" dirty="0"/>
          </a:p>
        </p:txBody>
      </p:sp>
      <p:sp>
        <p:nvSpPr>
          <p:cNvPr id="4" name="灯片编号占位符 3"/>
          <p:cNvSpPr>
            <a:spLocks noGrp="1"/>
          </p:cNvSpPr>
          <p:nvPr>
            <p:ph type="sldNum" sz="quarter" idx="5"/>
          </p:nvPr>
        </p:nvSpPr>
        <p:spPr/>
        <p:txBody>
          <a:bodyPr/>
          <a:lstStyle/>
          <a:p>
            <a:fld id="{798BA897-734D-4464-930E-BECCC8212FC2}" type="slidenum">
              <a:rPr lang="zh-CN" altLang="en-US" smtClean="0"/>
              <a:t>18</a:t>
            </a:fld>
            <a:endParaRPr lang="zh-CN" altLang="en-US"/>
          </a:p>
        </p:txBody>
      </p:sp>
    </p:spTree>
    <p:extLst>
      <p:ext uri="{BB962C8B-B14F-4D97-AF65-F5344CB8AC3E}">
        <p14:creationId xmlns:p14="http://schemas.microsoft.com/office/powerpoint/2010/main" val="3303103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Extend the inputs and outputs into string, and hash them to generate a </a:t>
            </a:r>
            <a:r>
              <a:rPr lang="en-US" altLang="zh-CN" dirty="0" err="1"/>
              <a:t>txid</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798BA897-734D-4464-930E-BECCC8212FC2}" type="slidenum">
              <a:rPr lang="zh-CN" altLang="en-US" smtClean="0"/>
              <a:t>19</a:t>
            </a:fld>
            <a:endParaRPr lang="zh-CN" altLang="en-US"/>
          </a:p>
        </p:txBody>
      </p:sp>
    </p:spTree>
    <p:extLst>
      <p:ext uri="{BB962C8B-B14F-4D97-AF65-F5344CB8AC3E}">
        <p14:creationId xmlns:p14="http://schemas.microsoft.com/office/powerpoint/2010/main" val="684078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sign the </a:t>
            </a:r>
            <a:r>
              <a:rPr lang="en-US" altLang="zh-CN" dirty="0" err="1"/>
              <a:t>txid</a:t>
            </a:r>
            <a:r>
              <a:rPr lang="en-US" altLang="zh-CN" dirty="0"/>
              <a:t> with private key, and in verification part, we verify the signature with public key.</a:t>
            </a:r>
            <a:endParaRPr lang="zh-CN" altLang="en-US" dirty="0"/>
          </a:p>
        </p:txBody>
      </p:sp>
      <p:sp>
        <p:nvSpPr>
          <p:cNvPr id="4" name="灯片编号占位符 3"/>
          <p:cNvSpPr>
            <a:spLocks noGrp="1"/>
          </p:cNvSpPr>
          <p:nvPr>
            <p:ph type="sldNum" sz="quarter" idx="5"/>
          </p:nvPr>
        </p:nvSpPr>
        <p:spPr/>
        <p:txBody>
          <a:bodyPr/>
          <a:lstStyle/>
          <a:p>
            <a:fld id="{798BA897-734D-4464-930E-BECCC8212FC2}" type="slidenum">
              <a:rPr lang="zh-CN" altLang="en-US" smtClean="0"/>
              <a:t>21</a:t>
            </a:fld>
            <a:endParaRPr lang="zh-CN" altLang="en-US"/>
          </a:p>
        </p:txBody>
      </p:sp>
    </p:spTree>
    <p:extLst>
      <p:ext uri="{BB962C8B-B14F-4D97-AF65-F5344CB8AC3E}">
        <p14:creationId xmlns:p14="http://schemas.microsoft.com/office/powerpoint/2010/main" val="1817276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details of transactions shown in the blocks.</a:t>
            </a:r>
            <a:endParaRPr lang="zh-CN" altLang="en-US" dirty="0"/>
          </a:p>
        </p:txBody>
      </p:sp>
      <p:sp>
        <p:nvSpPr>
          <p:cNvPr id="4" name="灯片编号占位符 3"/>
          <p:cNvSpPr>
            <a:spLocks noGrp="1"/>
          </p:cNvSpPr>
          <p:nvPr>
            <p:ph type="sldNum" sz="quarter" idx="5"/>
          </p:nvPr>
        </p:nvSpPr>
        <p:spPr/>
        <p:txBody>
          <a:bodyPr/>
          <a:lstStyle/>
          <a:p>
            <a:fld id="{798BA897-734D-4464-930E-BECCC8212FC2}" type="slidenum">
              <a:rPr lang="zh-CN" altLang="en-US" smtClean="0"/>
              <a:t>22</a:t>
            </a:fld>
            <a:endParaRPr lang="zh-CN" altLang="en-US"/>
          </a:p>
        </p:txBody>
      </p:sp>
    </p:spTree>
    <p:extLst>
      <p:ext uri="{BB962C8B-B14F-4D97-AF65-F5344CB8AC3E}">
        <p14:creationId xmlns:p14="http://schemas.microsoft.com/office/powerpoint/2010/main" val="99922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Although they are shown in the same </a:t>
            </a:r>
            <a:r>
              <a:rPr lang="en-US" altLang="zh-CN" dirty="0" err="1"/>
              <a:t>db</a:t>
            </a:r>
            <a:r>
              <a:rPr lang="en-US" altLang="zh-CN" dirty="0"/>
              <a:t> for convenience, the blockchain actually doesn’t contain the UTXOs, they are totally two constructions. Only the containers without UTXO and are in irregular id are the blocks in blockchain. UTXO are stored in local.</a:t>
            </a:r>
            <a:endParaRPr lang="zh-CN" altLang="en-US" dirty="0"/>
          </a:p>
        </p:txBody>
      </p:sp>
      <p:sp>
        <p:nvSpPr>
          <p:cNvPr id="4" name="灯片编号占位符 3"/>
          <p:cNvSpPr>
            <a:spLocks noGrp="1"/>
          </p:cNvSpPr>
          <p:nvPr>
            <p:ph type="sldNum" sz="quarter" idx="5"/>
          </p:nvPr>
        </p:nvSpPr>
        <p:spPr/>
        <p:txBody>
          <a:bodyPr/>
          <a:lstStyle/>
          <a:p>
            <a:fld id="{798BA897-734D-4464-930E-BECCC8212FC2}" type="slidenum">
              <a:rPr lang="zh-CN" altLang="en-US" smtClean="0"/>
              <a:t>24</a:t>
            </a:fld>
            <a:endParaRPr lang="zh-CN" altLang="en-US"/>
          </a:p>
        </p:txBody>
      </p:sp>
    </p:spTree>
    <p:extLst>
      <p:ext uri="{BB962C8B-B14F-4D97-AF65-F5344CB8AC3E}">
        <p14:creationId xmlns:p14="http://schemas.microsoft.com/office/powerpoint/2010/main" val="418588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t>
            </a:r>
            <a:r>
              <a:rPr lang="en-US" altLang="zh-CN" dirty="0" err="1"/>
              <a:t>inplement</a:t>
            </a:r>
            <a:r>
              <a:rPr lang="en-US" altLang="zh-CN" dirty="0"/>
              <a:t> 7 things in our data structure</a:t>
            </a:r>
            <a:endParaRPr lang="zh-CN" altLang="en-US" dirty="0"/>
          </a:p>
        </p:txBody>
      </p:sp>
      <p:sp>
        <p:nvSpPr>
          <p:cNvPr id="4" name="灯片编号占位符 3"/>
          <p:cNvSpPr>
            <a:spLocks noGrp="1"/>
          </p:cNvSpPr>
          <p:nvPr>
            <p:ph type="sldNum" sz="quarter" idx="5"/>
          </p:nvPr>
        </p:nvSpPr>
        <p:spPr/>
        <p:txBody>
          <a:bodyPr/>
          <a:lstStyle/>
          <a:p>
            <a:fld id="{798BA897-734D-4464-930E-BECCC8212FC2}" type="slidenum">
              <a:rPr lang="zh-CN" altLang="en-US" smtClean="0"/>
              <a:t>4</a:t>
            </a:fld>
            <a:endParaRPr lang="zh-CN" altLang="en-US"/>
          </a:p>
        </p:txBody>
      </p:sp>
    </p:spTree>
    <p:extLst>
      <p:ext uri="{BB962C8B-B14F-4D97-AF65-F5344CB8AC3E}">
        <p14:creationId xmlns:p14="http://schemas.microsoft.com/office/powerpoint/2010/main" val="2850703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indexing conveniency </a:t>
            </a:r>
            <a:endParaRPr lang="zh-CN" altLang="en-US" dirty="0"/>
          </a:p>
        </p:txBody>
      </p:sp>
      <p:sp>
        <p:nvSpPr>
          <p:cNvPr id="4" name="灯片编号占位符 3"/>
          <p:cNvSpPr>
            <a:spLocks noGrp="1"/>
          </p:cNvSpPr>
          <p:nvPr>
            <p:ph type="sldNum" sz="quarter" idx="5"/>
          </p:nvPr>
        </p:nvSpPr>
        <p:spPr/>
        <p:txBody>
          <a:bodyPr/>
          <a:lstStyle/>
          <a:p>
            <a:fld id="{798BA897-734D-4464-930E-BECCC8212FC2}" type="slidenum">
              <a:rPr lang="zh-CN" altLang="en-US" smtClean="0"/>
              <a:t>25</a:t>
            </a:fld>
            <a:endParaRPr lang="zh-CN" altLang="en-US"/>
          </a:p>
        </p:txBody>
      </p:sp>
    </p:spTree>
    <p:extLst>
      <p:ext uri="{BB962C8B-B14F-4D97-AF65-F5344CB8AC3E}">
        <p14:creationId xmlns:p14="http://schemas.microsoft.com/office/powerpoint/2010/main" val="3330941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8BA897-734D-4464-930E-BECCC8212FC2}" type="slidenum">
              <a:rPr lang="zh-CN" altLang="en-US" smtClean="0"/>
              <a:t>28</a:t>
            </a:fld>
            <a:endParaRPr lang="zh-CN" altLang="en-US"/>
          </a:p>
        </p:txBody>
      </p:sp>
    </p:spTree>
    <p:extLst>
      <p:ext uri="{BB962C8B-B14F-4D97-AF65-F5344CB8AC3E}">
        <p14:creationId xmlns:p14="http://schemas.microsoft.com/office/powerpoint/2010/main" val="2442932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Code here of all </a:t>
            </a:r>
            <a:r>
              <a:rPr lang="en-US" altLang="zh-CN" dirty="0" err="1"/>
              <a:t>veriables</a:t>
            </a:r>
            <a:endParaRPr lang="en-US" altLang="zh-CN" dirty="0"/>
          </a:p>
          <a:p>
            <a:r>
              <a:rPr lang="en-US" altLang="zh-CN" dirty="0"/>
              <a:t>Finally we store all the things in the database</a:t>
            </a:r>
            <a:r>
              <a:rPr lang="zh-CN" altLang="en-US" dirty="0"/>
              <a:t>， </a:t>
            </a:r>
            <a:r>
              <a:rPr lang="en-US" altLang="zh-CN" dirty="0"/>
              <a:t>as the format we show here </a:t>
            </a:r>
            <a:endParaRPr lang="zh-CN" altLang="en-US" dirty="0"/>
          </a:p>
        </p:txBody>
      </p:sp>
      <p:sp>
        <p:nvSpPr>
          <p:cNvPr id="4" name="灯片编号占位符 3"/>
          <p:cNvSpPr>
            <a:spLocks noGrp="1"/>
          </p:cNvSpPr>
          <p:nvPr>
            <p:ph type="sldNum" sz="quarter" idx="5"/>
          </p:nvPr>
        </p:nvSpPr>
        <p:spPr/>
        <p:txBody>
          <a:bodyPr/>
          <a:lstStyle/>
          <a:p>
            <a:fld id="{798BA897-734D-4464-930E-BECCC8212FC2}" type="slidenum">
              <a:rPr lang="zh-CN" altLang="en-US" smtClean="0"/>
              <a:t>5</a:t>
            </a:fld>
            <a:endParaRPr lang="zh-CN" altLang="en-US"/>
          </a:p>
        </p:txBody>
      </p:sp>
    </p:spTree>
    <p:extLst>
      <p:ext uri="{BB962C8B-B14F-4D97-AF65-F5344CB8AC3E}">
        <p14:creationId xmlns:p14="http://schemas.microsoft.com/office/powerpoint/2010/main" val="380243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Here we introduce three requests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DAA98B-0158-4C28-826E-665B9D4786A6}" type="slidenum">
              <a:rPr kumimoji="0" lang="zh-CN" altLang="en-US" sz="1200" b="0" i="0" u="none" strike="noStrike" kern="1200" cap="none" spc="0" normalizeH="0" baseline="0" noProof="0" smtClean="0">
                <a:ln>
                  <a:noFill/>
                </a:ln>
                <a:solidFill>
                  <a:prstClr val="black"/>
                </a:solidFill>
                <a:effectLst/>
                <a:uLnTx/>
                <a:uFillTx/>
                <a:latin typeface="Calibri"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charset="0"/>
              <a:ea typeface="宋体" charset="0"/>
              <a:cs typeface="+mn-cs"/>
            </a:endParaRPr>
          </a:p>
        </p:txBody>
      </p:sp>
    </p:spTree>
    <p:extLst>
      <p:ext uri="{BB962C8B-B14F-4D97-AF65-F5344CB8AC3E}">
        <p14:creationId xmlns:p14="http://schemas.microsoft.com/office/powerpoint/2010/main" val="430355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 </a:t>
            </a:r>
            <a:r>
              <a:rPr lang="en-US" altLang="zh-CN" dirty="0" err="1"/>
              <a:t>Kademlia</a:t>
            </a:r>
            <a:r>
              <a:rPr lang="en-US" altLang="zh-CN" dirty="0"/>
              <a:t>. it is a p2p node discovery protocol. Its core is to find nearby nodes by calculating the logical distance between nodes to achieve the convergence of node search. Here we used the package provided by python, So I won't go farther on that.</a:t>
            </a:r>
          </a:p>
          <a:p>
            <a:r>
              <a:rPr lang="en-US" altLang="zh-CN" dirty="0"/>
              <a:t>In terms of network protocols, we learn from the practice of Ethereum, UDP is used for protocol discovery, and TCP is used for data transmission. Whenever a node is found, a connection is established via TCP</a:t>
            </a:r>
          </a:p>
          <a:p>
            <a:r>
              <a:rPr lang="en-US" altLang="zh-CN" dirty="0"/>
              <a:t>The latest block height and genesis block are sent out for comparison with local data. If the remote data is updated, then a new part of the block is obtained.</a:t>
            </a:r>
          </a:p>
          <a:p>
            <a:endParaRPr lang="zh-CN" altLang="en-US" dirty="0"/>
          </a:p>
        </p:txBody>
      </p:sp>
      <p:sp>
        <p:nvSpPr>
          <p:cNvPr id="4" name="灯片编号占位符 3"/>
          <p:cNvSpPr>
            <a:spLocks noGrp="1"/>
          </p:cNvSpPr>
          <p:nvPr>
            <p:ph type="sldNum" sz="quarter" idx="5"/>
          </p:nvPr>
        </p:nvSpPr>
        <p:spPr/>
        <p:txBody>
          <a:bodyPr/>
          <a:lstStyle/>
          <a:p>
            <a:fld id="{BBDAA98B-0158-4C28-826E-665B9D4786A6}" type="slidenum">
              <a:rPr lang="zh-CN" altLang="en-US" smtClean="0"/>
              <a:t>7</a:t>
            </a:fld>
            <a:endParaRPr lang="zh-CN" altLang="en-US"/>
          </a:p>
        </p:txBody>
      </p:sp>
    </p:spTree>
    <p:extLst>
      <p:ext uri="{BB962C8B-B14F-4D97-AF65-F5344CB8AC3E}">
        <p14:creationId xmlns:p14="http://schemas.microsoft.com/office/powerpoint/2010/main" val="577290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等线" panose="02010600030101010101" pitchFamily="2" charset="-122"/>
                <a:cs typeface="Times New Roman" panose="02020603050405020304" pitchFamily="18" charset="0"/>
              </a:rPr>
              <a:t>After deserialization, the information of the block in the database is sent to other blocks through transmission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DAA98B-0158-4C28-826E-665B9D4786A6}" type="slidenum">
              <a:rPr kumimoji="0" lang="zh-CN" altLang="en-US" sz="1200" b="0" i="0" u="none" strike="noStrike" kern="1200" cap="none" spc="0" normalizeH="0" baseline="0" noProof="0" smtClean="0">
                <a:ln>
                  <a:noFill/>
                </a:ln>
                <a:solidFill>
                  <a:prstClr val="black"/>
                </a:solidFill>
                <a:effectLst/>
                <a:uLnTx/>
                <a:uFillTx/>
                <a:latin typeface="Calibri"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charset="0"/>
              <a:ea typeface="宋体" charset="0"/>
              <a:cs typeface="+mn-cs"/>
            </a:endParaRPr>
          </a:p>
        </p:txBody>
      </p:sp>
    </p:spTree>
    <p:extLst>
      <p:ext uri="{BB962C8B-B14F-4D97-AF65-F5344CB8AC3E}">
        <p14:creationId xmlns:p14="http://schemas.microsoft.com/office/powerpoint/2010/main" val="1878170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1.Process the transaction sent by the server, add the transaction to the transaction pool, and add it to the blockchain if the transaction pool is full</a:t>
            </a:r>
          </a:p>
          <a:p>
            <a:r>
              <a:rPr lang="en-US" altLang="zh-CN" dirty="0"/>
              <a:t>2.Process the block sent by the server and update the block to the chain.</a:t>
            </a:r>
          </a:p>
          <a:p>
            <a:r>
              <a:rPr lang="en-US" altLang="zh-CN" dirty="0"/>
              <a:t>3.Process the handshake information responded by the server, and if it is found that the current block height is lower than the block height responded in the data, then initiate a request to obtain several new blocks.</a:t>
            </a:r>
          </a:p>
          <a:p>
            <a:r>
              <a:rPr lang="en-US" altLang="zh-CN" dirty="0"/>
              <a:t>4.A handshake message is sent every 10 seconds (blocks are synchronized every 5 seconds), and if there is a transaction that needs to be broadcasted, the transaction will be broadcasted.</a:t>
            </a:r>
          </a:p>
          <a:p>
            <a:endParaRPr lang="zh-CN" altLang="en-US" dirty="0"/>
          </a:p>
        </p:txBody>
      </p:sp>
      <p:sp>
        <p:nvSpPr>
          <p:cNvPr id="4" name="灯片编号占位符 3"/>
          <p:cNvSpPr>
            <a:spLocks noGrp="1"/>
          </p:cNvSpPr>
          <p:nvPr>
            <p:ph type="sldNum" sz="quarter" idx="5"/>
          </p:nvPr>
        </p:nvSpPr>
        <p:spPr/>
        <p:txBody>
          <a:bodyPr/>
          <a:lstStyle/>
          <a:p>
            <a:fld id="{BBDAA98B-0158-4C28-826E-665B9D4786A6}" type="slidenum">
              <a:rPr lang="zh-CN" altLang="en-US" smtClean="0"/>
              <a:t>9</a:t>
            </a:fld>
            <a:endParaRPr lang="zh-CN" altLang="en-US"/>
          </a:p>
        </p:txBody>
      </p:sp>
    </p:spTree>
    <p:extLst>
      <p:ext uri="{BB962C8B-B14F-4D97-AF65-F5344CB8AC3E}">
        <p14:creationId xmlns:p14="http://schemas.microsoft.com/office/powerpoint/2010/main" val="1117921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now it's my turn to explain our project to you.</a:t>
            </a:r>
          </a:p>
          <a:p>
            <a:r>
              <a:rPr lang="en-US" altLang="zh-CN" dirty="0"/>
              <a:t>In my round, I will explain the consensus of the system and simulate the network attack of the blockchain</a:t>
            </a:r>
            <a:endParaRPr lang="zh-CN" altLang="en-US" dirty="0"/>
          </a:p>
        </p:txBody>
      </p:sp>
      <p:sp>
        <p:nvSpPr>
          <p:cNvPr id="4" name="灯片编号占位符 3"/>
          <p:cNvSpPr>
            <a:spLocks noGrp="1"/>
          </p:cNvSpPr>
          <p:nvPr>
            <p:ph type="sldNum" sz="quarter" idx="5"/>
          </p:nvPr>
        </p:nvSpPr>
        <p:spPr/>
        <p:txBody>
          <a:bodyPr/>
          <a:lstStyle/>
          <a:p>
            <a:fld id="{798BA897-734D-4464-930E-BECCC8212FC2}" type="slidenum">
              <a:rPr lang="zh-CN" altLang="en-US" smtClean="0"/>
              <a:t>10</a:t>
            </a:fld>
            <a:endParaRPr lang="zh-CN" altLang="en-US"/>
          </a:p>
        </p:txBody>
      </p:sp>
    </p:spTree>
    <p:extLst>
      <p:ext uri="{BB962C8B-B14F-4D97-AF65-F5344CB8AC3E}">
        <p14:creationId xmlns:p14="http://schemas.microsoft.com/office/powerpoint/2010/main" val="413289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blockchain uses the pow consensus.</a:t>
            </a:r>
          </a:p>
          <a:p>
            <a:r>
              <a:rPr lang="en-US" altLang="zh-CN" dirty="0"/>
              <a:t>In the project, before the node calls the pow.</a:t>
            </a:r>
          </a:p>
          <a:p>
            <a:r>
              <a:rPr lang="en-US" altLang="zh-CN" dirty="0"/>
              <a:t>Firstly, the data needs to be set as an initial value if the node doesn’t mine a block before.</a:t>
            </a:r>
          </a:p>
          <a:p>
            <a:r>
              <a:rPr lang="en-US" altLang="zh-CN" dirty="0"/>
              <a:t>N_BITS: A value we use to adjust the mining difficulty</a:t>
            </a:r>
          </a:p>
          <a:p>
            <a:r>
              <a:rPr lang="en-US" altLang="zh-CN" dirty="0"/>
              <a:t>Target_bits:  This is a measure. The hash value that the miner calculates should be less than this value, so that the block can be mined and verified</a:t>
            </a:r>
          </a:p>
          <a:p>
            <a:r>
              <a:rPr lang="en-US" altLang="zh-CN" dirty="0"/>
              <a:t>-------</a:t>
            </a:r>
          </a:p>
          <a:p>
            <a:r>
              <a:rPr lang="en-US" altLang="zh-CN" dirty="0"/>
              <a:t>And before mining, we also need to merge the data of the previous block and prepare for hashing.</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04C5B8E-3F86-4A98-B319-C39482527C9A}" type="slidenum">
              <a:rPr lang="zh-CN" altLang="en-US" smtClean="0"/>
              <a:t>11</a:t>
            </a:fld>
            <a:endParaRPr lang="zh-CN" altLang="en-US"/>
          </a:p>
        </p:txBody>
      </p:sp>
    </p:spTree>
    <p:extLst>
      <p:ext uri="{BB962C8B-B14F-4D97-AF65-F5344CB8AC3E}">
        <p14:creationId xmlns:p14="http://schemas.microsoft.com/office/powerpoint/2010/main" val="1214901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45440" y="627337"/>
            <a:ext cx="8453119" cy="635000"/>
          </a:xfrm>
          <a:prstGeom prst="rect">
            <a:avLst/>
          </a:prstGeom>
        </p:spPr>
        <p:txBody>
          <a:bodyPr wrap="square" lIns="0" tIns="0" rIns="0" bIns="0">
            <a:spAutoFit/>
          </a:bodyPr>
          <a:lstStyle>
            <a:lvl1pPr>
              <a:defRPr b="0" i="0">
                <a:solidFill>
                  <a:schemeClr val="tx1"/>
                </a:solidFill>
              </a:defRPr>
            </a:lvl1pPr>
          </a:lstStyle>
          <a:p>
            <a:pPr fontAlgn="auto"/>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pPr fontAlgn="auto"/>
            <a:endParaRPr/>
          </a:p>
        </p:txBody>
      </p:sp>
      <p:sp>
        <p:nvSpPr>
          <p:cNvPr id="4" name="Holder 4"/>
          <p:cNvSpPr>
            <a:spLocks noGrp="1"/>
          </p:cNvSpPr>
          <p:nvPr>
            <p:ph type="ftr" sz="quarter" idx="5"/>
          </p:nvPr>
        </p:nvSpPr>
        <p:spPr>
          <a:xfrm>
            <a:off x="3108325" y="4783138"/>
            <a:ext cx="2927350" cy="257175"/>
          </a:xfrm>
          <a:prstGeom prst="rect">
            <a:avLst/>
          </a:prstGeom>
        </p:spPr>
        <p:txBody>
          <a:bodyPr wrap="square" lIns="0" tIns="0" rIns="0" bIns="0">
            <a:spAutoFit/>
          </a:bodyPr>
          <a:lstStyle>
            <a:lvl1pPr algn="ctr">
              <a:defRPr>
                <a:solidFill>
                  <a:schemeClr val="tx1">
                    <a:tint val="75000"/>
                  </a:schemeClr>
                </a:solidFill>
              </a:defRPr>
            </a:lvl1pPr>
          </a:lstStyle>
          <a:p>
            <a:pPr fontAlgn="auto"/>
            <a:endParaRPr/>
          </a:p>
        </p:txBody>
      </p:sp>
      <p:sp>
        <p:nvSpPr>
          <p:cNvPr id="5" name="Holder 5"/>
          <p:cNvSpPr>
            <a:spLocks noGrp="1"/>
          </p:cNvSpPr>
          <p:nvPr>
            <p:ph type="dt" sz="half" idx="6"/>
          </p:nvPr>
        </p:nvSpPr>
        <p:spPr>
          <a:xfrm>
            <a:off x="457200" y="4783138"/>
            <a:ext cx="2103438" cy="257175"/>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t>1/10/2023</a:t>
            </a:fld>
            <a:endParaRPr lang="en-US" strike="noStrike" noProof="1"/>
          </a:p>
        </p:txBody>
      </p:sp>
      <p:sp>
        <p:nvSpPr>
          <p:cNvPr id="6" name="Holder 6"/>
          <p:cNvSpPr>
            <a:spLocks noGrp="1"/>
          </p:cNvSpPr>
          <p:nvPr>
            <p:ph type="sldNum" sz="quarter" idx="7"/>
          </p:nvPr>
        </p:nvSpPr>
        <p:spPr>
          <a:xfrm>
            <a:off x="6583363" y="4783138"/>
            <a:ext cx="2103438" cy="257175"/>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t>‹#›</a:t>
            </a:fld>
            <a:endParaRPr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325" y="4783138"/>
            <a:ext cx="2927350" cy="257175"/>
          </a:xfrm>
          <a:prstGeom prst="rect">
            <a:avLst/>
          </a:prstGeom>
        </p:spPr>
        <p:txBody>
          <a:bodyPr wrap="square" lIns="0" tIns="0" rIns="0" bIns="0">
            <a:spAutoFit/>
          </a:bodyPr>
          <a:lstStyle>
            <a:lvl1pPr algn="ctr">
              <a:defRPr>
                <a:solidFill>
                  <a:schemeClr val="tx1">
                    <a:tint val="75000"/>
                  </a:schemeClr>
                </a:solidFill>
              </a:defRPr>
            </a:lvl1pPr>
          </a:lstStyle>
          <a:p>
            <a:pPr fontAlgn="auto"/>
            <a:endParaRPr/>
          </a:p>
        </p:txBody>
      </p:sp>
      <p:sp>
        <p:nvSpPr>
          <p:cNvPr id="3" name="Holder 3"/>
          <p:cNvSpPr>
            <a:spLocks noGrp="1"/>
          </p:cNvSpPr>
          <p:nvPr>
            <p:ph type="dt" sz="half" idx="6"/>
          </p:nvPr>
        </p:nvSpPr>
        <p:spPr>
          <a:xfrm>
            <a:off x="457200" y="4783138"/>
            <a:ext cx="2103438" cy="257175"/>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t>1/10/2023</a:t>
            </a:fld>
            <a:endParaRPr lang="en-US" strike="noStrike" noProof="1"/>
          </a:p>
        </p:txBody>
      </p:sp>
      <p:sp>
        <p:nvSpPr>
          <p:cNvPr id="4" name="Holder 4"/>
          <p:cNvSpPr>
            <a:spLocks noGrp="1"/>
          </p:cNvSpPr>
          <p:nvPr>
            <p:ph type="sldNum" sz="quarter" idx="7"/>
          </p:nvPr>
        </p:nvSpPr>
        <p:spPr>
          <a:xfrm>
            <a:off x="6583363" y="4783138"/>
            <a:ext cx="2103438" cy="257175"/>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t>‹#›</a:t>
            </a:fld>
            <a:endParaRPr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A40020"/>
                </a:solidFill>
                <a:latin typeface="Arial" panose="020B0604020202020204"/>
                <a:cs typeface="Arial" panose="020B0604020202020204"/>
              </a:defRPr>
            </a:lvl1pPr>
          </a:lstStyle>
          <a:p>
            <a:pPr fontAlgn="auto"/>
            <a:endParaRPr/>
          </a:p>
        </p:txBody>
      </p:sp>
      <p:sp>
        <p:nvSpPr>
          <p:cNvPr id="3" name="Holder 3"/>
          <p:cNvSpPr>
            <a:spLocks noGrp="1"/>
          </p:cNvSpPr>
          <p:nvPr>
            <p:ph type="body" idx="1"/>
          </p:nvPr>
        </p:nvSpPr>
        <p:spPr/>
        <p:txBody>
          <a:bodyPr lIns="0" tIns="0" rIns="0" bIns="0"/>
          <a:lstStyle>
            <a:lvl1pPr>
              <a:defRPr sz="1700" b="1" i="0">
                <a:solidFill>
                  <a:srgbClr val="00AF50"/>
                </a:solidFill>
                <a:latin typeface="Arial" panose="020B0604020202020204"/>
                <a:cs typeface="Arial" panose="020B0604020202020204"/>
              </a:defRPr>
            </a:lvl1pPr>
          </a:lstStyle>
          <a:p>
            <a:pPr fontAlgn="auto"/>
            <a:endParaRPr/>
          </a:p>
        </p:txBody>
      </p:sp>
      <p:sp>
        <p:nvSpPr>
          <p:cNvPr id="4" name="Holder 4"/>
          <p:cNvSpPr>
            <a:spLocks noGrp="1"/>
          </p:cNvSpPr>
          <p:nvPr>
            <p:ph type="ftr" sz="quarter" idx="5"/>
          </p:nvPr>
        </p:nvSpPr>
        <p:spPr>
          <a:xfrm>
            <a:off x="3108325" y="4783138"/>
            <a:ext cx="2927350" cy="257175"/>
          </a:xfrm>
          <a:prstGeom prst="rect">
            <a:avLst/>
          </a:prstGeom>
        </p:spPr>
        <p:txBody>
          <a:bodyPr wrap="square" lIns="0" tIns="0" rIns="0" bIns="0">
            <a:spAutoFit/>
          </a:bodyPr>
          <a:lstStyle>
            <a:lvl1pPr algn="ctr">
              <a:defRPr>
                <a:solidFill>
                  <a:schemeClr val="tx1">
                    <a:tint val="75000"/>
                  </a:schemeClr>
                </a:solidFill>
              </a:defRPr>
            </a:lvl1pPr>
          </a:lstStyle>
          <a:p>
            <a:pPr fontAlgn="auto"/>
            <a:endParaRPr/>
          </a:p>
        </p:txBody>
      </p:sp>
      <p:sp>
        <p:nvSpPr>
          <p:cNvPr id="5" name="Holder 5"/>
          <p:cNvSpPr>
            <a:spLocks noGrp="1"/>
          </p:cNvSpPr>
          <p:nvPr>
            <p:ph type="dt" sz="half" idx="6"/>
          </p:nvPr>
        </p:nvSpPr>
        <p:spPr>
          <a:xfrm>
            <a:off x="457200" y="4783138"/>
            <a:ext cx="2103438" cy="257175"/>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t>1/10/2023</a:t>
            </a:fld>
            <a:endParaRPr lang="en-US" strike="noStrike" noProof="1"/>
          </a:p>
        </p:txBody>
      </p:sp>
      <p:sp>
        <p:nvSpPr>
          <p:cNvPr id="6" name="Holder 6"/>
          <p:cNvSpPr>
            <a:spLocks noGrp="1"/>
          </p:cNvSpPr>
          <p:nvPr>
            <p:ph type="sldNum" sz="quarter" idx="7"/>
          </p:nvPr>
        </p:nvSpPr>
        <p:spPr>
          <a:xfrm>
            <a:off x="6583363" y="4783138"/>
            <a:ext cx="2103438" cy="257175"/>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t>‹#›</a:t>
            </a:fld>
            <a:endParaRPr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A40020"/>
                </a:solidFill>
                <a:latin typeface="Arial" panose="020B0604020202020204"/>
                <a:cs typeface="Arial" panose="020B0604020202020204"/>
              </a:defRPr>
            </a:lvl1pPr>
          </a:lstStyle>
          <a:p>
            <a:pPr fontAlgn="auto"/>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pPr fontAlgn="auto"/>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pPr fontAlgn="auto"/>
            <a:endParaRPr/>
          </a:p>
        </p:txBody>
      </p:sp>
      <p:sp>
        <p:nvSpPr>
          <p:cNvPr id="5" name="Holder 5"/>
          <p:cNvSpPr>
            <a:spLocks noGrp="1"/>
          </p:cNvSpPr>
          <p:nvPr>
            <p:ph type="ftr" sz="quarter" idx="5"/>
          </p:nvPr>
        </p:nvSpPr>
        <p:spPr>
          <a:xfrm>
            <a:off x="3108325" y="4783138"/>
            <a:ext cx="2927350" cy="257175"/>
          </a:xfrm>
          <a:prstGeom prst="rect">
            <a:avLst/>
          </a:prstGeom>
        </p:spPr>
        <p:txBody>
          <a:bodyPr wrap="square" lIns="0" tIns="0" rIns="0" bIns="0">
            <a:spAutoFit/>
          </a:bodyPr>
          <a:lstStyle>
            <a:lvl1pPr algn="ctr">
              <a:defRPr>
                <a:solidFill>
                  <a:schemeClr val="tx1">
                    <a:tint val="75000"/>
                  </a:schemeClr>
                </a:solidFill>
              </a:defRPr>
            </a:lvl1pPr>
          </a:lstStyle>
          <a:p>
            <a:pPr fontAlgn="auto"/>
            <a:endParaRPr/>
          </a:p>
        </p:txBody>
      </p:sp>
      <p:sp>
        <p:nvSpPr>
          <p:cNvPr id="6" name="Holder 6"/>
          <p:cNvSpPr>
            <a:spLocks noGrp="1"/>
          </p:cNvSpPr>
          <p:nvPr>
            <p:ph type="dt" sz="half" idx="6"/>
          </p:nvPr>
        </p:nvSpPr>
        <p:spPr>
          <a:xfrm>
            <a:off x="457200" y="4783138"/>
            <a:ext cx="2103438" cy="257175"/>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t>1/10/2023</a:t>
            </a:fld>
            <a:endParaRPr lang="en-US" strike="noStrike" noProof="1"/>
          </a:p>
        </p:txBody>
      </p:sp>
      <p:sp>
        <p:nvSpPr>
          <p:cNvPr id="7" name="Holder 7"/>
          <p:cNvSpPr>
            <a:spLocks noGrp="1"/>
          </p:cNvSpPr>
          <p:nvPr>
            <p:ph type="sldNum" sz="quarter" idx="7"/>
          </p:nvPr>
        </p:nvSpPr>
        <p:spPr>
          <a:xfrm>
            <a:off x="6583363" y="4783138"/>
            <a:ext cx="2103438" cy="257175"/>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t>‹#›</a:t>
            </a:fld>
            <a:endParaRPr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5122" name="bk object 16"/>
          <p:cNvSpPr/>
          <p:nvPr/>
        </p:nvSpPr>
        <p:spPr>
          <a:xfrm>
            <a:off x="0" y="1189038"/>
            <a:ext cx="9144000" cy="2743200"/>
          </a:xfrm>
          <a:prstGeom prst="rect">
            <a:avLst/>
          </a:prstGeom>
          <a:blipFill rotWithShape="1">
            <a:blip r:embed="rId2"/>
            <a:stretch>
              <a:fillRect/>
            </a:stretch>
          </a:blipFill>
          <a:ln w="9525">
            <a:noFill/>
          </a:ln>
        </p:spPr>
        <p:txBody>
          <a:bodyPr wrap="square" lIns="0" tIns="0" rIns="0" bIns="0" anchor="t" anchorCtr="0"/>
          <a:lstStyle/>
          <a:p>
            <a:pPr lvl="0"/>
            <a:endParaRPr lang="zh-CN">
              <a:latin typeface="Calibri" charset="0"/>
              <a:ea typeface="+mn-ea"/>
            </a:endParaRPr>
          </a:p>
        </p:txBody>
      </p:sp>
      <p:sp>
        <p:nvSpPr>
          <p:cNvPr id="5123" name="bk object 17"/>
          <p:cNvSpPr/>
          <p:nvPr/>
        </p:nvSpPr>
        <p:spPr>
          <a:xfrm>
            <a:off x="0" y="1231900"/>
            <a:ext cx="6467475" cy="2681288"/>
          </a:xfrm>
          <a:prstGeom prst="rect">
            <a:avLst/>
          </a:prstGeom>
          <a:blipFill rotWithShape="1">
            <a:blip r:embed="rId3"/>
            <a:stretch>
              <a:fillRect/>
            </a:stretch>
          </a:blipFill>
          <a:ln w="9525">
            <a:noFill/>
          </a:ln>
        </p:spPr>
        <p:txBody>
          <a:bodyPr wrap="square" lIns="0" tIns="0" rIns="0" bIns="0" anchor="t" anchorCtr="0"/>
          <a:lstStyle/>
          <a:p>
            <a:pPr lvl="0"/>
            <a:endParaRPr lang="zh-CN">
              <a:latin typeface="Calibri" charset="0"/>
              <a:ea typeface="+mn-ea"/>
            </a:endParaRPr>
          </a:p>
        </p:txBody>
      </p:sp>
      <p:sp>
        <p:nvSpPr>
          <p:cNvPr id="5124" name="bk object 18"/>
          <p:cNvSpPr/>
          <p:nvPr/>
        </p:nvSpPr>
        <p:spPr>
          <a:xfrm>
            <a:off x="6467475" y="4864100"/>
            <a:ext cx="2676525" cy="279400"/>
          </a:xfrm>
          <a:prstGeom prst="rect">
            <a:avLst/>
          </a:prstGeom>
          <a:blipFill rotWithShape="1">
            <a:blip r:embed="rId4"/>
            <a:stretch>
              <a:fillRect/>
            </a:stretch>
          </a:blipFill>
          <a:ln w="9525">
            <a:noFill/>
          </a:ln>
        </p:spPr>
        <p:txBody>
          <a:bodyPr wrap="square" lIns="0" tIns="0" rIns="0" bIns="0" anchor="t" anchorCtr="0"/>
          <a:lstStyle/>
          <a:p>
            <a:pPr lvl="0"/>
            <a:endParaRPr lang="zh-CN">
              <a:latin typeface="Calibri" charset="0"/>
              <a:ea typeface="+mn-ea"/>
            </a:endParaRPr>
          </a:p>
        </p:txBody>
      </p:sp>
      <p:sp>
        <p:nvSpPr>
          <p:cNvPr id="5125" name="bk object 19"/>
          <p:cNvSpPr/>
          <p:nvPr/>
        </p:nvSpPr>
        <p:spPr>
          <a:xfrm>
            <a:off x="6496050" y="187325"/>
            <a:ext cx="2074863" cy="393700"/>
          </a:xfrm>
          <a:prstGeom prst="rect">
            <a:avLst/>
          </a:prstGeom>
          <a:blipFill rotWithShape="1">
            <a:blip r:embed="rId5"/>
            <a:stretch>
              <a:fillRect/>
            </a:stretch>
          </a:blipFill>
          <a:ln w="9525">
            <a:noFill/>
          </a:ln>
        </p:spPr>
        <p:txBody>
          <a:bodyPr wrap="square" lIns="0" tIns="0" rIns="0" bIns="0" anchor="t" anchorCtr="0"/>
          <a:lstStyle/>
          <a:p>
            <a:pPr lvl="0"/>
            <a:endParaRPr lang="zh-CN">
              <a:latin typeface="Calibri" charset="0"/>
              <a:ea typeface="+mn-ea"/>
            </a:endParaRPr>
          </a:p>
        </p:txBody>
      </p:sp>
      <p:sp>
        <p:nvSpPr>
          <p:cNvPr id="2" name="Holder 2"/>
          <p:cNvSpPr>
            <a:spLocks noGrp="1"/>
          </p:cNvSpPr>
          <p:nvPr>
            <p:ph type="title"/>
          </p:nvPr>
        </p:nvSpPr>
        <p:spPr/>
        <p:txBody>
          <a:bodyPr lIns="0" tIns="0" rIns="0" bIns="0"/>
          <a:lstStyle>
            <a:lvl1pPr>
              <a:defRPr sz="3600" b="0" i="0">
                <a:solidFill>
                  <a:srgbClr val="A40020"/>
                </a:solidFill>
                <a:latin typeface="Arial" panose="020B0604020202020204"/>
                <a:cs typeface="Arial" panose="020B0604020202020204"/>
              </a:defRPr>
            </a:lvl1pPr>
          </a:lstStyle>
          <a:p>
            <a:pPr fontAlgn="auto"/>
            <a:endParaRPr/>
          </a:p>
        </p:txBody>
      </p:sp>
      <p:sp>
        <p:nvSpPr>
          <p:cNvPr id="3" name="Holder 3"/>
          <p:cNvSpPr>
            <a:spLocks noGrp="1"/>
          </p:cNvSpPr>
          <p:nvPr>
            <p:ph type="ftr" sz="quarter" idx="5"/>
          </p:nvPr>
        </p:nvSpPr>
        <p:spPr>
          <a:xfrm>
            <a:off x="3108325" y="4783138"/>
            <a:ext cx="2927350" cy="257175"/>
          </a:xfrm>
          <a:prstGeom prst="rect">
            <a:avLst/>
          </a:prstGeom>
        </p:spPr>
        <p:txBody>
          <a:bodyPr wrap="square" lIns="0" tIns="0" rIns="0" bIns="0">
            <a:spAutoFit/>
          </a:bodyPr>
          <a:lstStyle>
            <a:lvl1pPr algn="ctr">
              <a:defRPr>
                <a:solidFill>
                  <a:schemeClr val="tx1">
                    <a:tint val="75000"/>
                  </a:schemeClr>
                </a:solidFill>
              </a:defRPr>
            </a:lvl1pPr>
          </a:lstStyle>
          <a:p>
            <a:pPr fontAlgn="auto"/>
            <a:endParaRPr/>
          </a:p>
        </p:txBody>
      </p:sp>
      <p:sp>
        <p:nvSpPr>
          <p:cNvPr id="4" name="Holder 4"/>
          <p:cNvSpPr>
            <a:spLocks noGrp="1"/>
          </p:cNvSpPr>
          <p:nvPr>
            <p:ph type="dt" sz="half" idx="6"/>
          </p:nvPr>
        </p:nvSpPr>
        <p:spPr>
          <a:xfrm>
            <a:off x="457200" y="4783138"/>
            <a:ext cx="2103438" cy="257175"/>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t>1/10/2023</a:t>
            </a:fld>
            <a:endParaRPr lang="en-US" strike="noStrike" noProof="1"/>
          </a:p>
        </p:txBody>
      </p:sp>
      <p:sp>
        <p:nvSpPr>
          <p:cNvPr id="5" name="Holder 5"/>
          <p:cNvSpPr>
            <a:spLocks noGrp="1"/>
          </p:cNvSpPr>
          <p:nvPr>
            <p:ph type="sldNum" sz="quarter" idx="7"/>
          </p:nvPr>
        </p:nvSpPr>
        <p:spPr>
          <a:xfrm>
            <a:off x="6583363" y="4783138"/>
            <a:ext cx="2103438" cy="257175"/>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t>‹#›</a:t>
            </a:fld>
            <a:endParaRPr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325" y="4783138"/>
            <a:ext cx="2927350" cy="257175"/>
          </a:xfrm>
          <a:prstGeom prst="rect">
            <a:avLst/>
          </a:prstGeom>
        </p:spPr>
        <p:txBody>
          <a:bodyPr wrap="square" lIns="0" tIns="0" rIns="0" bIns="0">
            <a:spAutoFit/>
          </a:bodyPr>
          <a:lstStyle>
            <a:lvl1pPr algn="ctr">
              <a:defRPr>
                <a:solidFill>
                  <a:schemeClr val="tx1">
                    <a:tint val="75000"/>
                  </a:schemeClr>
                </a:solidFill>
              </a:defRPr>
            </a:lvl1pPr>
          </a:lstStyle>
          <a:p>
            <a:pPr fontAlgn="auto"/>
            <a:endParaRPr/>
          </a:p>
        </p:txBody>
      </p:sp>
      <p:sp>
        <p:nvSpPr>
          <p:cNvPr id="3" name="Holder 3"/>
          <p:cNvSpPr>
            <a:spLocks noGrp="1"/>
          </p:cNvSpPr>
          <p:nvPr>
            <p:ph type="dt" sz="half" idx="6"/>
          </p:nvPr>
        </p:nvSpPr>
        <p:spPr>
          <a:xfrm>
            <a:off x="457200" y="4783138"/>
            <a:ext cx="2103438" cy="257175"/>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t>1/10/2023</a:t>
            </a:fld>
            <a:endParaRPr lang="en-US" strike="noStrike" noProof="1"/>
          </a:p>
        </p:txBody>
      </p:sp>
      <p:sp>
        <p:nvSpPr>
          <p:cNvPr id="4" name="Holder 4"/>
          <p:cNvSpPr>
            <a:spLocks noGrp="1"/>
          </p:cNvSpPr>
          <p:nvPr>
            <p:ph type="sldNum" sz="quarter" idx="7"/>
          </p:nvPr>
        </p:nvSpPr>
        <p:spPr>
          <a:xfrm>
            <a:off x="6583363" y="4783138"/>
            <a:ext cx="2103438" cy="257175"/>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t>‹#›</a:t>
            </a:fld>
            <a:endParaRPr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45440" y="627337"/>
            <a:ext cx="8453119" cy="635000"/>
          </a:xfrm>
          <a:prstGeom prst="rect">
            <a:avLst/>
          </a:prstGeom>
        </p:spPr>
        <p:txBody>
          <a:bodyPr wrap="square" lIns="0" tIns="0" rIns="0" bIns="0">
            <a:spAutoFit/>
          </a:bodyPr>
          <a:lstStyle>
            <a:lvl1pPr>
              <a:defRPr b="0" i="0">
                <a:solidFill>
                  <a:schemeClr val="tx1"/>
                </a:solidFill>
              </a:defRPr>
            </a:lvl1pPr>
          </a:lstStyle>
          <a:p>
            <a:pPr fontAlgn="auto"/>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pPr fontAlgn="auto"/>
            <a:endParaRPr/>
          </a:p>
        </p:txBody>
      </p:sp>
      <p:sp>
        <p:nvSpPr>
          <p:cNvPr id="4" name="Holder 4"/>
          <p:cNvSpPr>
            <a:spLocks noGrp="1"/>
          </p:cNvSpPr>
          <p:nvPr>
            <p:ph type="ftr" sz="quarter" idx="5"/>
          </p:nvPr>
        </p:nvSpPr>
        <p:spPr>
          <a:xfrm>
            <a:off x="3108325" y="4783138"/>
            <a:ext cx="2927350" cy="257175"/>
          </a:xfrm>
          <a:prstGeom prst="rect">
            <a:avLst/>
          </a:prstGeom>
        </p:spPr>
        <p:txBody>
          <a:bodyPr wrap="square" lIns="0" tIns="0" rIns="0" bIns="0">
            <a:spAutoFit/>
          </a:bodyPr>
          <a:lstStyle>
            <a:lvl1pPr algn="ctr">
              <a:defRPr>
                <a:solidFill>
                  <a:schemeClr val="tx1">
                    <a:tint val="75000"/>
                  </a:schemeClr>
                </a:solidFill>
              </a:defRPr>
            </a:lvl1pPr>
          </a:lstStyle>
          <a:p>
            <a:pPr fontAlgn="auto"/>
            <a:endParaRPr/>
          </a:p>
        </p:txBody>
      </p:sp>
      <p:sp>
        <p:nvSpPr>
          <p:cNvPr id="5" name="Holder 5"/>
          <p:cNvSpPr>
            <a:spLocks noGrp="1"/>
          </p:cNvSpPr>
          <p:nvPr>
            <p:ph type="dt" sz="half" idx="6"/>
          </p:nvPr>
        </p:nvSpPr>
        <p:spPr>
          <a:xfrm>
            <a:off x="457200" y="4783138"/>
            <a:ext cx="2103438" cy="257175"/>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t>1/10/2023</a:t>
            </a:fld>
            <a:endParaRPr lang="en-US" strike="noStrike" noProof="1"/>
          </a:p>
        </p:txBody>
      </p:sp>
      <p:sp>
        <p:nvSpPr>
          <p:cNvPr id="6" name="Holder 6"/>
          <p:cNvSpPr>
            <a:spLocks noGrp="1"/>
          </p:cNvSpPr>
          <p:nvPr>
            <p:ph type="sldNum" sz="quarter" idx="7"/>
          </p:nvPr>
        </p:nvSpPr>
        <p:spPr>
          <a:xfrm>
            <a:off x="6583363" y="4783138"/>
            <a:ext cx="2103438" cy="257175"/>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t>‹#›</a:t>
            </a:fld>
            <a:endParaRPr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A40020"/>
                </a:solidFill>
                <a:latin typeface="Arial" panose="020B0604020202020204"/>
                <a:cs typeface="Arial" panose="020B0604020202020204"/>
              </a:defRPr>
            </a:lvl1pPr>
          </a:lstStyle>
          <a:p>
            <a:pPr fontAlgn="auto"/>
            <a:endParaRPr/>
          </a:p>
        </p:txBody>
      </p:sp>
      <p:sp>
        <p:nvSpPr>
          <p:cNvPr id="3" name="Holder 3"/>
          <p:cNvSpPr>
            <a:spLocks noGrp="1"/>
          </p:cNvSpPr>
          <p:nvPr>
            <p:ph type="body" idx="1"/>
          </p:nvPr>
        </p:nvSpPr>
        <p:spPr/>
        <p:txBody>
          <a:bodyPr lIns="0" tIns="0" rIns="0" bIns="0"/>
          <a:lstStyle>
            <a:lvl1pPr>
              <a:defRPr sz="1700" b="1" i="0">
                <a:solidFill>
                  <a:srgbClr val="00AF50"/>
                </a:solidFill>
                <a:latin typeface="Arial" panose="020B0604020202020204"/>
                <a:cs typeface="Arial" panose="020B0604020202020204"/>
              </a:defRPr>
            </a:lvl1pPr>
          </a:lstStyle>
          <a:p>
            <a:pPr fontAlgn="auto"/>
            <a:endParaRPr/>
          </a:p>
        </p:txBody>
      </p:sp>
      <p:sp>
        <p:nvSpPr>
          <p:cNvPr id="4" name="Holder 4"/>
          <p:cNvSpPr>
            <a:spLocks noGrp="1"/>
          </p:cNvSpPr>
          <p:nvPr>
            <p:ph type="ftr" sz="quarter" idx="5"/>
          </p:nvPr>
        </p:nvSpPr>
        <p:spPr>
          <a:xfrm>
            <a:off x="3108325" y="4783138"/>
            <a:ext cx="2927350" cy="257175"/>
          </a:xfrm>
          <a:prstGeom prst="rect">
            <a:avLst/>
          </a:prstGeom>
        </p:spPr>
        <p:txBody>
          <a:bodyPr wrap="square" lIns="0" tIns="0" rIns="0" bIns="0">
            <a:spAutoFit/>
          </a:bodyPr>
          <a:lstStyle>
            <a:lvl1pPr algn="ctr">
              <a:defRPr>
                <a:solidFill>
                  <a:schemeClr val="tx1">
                    <a:tint val="75000"/>
                  </a:schemeClr>
                </a:solidFill>
              </a:defRPr>
            </a:lvl1pPr>
          </a:lstStyle>
          <a:p>
            <a:pPr fontAlgn="auto"/>
            <a:endParaRPr/>
          </a:p>
        </p:txBody>
      </p:sp>
      <p:sp>
        <p:nvSpPr>
          <p:cNvPr id="5" name="Holder 5"/>
          <p:cNvSpPr>
            <a:spLocks noGrp="1"/>
          </p:cNvSpPr>
          <p:nvPr>
            <p:ph type="dt" sz="half" idx="6"/>
          </p:nvPr>
        </p:nvSpPr>
        <p:spPr>
          <a:xfrm>
            <a:off x="457200" y="4783138"/>
            <a:ext cx="2103438" cy="257175"/>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t>1/10/2023</a:t>
            </a:fld>
            <a:endParaRPr lang="en-US" strike="noStrike" noProof="1"/>
          </a:p>
        </p:txBody>
      </p:sp>
      <p:sp>
        <p:nvSpPr>
          <p:cNvPr id="6" name="Holder 6"/>
          <p:cNvSpPr>
            <a:spLocks noGrp="1"/>
          </p:cNvSpPr>
          <p:nvPr>
            <p:ph type="sldNum" sz="quarter" idx="7"/>
          </p:nvPr>
        </p:nvSpPr>
        <p:spPr>
          <a:xfrm>
            <a:off x="6583363" y="4783138"/>
            <a:ext cx="2103438" cy="257175"/>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t>‹#›</a:t>
            </a:fld>
            <a:endParaRPr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A40020"/>
                </a:solidFill>
                <a:latin typeface="Arial" panose="020B0604020202020204"/>
                <a:cs typeface="Arial" panose="020B0604020202020204"/>
              </a:defRPr>
            </a:lvl1pPr>
          </a:lstStyle>
          <a:p>
            <a:pPr fontAlgn="auto"/>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pPr fontAlgn="auto"/>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pPr fontAlgn="auto"/>
            <a:endParaRPr/>
          </a:p>
        </p:txBody>
      </p:sp>
      <p:sp>
        <p:nvSpPr>
          <p:cNvPr id="5" name="Holder 5"/>
          <p:cNvSpPr>
            <a:spLocks noGrp="1"/>
          </p:cNvSpPr>
          <p:nvPr>
            <p:ph type="ftr" sz="quarter" idx="5"/>
          </p:nvPr>
        </p:nvSpPr>
        <p:spPr>
          <a:xfrm>
            <a:off x="3108325" y="4783138"/>
            <a:ext cx="2927350" cy="257175"/>
          </a:xfrm>
          <a:prstGeom prst="rect">
            <a:avLst/>
          </a:prstGeom>
        </p:spPr>
        <p:txBody>
          <a:bodyPr wrap="square" lIns="0" tIns="0" rIns="0" bIns="0">
            <a:spAutoFit/>
          </a:bodyPr>
          <a:lstStyle>
            <a:lvl1pPr algn="ctr">
              <a:defRPr>
                <a:solidFill>
                  <a:schemeClr val="tx1">
                    <a:tint val="75000"/>
                  </a:schemeClr>
                </a:solidFill>
              </a:defRPr>
            </a:lvl1pPr>
          </a:lstStyle>
          <a:p>
            <a:pPr fontAlgn="auto"/>
            <a:endParaRPr/>
          </a:p>
        </p:txBody>
      </p:sp>
      <p:sp>
        <p:nvSpPr>
          <p:cNvPr id="6" name="Holder 6"/>
          <p:cNvSpPr>
            <a:spLocks noGrp="1"/>
          </p:cNvSpPr>
          <p:nvPr>
            <p:ph type="dt" sz="half" idx="6"/>
          </p:nvPr>
        </p:nvSpPr>
        <p:spPr>
          <a:xfrm>
            <a:off x="457200" y="4783138"/>
            <a:ext cx="2103438" cy="257175"/>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t>1/10/2023</a:t>
            </a:fld>
            <a:endParaRPr lang="en-US" strike="noStrike" noProof="1"/>
          </a:p>
        </p:txBody>
      </p:sp>
      <p:sp>
        <p:nvSpPr>
          <p:cNvPr id="7" name="Holder 7"/>
          <p:cNvSpPr>
            <a:spLocks noGrp="1"/>
          </p:cNvSpPr>
          <p:nvPr>
            <p:ph type="sldNum" sz="quarter" idx="7"/>
          </p:nvPr>
        </p:nvSpPr>
        <p:spPr>
          <a:xfrm>
            <a:off x="6583363" y="4783138"/>
            <a:ext cx="2103438" cy="257175"/>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t>‹#›</a:t>
            </a:fld>
            <a:endParaRPr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5122" name="bk object 16"/>
          <p:cNvSpPr/>
          <p:nvPr/>
        </p:nvSpPr>
        <p:spPr>
          <a:xfrm>
            <a:off x="0" y="1189038"/>
            <a:ext cx="9144000" cy="2743200"/>
          </a:xfrm>
          <a:prstGeom prst="rect">
            <a:avLst/>
          </a:prstGeom>
          <a:blipFill rotWithShape="1">
            <a:blip r:embed="rId2"/>
            <a:stretch>
              <a:fillRect/>
            </a:stretch>
          </a:blipFill>
          <a:ln w="9525">
            <a:noFill/>
          </a:ln>
        </p:spPr>
        <p:txBody>
          <a:bodyPr wrap="square" lIns="0" tIns="0" rIns="0" bIns="0" anchor="t" anchorCtr="0"/>
          <a:lstStyle/>
          <a:p>
            <a:pPr lvl="0"/>
            <a:endParaRPr lang="zh-CN">
              <a:latin typeface="Calibri" charset="0"/>
              <a:ea typeface="+mn-ea"/>
            </a:endParaRPr>
          </a:p>
        </p:txBody>
      </p:sp>
      <p:sp>
        <p:nvSpPr>
          <p:cNvPr id="5123" name="bk object 17"/>
          <p:cNvSpPr/>
          <p:nvPr/>
        </p:nvSpPr>
        <p:spPr>
          <a:xfrm>
            <a:off x="0" y="1231900"/>
            <a:ext cx="6467475" cy="2681288"/>
          </a:xfrm>
          <a:prstGeom prst="rect">
            <a:avLst/>
          </a:prstGeom>
          <a:blipFill rotWithShape="1">
            <a:blip r:embed="rId3"/>
            <a:stretch>
              <a:fillRect/>
            </a:stretch>
          </a:blipFill>
          <a:ln w="9525">
            <a:noFill/>
          </a:ln>
        </p:spPr>
        <p:txBody>
          <a:bodyPr wrap="square" lIns="0" tIns="0" rIns="0" bIns="0" anchor="t" anchorCtr="0"/>
          <a:lstStyle/>
          <a:p>
            <a:pPr lvl="0"/>
            <a:endParaRPr lang="zh-CN">
              <a:latin typeface="Calibri" charset="0"/>
              <a:ea typeface="+mn-ea"/>
            </a:endParaRPr>
          </a:p>
        </p:txBody>
      </p:sp>
      <p:sp>
        <p:nvSpPr>
          <p:cNvPr id="5124" name="bk object 18"/>
          <p:cNvSpPr/>
          <p:nvPr/>
        </p:nvSpPr>
        <p:spPr>
          <a:xfrm>
            <a:off x="6467475" y="4864100"/>
            <a:ext cx="2676525" cy="279400"/>
          </a:xfrm>
          <a:prstGeom prst="rect">
            <a:avLst/>
          </a:prstGeom>
          <a:blipFill rotWithShape="1">
            <a:blip r:embed="rId4"/>
            <a:stretch>
              <a:fillRect/>
            </a:stretch>
          </a:blipFill>
          <a:ln w="9525">
            <a:noFill/>
          </a:ln>
        </p:spPr>
        <p:txBody>
          <a:bodyPr wrap="square" lIns="0" tIns="0" rIns="0" bIns="0" anchor="t" anchorCtr="0"/>
          <a:lstStyle/>
          <a:p>
            <a:pPr lvl="0"/>
            <a:endParaRPr lang="zh-CN">
              <a:latin typeface="Calibri" charset="0"/>
              <a:ea typeface="+mn-ea"/>
            </a:endParaRPr>
          </a:p>
        </p:txBody>
      </p:sp>
      <p:sp>
        <p:nvSpPr>
          <p:cNvPr id="5125" name="bk object 19"/>
          <p:cNvSpPr/>
          <p:nvPr/>
        </p:nvSpPr>
        <p:spPr>
          <a:xfrm>
            <a:off x="6496050" y="187325"/>
            <a:ext cx="2074863" cy="393700"/>
          </a:xfrm>
          <a:prstGeom prst="rect">
            <a:avLst/>
          </a:prstGeom>
          <a:blipFill rotWithShape="1">
            <a:blip r:embed="rId5"/>
            <a:stretch>
              <a:fillRect/>
            </a:stretch>
          </a:blipFill>
          <a:ln w="9525">
            <a:noFill/>
          </a:ln>
        </p:spPr>
        <p:txBody>
          <a:bodyPr wrap="square" lIns="0" tIns="0" rIns="0" bIns="0" anchor="t" anchorCtr="0"/>
          <a:lstStyle/>
          <a:p>
            <a:pPr lvl="0"/>
            <a:endParaRPr lang="zh-CN">
              <a:latin typeface="Calibri" charset="0"/>
              <a:ea typeface="+mn-ea"/>
            </a:endParaRPr>
          </a:p>
        </p:txBody>
      </p:sp>
      <p:sp>
        <p:nvSpPr>
          <p:cNvPr id="2" name="Holder 2"/>
          <p:cNvSpPr>
            <a:spLocks noGrp="1"/>
          </p:cNvSpPr>
          <p:nvPr>
            <p:ph type="title"/>
          </p:nvPr>
        </p:nvSpPr>
        <p:spPr/>
        <p:txBody>
          <a:bodyPr lIns="0" tIns="0" rIns="0" bIns="0"/>
          <a:lstStyle>
            <a:lvl1pPr>
              <a:defRPr sz="3600" b="0" i="0">
                <a:solidFill>
                  <a:srgbClr val="A40020"/>
                </a:solidFill>
                <a:latin typeface="Arial" panose="020B0604020202020204"/>
                <a:cs typeface="Arial" panose="020B0604020202020204"/>
              </a:defRPr>
            </a:lvl1pPr>
          </a:lstStyle>
          <a:p>
            <a:pPr fontAlgn="auto"/>
            <a:endParaRPr/>
          </a:p>
        </p:txBody>
      </p:sp>
      <p:sp>
        <p:nvSpPr>
          <p:cNvPr id="3" name="Holder 3"/>
          <p:cNvSpPr>
            <a:spLocks noGrp="1"/>
          </p:cNvSpPr>
          <p:nvPr>
            <p:ph type="ftr" sz="quarter" idx="5"/>
          </p:nvPr>
        </p:nvSpPr>
        <p:spPr>
          <a:xfrm>
            <a:off x="3108325" y="4783138"/>
            <a:ext cx="2927350" cy="257175"/>
          </a:xfrm>
          <a:prstGeom prst="rect">
            <a:avLst/>
          </a:prstGeom>
        </p:spPr>
        <p:txBody>
          <a:bodyPr wrap="square" lIns="0" tIns="0" rIns="0" bIns="0">
            <a:spAutoFit/>
          </a:bodyPr>
          <a:lstStyle>
            <a:lvl1pPr algn="ctr">
              <a:defRPr>
                <a:solidFill>
                  <a:schemeClr val="tx1">
                    <a:tint val="75000"/>
                  </a:schemeClr>
                </a:solidFill>
              </a:defRPr>
            </a:lvl1pPr>
          </a:lstStyle>
          <a:p>
            <a:pPr fontAlgn="auto"/>
            <a:endParaRPr/>
          </a:p>
        </p:txBody>
      </p:sp>
      <p:sp>
        <p:nvSpPr>
          <p:cNvPr id="4" name="Holder 4"/>
          <p:cNvSpPr>
            <a:spLocks noGrp="1"/>
          </p:cNvSpPr>
          <p:nvPr>
            <p:ph type="dt" sz="half" idx="6"/>
          </p:nvPr>
        </p:nvSpPr>
        <p:spPr>
          <a:xfrm>
            <a:off x="457200" y="4783138"/>
            <a:ext cx="2103438" cy="257175"/>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t>1/10/2023</a:t>
            </a:fld>
            <a:endParaRPr lang="en-US" strike="noStrike" noProof="1"/>
          </a:p>
        </p:txBody>
      </p:sp>
      <p:sp>
        <p:nvSpPr>
          <p:cNvPr id="5" name="Holder 5"/>
          <p:cNvSpPr>
            <a:spLocks noGrp="1"/>
          </p:cNvSpPr>
          <p:nvPr>
            <p:ph type="sldNum" sz="quarter" idx="7"/>
          </p:nvPr>
        </p:nvSpPr>
        <p:spPr>
          <a:xfrm>
            <a:off x="6583363" y="4783138"/>
            <a:ext cx="2103438" cy="257175"/>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t>‹#›</a:t>
            </a:fld>
            <a:endParaRPr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image" Target="../media/image4.png"/><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p:cNvSpPr/>
          <p:nvPr/>
        </p:nvSpPr>
        <p:spPr>
          <a:xfrm>
            <a:off x="0" y="0"/>
            <a:ext cx="6080125" cy="320675"/>
          </a:xfrm>
          <a:prstGeom prst="rect">
            <a:avLst/>
          </a:prstGeom>
          <a:blipFill rotWithShape="1">
            <a:blip r:embed="rId7"/>
            <a:stretch>
              <a:fillRect/>
            </a:stretch>
          </a:blipFill>
          <a:ln w="9525">
            <a:noFill/>
          </a:ln>
        </p:spPr>
        <p:txBody>
          <a:bodyPr wrap="square" lIns="0" tIns="0" rIns="0" bIns="0" anchor="t" anchorCtr="0"/>
          <a:lstStyle/>
          <a:p>
            <a:pPr lvl="0"/>
            <a:endParaRPr lang="zh-CN">
              <a:latin typeface="Calibri" charset="0"/>
              <a:ea typeface="+mn-ea"/>
            </a:endParaRPr>
          </a:p>
        </p:txBody>
      </p:sp>
      <p:sp>
        <p:nvSpPr>
          <p:cNvPr id="1027" name="bk object 17"/>
          <p:cNvSpPr/>
          <p:nvPr/>
        </p:nvSpPr>
        <p:spPr>
          <a:xfrm>
            <a:off x="6526213" y="4864100"/>
            <a:ext cx="2617787" cy="279400"/>
          </a:xfrm>
          <a:prstGeom prst="rect">
            <a:avLst/>
          </a:prstGeom>
          <a:blipFill rotWithShape="1">
            <a:blip r:embed="rId8"/>
            <a:stretch>
              <a:fillRect/>
            </a:stretch>
          </a:blipFill>
          <a:ln w="9525">
            <a:noFill/>
          </a:ln>
        </p:spPr>
        <p:txBody>
          <a:bodyPr wrap="square" lIns="0" tIns="0" rIns="0" bIns="0" anchor="t" anchorCtr="0"/>
          <a:lstStyle/>
          <a:p>
            <a:pPr lvl="0"/>
            <a:endParaRPr lang="zh-CN">
              <a:latin typeface="Calibri" charset="0"/>
              <a:ea typeface="+mn-ea"/>
            </a:endParaRPr>
          </a:p>
        </p:txBody>
      </p:sp>
      <p:sp>
        <p:nvSpPr>
          <p:cNvPr id="1028" name="bk object 18"/>
          <p:cNvSpPr/>
          <p:nvPr/>
        </p:nvSpPr>
        <p:spPr>
          <a:xfrm>
            <a:off x="7523163" y="82550"/>
            <a:ext cx="1249362" cy="241300"/>
          </a:xfrm>
          <a:prstGeom prst="rect">
            <a:avLst/>
          </a:prstGeom>
          <a:blipFill rotWithShape="1">
            <a:blip r:embed="rId9"/>
            <a:stretch>
              <a:fillRect/>
            </a:stretch>
          </a:blipFill>
          <a:ln w="9525">
            <a:noFill/>
          </a:ln>
        </p:spPr>
        <p:txBody>
          <a:bodyPr wrap="square" lIns="0" tIns="0" rIns="0" bIns="0" anchor="t" anchorCtr="0"/>
          <a:lstStyle/>
          <a:p>
            <a:pPr lvl="0"/>
            <a:endParaRPr lang="zh-CN">
              <a:latin typeface="Calibri" charset="0"/>
              <a:ea typeface="+mn-ea"/>
            </a:endParaRPr>
          </a:p>
        </p:txBody>
      </p:sp>
      <p:sp>
        <p:nvSpPr>
          <p:cNvPr id="1029" name="bk object 19"/>
          <p:cNvSpPr/>
          <p:nvPr/>
        </p:nvSpPr>
        <p:spPr>
          <a:xfrm>
            <a:off x="6486525" y="104775"/>
            <a:ext cx="925513" cy="200025"/>
          </a:xfrm>
          <a:prstGeom prst="rect">
            <a:avLst/>
          </a:prstGeom>
          <a:blipFill rotWithShape="1">
            <a:blip r:embed="rId10"/>
            <a:stretch>
              <a:fillRect/>
            </a:stretch>
          </a:blipFill>
          <a:ln w="9525">
            <a:noFill/>
          </a:ln>
        </p:spPr>
        <p:txBody>
          <a:bodyPr wrap="square" lIns="0" tIns="0" rIns="0" bIns="0" anchor="t" anchorCtr="0"/>
          <a:lstStyle/>
          <a:p>
            <a:pPr lvl="0"/>
            <a:endParaRPr lang="zh-CN">
              <a:latin typeface="Calibri" charset="0"/>
              <a:ea typeface="+mn-ea"/>
            </a:endParaRPr>
          </a:p>
        </p:txBody>
      </p:sp>
      <p:sp>
        <p:nvSpPr>
          <p:cNvPr id="1030" name="Holder 2"/>
          <p:cNvSpPr>
            <a:spLocks noGrp="1"/>
          </p:cNvSpPr>
          <p:nvPr>
            <p:ph type="title"/>
          </p:nvPr>
        </p:nvSpPr>
        <p:spPr>
          <a:xfrm>
            <a:off x="346075" y="395288"/>
            <a:ext cx="6378575" cy="574675"/>
          </a:xfrm>
          <a:prstGeom prst="rect">
            <a:avLst/>
          </a:prstGeom>
          <a:noFill/>
          <a:ln w="9525">
            <a:noFill/>
          </a:ln>
        </p:spPr>
        <p:txBody>
          <a:bodyPr wrap="square" lIns="0" tIns="0" rIns="0" bIns="0" anchor="t" anchorCtr="0">
            <a:spAutoFit/>
          </a:bodyPr>
          <a:lstStyle/>
          <a:p>
            <a:pPr lvl="0"/>
            <a:endParaRPr lang="zh-CN"/>
          </a:p>
        </p:txBody>
      </p:sp>
      <p:sp>
        <p:nvSpPr>
          <p:cNvPr id="1031" name="Holder 3"/>
          <p:cNvSpPr>
            <a:spLocks noGrp="1"/>
          </p:cNvSpPr>
          <p:nvPr>
            <p:ph type="body"/>
          </p:nvPr>
        </p:nvSpPr>
        <p:spPr>
          <a:xfrm>
            <a:off x="615950" y="1539875"/>
            <a:ext cx="7912100" cy="3052763"/>
          </a:xfrm>
          <a:prstGeom prst="rect">
            <a:avLst/>
          </a:prstGeom>
          <a:noFill/>
          <a:ln w="9525">
            <a:noFill/>
          </a:ln>
        </p:spPr>
        <p:txBody>
          <a:bodyPr wrap="square" lIns="0" tIns="0" rIns="0" bIns="0" anchor="t" anchorCtr="0">
            <a:spAutoFit/>
          </a:bodyPr>
          <a:lstStyle/>
          <a:p>
            <a:pPr lvl="0"/>
            <a:endParaRPr lang="zh-CN"/>
          </a:p>
        </p:txBody>
      </p:sp>
      <p:sp>
        <p:nvSpPr>
          <p:cNvPr id="4" name="Holder 4"/>
          <p:cNvSpPr>
            <a:spLocks noGrp="1"/>
          </p:cNvSpPr>
          <p:nvPr>
            <p:ph type="ftr" sz="quarter" idx="5"/>
          </p:nvPr>
        </p:nvSpPr>
        <p:spPr>
          <a:xfrm>
            <a:off x="3108325" y="4783138"/>
            <a:ext cx="2927350" cy="257175"/>
          </a:xfrm>
          <a:prstGeom prst="rect">
            <a:avLst/>
          </a:prstGeom>
        </p:spPr>
        <p:txBody>
          <a:bodyPr wrap="square" lIns="0" tIns="0" rIns="0" bIns="0">
            <a:spAutoFit/>
          </a:bodyPr>
          <a:lstStyle>
            <a:lvl1pPr algn="ctr">
              <a:defRPr>
                <a:solidFill>
                  <a:schemeClr val="tx1">
                    <a:tint val="75000"/>
                  </a:schemeClr>
                </a:solidFill>
              </a:defRPr>
            </a:lvl1pPr>
          </a:lstStyle>
          <a:p>
            <a:pPr fontAlgn="auto"/>
            <a:endParaRPr/>
          </a:p>
        </p:txBody>
      </p:sp>
      <p:sp>
        <p:nvSpPr>
          <p:cNvPr id="5" name="Holder 5"/>
          <p:cNvSpPr>
            <a:spLocks noGrp="1"/>
          </p:cNvSpPr>
          <p:nvPr>
            <p:ph type="dt" sz="half" idx="6"/>
          </p:nvPr>
        </p:nvSpPr>
        <p:spPr>
          <a:xfrm>
            <a:off x="457200" y="4783138"/>
            <a:ext cx="2103438" cy="257175"/>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t>1/10/2023</a:t>
            </a:fld>
            <a:endParaRPr lang="en-US" strike="noStrike" noProof="1"/>
          </a:p>
        </p:txBody>
      </p:sp>
      <p:sp>
        <p:nvSpPr>
          <p:cNvPr id="6" name="Holder 6"/>
          <p:cNvSpPr>
            <a:spLocks noGrp="1"/>
          </p:cNvSpPr>
          <p:nvPr>
            <p:ph type="sldNum" sz="quarter" idx="7"/>
          </p:nvPr>
        </p:nvSpPr>
        <p:spPr>
          <a:xfrm>
            <a:off x="6583363" y="4783138"/>
            <a:ext cx="2103438" cy="257175"/>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t>‹#›</a:t>
            </a:fld>
            <a:endParaRPr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defRPr>
          <a:latin typeface="+mj-lt"/>
          <a:ea typeface="+mj-ea"/>
          <a:cs typeface="+mj-cs"/>
        </a:defRPr>
      </a:lvl1pPr>
    </p:titleStyle>
    <p:bodyStyle>
      <a:lvl1pPr marL="0">
        <a:defRPr sz="3200">
          <a:latin typeface="+mn-lt"/>
          <a:ea typeface="+mn-ea"/>
          <a:cs typeface="+mn-cs"/>
        </a:defRPr>
      </a:lvl1pPr>
      <a:lvl2pPr marL="457200">
        <a:defRPr sz="3200">
          <a:latin typeface="+mn-lt"/>
          <a:ea typeface="+mn-ea"/>
          <a:cs typeface="+mn-cs"/>
        </a:defRPr>
      </a:lvl2pPr>
      <a:lvl3pPr marL="914400">
        <a:defRPr sz="3200">
          <a:latin typeface="+mn-lt"/>
          <a:ea typeface="+mn-ea"/>
          <a:cs typeface="+mn-cs"/>
        </a:defRPr>
      </a:lvl3pPr>
      <a:lvl4pPr marL="1371600">
        <a:defRPr sz="3200">
          <a:latin typeface="+mn-lt"/>
          <a:ea typeface="+mn-ea"/>
          <a:cs typeface="+mn-cs"/>
        </a:defRPr>
      </a:lvl4pPr>
      <a:lvl5pPr marL="1828800">
        <a:defRPr sz="3200">
          <a:latin typeface="+mn-lt"/>
          <a:ea typeface="+mn-ea"/>
          <a:cs typeface="+mn-cs"/>
        </a:defRPr>
      </a:lvl5pPr>
      <a:lvl6pPr marL="2286000">
        <a:defRPr sz="3200">
          <a:latin typeface="+mn-lt"/>
          <a:ea typeface="+mn-ea"/>
          <a:cs typeface="+mn-cs"/>
        </a:defRPr>
      </a:lvl6pPr>
      <a:lvl7pPr marL="2743200">
        <a:defRPr sz="3200">
          <a:latin typeface="+mn-lt"/>
          <a:ea typeface="+mn-ea"/>
          <a:cs typeface="+mn-cs"/>
        </a:defRPr>
      </a:lvl7pPr>
      <a:lvl8pPr marL="3200400">
        <a:defRPr sz="3200">
          <a:latin typeface="+mn-lt"/>
          <a:ea typeface="+mn-ea"/>
          <a:cs typeface="+mn-cs"/>
        </a:defRPr>
      </a:lvl8pPr>
      <a:lvl9pPr marL="3657600">
        <a:defRPr sz="3200">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p:cNvSpPr/>
          <p:nvPr/>
        </p:nvSpPr>
        <p:spPr>
          <a:xfrm>
            <a:off x="0" y="0"/>
            <a:ext cx="6080125" cy="320675"/>
          </a:xfrm>
          <a:prstGeom prst="rect">
            <a:avLst/>
          </a:prstGeom>
          <a:blipFill rotWithShape="1">
            <a:blip r:embed="rId7"/>
            <a:stretch>
              <a:fillRect/>
            </a:stretch>
          </a:blipFill>
          <a:ln w="9525">
            <a:noFill/>
          </a:ln>
        </p:spPr>
        <p:txBody>
          <a:bodyPr wrap="square" lIns="0" tIns="0" rIns="0" bIns="0" anchor="t" anchorCtr="0"/>
          <a:lstStyle/>
          <a:p>
            <a:pPr lvl="0"/>
            <a:endParaRPr lang="zh-CN">
              <a:latin typeface="Calibri" charset="0"/>
              <a:ea typeface="+mn-ea"/>
            </a:endParaRPr>
          </a:p>
        </p:txBody>
      </p:sp>
      <p:sp>
        <p:nvSpPr>
          <p:cNvPr id="1027" name="bk object 17"/>
          <p:cNvSpPr/>
          <p:nvPr/>
        </p:nvSpPr>
        <p:spPr>
          <a:xfrm>
            <a:off x="6526213" y="4864100"/>
            <a:ext cx="2617787" cy="279400"/>
          </a:xfrm>
          <a:prstGeom prst="rect">
            <a:avLst/>
          </a:prstGeom>
          <a:blipFill rotWithShape="1">
            <a:blip r:embed="rId8"/>
            <a:stretch>
              <a:fillRect/>
            </a:stretch>
          </a:blipFill>
          <a:ln w="9525">
            <a:noFill/>
          </a:ln>
        </p:spPr>
        <p:txBody>
          <a:bodyPr wrap="square" lIns="0" tIns="0" rIns="0" bIns="0" anchor="t" anchorCtr="0"/>
          <a:lstStyle/>
          <a:p>
            <a:pPr lvl="0"/>
            <a:endParaRPr lang="zh-CN">
              <a:latin typeface="Calibri" charset="0"/>
              <a:ea typeface="+mn-ea"/>
            </a:endParaRPr>
          </a:p>
        </p:txBody>
      </p:sp>
      <p:sp>
        <p:nvSpPr>
          <p:cNvPr id="1028" name="bk object 18"/>
          <p:cNvSpPr/>
          <p:nvPr/>
        </p:nvSpPr>
        <p:spPr>
          <a:xfrm>
            <a:off x="7523163" y="82550"/>
            <a:ext cx="1249362" cy="241300"/>
          </a:xfrm>
          <a:prstGeom prst="rect">
            <a:avLst/>
          </a:prstGeom>
          <a:blipFill rotWithShape="1">
            <a:blip r:embed="rId9"/>
            <a:stretch>
              <a:fillRect/>
            </a:stretch>
          </a:blipFill>
          <a:ln w="9525">
            <a:noFill/>
          </a:ln>
        </p:spPr>
        <p:txBody>
          <a:bodyPr wrap="square" lIns="0" tIns="0" rIns="0" bIns="0" anchor="t" anchorCtr="0"/>
          <a:lstStyle/>
          <a:p>
            <a:pPr lvl="0"/>
            <a:endParaRPr lang="zh-CN">
              <a:latin typeface="Calibri" charset="0"/>
              <a:ea typeface="+mn-ea"/>
            </a:endParaRPr>
          </a:p>
        </p:txBody>
      </p:sp>
      <p:sp>
        <p:nvSpPr>
          <p:cNvPr id="1029" name="bk object 19"/>
          <p:cNvSpPr/>
          <p:nvPr/>
        </p:nvSpPr>
        <p:spPr>
          <a:xfrm>
            <a:off x="6486525" y="104775"/>
            <a:ext cx="925513" cy="200025"/>
          </a:xfrm>
          <a:prstGeom prst="rect">
            <a:avLst/>
          </a:prstGeom>
          <a:blipFill rotWithShape="1">
            <a:blip r:embed="rId10"/>
            <a:stretch>
              <a:fillRect/>
            </a:stretch>
          </a:blipFill>
          <a:ln w="9525">
            <a:noFill/>
          </a:ln>
        </p:spPr>
        <p:txBody>
          <a:bodyPr wrap="square" lIns="0" tIns="0" rIns="0" bIns="0" anchor="t" anchorCtr="0"/>
          <a:lstStyle/>
          <a:p>
            <a:pPr lvl="0"/>
            <a:endParaRPr lang="zh-CN">
              <a:latin typeface="Calibri" charset="0"/>
              <a:ea typeface="+mn-ea"/>
            </a:endParaRPr>
          </a:p>
        </p:txBody>
      </p:sp>
      <p:sp>
        <p:nvSpPr>
          <p:cNvPr id="1030" name="Holder 2"/>
          <p:cNvSpPr>
            <a:spLocks noGrp="1"/>
          </p:cNvSpPr>
          <p:nvPr>
            <p:ph type="title"/>
          </p:nvPr>
        </p:nvSpPr>
        <p:spPr>
          <a:xfrm>
            <a:off x="346075" y="395288"/>
            <a:ext cx="6378575" cy="574675"/>
          </a:xfrm>
          <a:prstGeom prst="rect">
            <a:avLst/>
          </a:prstGeom>
          <a:noFill/>
          <a:ln w="9525">
            <a:noFill/>
          </a:ln>
        </p:spPr>
        <p:txBody>
          <a:bodyPr wrap="square" lIns="0" tIns="0" rIns="0" bIns="0" anchor="t" anchorCtr="0">
            <a:spAutoFit/>
          </a:bodyPr>
          <a:lstStyle/>
          <a:p>
            <a:pPr lvl="0"/>
            <a:endParaRPr lang="zh-CN"/>
          </a:p>
        </p:txBody>
      </p:sp>
      <p:sp>
        <p:nvSpPr>
          <p:cNvPr id="1031" name="Holder 3"/>
          <p:cNvSpPr>
            <a:spLocks noGrp="1"/>
          </p:cNvSpPr>
          <p:nvPr>
            <p:ph type="body"/>
          </p:nvPr>
        </p:nvSpPr>
        <p:spPr>
          <a:xfrm>
            <a:off x="615950" y="1539875"/>
            <a:ext cx="7912100" cy="3052763"/>
          </a:xfrm>
          <a:prstGeom prst="rect">
            <a:avLst/>
          </a:prstGeom>
          <a:noFill/>
          <a:ln w="9525">
            <a:noFill/>
          </a:ln>
        </p:spPr>
        <p:txBody>
          <a:bodyPr wrap="square" lIns="0" tIns="0" rIns="0" bIns="0" anchor="t" anchorCtr="0">
            <a:spAutoFit/>
          </a:bodyPr>
          <a:lstStyle/>
          <a:p>
            <a:pPr lvl="0"/>
            <a:endParaRPr lang="zh-CN"/>
          </a:p>
        </p:txBody>
      </p:sp>
      <p:sp>
        <p:nvSpPr>
          <p:cNvPr id="4" name="Holder 4"/>
          <p:cNvSpPr>
            <a:spLocks noGrp="1"/>
          </p:cNvSpPr>
          <p:nvPr>
            <p:ph type="ftr" sz="quarter" idx="5"/>
          </p:nvPr>
        </p:nvSpPr>
        <p:spPr>
          <a:xfrm>
            <a:off x="3108325" y="4783138"/>
            <a:ext cx="2927350" cy="257175"/>
          </a:xfrm>
          <a:prstGeom prst="rect">
            <a:avLst/>
          </a:prstGeom>
        </p:spPr>
        <p:txBody>
          <a:bodyPr wrap="square" lIns="0" tIns="0" rIns="0" bIns="0">
            <a:spAutoFit/>
          </a:bodyPr>
          <a:lstStyle>
            <a:lvl1pPr algn="ctr">
              <a:defRPr>
                <a:solidFill>
                  <a:schemeClr val="tx1">
                    <a:tint val="75000"/>
                  </a:schemeClr>
                </a:solidFill>
              </a:defRPr>
            </a:lvl1pPr>
          </a:lstStyle>
          <a:p>
            <a:pPr fontAlgn="auto"/>
            <a:endParaRPr/>
          </a:p>
        </p:txBody>
      </p:sp>
      <p:sp>
        <p:nvSpPr>
          <p:cNvPr id="5" name="Holder 5"/>
          <p:cNvSpPr>
            <a:spLocks noGrp="1"/>
          </p:cNvSpPr>
          <p:nvPr>
            <p:ph type="dt" sz="half" idx="6"/>
          </p:nvPr>
        </p:nvSpPr>
        <p:spPr>
          <a:xfrm>
            <a:off x="457200" y="4783138"/>
            <a:ext cx="2103438" cy="257175"/>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t>1/10/2023</a:t>
            </a:fld>
            <a:endParaRPr lang="en-US" strike="noStrike" noProof="1"/>
          </a:p>
        </p:txBody>
      </p:sp>
      <p:sp>
        <p:nvSpPr>
          <p:cNvPr id="6" name="Holder 6"/>
          <p:cNvSpPr>
            <a:spLocks noGrp="1"/>
          </p:cNvSpPr>
          <p:nvPr>
            <p:ph type="sldNum" sz="quarter" idx="7"/>
          </p:nvPr>
        </p:nvSpPr>
        <p:spPr>
          <a:xfrm>
            <a:off x="6583363" y="4783138"/>
            <a:ext cx="2103438" cy="257175"/>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t>‹#›</a:t>
            </a:fld>
            <a:endParaRPr strike="noStrike" noProof="1"/>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lvl1pPr>
        <a:defRPr>
          <a:latin typeface="+mj-lt"/>
          <a:ea typeface="+mj-ea"/>
          <a:cs typeface="+mj-cs"/>
        </a:defRPr>
      </a:lvl1pPr>
    </p:titleStyle>
    <p:bodyStyle>
      <a:lvl1pPr marL="0">
        <a:defRPr sz="3200">
          <a:latin typeface="+mn-lt"/>
          <a:ea typeface="+mn-ea"/>
          <a:cs typeface="+mn-cs"/>
        </a:defRPr>
      </a:lvl1pPr>
      <a:lvl2pPr marL="457200">
        <a:defRPr sz="3200">
          <a:latin typeface="+mn-lt"/>
          <a:ea typeface="+mn-ea"/>
          <a:cs typeface="+mn-cs"/>
        </a:defRPr>
      </a:lvl2pPr>
      <a:lvl3pPr marL="914400">
        <a:defRPr sz="3200">
          <a:latin typeface="+mn-lt"/>
          <a:ea typeface="+mn-ea"/>
          <a:cs typeface="+mn-cs"/>
        </a:defRPr>
      </a:lvl3pPr>
      <a:lvl4pPr marL="1371600">
        <a:defRPr sz="3200">
          <a:latin typeface="+mn-lt"/>
          <a:ea typeface="+mn-ea"/>
          <a:cs typeface="+mn-cs"/>
        </a:defRPr>
      </a:lvl4pPr>
      <a:lvl5pPr marL="1828800">
        <a:defRPr sz="3200">
          <a:latin typeface="+mn-lt"/>
          <a:ea typeface="+mn-ea"/>
          <a:cs typeface="+mn-cs"/>
        </a:defRPr>
      </a:lvl5pPr>
      <a:lvl6pPr marL="2286000">
        <a:defRPr sz="3200">
          <a:latin typeface="+mn-lt"/>
          <a:ea typeface="+mn-ea"/>
          <a:cs typeface="+mn-cs"/>
        </a:defRPr>
      </a:lvl6pPr>
      <a:lvl7pPr marL="2743200">
        <a:defRPr sz="3200">
          <a:latin typeface="+mn-lt"/>
          <a:ea typeface="+mn-ea"/>
          <a:cs typeface="+mn-cs"/>
        </a:defRPr>
      </a:lvl7pPr>
      <a:lvl8pPr marL="3200400">
        <a:defRPr sz="3200">
          <a:latin typeface="+mn-lt"/>
          <a:ea typeface="+mn-ea"/>
          <a:cs typeface="+mn-cs"/>
        </a:defRPr>
      </a:lvl8pPr>
      <a:lvl9pPr marL="3657600">
        <a:defRPr sz="3200">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127.0.0.1:5984/"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 name="object 2"/>
          <p:cNvSpPr/>
          <p:nvPr/>
        </p:nvSpPr>
        <p:spPr>
          <a:xfrm>
            <a:off x="0" y="0"/>
            <a:ext cx="9144000" cy="5143500"/>
          </a:xfrm>
          <a:prstGeom prst="rect">
            <a:avLst/>
          </a:prstGeom>
          <a:blipFill rotWithShape="1">
            <a:blip r:embed="rId2"/>
            <a:stretch>
              <a:fillRect/>
            </a:stretch>
          </a:blipFill>
          <a:ln w="9525">
            <a:noFill/>
          </a:ln>
        </p:spPr>
        <p:txBody>
          <a:bodyPr wrap="square" lIns="0" tIns="0" rIns="0" bIns="0" anchor="t" anchorCtr="0"/>
          <a:lstStyle/>
          <a:p>
            <a:endParaRPr lang="zh-CN">
              <a:latin typeface="Calibri" charset="0"/>
              <a:ea typeface="+mn-ea"/>
            </a:endParaRPr>
          </a:p>
        </p:txBody>
      </p:sp>
      <p:sp>
        <p:nvSpPr>
          <p:cNvPr id="7170" name="object 3"/>
          <p:cNvSpPr/>
          <p:nvPr/>
        </p:nvSpPr>
        <p:spPr>
          <a:xfrm>
            <a:off x="6097588" y="1885950"/>
            <a:ext cx="3046412" cy="3257550"/>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7171" name="object 4"/>
          <p:cNvSpPr/>
          <p:nvPr/>
        </p:nvSpPr>
        <p:spPr>
          <a:xfrm>
            <a:off x="6772275" y="4751388"/>
            <a:ext cx="2081213" cy="265112"/>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7172" name="object 5"/>
          <p:cNvSpPr/>
          <p:nvPr/>
        </p:nvSpPr>
        <p:spPr>
          <a:xfrm>
            <a:off x="0" y="1885950"/>
            <a:ext cx="6097588" cy="3263900"/>
          </a:xfrm>
          <a:custGeom>
            <a:avLst/>
            <a:gdLst/>
            <a:ahLst/>
            <a:cxnLst/>
            <a:rect l="0" t="0" r="0" b="0"/>
            <a:pathLst>
              <a:path w="6422390" h="2616835">
                <a:moveTo>
                  <a:pt x="0" y="2616708"/>
                </a:moveTo>
                <a:lnTo>
                  <a:pt x="6422136" y="2616708"/>
                </a:lnTo>
                <a:lnTo>
                  <a:pt x="6422136" y="0"/>
                </a:lnTo>
                <a:lnTo>
                  <a:pt x="0" y="0"/>
                </a:lnTo>
                <a:lnTo>
                  <a:pt x="0" y="2616708"/>
                </a:lnTo>
                <a:close/>
              </a:path>
            </a:pathLst>
          </a:custGeom>
          <a:solidFill>
            <a:srgbClr val="FFFFFF">
              <a:alpha val="85097"/>
            </a:srgbClr>
          </a:solidFill>
          <a:ln w="9525">
            <a:noFill/>
          </a:ln>
        </p:spPr>
        <p:txBody>
          <a:bodyPr/>
          <a:lstStyle/>
          <a:p>
            <a:endParaRPr lang="zh-CN" altLang="en-US"/>
          </a:p>
        </p:txBody>
      </p:sp>
      <p:sp>
        <p:nvSpPr>
          <p:cNvPr id="7173" name="object 6"/>
          <p:cNvSpPr/>
          <p:nvPr/>
        </p:nvSpPr>
        <p:spPr>
          <a:xfrm>
            <a:off x="6451600" y="3027363"/>
            <a:ext cx="1516063" cy="501650"/>
          </a:xfrm>
          <a:prstGeom prst="rect">
            <a:avLst/>
          </a:prstGeom>
          <a:blipFill rotWithShape="1">
            <a:blip r:embed="rId5"/>
            <a:stretch>
              <a:fillRect/>
            </a:stretch>
          </a:blipFill>
          <a:ln w="9525">
            <a:noFill/>
          </a:ln>
        </p:spPr>
        <p:txBody>
          <a:bodyPr wrap="square" lIns="0" tIns="0" rIns="0" bIns="0" anchor="t" anchorCtr="0"/>
          <a:lstStyle/>
          <a:p>
            <a:endParaRPr lang="zh-CN">
              <a:latin typeface="Calibri" charset="0"/>
              <a:ea typeface="+mn-ea"/>
            </a:endParaRPr>
          </a:p>
        </p:txBody>
      </p:sp>
      <p:sp>
        <p:nvSpPr>
          <p:cNvPr id="7174" name="object 7"/>
          <p:cNvSpPr txBox="1"/>
          <p:nvPr/>
        </p:nvSpPr>
        <p:spPr>
          <a:xfrm>
            <a:off x="0" y="2266950"/>
            <a:ext cx="6254750" cy="996950"/>
          </a:xfrm>
          <a:prstGeom prst="rect">
            <a:avLst/>
          </a:prstGeom>
          <a:noFill/>
          <a:ln w="9525">
            <a:noFill/>
          </a:ln>
        </p:spPr>
        <p:txBody>
          <a:bodyPr wrap="square" lIns="0" tIns="12065" rIns="0" bIns="0" anchor="t" anchorCtr="0">
            <a:spAutoFit/>
          </a:bodyPr>
          <a:lstStyle/>
          <a:p>
            <a:pPr marL="12700" indent="0" algn="ctr">
              <a:lnSpc>
                <a:spcPct val="100000"/>
              </a:lnSpc>
              <a:spcBef>
                <a:spcPts val="100"/>
              </a:spcBef>
            </a:pPr>
            <a:r>
              <a:rPr lang="zh-CN" sz="3200" dirty="0">
                <a:latin typeface="Arial" panose="020B0604020202020204"/>
                <a:ea typeface="+mn-ea"/>
              </a:rPr>
              <a:t>I</a:t>
            </a:r>
            <a:r>
              <a:rPr lang="en-US" altLang="zh-CN" sz="3200" dirty="0">
                <a:latin typeface="Arial" panose="020B0604020202020204"/>
                <a:ea typeface="+mn-ea"/>
              </a:rPr>
              <a:t>mplementation</a:t>
            </a:r>
            <a:r>
              <a:rPr lang="zh-CN" sz="3200" dirty="0">
                <a:latin typeface="Arial" panose="020B0604020202020204"/>
                <a:ea typeface="+mn-ea"/>
              </a:rPr>
              <a:t> </a:t>
            </a:r>
            <a:r>
              <a:rPr lang="en-US" altLang="zh-CN" sz="3200" dirty="0">
                <a:latin typeface="Arial" panose="020B0604020202020204"/>
                <a:ea typeface="+mn-ea"/>
              </a:rPr>
              <a:t>of</a:t>
            </a:r>
            <a:r>
              <a:rPr lang="zh-CN" sz="3200" dirty="0">
                <a:latin typeface="Arial" panose="020B0604020202020204"/>
                <a:ea typeface="+mn-ea"/>
              </a:rPr>
              <a:t> </a:t>
            </a:r>
            <a:r>
              <a:rPr lang="en-US" altLang="zh-CN" sz="3200" dirty="0">
                <a:latin typeface="Arial" panose="020B0604020202020204"/>
                <a:ea typeface="+mn-ea"/>
              </a:rPr>
              <a:t>Blockchain</a:t>
            </a:r>
            <a:r>
              <a:rPr lang="zh-CN" sz="3200" dirty="0">
                <a:latin typeface="Arial" panose="020B0604020202020204"/>
                <a:ea typeface="+mn-ea"/>
              </a:rPr>
              <a:t> S</a:t>
            </a:r>
            <a:r>
              <a:rPr lang="en-US" altLang="zh-CN" sz="3200" dirty="0">
                <a:latin typeface="Arial" panose="020B0604020202020204"/>
                <a:ea typeface="+mn-ea"/>
              </a:rPr>
              <a:t>ystem</a:t>
            </a:r>
          </a:p>
        </p:txBody>
      </p:sp>
      <p:sp>
        <p:nvSpPr>
          <p:cNvPr id="8" name="object 8"/>
          <p:cNvSpPr txBox="1"/>
          <p:nvPr/>
        </p:nvSpPr>
        <p:spPr>
          <a:xfrm>
            <a:off x="1143635" y="3562350"/>
            <a:ext cx="3541713" cy="255647"/>
          </a:xfrm>
          <a:prstGeom prst="rect">
            <a:avLst/>
          </a:prstGeom>
        </p:spPr>
        <p:txBody>
          <a:bodyPr vert="horz" wrap="square" lIns="0" tIns="12700" rIns="0" bIns="0" rtlCol="0">
            <a:spAutoFit/>
          </a:bodyPr>
          <a:lstStyle/>
          <a:p>
            <a:pPr marL="12700" algn="ctr" fontAlgn="auto">
              <a:lnSpc>
                <a:spcPts val="2050"/>
              </a:lnSpc>
            </a:pPr>
            <a:r>
              <a:rPr lang="en-US" sz="1400" spc="-5" noProof="1">
                <a:latin typeface="Arial" panose="020B0604020202020204"/>
                <a:ea typeface="+mn-ea"/>
                <a:cs typeface="Arial" panose="020B0604020202020204"/>
              </a:rPr>
              <a:t>COMP5521</a:t>
            </a:r>
            <a:endParaRPr sz="1400" noProof="1">
              <a:latin typeface="Arial" panose="020B0604020202020204"/>
              <a:cs typeface="Arial" panose="020B0604020202020204"/>
            </a:endParaRPr>
          </a:p>
        </p:txBody>
      </p:sp>
    </p:spTree>
  </p:cSld>
  <p:clrMapOvr>
    <a:masterClrMapping/>
  </p:clrMapOvr>
  <p:transition advTm="2181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object 2"/>
          <p:cNvSpPr/>
          <p:nvPr/>
        </p:nvSpPr>
        <p:spPr>
          <a:xfrm>
            <a:off x="0" y="0"/>
            <a:ext cx="9144000" cy="5143500"/>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15362" name="object 3"/>
          <p:cNvSpPr/>
          <p:nvPr/>
        </p:nvSpPr>
        <p:spPr>
          <a:xfrm>
            <a:off x="6421438" y="2524125"/>
            <a:ext cx="2722562" cy="2619375"/>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15363" name="object 4"/>
          <p:cNvSpPr/>
          <p:nvPr/>
        </p:nvSpPr>
        <p:spPr>
          <a:xfrm>
            <a:off x="6772275" y="4751388"/>
            <a:ext cx="2081213" cy="265112"/>
          </a:xfrm>
          <a:prstGeom prst="rect">
            <a:avLst/>
          </a:prstGeom>
          <a:blipFill rotWithShape="1">
            <a:blip r:embed="rId5"/>
            <a:stretch>
              <a:fillRect/>
            </a:stretch>
          </a:blipFill>
          <a:ln w="9525">
            <a:noFill/>
          </a:ln>
        </p:spPr>
        <p:txBody>
          <a:bodyPr wrap="square" lIns="0" tIns="0" rIns="0" bIns="0" anchor="t" anchorCtr="0"/>
          <a:lstStyle/>
          <a:p>
            <a:endParaRPr lang="zh-CN">
              <a:latin typeface="Calibri" charset="0"/>
              <a:ea typeface="+mn-ea"/>
            </a:endParaRPr>
          </a:p>
        </p:txBody>
      </p:sp>
      <p:sp>
        <p:nvSpPr>
          <p:cNvPr id="15364" name="object 5"/>
          <p:cNvSpPr/>
          <p:nvPr/>
        </p:nvSpPr>
        <p:spPr>
          <a:xfrm>
            <a:off x="0" y="2527300"/>
            <a:ext cx="6423025" cy="2616200"/>
          </a:xfrm>
          <a:custGeom>
            <a:avLst/>
            <a:gdLst/>
            <a:ahLst/>
            <a:cxnLst/>
            <a:rect l="0" t="0" r="0" b="0"/>
            <a:pathLst>
              <a:path w="6422390" h="2616835">
                <a:moveTo>
                  <a:pt x="0" y="2616708"/>
                </a:moveTo>
                <a:lnTo>
                  <a:pt x="6422136" y="2616708"/>
                </a:lnTo>
                <a:lnTo>
                  <a:pt x="6422136" y="0"/>
                </a:lnTo>
                <a:lnTo>
                  <a:pt x="0" y="0"/>
                </a:lnTo>
                <a:lnTo>
                  <a:pt x="0" y="2616708"/>
                </a:lnTo>
                <a:close/>
              </a:path>
            </a:pathLst>
          </a:custGeom>
          <a:solidFill>
            <a:srgbClr val="FFFFFF">
              <a:alpha val="85097"/>
            </a:srgbClr>
          </a:solidFill>
          <a:ln w="9525">
            <a:noFill/>
          </a:ln>
        </p:spPr>
        <p:txBody>
          <a:bodyPr/>
          <a:lstStyle/>
          <a:p>
            <a:endParaRPr lang="zh-CN" altLang="en-US"/>
          </a:p>
        </p:txBody>
      </p:sp>
      <p:sp>
        <p:nvSpPr>
          <p:cNvPr id="15365" name="object 6"/>
          <p:cNvSpPr/>
          <p:nvPr/>
        </p:nvSpPr>
        <p:spPr>
          <a:xfrm>
            <a:off x="6451600" y="3027363"/>
            <a:ext cx="1516063" cy="501650"/>
          </a:xfrm>
          <a:prstGeom prst="rect">
            <a:avLst/>
          </a:prstGeom>
          <a:blipFill rotWithShape="1">
            <a:blip r:embed="rId6"/>
            <a:stretch>
              <a:fillRect/>
            </a:stretch>
          </a:blipFill>
          <a:ln w="9525">
            <a:noFill/>
          </a:ln>
        </p:spPr>
        <p:txBody>
          <a:bodyPr wrap="square" lIns="0" tIns="0" rIns="0" bIns="0" anchor="t" anchorCtr="0"/>
          <a:lstStyle/>
          <a:p>
            <a:endParaRPr lang="zh-CN">
              <a:latin typeface="Calibri" charset="0"/>
              <a:ea typeface="+mn-ea"/>
            </a:endParaRPr>
          </a:p>
        </p:txBody>
      </p:sp>
      <p:sp>
        <p:nvSpPr>
          <p:cNvPr id="15366" name="object 7"/>
          <p:cNvSpPr txBox="1"/>
          <p:nvPr/>
        </p:nvSpPr>
        <p:spPr>
          <a:xfrm>
            <a:off x="400050" y="3305175"/>
            <a:ext cx="5567363" cy="566420"/>
          </a:xfrm>
          <a:prstGeom prst="rect">
            <a:avLst/>
          </a:prstGeom>
          <a:noFill/>
          <a:ln w="9525">
            <a:noFill/>
          </a:ln>
        </p:spPr>
        <p:txBody>
          <a:bodyPr wrap="square" lIns="0" tIns="12700" rIns="0" bIns="0" anchor="t" anchorCtr="0">
            <a:spAutoFit/>
          </a:bodyPr>
          <a:lstStyle/>
          <a:p>
            <a:pPr marL="12700" indent="0" defTabSz="914400">
              <a:lnSpc>
                <a:spcPct val="100000"/>
              </a:lnSpc>
              <a:spcBef>
                <a:spcPts val="100"/>
              </a:spcBef>
            </a:pPr>
            <a:r>
              <a:rPr lang="en-US" altLang="zh-CN" sz="3600" dirty="0">
                <a:latin typeface="Arial" panose="020B0604020202020204"/>
                <a:ea typeface="+mn-ea"/>
              </a:rPr>
              <a:t>Mining</a:t>
            </a:r>
            <a:r>
              <a:rPr lang="zh-CN" sz="3600" dirty="0">
                <a:latin typeface="Arial" panose="020B0604020202020204"/>
                <a:ea typeface="+mn-ea"/>
              </a:rPr>
              <a:t> </a:t>
            </a:r>
          </a:p>
        </p:txBody>
      </p:sp>
    </p:spTree>
    <p:extLst>
      <p:ext uri="{BB962C8B-B14F-4D97-AF65-F5344CB8AC3E}">
        <p14:creationId xmlns:p14="http://schemas.microsoft.com/office/powerpoint/2010/main" val="1662137469"/>
      </p:ext>
    </p:extLst>
  </p:cSld>
  <p:clrMapOvr>
    <a:masterClrMapping/>
  </p:clrMapOvr>
  <p:transition advTm="6696"/>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object 3"/>
          <p:cNvSpPr txBox="1"/>
          <p:nvPr/>
        </p:nvSpPr>
        <p:spPr>
          <a:xfrm>
            <a:off x="471259" y="1254760"/>
            <a:ext cx="5737225" cy="857286"/>
          </a:xfrm>
          <a:prstGeom prst="rect">
            <a:avLst/>
          </a:prstGeom>
          <a:noFill/>
          <a:ln w="9525">
            <a:noFill/>
          </a:ln>
        </p:spPr>
        <p:txBody>
          <a:bodyPr wrap="square" lIns="0" tIns="13335" rIns="0" bIns="0" anchor="t" anchorCtr="0">
            <a:spAutoFit/>
          </a:bodyPr>
          <a:lstStyle/>
          <a:p>
            <a:pPr marL="355600" indent="-342900">
              <a:lnSpc>
                <a:spcPct val="100000"/>
              </a:lnSpc>
              <a:spcBef>
                <a:spcPts val="100"/>
              </a:spcBef>
              <a:buAutoNum type="arabicPeriod"/>
            </a:pPr>
            <a:r>
              <a:rPr lang="en-US" altLang="zh-CN" dirty="0">
                <a:latin typeface="Arial" panose="020B0604020202020204"/>
                <a:ea typeface="+mn-ea"/>
              </a:rPr>
              <a:t>init: Before mining for the first time, we need to set the initial difficulty</a:t>
            </a:r>
          </a:p>
          <a:p>
            <a:pPr marL="355600" indent="-342900">
              <a:lnSpc>
                <a:spcPct val="100000"/>
              </a:lnSpc>
              <a:spcBef>
                <a:spcPts val="100"/>
              </a:spcBef>
              <a:buAutoNum type="arabicPeriod"/>
            </a:pPr>
            <a:r>
              <a:rPr lang="en-US" altLang="zh-CN" dirty="0">
                <a:latin typeface="Arial" panose="020B0604020202020204"/>
                <a:ea typeface="+mn-ea"/>
              </a:rPr>
              <a:t>Hash the msg: the message includes </a:t>
            </a:r>
            <a:endParaRPr lang="zh-CN" dirty="0">
              <a:latin typeface="Arial" panose="020B0604020202020204"/>
              <a:ea typeface="+mn-ea"/>
            </a:endParaRPr>
          </a:p>
        </p:txBody>
      </p:sp>
      <p:sp>
        <p:nvSpPr>
          <p:cNvPr id="10242" name="object 2"/>
          <p:cNvSpPr txBox="1"/>
          <p:nvPr/>
        </p:nvSpPr>
        <p:spPr>
          <a:xfrm>
            <a:off x="346075" y="627380"/>
            <a:ext cx="8510270" cy="627380"/>
          </a:xfrm>
          <a:prstGeom prst="rect">
            <a:avLst/>
          </a:prstGeom>
          <a:noFill/>
          <a:ln w="9525">
            <a:noFill/>
          </a:ln>
        </p:spPr>
        <p:txBody>
          <a:bodyPr wrap="square" lIns="0" tIns="12065" rIns="0" bIns="0" anchor="t" anchorCtr="0">
            <a:spAutoFit/>
          </a:bodyPr>
          <a:lstStyle/>
          <a:p>
            <a:pPr marL="12700" indent="0">
              <a:lnSpc>
                <a:spcPct val="100000"/>
              </a:lnSpc>
              <a:spcBef>
                <a:spcPts val="100"/>
              </a:spcBef>
            </a:pPr>
            <a:r>
              <a:rPr lang="en-US" altLang="zh-CN" sz="4000" dirty="0">
                <a:solidFill>
                  <a:srgbClr val="A40020"/>
                </a:solidFill>
                <a:latin typeface="Arial" panose="020B0604020202020204"/>
                <a:ea typeface="+mn-ea"/>
              </a:rPr>
              <a:t>Proof of Work</a:t>
            </a:r>
          </a:p>
        </p:txBody>
      </p:sp>
      <p:pic>
        <p:nvPicPr>
          <p:cNvPr id="8" name="图片 7">
            <a:extLst>
              <a:ext uri="{FF2B5EF4-FFF2-40B4-BE49-F238E27FC236}">
                <a16:creationId xmlns:a16="http://schemas.microsoft.com/office/drawing/2014/main" id="{59D2C847-4392-4730-C4CB-26751533B274}"/>
              </a:ext>
            </a:extLst>
          </p:cNvPr>
          <p:cNvPicPr>
            <a:picLocks noChangeAspect="1"/>
          </p:cNvPicPr>
          <p:nvPr/>
        </p:nvPicPr>
        <p:blipFill>
          <a:blip r:embed="rId3"/>
          <a:stretch>
            <a:fillRect/>
          </a:stretch>
        </p:blipFill>
        <p:spPr>
          <a:xfrm>
            <a:off x="471259" y="2112046"/>
            <a:ext cx="6553148" cy="2659807"/>
          </a:xfrm>
          <a:prstGeom prst="rect">
            <a:avLst/>
          </a:prstGeom>
        </p:spPr>
      </p:pic>
    </p:spTree>
    <p:extLst>
      <p:ext uri="{BB962C8B-B14F-4D97-AF65-F5344CB8AC3E}">
        <p14:creationId xmlns:p14="http://schemas.microsoft.com/office/powerpoint/2010/main" val="109861046"/>
      </p:ext>
    </p:extLst>
  </p:cSld>
  <p:clrMapOvr>
    <a:masterClrMapping/>
  </p:clrMapOvr>
  <p:transition advTm="56449"/>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2"/>
          <p:cNvSpPr txBox="1"/>
          <p:nvPr/>
        </p:nvSpPr>
        <p:spPr>
          <a:xfrm>
            <a:off x="346075" y="627380"/>
            <a:ext cx="8510270" cy="627380"/>
          </a:xfrm>
          <a:prstGeom prst="rect">
            <a:avLst/>
          </a:prstGeom>
          <a:noFill/>
          <a:ln w="9525">
            <a:noFill/>
          </a:ln>
        </p:spPr>
        <p:txBody>
          <a:bodyPr wrap="square" lIns="0" tIns="12065" rIns="0" bIns="0" anchor="t" anchorCtr="0">
            <a:spAutoFit/>
          </a:bodyPr>
          <a:lstStyle/>
          <a:p>
            <a:pPr marL="12700" indent="0">
              <a:lnSpc>
                <a:spcPct val="100000"/>
              </a:lnSpc>
              <a:spcBef>
                <a:spcPts val="100"/>
              </a:spcBef>
            </a:pPr>
            <a:r>
              <a:rPr lang="en-US" altLang="zh-CN" sz="4000" dirty="0">
                <a:solidFill>
                  <a:srgbClr val="A40020"/>
                </a:solidFill>
                <a:latin typeface="Arial" panose="020B0604020202020204"/>
                <a:ea typeface="+mn-ea"/>
              </a:rPr>
              <a:t>Proof of Work</a:t>
            </a:r>
          </a:p>
        </p:txBody>
      </p:sp>
      <p:pic>
        <p:nvPicPr>
          <p:cNvPr id="5" name="图片 4">
            <a:extLst>
              <a:ext uri="{FF2B5EF4-FFF2-40B4-BE49-F238E27FC236}">
                <a16:creationId xmlns:a16="http://schemas.microsoft.com/office/drawing/2014/main" id="{FEEFBAF7-2563-54E2-B3D7-F0F4196F9004}"/>
              </a:ext>
            </a:extLst>
          </p:cNvPr>
          <p:cNvPicPr>
            <a:picLocks noChangeAspect="1"/>
          </p:cNvPicPr>
          <p:nvPr/>
        </p:nvPicPr>
        <p:blipFill>
          <a:blip r:embed="rId3"/>
          <a:stretch>
            <a:fillRect/>
          </a:stretch>
        </p:blipFill>
        <p:spPr>
          <a:xfrm>
            <a:off x="457308" y="1962166"/>
            <a:ext cx="4339262" cy="3028938"/>
          </a:xfrm>
          <a:prstGeom prst="rect">
            <a:avLst/>
          </a:prstGeom>
        </p:spPr>
      </p:pic>
      <p:sp>
        <p:nvSpPr>
          <p:cNvPr id="6" name="文本框 5">
            <a:extLst>
              <a:ext uri="{FF2B5EF4-FFF2-40B4-BE49-F238E27FC236}">
                <a16:creationId xmlns:a16="http://schemas.microsoft.com/office/drawing/2014/main" id="{47AEB4DC-08C1-3AB1-1BF7-1E43F837493B}"/>
              </a:ext>
            </a:extLst>
          </p:cNvPr>
          <p:cNvSpPr txBox="1"/>
          <p:nvPr/>
        </p:nvSpPr>
        <p:spPr>
          <a:xfrm>
            <a:off x="533506" y="1276384"/>
            <a:ext cx="7924592" cy="646331"/>
          </a:xfrm>
          <a:prstGeom prst="rect">
            <a:avLst/>
          </a:prstGeom>
          <a:noFill/>
        </p:spPr>
        <p:txBody>
          <a:bodyPr wrap="square" rtlCol="0">
            <a:spAutoFit/>
          </a:bodyPr>
          <a:lstStyle/>
          <a:p>
            <a:r>
              <a:rPr lang="en-US" altLang="zh-CN" dirty="0"/>
              <a:t>We use the pre_data and nonce to get the hash value(SHA-256)</a:t>
            </a:r>
          </a:p>
          <a:p>
            <a:r>
              <a:rPr lang="en-US" altLang="zh-CN" dirty="0"/>
              <a:t>Convert value to hex and compare with </a:t>
            </a:r>
            <a:r>
              <a:rPr lang="en-US" altLang="zh-CN" dirty="0" err="1"/>
              <a:t>target_bits</a:t>
            </a:r>
            <a:endParaRPr lang="zh-CN" altLang="en-US" dirty="0"/>
          </a:p>
        </p:txBody>
      </p:sp>
      <p:sp>
        <p:nvSpPr>
          <p:cNvPr id="7" name="文本框 6">
            <a:extLst>
              <a:ext uri="{FF2B5EF4-FFF2-40B4-BE49-F238E27FC236}">
                <a16:creationId xmlns:a16="http://schemas.microsoft.com/office/drawing/2014/main" id="{64421466-E799-5C5F-F090-7267CC372EB5}"/>
              </a:ext>
            </a:extLst>
          </p:cNvPr>
          <p:cNvSpPr txBox="1"/>
          <p:nvPr/>
        </p:nvSpPr>
        <p:spPr>
          <a:xfrm>
            <a:off x="1524080" y="4682148"/>
            <a:ext cx="2362138" cy="369332"/>
          </a:xfrm>
          <a:prstGeom prst="rect">
            <a:avLst/>
          </a:prstGeom>
          <a:noFill/>
        </p:spPr>
        <p:txBody>
          <a:bodyPr wrap="square" rtlCol="0">
            <a:spAutoFit/>
          </a:bodyPr>
          <a:lstStyle/>
          <a:p>
            <a:r>
              <a:rPr lang="zh-CN" altLang="en-US" dirty="0">
                <a:solidFill>
                  <a:srgbClr val="FF0000"/>
                </a:solidFill>
              </a:rPr>
              <a:t>⬅</a:t>
            </a:r>
            <a:r>
              <a:rPr lang="en-US" altLang="zh-CN" dirty="0">
                <a:solidFill>
                  <a:srgbClr val="FF0000"/>
                </a:solidFill>
              </a:rPr>
              <a:t>Get the mining time</a:t>
            </a:r>
            <a:endParaRPr lang="zh-CN" altLang="en-US" dirty="0">
              <a:solidFill>
                <a:srgbClr val="FF0000"/>
              </a:solidFill>
            </a:endParaRPr>
          </a:p>
        </p:txBody>
      </p:sp>
    </p:spTree>
    <p:extLst>
      <p:ext uri="{BB962C8B-B14F-4D97-AF65-F5344CB8AC3E}">
        <p14:creationId xmlns:p14="http://schemas.microsoft.com/office/powerpoint/2010/main" val="3809866342"/>
      </p:ext>
    </p:extLst>
  </p:cSld>
  <p:clrMapOvr>
    <a:masterClrMapping/>
  </p:clrMapOvr>
  <p:transition advTm="56449"/>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2"/>
          <p:cNvSpPr txBox="1"/>
          <p:nvPr/>
        </p:nvSpPr>
        <p:spPr>
          <a:xfrm>
            <a:off x="346075" y="627380"/>
            <a:ext cx="8510270" cy="627380"/>
          </a:xfrm>
          <a:prstGeom prst="rect">
            <a:avLst/>
          </a:prstGeom>
          <a:noFill/>
          <a:ln w="9525">
            <a:noFill/>
          </a:ln>
        </p:spPr>
        <p:txBody>
          <a:bodyPr wrap="square" lIns="0" tIns="12065" rIns="0" bIns="0" anchor="t" anchorCtr="0">
            <a:spAutoFit/>
          </a:bodyPr>
          <a:lstStyle/>
          <a:p>
            <a:pPr marL="12700" indent="0">
              <a:lnSpc>
                <a:spcPct val="100000"/>
              </a:lnSpc>
              <a:spcBef>
                <a:spcPts val="100"/>
              </a:spcBef>
            </a:pPr>
            <a:r>
              <a:rPr lang="en-US" altLang="zh-CN" sz="4000" dirty="0">
                <a:solidFill>
                  <a:srgbClr val="A40020"/>
                </a:solidFill>
                <a:latin typeface="Arial" panose="020B0604020202020204"/>
                <a:ea typeface="+mn-ea"/>
              </a:rPr>
              <a:t>Implementation of dynamic difficulty</a:t>
            </a:r>
          </a:p>
        </p:txBody>
      </p:sp>
      <p:pic>
        <p:nvPicPr>
          <p:cNvPr id="3" name="图片 2">
            <a:extLst>
              <a:ext uri="{FF2B5EF4-FFF2-40B4-BE49-F238E27FC236}">
                <a16:creationId xmlns:a16="http://schemas.microsoft.com/office/drawing/2014/main" id="{7B20A88F-D31A-8FB7-1F03-EB8610CE9EDA}"/>
              </a:ext>
            </a:extLst>
          </p:cNvPr>
          <p:cNvPicPr>
            <a:picLocks noChangeAspect="1"/>
          </p:cNvPicPr>
          <p:nvPr/>
        </p:nvPicPr>
        <p:blipFill>
          <a:blip r:embed="rId3"/>
          <a:stretch>
            <a:fillRect/>
          </a:stretch>
        </p:blipFill>
        <p:spPr>
          <a:xfrm>
            <a:off x="152516" y="2495552"/>
            <a:ext cx="5897216" cy="2373568"/>
          </a:xfrm>
          <a:prstGeom prst="rect">
            <a:avLst/>
          </a:prstGeom>
        </p:spPr>
      </p:pic>
      <p:sp>
        <p:nvSpPr>
          <p:cNvPr id="10" name="文本框 9">
            <a:extLst>
              <a:ext uri="{FF2B5EF4-FFF2-40B4-BE49-F238E27FC236}">
                <a16:creationId xmlns:a16="http://schemas.microsoft.com/office/drawing/2014/main" id="{008C5042-03A1-BF57-F02F-FF1D333839FB}"/>
              </a:ext>
            </a:extLst>
          </p:cNvPr>
          <p:cNvSpPr txBox="1"/>
          <p:nvPr/>
        </p:nvSpPr>
        <p:spPr>
          <a:xfrm>
            <a:off x="346075" y="1254760"/>
            <a:ext cx="4302123" cy="1200329"/>
          </a:xfrm>
          <a:prstGeom prst="rect">
            <a:avLst/>
          </a:prstGeom>
          <a:noFill/>
        </p:spPr>
        <p:txBody>
          <a:bodyPr wrap="square">
            <a:spAutoFit/>
          </a:bodyPr>
          <a:lstStyle/>
          <a:p>
            <a:r>
              <a:rPr lang="en-US" altLang="zh-CN" dirty="0"/>
              <a:t>For instance, g</a:t>
            </a:r>
            <a:r>
              <a:rPr lang="zh-CN" altLang="en-US" dirty="0"/>
              <a:t>od hoped that his questions could be answered </a:t>
            </a:r>
            <a:r>
              <a:rPr lang="en-US" altLang="zh-CN" dirty="0"/>
              <a:t>in about</a:t>
            </a:r>
            <a:r>
              <a:rPr lang="zh-CN" altLang="en-US" dirty="0"/>
              <a:t> </a:t>
            </a:r>
            <a:r>
              <a:rPr lang="en-US" altLang="zh-CN" dirty="0"/>
              <a:t>5</a:t>
            </a:r>
            <a:r>
              <a:rPr lang="zh-CN" altLang="en-US" dirty="0"/>
              <a:t> seconds </a:t>
            </a:r>
            <a:r>
              <a:rPr lang="en-US" altLang="zh-CN" dirty="0"/>
              <a:t>by his people(not less or more than 1 second)</a:t>
            </a:r>
          </a:p>
          <a:p>
            <a:r>
              <a:rPr lang="en-US" altLang="zh-CN" dirty="0"/>
              <a:t>If not, god will change the difficulty of the Q.</a:t>
            </a:r>
            <a:endParaRPr lang="zh-CN" altLang="en-US" dirty="0"/>
          </a:p>
        </p:txBody>
      </p:sp>
      <p:pic>
        <p:nvPicPr>
          <p:cNvPr id="12" name="图片 11">
            <a:extLst>
              <a:ext uri="{FF2B5EF4-FFF2-40B4-BE49-F238E27FC236}">
                <a16:creationId xmlns:a16="http://schemas.microsoft.com/office/drawing/2014/main" id="{CCBBF991-7E02-95B8-1F05-0A9F50F8BAD7}"/>
              </a:ext>
            </a:extLst>
          </p:cNvPr>
          <p:cNvPicPr>
            <a:picLocks noChangeAspect="1"/>
          </p:cNvPicPr>
          <p:nvPr/>
        </p:nvPicPr>
        <p:blipFill>
          <a:blip r:embed="rId4"/>
          <a:stretch>
            <a:fillRect/>
          </a:stretch>
        </p:blipFill>
        <p:spPr>
          <a:xfrm>
            <a:off x="4724396" y="1295223"/>
            <a:ext cx="3696648" cy="1846360"/>
          </a:xfrm>
          <a:prstGeom prst="rect">
            <a:avLst/>
          </a:prstGeom>
        </p:spPr>
      </p:pic>
    </p:spTree>
    <p:extLst>
      <p:ext uri="{BB962C8B-B14F-4D97-AF65-F5344CB8AC3E}">
        <p14:creationId xmlns:p14="http://schemas.microsoft.com/office/powerpoint/2010/main" val="3830276230"/>
      </p:ext>
    </p:extLst>
  </p:cSld>
  <p:clrMapOvr>
    <a:masterClrMapping/>
  </p:clrMapOvr>
  <p:transition advTm="56449"/>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object 2"/>
          <p:cNvSpPr/>
          <p:nvPr/>
        </p:nvSpPr>
        <p:spPr>
          <a:xfrm>
            <a:off x="0" y="0"/>
            <a:ext cx="9144000" cy="5143500"/>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15362" name="object 3"/>
          <p:cNvSpPr/>
          <p:nvPr/>
        </p:nvSpPr>
        <p:spPr>
          <a:xfrm>
            <a:off x="6421438" y="2524125"/>
            <a:ext cx="2722562" cy="2619375"/>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15363" name="object 4"/>
          <p:cNvSpPr/>
          <p:nvPr/>
        </p:nvSpPr>
        <p:spPr>
          <a:xfrm>
            <a:off x="6772275" y="4751388"/>
            <a:ext cx="2081213" cy="265112"/>
          </a:xfrm>
          <a:prstGeom prst="rect">
            <a:avLst/>
          </a:prstGeom>
          <a:blipFill rotWithShape="1">
            <a:blip r:embed="rId5"/>
            <a:stretch>
              <a:fillRect/>
            </a:stretch>
          </a:blipFill>
          <a:ln w="9525">
            <a:noFill/>
          </a:ln>
        </p:spPr>
        <p:txBody>
          <a:bodyPr wrap="square" lIns="0" tIns="0" rIns="0" bIns="0" anchor="t" anchorCtr="0"/>
          <a:lstStyle/>
          <a:p>
            <a:endParaRPr lang="zh-CN">
              <a:latin typeface="Calibri" charset="0"/>
              <a:ea typeface="+mn-ea"/>
            </a:endParaRPr>
          </a:p>
        </p:txBody>
      </p:sp>
      <p:sp>
        <p:nvSpPr>
          <p:cNvPr id="15364" name="object 5"/>
          <p:cNvSpPr/>
          <p:nvPr/>
        </p:nvSpPr>
        <p:spPr>
          <a:xfrm>
            <a:off x="0" y="2527300"/>
            <a:ext cx="6423025" cy="2616200"/>
          </a:xfrm>
          <a:custGeom>
            <a:avLst/>
            <a:gdLst/>
            <a:ahLst/>
            <a:cxnLst/>
            <a:rect l="0" t="0" r="0" b="0"/>
            <a:pathLst>
              <a:path w="6422390" h="2616835">
                <a:moveTo>
                  <a:pt x="0" y="2616708"/>
                </a:moveTo>
                <a:lnTo>
                  <a:pt x="6422136" y="2616708"/>
                </a:lnTo>
                <a:lnTo>
                  <a:pt x="6422136" y="0"/>
                </a:lnTo>
                <a:lnTo>
                  <a:pt x="0" y="0"/>
                </a:lnTo>
                <a:lnTo>
                  <a:pt x="0" y="2616708"/>
                </a:lnTo>
                <a:close/>
              </a:path>
            </a:pathLst>
          </a:custGeom>
          <a:solidFill>
            <a:srgbClr val="FFFFFF">
              <a:alpha val="85097"/>
            </a:srgbClr>
          </a:solidFill>
          <a:ln w="9525">
            <a:noFill/>
          </a:ln>
        </p:spPr>
        <p:txBody>
          <a:bodyPr/>
          <a:lstStyle/>
          <a:p>
            <a:endParaRPr lang="zh-CN" altLang="en-US"/>
          </a:p>
        </p:txBody>
      </p:sp>
      <p:sp>
        <p:nvSpPr>
          <p:cNvPr id="15365" name="object 6"/>
          <p:cNvSpPr/>
          <p:nvPr/>
        </p:nvSpPr>
        <p:spPr>
          <a:xfrm>
            <a:off x="6451600" y="3027363"/>
            <a:ext cx="1516063" cy="501650"/>
          </a:xfrm>
          <a:prstGeom prst="rect">
            <a:avLst/>
          </a:prstGeom>
          <a:blipFill rotWithShape="1">
            <a:blip r:embed="rId6"/>
            <a:stretch>
              <a:fillRect/>
            </a:stretch>
          </a:blipFill>
          <a:ln w="9525">
            <a:noFill/>
          </a:ln>
        </p:spPr>
        <p:txBody>
          <a:bodyPr wrap="square" lIns="0" tIns="0" rIns="0" bIns="0" anchor="t" anchorCtr="0"/>
          <a:lstStyle/>
          <a:p>
            <a:endParaRPr lang="zh-CN">
              <a:latin typeface="Calibri" charset="0"/>
              <a:ea typeface="+mn-ea"/>
            </a:endParaRPr>
          </a:p>
        </p:txBody>
      </p:sp>
      <p:sp>
        <p:nvSpPr>
          <p:cNvPr id="15366" name="object 7"/>
          <p:cNvSpPr txBox="1"/>
          <p:nvPr/>
        </p:nvSpPr>
        <p:spPr>
          <a:xfrm>
            <a:off x="400050" y="3305175"/>
            <a:ext cx="5567363" cy="566420"/>
          </a:xfrm>
          <a:prstGeom prst="rect">
            <a:avLst/>
          </a:prstGeom>
          <a:noFill/>
          <a:ln w="9525">
            <a:noFill/>
          </a:ln>
        </p:spPr>
        <p:txBody>
          <a:bodyPr wrap="square" lIns="0" tIns="12700" rIns="0" bIns="0" anchor="t" anchorCtr="0">
            <a:spAutoFit/>
          </a:bodyPr>
          <a:lstStyle/>
          <a:p>
            <a:pPr marL="12700" indent="0" defTabSz="914400">
              <a:lnSpc>
                <a:spcPct val="100000"/>
              </a:lnSpc>
              <a:spcBef>
                <a:spcPts val="100"/>
              </a:spcBef>
            </a:pPr>
            <a:r>
              <a:rPr lang="en-US" altLang="zh-CN" sz="3600" dirty="0">
                <a:latin typeface="Arial" panose="020B0604020202020204"/>
                <a:ea typeface="+mn-ea"/>
              </a:rPr>
              <a:t>Attack</a:t>
            </a:r>
            <a:r>
              <a:rPr lang="zh-CN" sz="3600" dirty="0">
                <a:latin typeface="Arial" panose="020B0604020202020204"/>
                <a:ea typeface="+mn-ea"/>
              </a:rPr>
              <a:t> </a:t>
            </a:r>
          </a:p>
        </p:txBody>
      </p:sp>
    </p:spTree>
    <p:extLst>
      <p:ext uri="{BB962C8B-B14F-4D97-AF65-F5344CB8AC3E}">
        <p14:creationId xmlns:p14="http://schemas.microsoft.com/office/powerpoint/2010/main" val="3511854109"/>
      </p:ext>
    </p:extLst>
  </p:cSld>
  <p:clrMapOvr>
    <a:masterClrMapping/>
  </p:clrMapOvr>
  <p:transition advTm="6696"/>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object 2"/>
          <p:cNvSpPr/>
          <p:nvPr/>
        </p:nvSpPr>
        <p:spPr>
          <a:xfrm>
            <a:off x="0" y="0"/>
            <a:ext cx="6075363" cy="320675"/>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16386" name="object 3"/>
          <p:cNvSpPr/>
          <p:nvPr/>
        </p:nvSpPr>
        <p:spPr>
          <a:xfrm>
            <a:off x="6526213" y="4864100"/>
            <a:ext cx="2617787" cy="279400"/>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16387" name="object 4"/>
          <p:cNvSpPr/>
          <p:nvPr/>
        </p:nvSpPr>
        <p:spPr>
          <a:xfrm>
            <a:off x="7523163" y="82550"/>
            <a:ext cx="1249362" cy="241300"/>
          </a:xfrm>
          <a:prstGeom prst="rect">
            <a:avLst/>
          </a:prstGeom>
          <a:blipFill rotWithShape="1">
            <a:blip r:embed="rId5"/>
            <a:stretch>
              <a:fillRect/>
            </a:stretch>
          </a:blipFill>
          <a:ln w="9525">
            <a:noFill/>
          </a:ln>
        </p:spPr>
        <p:txBody>
          <a:bodyPr wrap="square" lIns="0" tIns="0" rIns="0" bIns="0" anchor="t" anchorCtr="0"/>
          <a:lstStyle/>
          <a:p>
            <a:endParaRPr lang="zh-CN">
              <a:latin typeface="Calibri" charset="0"/>
              <a:ea typeface="+mn-ea"/>
            </a:endParaRPr>
          </a:p>
        </p:txBody>
      </p:sp>
      <p:sp>
        <p:nvSpPr>
          <p:cNvPr id="16389" name="object 2"/>
          <p:cNvSpPr txBox="1"/>
          <p:nvPr/>
        </p:nvSpPr>
        <p:spPr>
          <a:xfrm>
            <a:off x="346075" y="627380"/>
            <a:ext cx="6760845" cy="627380"/>
          </a:xfrm>
          <a:prstGeom prst="rect">
            <a:avLst/>
          </a:prstGeom>
          <a:noFill/>
          <a:ln w="9525">
            <a:noFill/>
          </a:ln>
        </p:spPr>
        <p:txBody>
          <a:bodyPr wrap="square" lIns="0" tIns="12065" rIns="0" bIns="0" anchor="t" anchorCtr="0">
            <a:spAutoFit/>
          </a:bodyPr>
          <a:lstStyle/>
          <a:p>
            <a:pPr marL="12700" indent="0">
              <a:lnSpc>
                <a:spcPct val="100000"/>
              </a:lnSpc>
              <a:spcBef>
                <a:spcPts val="100"/>
              </a:spcBef>
            </a:pPr>
            <a:r>
              <a:rPr lang="en-US" altLang="zh-CN" sz="4000" dirty="0">
                <a:solidFill>
                  <a:srgbClr val="A40020"/>
                </a:solidFill>
                <a:latin typeface="Arial" panose="020B0604020202020204"/>
                <a:ea typeface="+mn-ea"/>
              </a:rPr>
              <a:t>51% Attack</a:t>
            </a:r>
          </a:p>
        </p:txBody>
      </p:sp>
      <p:pic>
        <p:nvPicPr>
          <p:cNvPr id="4" name="图片 3">
            <a:extLst>
              <a:ext uri="{FF2B5EF4-FFF2-40B4-BE49-F238E27FC236}">
                <a16:creationId xmlns:a16="http://schemas.microsoft.com/office/drawing/2014/main" id="{7FE52157-4CCD-02F0-22EB-C24B938F6A3C}"/>
              </a:ext>
            </a:extLst>
          </p:cNvPr>
          <p:cNvPicPr>
            <a:picLocks noChangeAspect="1"/>
          </p:cNvPicPr>
          <p:nvPr/>
        </p:nvPicPr>
        <p:blipFill>
          <a:blip r:embed="rId6"/>
          <a:stretch>
            <a:fillRect/>
          </a:stretch>
        </p:blipFill>
        <p:spPr>
          <a:xfrm>
            <a:off x="4006216" y="3409928"/>
            <a:ext cx="5133975" cy="904875"/>
          </a:xfrm>
          <a:prstGeom prst="rect">
            <a:avLst/>
          </a:prstGeom>
        </p:spPr>
      </p:pic>
      <p:sp>
        <p:nvSpPr>
          <p:cNvPr id="6" name="文本框 5">
            <a:extLst>
              <a:ext uri="{FF2B5EF4-FFF2-40B4-BE49-F238E27FC236}">
                <a16:creationId xmlns:a16="http://schemas.microsoft.com/office/drawing/2014/main" id="{FD749099-7035-7C9F-329A-6DB53F11E283}"/>
              </a:ext>
            </a:extLst>
          </p:cNvPr>
          <p:cNvSpPr txBox="1"/>
          <p:nvPr/>
        </p:nvSpPr>
        <p:spPr>
          <a:xfrm>
            <a:off x="228714" y="3315791"/>
            <a:ext cx="4572000" cy="1200329"/>
          </a:xfrm>
          <a:prstGeom prst="rect">
            <a:avLst/>
          </a:prstGeom>
          <a:noFill/>
        </p:spPr>
        <p:txBody>
          <a:bodyPr wrap="square">
            <a:spAutoFit/>
          </a:bodyPr>
          <a:lstStyle/>
          <a:p>
            <a:r>
              <a:rPr lang="zh-CN" altLang="en-US" dirty="0"/>
              <a:t>PC01</a:t>
            </a:r>
            <a:r>
              <a:rPr lang="en-US" altLang="zh-CN" dirty="0"/>
              <a:t>:</a:t>
            </a:r>
            <a:r>
              <a:rPr lang="en-US" altLang="zh-CN" dirty="0">
                <a:solidFill>
                  <a:srgbClr val="FF0000"/>
                </a:solidFill>
              </a:rPr>
              <a:t>Limit computing power</a:t>
            </a:r>
            <a:endParaRPr lang="zh-CN" altLang="en-US" dirty="0">
              <a:solidFill>
                <a:srgbClr val="FF0000"/>
              </a:solidFill>
            </a:endParaRPr>
          </a:p>
          <a:p>
            <a:r>
              <a:rPr lang="zh-CN" altLang="en-US" dirty="0"/>
              <a:t>PC02:</a:t>
            </a:r>
            <a:r>
              <a:rPr lang="en-US" altLang="zh-CN" dirty="0">
                <a:solidFill>
                  <a:srgbClr val="00B050"/>
                </a:solidFill>
              </a:rPr>
              <a:t>No limited. Initial balance</a:t>
            </a:r>
            <a:r>
              <a:rPr lang="zh-CN" altLang="en-US" dirty="0">
                <a:solidFill>
                  <a:srgbClr val="00B050"/>
                </a:solidFill>
              </a:rPr>
              <a:t>：</a:t>
            </a:r>
            <a:r>
              <a:rPr lang="en-US" altLang="zh-CN" dirty="0">
                <a:solidFill>
                  <a:srgbClr val="00B050"/>
                </a:solidFill>
              </a:rPr>
              <a:t>2200</a:t>
            </a:r>
          </a:p>
          <a:p>
            <a:r>
              <a:rPr lang="zh-CN" altLang="en-US" dirty="0"/>
              <a:t>PC03:</a:t>
            </a:r>
            <a:r>
              <a:rPr lang="en-US" altLang="zh-CN" dirty="0">
                <a:solidFill>
                  <a:srgbClr val="FF0000"/>
                </a:solidFill>
              </a:rPr>
              <a:t>Limit computing power</a:t>
            </a:r>
            <a:endParaRPr lang="zh-CN" altLang="en-US" dirty="0">
              <a:solidFill>
                <a:srgbClr val="FF0000"/>
              </a:solidFill>
            </a:endParaRPr>
          </a:p>
          <a:p>
            <a:r>
              <a:rPr lang="zh-CN" altLang="en-US" dirty="0"/>
              <a:t>PC04:</a:t>
            </a:r>
            <a:r>
              <a:rPr lang="en-US" altLang="zh-CN" dirty="0">
                <a:solidFill>
                  <a:srgbClr val="FF0000"/>
                </a:solidFill>
              </a:rPr>
              <a:t>Limit computing power</a:t>
            </a:r>
            <a:endParaRPr lang="zh-CN" altLang="en-US" dirty="0">
              <a:solidFill>
                <a:srgbClr val="FF0000"/>
              </a:solidFill>
            </a:endParaRPr>
          </a:p>
        </p:txBody>
      </p:sp>
      <p:sp>
        <p:nvSpPr>
          <p:cNvPr id="8" name="文本框 7">
            <a:extLst>
              <a:ext uri="{FF2B5EF4-FFF2-40B4-BE49-F238E27FC236}">
                <a16:creationId xmlns:a16="http://schemas.microsoft.com/office/drawing/2014/main" id="{E230413D-0755-130F-6C45-A013C512AAE7}"/>
              </a:ext>
            </a:extLst>
          </p:cNvPr>
          <p:cNvSpPr txBox="1"/>
          <p:nvPr/>
        </p:nvSpPr>
        <p:spPr>
          <a:xfrm>
            <a:off x="346075" y="1428780"/>
            <a:ext cx="6400692" cy="1200329"/>
          </a:xfrm>
          <a:prstGeom prst="rect">
            <a:avLst/>
          </a:prstGeom>
          <a:noFill/>
        </p:spPr>
        <p:txBody>
          <a:bodyPr wrap="square">
            <a:spAutoFit/>
          </a:bodyPr>
          <a:lstStyle/>
          <a:p>
            <a:r>
              <a:rPr lang="zh-CN" altLang="en-US" dirty="0"/>
              <a:t>A 51% attack is a precondition for a double </a:t>
            </a:r>
            <a:r>
              <a:rPr lang="en-US" altLang="zh-CN" dirty="0"/>
              <a:t>spending </a:t>
            </a:r>
            <a:r>
              <a:rPr lang="zh-CN" altLang="en-US" dirty="0"/>
              <a:t>attack, which means that </a:t>
            </a:r>
            <a:r>
              <a:rPr lang="en-US" altLang="zh-CN" dirty="0"/>
              <a:t>if </a:t>
            </a:r>
            <a:r>
              <a:rPr lang="zh-CN" altLang="en-US" dirty="0"/>
              <a:t>the computing power of a certain node’s miner is greater than half of the total computing power in the blockchain, then the node will give priority to verifying new blocks</a:t>
            </a:r>
          </a:p>
        </p:txBody>
      </p:sp>
    </p:spTree>
    <p:extLst>
      <p:ext uri="{BB962C8B-B14F-4D97-AF65-F5344CB8AC3E}">
        <p14:creationId xmlns:p14="http://schemas.microsoft.com/office/powerpoint/2010/main" val="1454368958"/>
      </p:ext>
    </p:extLst>
  </p:cSld>
  <p:clrMapOvr>
    <a:masterClrMapping/>
  </p:clrMapOvr>
  <p:transition advTm="1219"/>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object 2"/>
          <p:cNvSpPr/>
          <p:nvPr/>
        </p:nvSpPr>
        <p:spPr>
          <a:xfrm>
            <a:off x="0" y="0"/>
            <a:ext cx="9144000" cy="5143500"/>
          </a:xfrm>
          <a:prstGeom prst="rect">
            <a:avLst/>
          </a:prstGeom>
          <a:blipFill rotWithShape="1">
            <a:blip r:embed="rId2"/>
            <a:stretch>
              <a:fillRect/>
            </a:stretch>
          </a:blipFill>
          <a:ln w="9525">
            <a:noFill/>
          </a:ln>
        </p:spPr>
        <p:txBody>
          <a:bodyPr wrap="square" lIns="0" tIns="0" rIns="0" bIns="0" anchor="t" anchorCtr="0"/>
          <a:lstStyle/>
          <a:p>
            <a:endParaRPr lang="zh-CN">
              <a:latin typeface="Calibri" charset="0"/>
              <a:ea typeface="+mn-ea"/>
            </a:endParaRPr>
          </a:p>
        </p:txBody>
      </p:sp>
      <p:sp>
        <p:nvSpPr>
          <p:cNvPr id="15362" name="object 3"/>
          <p:cNvSpPr/>
          <p:nvPr/>
        </p:nvSpPr>
        <p:spPr>
          <a:xfrm>
            <a:off x="6421438" y="2524125"/>
            <a:ext cx="2722562" cy="2619375"/>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15363" name="object 4"/>
          <p:cNvSpPr/>
          <p:nvPr/>
        </p:nvSpPr>
        <p:spPr>
          <a:xfrm>
            <a:off x="6772275" y="4751388"/>
            <a:ext cx="2081213" cy="265112"/>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15364" name="object 5"/>
          <p:cNvSpPr/>
          <p:nvPr/>
        </p:nvSpPr>
        <p:spPr>
          <a:xfrm>
            <a:off x="0" y="2527300"/>
            <a:ext cx="6423025" cy="2616200"/>
          </a:xfrm>
          <a:custGeom>
            <a:avLst/>
            <a:gdLst/>
            <a:ahLst/>
            <a:cxnLst/>
            <a:rect l="0" t="0" r="0" b="0"/>
            <a:pathLst>
              <a:path w="6422390" h="2616835">
                <a:moveTo>
                  <a:pt x="0" y="2616708"/>
                </a:moveTo>
                <a:lnTo>
                  <a:pt x="6422136" y="2616708"/>
                </a:lnTo>
                <a:lnTo>
                  <a:pt x="6422136" y="0"/>
                </a:lnTo>
                <a:lnTo>
                  <a:pt x="0" y="0"/>
                </a:lnTo>
                <a:lnTo>
                  <a:pt x="0" y="2616708"/>
                </a:lnTo>
                <a:close/>
              </a:path>
            </a:pathLst>
          </a:custGeom>
          <a:solidFill>
            <a:srgbClr val="FFFFFF">
              <a:alpha val="85097"/>
            </a:srgbClr>
          </a:solidFill>
          <a:ln w="9525">
            <a:noFill/>
          </a:ln>
        </p:spPr>
        <p:txBody>
          <a:bodyPr/>
          <a:lstStyle/>
          <a:p>
            <a:endParaRPr lang="zh-CN" altLang="en-US"/>
          </a:p>
        </p:txBody>
      </p:sp>
      <p:sp>
        <p:nvSpPr>
          <p:cNvPr id="15365" name="object 6"/>
          <p:cNvSpPr/>
          <p:nvPr/>
        </p:nvSpPr>
        <p:spPr>
          <a:xfrm>
            <a:off x="6451600" y="3027363"/>
            <a:ext cx="1516063" cy="501650"/>
          </a:xfrm>
          <a:prstGeom prst="rect">
            <a:avLst/>
          </a:prstGeom>
          <a:blipFill rotWithShape="1">
            <a:blip r:embed="rId5"/>
            <a:stretch>
              <a:fillRect/>
            </a:stretch>
          </a:blipFill>
          <a:ln w="9525">
            <a:noFill/>
          </a:ln>
        </p:spPr>
        <p:txBody>
          <a:bodyPr wrap="square" lIns="0" tIns="0" rIns="0" bIns="0" anchor="t" anchorCtr="0"/>
          <a:lstStyle/>
          <a:p>
            <a:endParaRPr lang="zh-CN">
              <a:latin typeface="Calibri" charset="0"/>
              <a:ea typeface="+mn-ea"/>
            </a:endParaRPr>
          </a:p>
        </p:txBody>
      </p:sp>
      <p:sp>
        <p:nvSpPr>
          <p:cNvPr id="15366" name="object 7"/>
          <p:cNvSpPr txBox="1"/>
          <p:nvPr/>
        </p:nvSpPr>
        <p:spPr>
          <a:xfrm>
            <a:off x="400050" y="3305175"/>
            <a:ext cx="5567363" cy="566420"/>
          </a:xfrm>
          <a:prstGeom prst="rect">
            <a:avLst/>
          </a:prstGeom>
          <a:noFill/>
          <a:ln w="9525">
            <a:noFill/>
          </a:ln>
        </p:spPr>
        <p:txBody>
          <a:bodyPr wrap="square" lIns="0" tIns="12700" rIns="0" bIns="0" anchor="t" anchorCtr="0">
            <a:spAutoFit/>
          </a:bodyPr>
          <a:lstStyle/>
          <a:p>
            <a:pPr marL="12700" indent="0" defTabSz="914400">
              <a:lnSpc>
                <a:spcPct val="100000"/>
              </a:lnSpc>
              <a:spcBef>
                <a:spcPts val="100"/>
              </a:spcBef>
            </a:pPr>
            <a:r>
              <a:rPr lang="en-US" altLang="zh-CN" sz="3600" dirty="0">
                <a:latin typeface="Arial" panose="020B0604020202020204"/>
                <a:ea typeface="+mn-ea"/>
              </a:rPr>
              <a:t>Transaction</a:t>
            </a:r>
            <a:r>
              <a:rPr lang="zh-CN" sz="3600" dirty="0">
                <a:latin typeface="Arial" panose="020B0604020202020204"/>
                <a:ea typeface="+mn-ea"/>
              </a:rPr>
              <a:t> </a:t>
            </a:r>
          </a:p>
        </p:txBody>
      </p:sp>
    </p:spTree>
  </p:cSld>
  <p:clrMapOvr>
    <a:masterClrMapping/>
  </p:clrMapOvr>
  <p:transition advTm="6696"/>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object 2"/>
          <p:cNvSpPr/>
          <p:nvPr/>
        </p:nvSpPr>
        <p:spPr>
          <a:xfrm>
            <a:off x="0" y="0"/>
            <a:ext cx="6075363" cy="320675"/>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16386" name="object 3"/>
          <p:cNvSpPr/>
          <p:nvPr/>
        </p:nvSpPr>
        <p:spPr>
          <a:xfrm>
            <a:off x="6526213" y="4864100"/>
            <a:ext cx="2617787" cy="279400"/>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16387" name="object 4"/>
          <p:cNvSpPr/>
          <p:nvPr/>
        </p:nvSpPr>
        <p:spPr>
          <a:xfrm>
            <a:off x="7523163" y="82550"/>
            <a:ext cx="1249362" cy="241300"/>
          </a:xfrm>
          <a:prstGeom prst="rect">
            <a:avLst/>
          </a:prstGeom>
          <a:blipFill rotWithShape="1">
            <a:blip r:embed="rId5"/>
            <a:stretch>
              <a:fillRect/>
            </a:stretch>
          </a:blipFill>
          <a:ln w="9525">
            <a:noFill/>
          </a:ln>
        </p:spPr>
        <p:txBody>
          <a:bodyPr wrap="square" lIns="0" tIns="0" rIns="0" bIns="0" anchor="t" anchorCtr="0"/>
          <a:lstStyle/>
          <a:p>
            <a:endParaRPr lang="zh-CN">
              <a:latin typeface="Calibri" charset="0"/>
              <a:ea typeface="+mn-ea"/>
            </a:endParaRPr>
          </a:p>
        </p:txBody>
      </p:sp>
      <p:sp>
        <p:nvSpPr>
          <p:cNvPr id="16388" name="object 6"/>
          <p:cNvSpPr txBox="1"/>
          <p:nvPr/>
        </p:nvSpPr>
        <p:spPr>
          <a:xfrm>
            <a:off x="382648" y="1322305"/>
            <a:ext cx="6945313" cy="2498889"/>
          </a:xfrm>
          <a:prstGeom prst="rect">
            <a:avLst/>
          </a:prstGeom>
          <a:noFill/>
          <a:ln w="9525">
            <a:noFill/>
          </a:ln>
        </p:spPr>
        <p:txBody>
          <a:bodyPr wrap="square" lIns="0" tIns="12065" rIns="0" bIns="0" anchor="t" anchorCtr="0">
            <a:spAutoFit/>
          </a:bodyPr>
          <a:lstStyle/>
          <a:p>
            <a:pPr marL="457200" indent="-457200" algn="l" defTabSz="685800">
              <a:lnSpc>
                <a:spcPct val="150000"/>
              </a:lnSpc>
              <a:buClr>
                <a:srgbClr val="E7E6E6">
                  <a:lumMod val="10000"/>
                </a:srgbClr>
              </a:buClr>
              <a:buAutoNum type="alphaLcParenR"/>
              <a:defRPr/>
            </a:pPr>
            <a:r>
              <a:rPr lang="en-US" altLang="zh-CN" sz="2200" noProof="0" dirty="0">
                <a:ln>
                  <a:noFill/>
                </a:ln>
                <a:solidFill>
                  <a:schemeClr val="tx1"/>
                </a:solidFill>
                <a:effectLst/>
                <a:uLnTx/>
                <a:uFillTx/>
                <a:latin typeface="Calibri Light"/>
                <a:ea typeface="微软雅黑" charset="-122"/>
                <a:cs typeface="+mn-ea"/>
                <a:sym typeface="+mn-lt"/>
              </a:rPr>
              <a:t>Structure:  a transaction ID + multiple transaction inputs + multiple transaction outputs</a:t>
            </a:r>
            <a:endParaRPr lang="en-US" altLang="zh-CN" sz="2200" dirty="0">
              <a:latin typeface="Calibri Light"/>
              <a:ea typeface="微软雅黑" charset="-122"/>
              <a:cs typeface="+mn-ea"/>
              <a:sym typeface="+mn-lt"/>
            </a:endParaRPr>
          </a:p>
          <a:p>
            <a:pPr marL="457200" indent="-457200" algn="l" defTabSz="685800">
              <a:lnSpc>
                <a:spcPct val="150000"/>
              </a:lnSpc>
              <a:buClr>
                <a:srgbClr val="E7E6E6">
                  <a:lumMod val="10000"/>
                </a:srgbClr>
              </a:buClr>
              <a:buAutoNum type="alphaLcParenR"/>
              <a:defRPr/>
            </a:pPr>
            <a:r>
              <a:rPr lang="en-US" altLang="zh-CN" sz="2200" noProof="0" dirty="0">
                <a:ln>
                  <a:noFill/>
                </a:ln>
                <a:solidFill>
                  <a:schemeClr val="tx1"/>
                </a:solidFill>
                <a:effectLst/>
                <a:uLnTx/>
                <a:uFillTx/>
                <a:latin typeface="Calibri Light"/>
                <a:ea typeface="微软雅黑" charset="-122"/>
                <a:cs typeface="+mn-ea"/>
                <a:sym typeface="+mn-lt"/>
              </a:rPr>
              <a:t>Coinbase Transaction</a:t>
            </a:r>
          </a:p>
          <a:p>
            <a:pPr marL="457200" indent="-457200" defTabSz="685800">
              <a:lnSpc>
                <a:spcPct val="150000"/>
              </a:lnSpc>
              <a:buClr>
                <a:srgbClr val="E7E6E6">
                  <a:lumMod val="10000"/>
                </a:srgbClr>
              </a:buClr>
              <a:buFontTx/>
              <a:buAutoNum type="alphaLcParenR"/>
              <a:defRPr/>
            </a:pPr>
            <a:r>
              <a:rPr lang="en-US" altLang="zh-CN" sz="2200" noProof="0" dirty="0">
                <a:ln>
                  <a:noFill/>
                </a:ln>
                <a:solidFill>
                  <a:schemeClr val="tx1"/>
                </a:solidFill>
                <a:effectLst/>
                <a:uLnTx/>
                <a:uFillTx/>
                <a:latin typeface="Calibri Light"/>
                <a:ea typeface="微软雅黑" charset="-122"/>
                <a:cs typeface="+mn-ea"/>
                <a:sym typeface="+mn-lt"/>
              </a:rPr>
              <a:t>Unspent Transaction Output</a:t>
            </a:r>
            <a:endParaRPr kumimoji="0" lang="en-US" altLang="zh-CN" sz="2200" i="0" u="none" strike="noStrike" kern="1200" cap="none" spc="0" normalizeH="0" baseline="0" noProof="0" dirty="0">
              <a:ln>
                <a:noFill/>
              </a:ln>
              <a:solidFill>
                <a:schemeClr val="tx1"/>
              </a:solidFill>
              <a:effectLst/>
              <a:uLnTx/>
              <a:uFillTx/>
              <a:latin typeface="Calibri Light"/>
              <a:ea typeface="微软雅黑" charset="-122"/>
              <a:cs typeface="+mn-ea"/>
              <a:sym typeface="+mn-lt"/>
            </a:endParaRPr>
          </a:p>
          <a:p>
            <a:pPr marL="457200" indent="-457200" algn="l" defTabSz="685800">
              <a:lnSpc>
                <a:spcPct val="150000"/>
              </a:lnSpc>
              <a:buClr>
                <a:srgbClr val="E7E6E6">
                  <a:lumMod val="10000"/>
                </a:srgbClr>
              </a:buClr>
              <a:buAutoNum type="alphaLcParenR"/>
              <a:defRPr/>
            </a:pPr>
            <a:endParaRPr lang="en-US" altLang="zh-CN" sz="2200" noProof="0" dirty="0">
              <a:ln>
                <a:noFill/>
              </a:ln>
              <a:solidFill>
                <a:schemeClr val="tx1"/>
              </a:solidFill>
              <a:effectLst/>
              <a:uLnTx/>
              <a:uFillTx/>
              <a:latin typeface="Calibri Light"/>
              <a:ea typeface="微软雅黑" charset="-122"/>
              <a:cs typeface="+mn-ea"/>
              <a:sym typeface="+mn-lt"/>
            </a:endParaRPr>
          </a:p>
        </p:txBody>
      </p:sp>
      <p:sp>
        <p:nvSpPr>
          <p:cNvPr id="16389" name="object 2"/>
          <p:cNvSpPr txBox="1"/>
          <p:nvPr/>
        </p:nvSpPr>
        <p:spPr>
          <a:xfrm>
            <a:off x="346075" y="627380"/>
            <a:ext cx="6760845" cy="627380"/>
          </a:xfrm>
          <a:prstGeom prst="rect">
            <a:avLst/>
          </a:prstGeom>
          <a:noFill/>
          <a:ln w="9525">
            <a:noFill/>
          </a:ln>
        </p:spPr>
        <p:txBody>
          <a:bodyPr wrap="square" lIns="0" tIns="12065" rIns="0" bIns="0" anchor="t" anchorCtr="0">
            <a:spAutoFit/>
          </a:bodyPr>
          <a:lstStyle/>
          <a:p>
            <a:pPr marL="12700" indent="0">
              <a:lnSpc>
                <a:spcPct val="100000"/>
              </a:lnSpc>
              <a:spcBef>
                <a:spcPts val="100"/>
              </a:spcBef>
            </a:pPr>
            <a:r>
              <a:rPr lang="en-US" altLang="zh-CN" sz="4000" dirty="0">
                <a:solidFill>
                  <a:srgbClr val="A40020"/>
                </a:solidFill>
                <a:latin typeface="Arial" panose="020B0604020202020204"/>
                <a:ea typeface="+mn-ea"/>
              </a:rPr>
              <a:t>Implementation of P2PKH</a:t>
            </a:r>
          </a:p>
        </p:txBody>
      </p:sp>
      <p:pic>
        <p:nvPicPr>
          <p:cNvPr id="7" name="图片 6">
            <a:extLst>
              <a:ext uri="{FF2B5EF4-FFF2-40B4-BE49-F238E27FC236}">
                <a16:creationId xmlns:a16="http://schemas.microsoft.com/office/drawing/2014/main" id="{5A8F2D7B-4D24-27D6-955C-5390528C2F5F}"/>
              </a:ext>
            </a:extLst>
          </p:cNvPr>
          <p:cNvPicPr>
            <a:picLocks noChangeAspect="1"/>
          </p:cNvPicPr>
          <p:nvPr/>
        </p:nvPicPr>
        <p:blipFill>
          <a:blip r:embed="rId6"/>
          <a:stretch>
            <a:fillRect/>
          </a:stretch>
        </p:blipFill>
        <p:spPr>
          <a:xfrm>
            <a:off x="243995" y="3581929"/>
            <a:ext cx="4210524" cy="1069701"/>
          </a:xfrm>
          <a:prstGeom prst="rect">
            <a:avLst/>
          </a:prstGeom>
        </p:spPr>
      </p:pic>
      <p:pic>
        <p:nvPicPr>
          <p:cNvPr id="4" name="图片 3">
            <a:extLst>
              <a:ext uri="{FF2B5EF4-FFF2-40B4-BE49-F238E27FC236}">
                <a16:creationId xmlns:a16="http://schemas.microsoft.com/office/drawing/2014/main" id="{B62A7243-446A-83A0-E49E-35DCEF6839B7}"/>
              </a:ext>
            </a:extLst>
          </p:cNvPr>
          <p:cNvPicPr>
            <a:picLocks noChangeAspect="1"/>
          </p:cNvPicPr>
          <p:nvPr/>
        </p:nvPicPr>
        <p:blipFill>
          <a:blip r:embed="rId7"/>
          <a:stretch>
            <a:fillRect/>
          </a:stretch>
        </p:blipFill>
        <p:spPr>
          <a:xfrm>
            <a:off x="4454520" y="1962166"/>
            <a:ext cx="4702928" cy="2689464"/>
          </a:xfrm>
          <a:prstGeom prst="rect">
            <a:avLst/>
          </a:prstGeom>
        </p:spPr>
      </p:pic>
    </p:spTree>
  </p:cSld>
  <p:clrMapOvr>
    <a:masterClrMapping/>
  </p:clrMapOvr>
  <p:transition advTm="1219"/>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object 2"/>
          <p:cNvSpPr/>
          <p:nvPr/>
        </p:nvSpPr>
        <p:spPr>
          <a:xfrm>
            <a:off x="0" y="0"/>
            <a:ext cx="6075363" cy="320675"/>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16386" name="object 3"/>
          <p:cNvSpPr/>
          <p:nvPr/>
        </p:nvSpPr>
        <p:spPr>
          <a:xfrm>
            <a:off x="6526213" y="4864100"/>
            <a:ext cx="2617787" cy="279400"/>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16387" name="object 4"/>
          <p:cNvSpPr/>
          <p:nvPr/>
        </p:nvSpPr>
        <p:spPr>
          <a:xfrm>
            <a:off x="7523163" y="82550"/>
            <a:ext cx="1249362" cy="241300"/>
          </a:xfrm>
          <a:prstGeom prst="rect">
            <a:avLst/>
          </a:prstGeom>
          <a:blipFill rotWithShape="1">
            <a:blip r:embed="rId5"/>
            <a:stretch>
              <a:fillRect/>
            </a:stretch>
          </a:blipFill>
          <a:ln w="9525">
            <a:noFill/>
          </a:ln>
        </p:spPr>
        <p:txBody>
          <a:bodyPr wrap="square" lIns="0" tIns="0" rIns="0" bIns="0" anchor="t" anchorCtr="0"/>
          <a:lstStyle/>
          <a:p>
            <a:endParaRPr lang="zh-CN">
              <a:latin typeface="Calibri" charset="0"/>
              <a:ea typeface="+mn-ea"/>
            </a:endParaRPr>
          </a:p>
        </p:txBody>
      </p:sp>
      <p:sp>
        <p:nvSpPr>
          <p:cNvPr id="16389" name="object 2"/>
          <p:cNvSpPr txBox="1"/>
          <p:nvPr/>
        </p:nvSpPr>
        <p:spPr>
          <a:xfrm>
            <a:off x="346075" y="627380"/>
            <a:ext cx="6760845" cy="627380"/>
          </a:xfrm>
          <a:prstGeom prst="rect">
            <a:avLst/>
          </a:prstGeom>
          <a:noFill/>
          <a:ln w="9525">
            <a:noFill/>
          </a:ln>
        </p:spPr>
        <p:txBody>
          <a:bodyPr wrap="square" lIns="0" tIns="12065" rIns="0" bIns="0" anchor="t" anchorCtr="0">
            <a:spAutoFit/>
          </a:bodyPr>
          <a:lstStyle/>
          <a:p>
            <a:pPr marL="12700" indent="0">
              <a:lnSpc>
                <a:spcPct val="100000"/>
              </a:lnSpc>
              <a:spcBef>
                <a:spcPts val="100"/>
              </a:spcBef>
            </a:pPr>
            <a:r>
              <a:rPr lang="en-US" altLang="zh-CN" sz="4000" dirty="0">
                <a:solidFill>
                  <a:srgbClr val="A40020"/>
                </a:solidFill>
                <a:latin typeface="Arial" panose="020B0604020202020204"/>
                <a:ea typeface="+mn-ea"/>
              </a:rPr>
              <a:t>Key pair and Address</a:t>
            </a:r>
          </a:p>
        </p:txBody>
      </p:sp>
      <p:pic>
        <p:nvPicPr>
          <p:cNvPr id="4" name="图片 3" descr="手机屏幕截图&#10;&#10;描述已自动生成">
            <a:extLst>
              <a:ext uri="{FF2B5EF4-FFF2-40B4-BE49-F238E27FC236}">
                <a16:creationId xmlns:a16="http://schemas.microsoft.com/office/drawing/2014/main" id="{2FF3755B-32CC-D822-FC7A-78CC697EF6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81584" y="1826389"/>
            <a:ext cx="4101671" cy="2954655"/>
          </a:xfrm>
          <a:prstGeom prst="rect">
            <a:avLst/>
          </a:prstGeom>
        </p:spPr>
      </p:pic>
      <p:pic>
        <p:nvPicPr>
          <p:cNvPr id="6" name="图片 5" descr="图表&#10;&#10;中度可信度描述已自动生成">
            <a:extLst>
              <a:ext uri="{FF2B5EF4-FFF2-40B4-BE49-F238E27FC236}">
                <a16:creationId xmlns:a16="http://schemas.microsoft.com/office/drawing/2014/main" id="{EAFA3068-5C7D-E0E5-E405-12E421982E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6636" y="2605430"/>
            <a:ext cx="4039140" cy="1732767"/>
          </a:xfrm>
          <a:prstGeom prst="rect">
            <a:avLst/>
          </a:prstGeom>
        </p:spPr>
      </p:pic>
      <p:sp>
        <p:nvSpPr>
          <p:cNvPr id="7" name="object 6">
            <a:extLst>
              <a:ext uri="{FF2B5EF4-FFF2-40B4-BE49-F238E27FC236}">
                <a16:creationId xmlns:a16="http://schemas.microsoft.com/office/drawing/2014/main" id="{6E71BED0-8654-E973-481D-F79A392166E1}"/>
              </a:ext>
            </a:extLst>
          </p:cNvPr>
          <p:cNvSpPr txBox="1"/>
          <p:nvPr/>
        </p:nvSpPr>
        <p:spPr>
          <a:xfrm>
            <a:off x="486636" y="1397072"/>
            <a:ext cx="5770489" cy="426142"/>
          </a:xfrm>
          <a:prstGeom prst="rect">
            <a:avLst/>
          </a:prstGeom>
          <a:noFill/>
          <a:ln w="9525">
            <a:noFill/>
          </a:ln>
        </p:spPr>
        <p:txBody>
          <a:bodyPr wrap="square" lIns="0" tIns="12065" rIns="0" bIns="0" anchor="t" anchorCtr="0">
            <a:spAutoFit/>
          </a:bodyPr>
          <a:lstStyle/>
          <a:p>
            <a:pPr algn="l" defTabSz="685800">
              <a:lnSpc>
                <a:spcPct val="150000"/>
              </a:lnSpc>
              <a:buClr>
                <a:srgbClr val="E7E6E6">
                  <a:lumMod val="10000"/>
                </a:srgbClr>
              </a:buClr>
              <a:defRPr/>
            </a:pPr>
            <a:r>
              <a:rPr lang="en-US" altLang="zh-CN" sz="2000" noProof="0" dirty="0">
                <a:ln>
                  <a:noFill/>
                </a:ln>
                <a:solidFill>
                  <a:schemeClr val="tx1"/>
                </a:solidFill>
                <a:effectLst/>
                <a:uLnTx/>
                <a:uFillTx/>
                <a:latin typeface="Calibri Light"/>
                <a:ea typeface="微软雅黑" charset="-122"/>
                <a:cs typeface="+mn-ea"/>
                <a:sym typeface="+mn-lt"/>
              </a:rPr>
              <a:t>Elliptic Curve Digital Signature Algorithm (ECDSA)</a:t>
            </a:r>
          </a:p>
        </p:txBody>
      </p:sp>
      <p:sp>
        <p:nvSpPr>
          <p:cNvPr id="10" name="文本框 9">
            <a:extLst>
              <a:ext uri="{FF2B5EF4-FFF2-40B4-BE49-F238E27FC236}">
                <a16:creationId xmlns:a16="http://schemas.microsoft.com/office/drawing/2014/main" id="{C225FCAF-1D0F-6A0E-95E9-A56DB7D7EFAF}"/>
              </a:ext>
            </a:extLst>
          </p:cNvPr>
          <p:cNvSpPr txBox="1"/>
          <p:nvPr/>
        </p:nvSpPr>
        <p:spPr>
          <a:xfrm>
            <a:off x="3726497" y="1804174"/>
            <a:ext cx="4642338" cy="369332"/>
          </a:xfrm>
          <a:prstGeom prst="rect">
            <a:avLst/>
          </a:prstGeom>
          <a:noFill/>
        </p:spPr>
        <p:txBody>
          <a:bodyPr wrap="square">
            <a:spAutoFit/>
          </a:bodyPr>
          <a:lstStyle/>
          <a:p>
            <a:r>
              <a:rPr lang="en-US" altLang="zh-CN" dirty="0"/>
              <a:t>Curve-</a:t>
            </a:r>
            <a:r>
              <a:rPr lang="zh-CN" altLang="en-US" dirty="0"/>
              <a:t>SECP256k1</a:t>
            </a:r>
          </a:p>
        </p:txBody>
      </p:sp>
    </p:spTree>
  </p:cSld>
  <p:clrMapOvr>
    <a:masterClrMapping/>
  </p:clrMapOvr>
  <p:transition advTm="1219"/>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94684-8C5F-7D05-EE1A-A6FCE8BBE1B1}"/>
              </a:ext>
            </a:extLst>
          </p:cNvPr>
          <p:cNvSpPr>
            <a:spLocks noGrp="1"/>
          </p:cNvSpPr>
          <p:nvPr>
            <p:ph type="title"/>
          </p:nvPr>
        </p:nvSpPr>
        <p:spPr>
          <a:xfrm>
            <a:off x="381110" y="514404"/>
            <a:ext cx="6378575" cy="574675"/>
          </a:xfrm>
        </p:spPr>
        <p:txBody>
          <a:bodyPr/>
          <a:lstStyle/>
          <a:p>
            <a:r>
              <a:rPr lang="en-US" altLang="zh-CN" dirty="0"/>
              <a:t>Transactions</a:t>
            </a:r>
            <a:endParaRPr lang="zh-CN" altLang="en-US" dirty="0"/>
          </a:p>
        </p:txBody>
      </p:sp>
      <p:pic>
        <p:nvPicPr>
          <p:cNvPr id="5" name="图片 4">
            <a:extLst>
              <a:ext uri="{FF2B5EF4-FFF2-40B4-BE49-F238E27FC236}">
                <a16:creationId xmlns:a16="http://schemas.microsoft.com/office/drawing/2014/main" id="{E0490B72-A664-D493-9464-06C9A33590EB}"/>
              </a:ext>
            </a:extLst>
          </p:cNvPr>
          <p:cNvPicPr>
            <a:picLocks noChangeAspect="1"/>
          </p:cNvPicPr>
          <p:nvPr/>
        </p:nvPicPr>
        <p:blipFill>
          <a:blip r:embed="rId3"/>
          <a:stretch>
            <a:fillRect/>
          </a:stretch>
        </p:blipFill>
        <p:spPr>
          <a:xfrm>
            <a:off x="457308" y="2200309"/>
            <a:ext cx="4991357" cy="2368672"/>
          </a:xfrm>
          <a:prstGeom prst="rect">
            <a:avLst/>
          </a:prstGeom>
        </p:spPr>
      </p:pic>
      <p:pic>
        <p:nvPicPr>
          <p:cNvPr id="7" name="图片 6">
            <a:extLst>
              <a:ext uri="{FF2B5EF4-FFF2-40B4-BE49-F238E27FC236}">
                <a16:creationId xmlns:a16="http://schemas.microsoft.com/office/drawing/2014/main" id="{55952B96-BF14-221A-6BF4-4AADBEE65AC3}"/>
              </a:ext>
            </a:extLst>
          </p:cNvPr>
          <p:cNvPicPr>
            <a:picLocks noChangeAspect="1"/>
          </p:cNvPicPr>
          <p:nvPr/>
        </p:nvPicPr>
        <p:blipFill>
          <a:blip r:embed="rId4"/>
          <a:stretch>
            <a:fillRect/>
          </a:stretch>
        </p:blipFill>
        <p:spPr>
          <a:xfrm>
            <a:off x="5562574" y="2190760"/>
            <a:ext cx="2819545" cy="1498677"/>
          </a:xfrm>
          <a:prstGeom prst="rect">
            <a:avLst/>
          </a:prstGeom>
        </p:spPr>
      </p:pic>
      <p:sp>
        <p:nvSpPr>
          <p:cNvPr id="4" name="文本框 3">
            <a:extLst>
              <a:ext uri="{FF2B5EF4-FFF2-40B4-BE49-F238E27FC236}">
                <a16:creationId xmlns:a16="http://schemas.microsoft.com/office/drawing/2014/main" id="{04571464-2D53-769D-132F-3A7560904C58}"/>
              </a:ext>
            </a:extLst>
          </p:cNvPr>
          <p:cNvSpPr txBox="1"/>
          <p:nvPr/>
        </p:nvSpPr>
        <p:spPr>
          <a:xfrm>
            <a:off x="533506" y="1270587"/>
            <a:ext cx="4572000" cy="646331"/>
          </a:xfrm>
          <a:prstGeom prst="rect">
            <a:avLst/>
          </a:prstGeom>
          <a:noFill/>
        </p:spPr>
        <p:txBody>
          <a:bodyPr wrap="square">
            <a:spAutoFit/>
          </a:bodyPr>
          <a:lstStyle/>
          <a:p>
            <a:r>
              <a:rPr lang="en-US" altLang="zh-CN" dirty="0">
                <a:latin typeface="Calibri Light"/>
                <a:ea typeface="微软雅黑" charset="-122"/>
                <a:cs typeface="+mn-ea"/>
                <a:sym typeface="+mn-lt"/>
              </a:rPr>
              <a:t>M</a:t>
            </a:r>
            <a:r>
              <a:rPr lang="en-US" altLang="zh-CN" sz="1800" noProof="0" dirty="0" err="1">
                <a:ln>
                  <a:noFill/>
                </a:ln>
                <a:solidFill>
                  <a:schemeClr val="tx1"/>
                </a:solidFill>
                <a:effectLst/>
                <a:uLnTx/>
                <a:uFillTx/>
                <a:latin typeface="Calibri Light"/>
                <a:ea typeface="微软雅黑" charset="-122"/>
                <a:cs typeface="+mn-ea"/>
                <a:sym typeface="+mn-lt"/>
              </a:rPr>
              <a:t>erge</a:t>
            </a:r>
            <a:r>
              <a:rPr lang="en-US" altLang="zh-CN" sz="1800" noProof="0" dirty="0">
                <a:ln>
                  <a:noFill/>
                </a:ln>
                <a:solidFill>
                  <a:schemeClr val="tx1"/>
                </a:solidFill>
                <a:effectLst/>
                <a:uLnTx/>
                <a:uFillTx/>
                <a:latin typeface="Calibri Light"/>
                <a:ea typeface="微软雅黑" charset="-122"/>
                <a:cs typeface="+mn-ea"/>
                <a:sym typeface="+mn-lt"/>
              </a:rPr>
              <a:t> the input and outputs into string and then hash them to generate </a:t>
            </a:r>
            <a:r>
              <a:rPr lang="en-US" altLang="zh-CN" sz="1800" noProof="0" dirty="0" err="1">
                <a:ln>
                  <a:noFill/>
                </a:ln>
                <a:solidFill>
                  <a:schemeClr val="tx1"/>
                </a:solidFill>
                <a:effectLst/>
                <a:uLnTx/>
                <a:uFillTx/>
                <a:latin typeface="Calibri Light"/>
                <a:ea typeface="微软雅黑" charset="-122"/>
                <a:cs typeface="+mn-ea"/>
                <a:sym typeface="+mn-lt"/>
              </a:rPr>
              <a:t>Txid</a:t>
            </a:r>
            <a:endParaRPr lang="zh-CN" altLang="en-US" dirty="0"/>
          </a:p>
        </p:txBody>
      </p:sp>
    </p:spTree>
    <p:extLst>
      <p:ext uri="{BB962C8B-B14F-4D97-AF65-F5344CB8AC3E}">
        <p14:creationId xmlns:p14="http://schemas.microsoft.com/office/powerpoint/2010/main" val="246232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7838" y="436563"/>
            <a:ext cx="1603375" cy="573088"/>
          </a:xfrm>
        </p:spPr>
        <p:txBody>
          <a:bodyPr vert="horz" wrap="square" lIns="0" tIns="12700" rIns="0" bIns="0" rtlCol="0">
            <a:spAutoFit/>
          </a:bodyPr>
          <a:lstStyle/>
          <a:p>
            <a:pPr marL="12700" fontAlgn="auto">
              <a:lnSpc>
                <a:spcPct val="100000"/>
              </a:lnSpc>
              <a:spcBef>
                <a:spcPts val="100"/>
              </a:spcBef>
            </a:pPr>
            <a:r>
              <a:rPr strike="noStrike" spc="-5" noProof="1"/>
              <a:t>Agenda</a:t>
            </a:r>
          </a:p>
        </p:txBody>
      </p:sp>
      <p:sp>
        <p:nvSpPr>
          <p:cNvPr id="3" name="object 3"/>
          <p:cNvSpPr txBox="1"/>
          <p:nvPr/>
        </p:nvSpPr>
        <p:spPr>
          <a:xfrm>
            <a:off x="699293" y="1352582"/>
            <a:ext cx="7745413" cy="2726452"/>
          </a:xfrm>
          <a:prstGeom prst="rect">
            <a:avLst/>
          </a:prstGeom>
        </p:spPr>
        <p:txBody>
          <a:bodyPr vert="horz" wrap="square" lIns="0" tIns="13335" rIns="0" bIns="0" rtlCol="0">
            <a:spAutoFit/>
          </a:bodyPr>
          <a:lstStyle/>
          <a:p>
            <a:pPr marL="469900" indent="-457200" fontAlgn="auto">
              <a:lnSpc>
                <a:spcPct val="150000"/>
              </a:lnSpc>
              <a:spcBef>
                <a:spcPts val="0"/>
              </a:spcBef>
              <a:buFont typeface="Arial" panose="020B0604020202020204" pitchFamily="34" charset="0"/>
              <a:buChar char="•"/>
              <a:tabLst>
                <a:tab pos="241300" algn="l"/>
              </a:tabLst>
            </a:pPr>
            <a:r>
              <a:rPr lang="en-US" sz="2000" b="1" noProof="1">
                <a:solidFill>
                  <a:srgbClr val="7E7E7E"/>
                </a:solidFill>
                <a:latin typeface="Arial" panose="020B0604020202020204"/>
                <a:ea typeface="+mn-ea"/>
                <a:cs typeface="Arial" panose="020B0604020202020204"/>
              </a:rPr>
              <a:t>Blockchain Prototype</a:t>
            </a:r>
          </a:p>
          <a:p>
            <a:pPr marL="469900" indent="-457200" fontAlgn="auto">
              <a:lnSpc>
                <a:spcPct val="150000"/>
              </a:lnSpc>
              <a:spcBef>
                <a:spcPts val="0"/>
              </a:spcBef>
              <a:buFont typeface="Arial" panose="020B0604020202020204" pitchFamily="34" charset="0"/>
              <a:buChar char="•"/>
              <a:tabLst>
                <a:tab pos="241300" algn="l"/>
              </a:tabLst>
            </a:pPr>
            <a:r>
              <a:rPr lang="en-US" altLang="zh-CN" sz="2000" b="1" noProof="1">
                <a:solidFill>
                  <a:srgbClr val="7E7E7E"/>
                </a:solidFill>
                <a:latin typeface="Arial" panose="020B0604020202020204"/>
                <a:ea typeface="+mn-ea"/>
                <a:cs typeface="Arial" panose="020B0604020202020204"/>
              </a:rPr>
              <a:t>Network </a:t>
            </a:r>
            <a:endParaRPr sz="2000" b="1" noProof="1">
              <a:solidFill>
                <a:srgbClr val="7E7E7E"/>
              </a:solidFill>
              <a:latin typeface="Arial" panose="020B0604020202020204"/>
              <a:cs typeface="Arial" panose="020B0604020202020204"/>
            </a:endParaRPr>
          </a:p>
          <a:p>
            <a:pPr marL="469900" indent="-457200" fontAlgn="auto">
              <a:lnSpc>
                <a:spcPct val="150000"/>
              </a:lnSpc>
              <a:spcBef>
                <a:spcPts val="0"/>
              </a:spcBef>
              <a:buClr>
                <a:srgbClr val="808080"/>
              </a:buClr>
              <a:buFont typeface="Arial" panose="020B0604020202020204" pitchFamily="34" charset="0"/>
              <a:buChar char="•"/>
              <a:tabLst>
                <a:tab pos="241300" algn="l"/>
              </a:tabLst>
            </a:pPr>
            <a:r>
              <a:rPr lang="en-US" sz="2000" b="1" noProof="1">
                <a:solidFill>
                  <a:srgbClr val="7E7E7E"/>
                </a:solidFill>
                <a:latin typeface="Arial" panose="020B0604020202020204"/>
                <a:ea typeface="+mn-ea"/>
                <a:cs typeface="Arial" panose="020B0604020202020204"/>
              </a:rPr>
              <a:t>Mining</a:t>
            </a:r>
          </a:p>
          <a:p>
            <a:pPr marL="469900" indent="-457200" fontAlgn="auto">
              <a:lnSpc>
                <a:spcPct val="150000"/>
              </a:lnSpc>
              <a:spcBef>
                <a:spcPts val="0"/>
              </a:spcBef>
              <a:buClr>
                <a:srgbClr val="808080"/>
              </a:buClr>
              <a:buFont typeface="Arial" panose="020B0604020202020204" pitchFamily="34" charset="0"/>
              <a:buChar char="•"/>
              <a:tabLst>
                <a:tab pos="241300" algn="l"/>
              </a:tabLst>
            </a:pPr>
            <a:r>
              <a:rPr lang="en-US" altLang="zh-CN" sz="2000" b="1" noProof="1">
                <a:solidFill>
                  <a:srgbClr val="7E7E7E"/>
                </a:solidFill>
                <a:latin typeface="Arial" panose="020B0604020202020204"/>
                <a:ea typeface="+mn-ea"/>
                <a:cs typeface="Arial" panose="020B0604020202020204"/>
              </a:rPr>
              <a:t>Attack</a:t>
            </a:r>
            <a:endParaRPr sz="2000" noProof="1">
              <a:latin typeface="Arial" panose="020B0604020202020204"/>
              <a:cs typeface="Arial" panose="020B0604020202020204"/>
            </a:endParaRPr>
          </a:p>
          <a:p>
            <a:pPr marL="469900" indent="-457200" fontAlgn="auto">
              <a:lnSpc>
                <a:spcPct val="150000"/>
              </a:lnSpc>
              <a:spcBef>
                <a:spcPts val="0"/>
              </a:spcBef>
              <a:buFont typeface="Arial" panose="020B0604020202020204" pitchFamily="34" charset="0"/>
              <a:buChar char="•"/>
              <a:tabLst>
                <a:tab pos="241300" algn="l"/>
              </a:tabLst>
            </a:pPr>
            <a:r>
              <a:rPr lang="en-US" sz="2000" b="1" noProof="1">
                <a:solidFill>
                  <a:srgbClr val="7E7E7E"/>
                </a:solidFill>
                <a:latin typeface="Arial" panose="020B0604020202020204"/>
                <a:ea typeface="+mn-ea"/>
                <a:cs typeface="Arial" panose="020B0604020202020204"/>
              </a:rPr>
              <a:t>Transaction</a:t>
            </a:r>
            <a:r>
              <a:rPr sz="2000" b="1" spc="-15" noProof="1">
                <a:solidFill>
                  <a:srgbClr val="7E7E7E"/>
                </a:solidFill>
                <a:latin typeface="Arial" panose="020B0604020202020204"/>
                <a:ea typeface="+mn-ea"/>
                <a:cs typeface="Arial" panose="020B0604020202020204"/>
              </a:rPr>
              <a:t> </a:t>
            </a:r>
            <a:endParaRPr sz="2000" noProof="1">
              <a:latin typeface="Arial" panose="020B0604020202020204"/>
              <a:cs typeface="Arial" panose="020B0604020202020204"/>
            </a:endParaRPr>
          </a:p>
          <a:p>
            <a:pPr marL="469265" marR="5080" indent="-457200" fontAlgn="auto">
              <a:lnSpc>
                <a:spcPct val="150000"/>
              </a:lnSpc>
              <a:spcBef>
                <a:spcPts val="0"/>
              </a:spcBef>
              <a:buFont typeface="Arial" panose="020B0604020202020204" pitchFamily="34" charset="0"/>
              <a:buChar char="•"/>
              <a:tabLst>
                <a:tab pos="241300" algn="l"/>
              </a:tabLst>
            </a:pPr>
            <a:r>
              <a:rPr lang="en-US" sz="2000" b="1" noProof="1">
                <a:solidFill>
                  <a:srgbClr val="7E7E7E"/>
                </a:solidFill>
                <a:latin typeface="Arial" panose="020B0604020202020204"/>
                <a:ea typeface="+mn-ea"/>
                <a:cs typeface="Arial" panose="020B0604020202020204"/>
              </a:rPr>
              <a:t>Storage</a:t>
            </a:r>
            <a:endParaRPr sz="2000" b="1" noProof="1">
              <a:solidFill>
                <a:srgbClr val="7E7E7E"/>
              </a:solidFill>
              <a:latin typeface="Arial" panose="020B0604020202020204"/>
              <a:cs typeface="Arial" panose="020B0604020202020204"/>
            </a:endParaRPr>
          </a:p>
        </p:txBody>
      </p:sp>
    </p:spTree>
  </p:cSld>
  <p:clrMapOvr>
    <a:masterClrMapping/>
  </p:clrMapOvr>
  <p:transition advTm="16507"/>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object 2"/>
          <p:cNvSpPr/>
          <p:nvPr/>
        </p:nvSpPr>
        <p:spPr>
          <a:xfrm>
            <a:off x="0" y="0"/>
            <a:ext cx="6075363" cy="320675"/>
          </a:xfrm>
          <a:prstGeom prst="rect">
            <a:avLst/>
          </a:prstGeom>
          <a:blipFill rotWithShape="1">
            <a:blip r:embed="rId2"/>
            <a:stretch>
              <a:fillRect/>
            </a:stretch>
          </a:blipFill>
          <a:ln w="9525">
            <a:noFill/>
          </a:ln>
        </p:spPr>
        <p:txBody>
          <a:bodyPr wrap="square" lIns="0" tIns="0" rIns="0" bIns="0" anchor="t" anchorCtr="0"/>
          <a:lstStyle/>
          <a:p>
            <a:endParaRPr lang="zh-CN">
              <a:latin typeface="Calibri" charset="0"/>
              <a:ea typeface="+mn-ea"/>
            </a:endParaRPr>
          </a:p>
        </p:txBody>
      </p:sp>
      <p:sp>
        <p:nvSpPr>
          <p:cNvPr id="17410" name="object 3"/>
          <p:cNvSpPr/>
          <p:nvPr/>
        </p:nvSpPr>
        <p:spPr>
          <a:xfrm>
            <a:off x="6526213" y="4864100"/>
            <a:ext cx="2617787" cy="279400"/>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17411" name="object 4"/>
          <p:cNvSpPr/>
          <p:nvPr/>
        </p:nvSpPr>
        <p:spPr>
          <a:xfrm>
            <a:off x="7523163" y="82550"/>
            <a:ext cx="1249362" cy="241300"/>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17413" name="object 2"/>
          <p:cNvSpPr txBox="1"/>
          <p:nvPr/>
        </p:nvSpPr>
        <p:spPr>
          <a:xfrm>
            <a:off x="304912" y="438206"/>
            <a:ext cx="8009890" cy="627736"/>
          </a:xfrm>
          <a:prstGeom prst="rect">
            <a:avLst/>
          </a:prstGeom>
          <a:noFill/>
          <a:ln w="9525">
            <a:noFill/>
          </a:ln>
        </p:spPr>
        <p:txBody>
          <a:bodyPr wrap="square" lIns="0" tIns="12065" rIns="0" bIns="0" anchor="t" anchorCtr="0">
            <a:spAutoFit/>
          </a:bodyPr>
          <a:lstStyle/>
          <a:p>
            <a:pPr marL="12700" indent="0">
              <a:lnSpc>
                <a:spcPct val="100000"/>
              </a:lnSpc>
              <a:spcBef>
                <a:spcPts val="100"/>
              </a:spcBef>
            </a:pPr>
            <a:r>
              <a:rPr lang="en-US" altLang="zh-CN" sz="4000" dirty="0">
                <a:solidFill>
                  <a:srgbClr val="A40020"/>
                </a:solidFill>
                <a:latin typeface="Arial" panose="020B0604020202020204"/>
                <a:ea typeface="+mn-ea"/>
              </a:rPr>
              <a:t> Digital signatures and verification</a:t>
            </a:r>
          </a:p>
        </p:txBody>
      </p:sp>
      <p:sp>
        <p:nvSpPr>
          <p:cNvPr id="2" name="object 6">
            <a:extLst>
              <a:ext uri="{FF2B5EF4-FFF2-40B4-BE49-F238E27FC236}">
                <a16:creationId xmlns:a16="http://schemas.microsoft.com/office/drawing/2014/main" id="{253C8670-1A26-E8D5-F280-A8D8600E7072}"/>
              </a:ext>
            </a:extLst>
          </p:cNvPr>
          <p:cNvSpPr txBox="1"/>
          <p:nvPr/>
        </p:nvSpPr>
        <p:spPr>
          <a:xfrm>
            <a:off x="838298" y="1209311"/>
            <a:ext cx="6172038" cy="3657796"/>
          </a:xfrm>
          <a:prstGeom prst="rect">
            <a:avLst/>
          </a:prstGeom>
          <a:noFill/>
          <a:ln w="9525">
            <a:noFill/>
          </a:ln>
        </p:spPr>
        <p:txBody>
          <a:bodyPr wrap="square" lIns="0" tIns="12065" rIns="0" bIns="0" anchor="t" anchorCtr="0">
            <a:spAutoFit/>
          </a:bodyPr>
          <a:lstStyle/>
          <a:p>
            <a:pPr marL="457200" indent="-457200" algn="l" defTabSz="685800">
              <a:lnSpc>
                <a:spcPct val="150000"/>
              </a:lnSpc>
              <a:buClr>
                <a:srgbClr val="E7E6E6">
                  <a:lumMod val="10000"/>
                </a:srgbClr>
              </a:buClr>
              <a:buAutoNum type="arabicPeriod"/>
              <a:defRPr/>
            </a:pPr>
            <a:r>
              <a:rPr lang="en-US" altLang="zh-CN" sz="2000" noProof="0" dirty="0">
                <a:ln>
                  <a:noFill/>
                </a:ln>
                <a:solidFill>
                  <a:schemeClr val="tx1"/>
                </a:solidFill>
                <a:effectLst/>
                <a:uLnTx/>
                <a:uFillTx/>
                <a:latin typeface="Calibri Light"/>
                <a:ea typeface="微软雅黑" charset="-122"/>
                <a:cs typeface="+mn-ea"/>
                <a:sym typeface="+mn-lt"/>
              </a:rPr>
              <a:t>Transaction raised</a:t>
            </a:r>
          </a:p>
          <a:p>
            <a:pPr marL="457200" indent="-457200" algn="l" defTabSz="685800">
              <a:lnSpc>
                <a:spcPct val="150000"/>
              </a:lnSpc>
              <a:buClr>
                <a:srgbClr val="E7E6E6">
                  <a:lumMod val="10000"/>
                </a:srgbClr>
              </a:buClr>
              <a:buAutoNum type="arabicPeriod"/>
              <a:defRPr/>
            </a:pPr>
            <a:r>
              <a:rPr lang="en-US" altLang="zh-CN" sz="2000" noProof="0" dirty="0">
                <a:ln>
                  <a:noFill/>
                </a:ln>
                <a:solidFill>
                  <a:schemeClr val="tx1"/>
                </a:solidFill>
                <a:effectLst/>
                <a:uLnTx/>
                <a:uFillTx/>
                <a:latin typeface="Calibri Light"/>
                <a:ea typeface="微软雅黑" charset="-122"/>
                <a:cs typeface="+mn-ea"/>
                <a:sym typeface="+mn-lt"/>
              </a:rPr>
              <a:t>Find all UTXOs </a:t>
            </a:r>
            <a:r>
              <a:rPr lang="en-US" altLang="zh-CN" sz="2000" dirty="0">
                <a:latin typeface="Calibri Light"/>
                <a:ea typeface="微软雅黑" charset="-122"/>
                <a:cs typeface="+mn-ea"/>
                <a:sym typeface="+mn-lt"/>
              </a:rPr>
              <a:t>and check amounts whether are enough or not, input will redeem coins from UTXOs</a:t>
            </a:r>
          </a:p>
          <a:p>
            <a:pPr marL="457200" indent="-457200" defTabSz="685800">
              <a:lnSpc>
                <a:spcPct val="150000"/>
              </a:lnSpc>
              <a:buClr>
                <a:srgbClr val="E7E6E6">
                  <a:lumMod val="10000"/>
                </a:srgbClr>
              </a:buClr>
              <a:buFontTx/>
              <a:buAutoNum type="arabicPeriod"/>
              <a:defRPr/>
            </a:pPr>
            <a:r>
              <a:rPr lang="en-US" altLang="zh-CN" sz="2000" noProof="0" dirty="0">
                <a:ln>
                  <a:noFill/>
                </a:ln>
                <a:solidFill>
                  <a:schemeClr val="tx1"/>
                </a:solidFill>
                <a:effectLst/>
                <a:uLnTx/>
                <a:uFillTx/>
                <a:latin typeface="Calibri Light"/>
                <a:ea typeface="微软雅黑" charset="-122"/>
                <a:cs typeface="+mn-ea"/>
                <a:sym typeface="+mn-lt"/>
              </a:rPr>
              <a:t>Sign and unlock inputs with the private key in the wallet</a:t>
            </a:r>
            <a:endParaRPr lang="en-US" altLang="zh-CN" sz="2000" dirty="0">
              <a:latin typeface="Calibri Light"/>
              <a:ea typeface="微软雅黑" charset="-122"/>
              <a:cs typeface="+mn-ea"/>
              <a:sym typeface="+mn-lt"/>
            </a:endParaRPr>
          </a:p>
          <a:p>
            <a:pPr marL="457200" indent="-457200" algn="l" defTabSz="685800">
              <a:lnSpc>
                <a:spcPct val="150000"/>
              </a:lnSpc>
              <a:buClr>
                <a:srgbClr val="E7E6E6">
                  <a:lumMod val="10000"/>
                </a:srgbClr>
              </a:buClr>
              <a:buAutoNum type="arabicPeriod"/>
              <a:defRPr/>
            </a:pPr>
            <a:r>
              <a:rPr lang="en-US" altLang="zh-CN" sz="2000" dirty="0">
                <a:latin typeface="Calibri Light"/>
                <a:ea typeface="微软雅黑" charset="-122"/>
                <a:cs typeface="+mn-ea"/>
                <a:sym typeface="+mn-lt"/>
              </a:rPr>
              <a:t>Others can verify its signature with the public key hash</a:t>
            </a:r>
          </a:p>
          <a:p>
            <a:pPr marL="457200" indent="-457200" algn="l" defTabSz="685800">
              <a:lnSpc>
                <a:spcPct val="150000"/>
              </a:lnSpc>
              <a:buClr>
                <a:srgbClr val="E7E6E6">
                  <a:lumMod val="10000"/>
                </a:srgbClr>
              </a:buClr>
              <a:buAutoNum type="arabicPeriod"/>
              <a:defRPr/>
            </a:pPr>
            <a:r>
              <a:rPr lang="en-US" altLang="zh-CN" sz="2000" noProof="0" dirty="0">
                <a:ln>
                  <a:noFill/>
                </a:ln>
                <a:solidFill>
                  <a:schemeClr val="tx1"/>
                </a:solidFill>
                <a:effectLst/>
                <a:uLnTx/>
                <a:uFillTx/>
                <a:latin typeface="Calibri Light"/>
                <a:ea typeface="微软雅黑" charset="-122"/>
                <a:cs typeface="+mn-ea"/>
                <a:sym typeface="+mn-lt"/>
              </a:rPr>
              <a:t>Send the transaction to the pool and wait for a new block proposed</a:t>
            </a:r>
          </a:p>
          <a:p>
            <a:pPr marL="457200" indent="-457200" algn="l" defTabSz="685800">
              <a:lnSpc>
                <a:spcPct val="150000"/>
              </a:lnSpc>
              <a:buClr>
                <a:srgbClr val="E7E6E6">
                  <a:lumMod val="10000"/>
                </a:srgbClr>
              </a:buClr>
              <a:buAutoNum type="arabicPeriod"/>
              <a:defRPr/>
            </a:pPr>
            <a:r>
              <a:rPr lang="en-US" altLang="zh-CN" sz="2000" dirty="0">
                <a:latin typeface="Calibri Light"/>
                <a:ea typeface="微软雅黑" charset="-122"/>
                <a:cs typeface="+mn-ea"/>
                <a:sym typeface="+mn-lt"/>
              </a:rPr>
              <a:t>Transaction done</a:t>
            </a:r>
            <a:endParaRPr lang="en-US" altLang="zh-CN" sz="2000" noProof="0" dirty="0">
              <a:ln>
                <a:noFill/>
              </a:ln>
              <a:solidFill>
                <a:schemeClr val="tx1"/>
              </a:solidFill>
              <a:effectLst/>
              <a:uLnTx/>
              <a:uFillTx/>
              <a:latin typeface="Calibri Light"/>
              <a:ea typeface="微软雅黑" charset="-122"/>
              <a:cs typeface="+mn-ea"/>
              <a:sym typeface="+mn-lt"/>
            </a:endParaRPr>
          </a:p>
        </p:txBody>
      </p:sp>
    </p:spTree>
  </p:cSld>
  <p:clrMapOvr>
    <a:masterClrMapping/>
  </p:clrMapOvr>
  <p:transition advTm="638"/>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A763DAC-2D2E-42BC-06C3-8CA0228A3CBF}"/>
              </a:ext>
            </a:extLst>
          </p:cNvPr>
          <p:cNvPicPr>
            <a:picLocks noChangeAspect="1"/>
          </p:cNvPicPr>
          <p:nvPr/>
        </p:nvPicPr>
        <p:blipFill>
          <a:blip r:embed="rId3"/>
          <a:stretch>
            <a:fillRect/>
          </a:stretch>
        </p:blipFill>
        <p:spPr>
          <a:xfrm>
            <a:off x="0" y="285810"/>
            <a:ext cx="4770939" cy="3040755"/>
          </a:xfrm>
          <a:prstGeom prst="rect">
            <a:avLst/>
          </a:prstGeom>
        </p:spPr>
      </p:pic>
      <p:pic>
        <p:nvPicPr>
          <p:cNvPr id="7" name="图片 6">
            <a:extLst>
              <a:ext uri="{FF2B5EF4-FFF2-40B4-BE49-F238E27FC236}">
                <a16:creationId xmlns:a16="http://schemas.microsoft.com/office/drawing/2014/main" id="{6E6805A9-A561-4F35-B122-0C552164C201}"/>
              </a:ext>
            </a:extLst>
          </p:cNvPr>
          <p:cNvPicPr>
            <a:picLocks noChangeAspect="1"/>
          </p:cNvPicPr>
          <p:nvPr/>
        </p:nvPicPr>
        <p:blipFill>
          <a:blip r:embed="rId4"/>
          <a:stretch>
            <a:fillRect/>
          </a:stretch>
        </p:blipFill>
        <p:spPr>
          <a:xfrm>
            <a:off x="4466504" y="2070364"/>
            <a:ext cx="4677496" cy="3073136"/>
          </a:xfrm>
          <a:prstGeom prst="rect">
            <a:avLst/>
          </a:prstGeom>
        </p:spPr>
      </p:pic>
    </p:spTree>
    <p:extLst>
      <p:ext uri="{BB962C8B-B14F-4D97-AF65-F5344CB8AC3E}">
        <p14:creationId xmlns:p14="http://schemas.microsoft.com/office/powerpoint/2010/main" val="2036897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object 2"/>
          <p:cNvSpPr/>
          <p:nvPr/>
        </p:nvSpPr>
        <p:spPr>
          <a:xfrm>
            <a:off x="0" y="0"/>
            <a:ext cx="6075363" cy="320675"/>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17411" name="object 4"/>
          <p:cNvSpPr/>
          <p:nvPr/>
        </p:nvSpPr>
        <p:spPr>
          <a:xfrm>
            <a:off x="7523163" y="82550"/>
            <a:ext cx="1249362" cy="241300"/>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17413" name="object 2"/>
          <p:cNvSpPr txBox="1"/>
          <p:nvPr/>
        </p:nvSpPr>
        <p:spPr>
          <a:xfrm>
            <a:off x="0" y="203200"/>
            <a:ext cx="8009890" cy="627736"/>
          </a:xfrm>
          <a:prstGeom prst="rect">
            <a:avLst/>
          </a:prstGeom>
          <a:noFill/>
          <a:ln w="9525">
            <a:noFill/>
          </a:ln>
        </p:spPr>
        <p:txBody>
          <a:bodyPr wrap="square" lIns="0" tIns="12065" rIns="0" bIns="0" anchor="t" anchorCtr="0">
            <a:spAutoFit/>
          </a:bodyPr>
          <a:lstStyle/>
          <a:p>
            <a:pPr marL="12700" indent="0">
              <a:lnSpc>
                <a:spcPct val="100000"/>
              </a:lnSpc>
              <a:spcBef>
                <a:spcPts val="100"/>
              </a:spcBef>
            </a:pPr>
            <a:r>
              <a:rPr lang="en-US" altLang="zh-CN" sz="4000" dirty="0">
                <a:solidFill>
                  <a:srgbClr val="A40020"/>
                </a:solidFill>
                <a:latin typeface="Arial" panose="020B0604020202020204"/>
                <a:ea typeface="+mn-ea"/>
              </a:rPr>
              <a:t> Transactions stored in Blocks</a:t>
            </a:r>
          </a:p>
        </p:txBody>
      </p:sp>
      <p:pic>
        <p:nvPicPr>
          <p:cNvPr id="6" name="图片 5">
            <a:extLst>
              <a:ext uri="{FF2B5EF4-FFF2-40B4-BE49-F238E27FC236}">
                <a16:creationId xmlns:a16="http://schemas.microsoft.com/office/drawing/2014/main" id="{B648A048-A897-0C46-62AF-142D4F84F581}"/>
              </a:ext>
            </a:extLst>
          </p:cNvPr>
          <p:cNvPicPr>
            <a:picLocks noChangeAspect="1"/>
          </p:cNvPicPr>
          <p:nvPr/>
        </p:nvPicPr>
        <p:blipFill>
          <a:blip r:embed="rId5"/>
          <a:stretch>
            <a:fillRect/>
          </a:stretch>
        </p:blipFill>
        <p:spPr>
          <a:xfrm>
            <a:off x="1530784" y="742998"/>
            <a:ext cx="6105000" cy="4400502"/>
          </a:xfrm>
          <a:prstGeom prst="rect">
            <a:avLst/>
          </a:prstGeom>
        </p:spPr>
      </p:pic>
    </p:spTree>
  </p:cSld>
  <p:clrMapOvr>
    <a:masterClrMapping/>
  </p:clrMapOvr>
  <p:transition advTm="638"/>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object 2"/>
          <p:cNvSpPr/>
          <p:nvPr/>
        </p:nvSpPr>
        <p:spPr>
          <a:xfrm>
            <a:off x="0" y="0"/>
            <a:ext cx="9144000" cy="5143500"/>
          </a:xfrm>
          <a:prstGeom prst="rect">
            <a:avLst/>
          </a:prstGeom>
          <a:blipFill rotWithShape="1">
            <a:blip r:embed="rId2"/>
            <a:stretch>
              <a:fillRect/>
            </a:stretch>
          </a:blipFill>
          <a:ln w="9525">
            <a:noFill/>
          </a:ln>
        </p:spPr>
        <p:txBody>
          <a:bodyPr wrap="square" lIns="0" tIns="0" rIns="0" bIns="0" anchor="t" anchorCtr="0"/>
          <a:lstStyle/>
          <a:p>
            <a:endParaRPr lang="zh-CN">
              <a:latin typeface="Calibri" charset="0"/>
              <a:ea typeface="+mn-ea"/>
            </a:endParaRPr>
          </a:p>
        </p:txBody>
      </p:sp>
      <p:sp>
        <p:nvSpPr>
          <p:cNvPr id="15362" name="object 3"/>
          <p:cNvSpPr/>
          <p:nvPr/>
        </p:nvSpPr>
        <p:spPr>
          <a:xfrm>
            <a:off x="6421438" y="2524125"/>
            <a:ext cx="2722562" cy="2619375"/>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15363" name="object 4"/>
          <p:cNvSpPr/>
          <p:nvPr/>
        </p:nvSpPr>
        <p:spPr>
          <a:xfrm>
            <a:off x="6772275" y="4751388"/>
            <a:ext cx="2081213" cy="265112"/>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15364" name="object 5"/>
          <p:cNvSpPr/>
          <p:nvPr/>
        </p:nvSpPr>
        <p:spPr>
          <a:xfrm>
            <a:off x="0" y="2527300"/>
            <a:ext cx="6423025" cy="2616200"/>
          </a:xfrm>
          <a:custGeom>
            <a:avLst/>
            <a:gdLst/>
            <a:ahLst/>
            <a:cxnLst/>
            <a:rect l="0" t="0" r="0" b="0"/>
            <a:pathLst>
              <a:path w="6422390" h="2616835">
                <a:moveTo>
                  <a:pt x="0" y="2616708"/>
                </a:moveTo>
                <a:lnTo>
                  <a:pt x="6422136" y="2616708"/>
                </a:lnTo>
                <a:lnTo>
                  <a:pt x="6422136" y="0"/>
                </a:lnTo>
                <a:lnTo>
                  <a:pt x="0" y="0"/>
                </a:lnTo>
                <a:lnTo>
                  <a:pt x="0" y="2616708"/>
                </a:lnTo>
                <a:close/>
              </a:path>
            </a:pathLst>
          </a:custGeom>
          <a:solidFill>
            <a:srgbClr val="FFFFFF">
              <a:alpha val="85097"/>
            </a:srgbClr>
          </a:solidFill>
          <a:ln w="9525">
            <a:noFill/>
          </a:ln>
        </p:spPr>
        <p:txBody>
          <a:bodyPr/>
          <a:lstStyle/>
          <a:p>
            <a:endParaRPr lang="zh-CN" altLang="en-US"/>
          </a:p>
        </p:txBody>
      </p:sp>
      <p:sp>
        <p:nvSpPr>
          <p:cNvPr id="15365" name="object 6"/>
          <p:cNvSpPr/>
          <p:nvPr/>
        </p:nvSpPr>
        <p:spPr>
          <a:xfrm>
            <a:off x="6451600" y="3027363"/>
            <a:ext cx="1516063" cy="501650"/>
          </a:xfrm>
          <a:prstGeom prst="rect">
            <a:avLst/>
          </a:prstGeom>
          <a:blipFill rotWithShape="1">
            <a:blip r:embed="rId5"/>
            <a:stretch>
              <a:fillRect/>
            </a:stretch>
          </a:blipFill>
          <a:ln w="9525">
            <a:noFill/>
          </a:ln>
        </p:spPr>
        <p:txBody>
          <a:bodyPr wrap="square" lIns="0" tIns="0" rIns="0" bIns="0" anchor="t" anchorCtr="0"/>
          <a:lstStyle/>
          <a:p>
            <a:endParaRPr lang="zh-CN">
              <a:latin typeface="Calibri" charset="0"/>
              <a:ea typeface="+mn-ea"/>
            </a:endParaRPr>
          </a:p>
        </p:txBody>
      </p:sp>
      <p:sp>
        <p:nvSpPr>
          <p:cNvPr id="15366" name="object 7"/>
          <p:cNvSpPr txBox="1"/>
          <p:nvPr/>
        </p:nvSpPr>
        <p:spPr>
          <a:xfrm>
            <a:off x="400050" y="3305175"/>
            <a:ext cx="5567363" cy="566420"/>
          </a:xfrm>
          <a:prstGeom prst="rect">
            <a:avLst/>
          </a:prstGeom>
          <a:noFill/>
          <a:ln w="9525">
            <a:noFill/>
          </a:ln>
        </p:spPr>
        <p:txBody>
          <a:bodyPr wrap="square" lIns="0" tIns="12700" rIns="0" bIns="0" anchor="t" anchorCtr="0">
            <a:spAutoFit/>
          </a:bodyPr>
          <a:lstStyle/>
          <a:p>
            <a:pPr marL="12700" indent="0" defTabSz="914400">
              <a:lnSpc>
                <a:spcPct val="100000"/>
              </a:lnSpc>
              <a:spcBef>
                <a:spcPts val="100"/>
              </a:spcBef>
            </a:pPr>
            <a:r>
              <a:rPr lang="en-US" altLang="zh-CN" sz="3600" dirty="0">
                <a:latin typeface="Arial" panose="020B0604020202020204"/>
                <a:ea typeface="+mn-ea"/>
              </a:rPr>
              <a:t>Storage</a:t>
            </a:r>
            <a:r>
              <a:rPr lang="zh-CN" sz="3600" dirty="0">
                <a:latin typeface="Arial" panose="020B0604020202020204"/>
                <a:ea typeface="+mn-ea"/>
              </a:rPr>
              <a:t> </a:t>
            </a:r>
          </a:p>
        </p:txBody>
      </p:sp>
    </p:spTree>
  </p:cSld>
  <p:clrMapOvr>
    <a:masterClrMapping/>
  </p:clrMapOvr>
  <p:transition advTm="6696"/>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object 2"/>
          <p:cNvSpPr/>
          <p:nvPr/>
        </p:nvSpPr>
        <p:spPr>
          <a:xfrm>
            <a:off x="0" y="0"/>
            <a:ext cx="6075363" cy="320675"/>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16386" name="object 3"/>
          <p:cNvSpPr/>
          <p:nvPr/>
        </p:nvSpPr>
        <p:spPr>
          <a:xfrm>
            <a:off x="6526213" y="4864100"/>
            <a:ext cx="2617787" cy="279400"/>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16387" name="object 4"/>
          <p:cNvSpPr/>
          <p:nvPr/>
        </p:nvSpPr>
        <p:spPr>
          <a:xfrm>
            <a:off x="7523163" y="82550"/>
            <a:ext cx="1249362" cy="241300"/>
          </a:xfrm>
          <a:prstGeom prst="rect">
            <a:avLst/>
          </a:prstGeom>
          <a:blipFill rotWithShape="1">
            <a:blip r:embed="rId5"/>
            <a:stretch>
              <a:fillRect/>
            </a:stretch>
          </a:blipFill>
          <a:ln w="9525">
            <a:noFill/>
          </a:ln>
        </p:spPr>
        <p:txBody>
          <a:bodyPr wrap="square" lIns="0" tIns="0" rIns="0" bIns="0" anchor="t" anchorCtr="0"/>
          <a:lstStyle/>
          <a:p>
            <a:endParaRPr lang="zh-CN">
              <a:latin typeface="Calibri" charset="0"/>
              <a:ea typeface="+mn-ea"/>
            </a:endParaRPr>
          </a:p>
        </p:txBody>
      </p:sp>
      <p:sp>
        <p:nvSpPr>
          <p:cNvPr id="16388" name="object 6"/>
          <p:cNvSpPr txBox="1"/>
          <p:nvPr/>
        </p:nvSpPr>
        <p:spPr>
          <a:xfrm>
            <a:off x="609704" y="977601"/>
            <a:ext cx="5105266" cy="1483227"/>
          </a:xfrm>
          <a:prstGeom prst="rect">
            <a:avLst/>
          </a:prstGeom>
          <a:noFill/>
          <a:ln w="9525">
            <a:noFill/>
          </a:ln>
        </p:spPr>
        <p:txBody>
          <a:bodyPr wrap="square" lIns="0" tIns="12065" rIns="0" bIns="0" anchor="t" anchorCtr="0">
            <a:spAutoFit/>
          </a:bodyPr>
          <a:lstStyle/>
          <a:p>
            <a:pPr marL="457200" indent="-457200" algn="l" defTabSz="685800">
              <a:lnSpc>
                <a:spcPct val="150000"/>
              </a:lnSpc>
              <a:buClr>
                <a:srgbClr val="E7E6E6">
                  <a:lumMod val="10000"/>
                </a:srgbClr>
              </a:buClr>
              <a:buAutoNum type="alphaLcParenR"/>
              <a:defRPr/>
            </a:pPr>
            <a:r>
              <a:rPr lang="en-US" altLang="zh-CN" sz="2200" dirty="0">
                <a:latin typeface="Calibri Light"/>
                <a:ea typeface="微软雅黑" charset="-122"/>
                <a:cs typeface="+mn-ea"/>
                <a:sym typeface="+mn-lt"/>
              </a:rPr>
              <a:t>The whole blockchain store in local disk</a:t>
            </a:r>
          </a:p>
          <a:p>
            <a:pPr algn="l" defTabSz="685800">
              <a:lnSpc>
                <a:spcPct val="150000"/>
              </a:lnSpc>
              <a:buClr>
                <a:srgbClr val="E7E6E6">
                  <a:lumMod val="10000"/>
                </a:srgbClr>
              </a:buClr>
              <a:defRPr/>
            </a:pPr>
            <a:r>
              <a:rPr lang="en-US" altLang="zh-CN" sz="2200" noProof="0" dirty="0">
                <a:ln>
                  <a:noFill/>
                </a:ln>
                <a:solidFill>
                  <a:schemeClr val="tx1"/>
                </a:solidFill>
                <a:effectLst/>
                <a:uLnTx/>
                <a:uFillTx/>
                <a:latin typeface="Calibri Light"/>
                <a:ea typeface="微软雅黑" charset="-122"/>
                <a:cs typeface="+mn-ea"/>
                <a:sym typeface="+mn-lt"/>
              </a:rPr>
              <a:t>		</a:t>
            </a:r>
            <a:r>
              <a:rPr lang="en-US" altLang="zh-CN" sz="2200" noProof="0" dirty="0">
                <a:ln>
                  <a:noFill/>
                </a:ln>
                <a:solidFill>
                  <a:schemeClr val="tx1"/>
                </a:solidFill>
                <a:effectLst/>
                <a:uLnTx/>
                <a:uFillTx/>
                <a:latin typeface="Calibri Light"/>
                <a:ea typeface="微软雅黑" charset="-122"/>
                <a:cs typeface="+mn-ea"/>
                <a:sym typeface="+mn-lt"/>
                <a:hlinkClick r:id="rId6"/>
              </a:rPr>
              <a:t>http://127.0.0.1:5984/</a:t>
            </a:r>
            <a:endParaRPr lang="en-US" altLang="zh-CN" sz="2200" noProof="0" dirty="0">
              <a:ln>
                <a:noFill/>
              </a:ln>
              <a:solidFill>
                <a:schemeClr val="tx1"/>
              </a:solidFill>
              <a:effectLst/>
              <a:uLnTx/>
              <a:uFillTx/>
              <a:latin typeface="Calibri Light"/>
              <a:ea typeface="微软雅黑" charset="-122"/>
              <a:cs typeface="+mn-ea"/>
              <a:sym typeface="+mn-lt"/>
            </a:endParaRPr>
          </a:p>
          <a:p>
            <a:pPr algn="l" defTabSz="685800">
              <a:lnSpc>
                <a:spcPct val="150000"/>
              </a:lnSpc>
              <a:buClr>
                <a:srgbClr val="E7E6E6">
                  <a:lumMod val="10000"/>
                </a:srgbClr>
              </a:buClr>
              <a:defRPr/>
            </a:pPr>
            <a:r>
              <a:rPr lang="en-US" altLang="zh-CN" sz="2200" noProof="0" dirty="0">
                <a:ln>
                  <a:noFill/>
                </a:ln>
                <a:solidFill>
                  <a:schemeClr val="tx1"/>
                </a:solidFill>
                <a:effectLst/>
                <a:uLnTx/>
                <a:uFillTx/>
                <a:latin typeface="Calibri Light"/>
                <a:ea typeface="微软雅黑" charset="-122"/>
                <a:cs typeface="+mn-ea"/>
                <a:sym typeface="+mn-lt"/>
              </a:rPr>
              <a:t>b)    UTXO in </a:t>
            </a:r>
            <a:r>
              <a:rPr lang="en-US" altLang="zh-CN" sz="2200" dirty="0">
                <a:latin typeface="Calibri Light"/>
                <a:ea typeface="微软雅黑" charset="-122"/>
                <a:cs typeface="+mn-ea"/>
                <a:sym typeface="+mn-lt"/>
              </a:rPr>
              <a:t>database with a UTXO flag</a:t>
            </a:r>
            <a:endParaRPr lang="en-US" altLang="zh-CN" sz="2200" noProof="0" dirty="0">
              <a:ln>
                <a:noFill/>
              </a:ln>
              <a:solidFill>
                <a:schemeClr val="tx1"/>
              </a:solidFill>
              <a:effectLst/>
              <a:uLnTx/>
              <a:uFillTx/>
              <a:latin typeface="Calibri Light"/>
              <a:ea typeface="微软雅黑" charset="-122"/>
              <a:cs typeface="+mn-ea"/>
              <a:sym typeface="+mn-lt"/>
            </a:endParaRPr>
          </a:p>
        </p:txBody>
      </p:sp>
      <p:sp>
        <p:nvSpPr>
          <p:cNvPr id="16389" name="object 2"/>
          <p:cNvSpPr txBox="1"/>
          <p:nvPr/>
        </p:nvSpPr>
        <p:spPr>
          <a:xfrm>
            <a:off x="304912" y="320675"/>
            <a:ext cx="6760845" cy="627380"/>
          </a:xfrm>
          <a:prstGeom prst="rect">
            <a:avLst/>
          </a:prstGeom>
          <a:noFill/>
          <a:ln w="9525">
            <a:noFill/>
          </a:ln>
        </p:spPr>
        <p:txBody>
          <a:bodyPr wrap="square" lIns="0" tIns="12065" rIns="0" bIns="0" anchor="t" anchorCtr="0">
            <a:spAutoFit/>
          </a:bodyPr>
          <a:lstStyle/>
          <a:p>
            <a:pPr marL="12700" indent="0">
              <a:lnSpc>
                <a:spcPct val="100000"/>
              </a:lnSpc>
              <a:spcBef>
                <a:spcPts val="100"/>
              </a:spcBef>
            </a:pPr>
            <a:r>
              <a:rPr lang="en-US" altLang="zh-CN" sz="4000" dirty="0">
                <a:solidFill>
                  <a:srgbClr val="A40020"/>
                </a:solidFill>
                <a:latin typeface="Arial" panose="020B0604020202020204"/>
                <a:ea typeface="+mn-ea"/>
              </a:rPr>
              <a:t>Database-CouchDB</a:t>
            </a:r>
          </a:p>
        </p:txBody>
      </p:sp>
      <p:pic>
        <p:nvPicPr>
          <p:cNvPr id="5" name="图片 4">
            <a:extLst>
              <a:ext uri="{FF2B5EF4-FFF2-40B4-BE49-F238E27FC236}">
                <a16:creationId xmlns:a16="http://schemas.microsoft.com/office/drawing/2014/main" id="{0F9DA187-4AB6-10BB-EF02-123EF8894A96}"/>
              </a:ext>
            </a:extLst>
          </p:cNvPr>
          <p:cNvPicPr>
            <a:picLocks noChangeAspect="1"/>
          </p:cNvPicPr>
          <p:nvPr/>
        </p:nvPicPr>
        <p:blipFill>
          <a:blip r:embed="rId7"/>
          <a:stretch>
            <a:fillRect/>
          </a:stretch>
        </p:blipFill>
        <p:spPr>
          <a:xfrm>
            <a:off x="0" y="2691402"/>
            <a:ext cx="9144000" cy="2452098"/>
          </a:xfrm>
          <a:prstGeom prst="rect">
            <a:avLst/>
          </a:prstGeom>
        </p:spPr>
      </p:pic>
    </p:spTree>
  </p:cSld>
  <p:clrMapOvr>
    <a:masterClrMapping/>
  </p:clrMapOvr>
  <p:transition advTm="1219"/>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BF5AB-7163-151F-46FB-108CF2084908}"/>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41763F10-08FE-4DA4-0874-223A556F0AEB}"/>
              </a:ext>
            </a:extLst>
          </p:cNvPr>
          <p:cNvPicPr>
            <a:picLocks noChangeAspect="1"/>
          </p:cNvPicPr>
          <p:nvPr/>
        </p:nvPicPr>
        <p:blipFill>
          <a:blip r:embed="rId3"/>
          <a:stretch>
            <a:fillRect/>
          </a:stretch>
        </p:blipFill>
        <p:spPr>
          <a:xfrm>
            <a:off x="1295486" y="1978161"/>
            <a:ext cx="4854361" cy="1752752"/>
          </a:xfrm>
          <a:prstGeom prst="rect">
            <a:avLst/>
          </a:prstGeom>
        </p:spPr>
      </p:pic>
      <p:sp>
        <p:nvSpPr>
          <p:cNvPr id="9" name="文本框 8">
            <a:extLst>
              <a:ext uri="{FF2B5EF4-FFF2-40B4-BE49-F238E27FC236}">
                <a16:creationId xmlns:a16="http://schemas.microsoft.com/office/drawing/2014/main" id="{02DFE7C9-B812-334D-6735-71C823DA6B63}"/>
              </a:ext>
            </a:extLst>
          </p:cNvPr>
          <p:cNvSpPr txBox="1"/>
          <p:nvPr/>
        </p:nvSpPr>
        <p:spPr>
          <a:xfrm>
            <a:off x="533506" y="1381981"/>
            <a:ext cx="5333860" cy="464871"/>
          </a:xfrm>
          <a:prstGeom prst="rect">
            <a:avLst/>
          </a:prstGeom>
          <a:noFill/>
        </p:spPr>
        <p:txBody>
          <a:bodyPr wrap="square">
            <a:spAutoFit/>
          </a:bodyPr>
          <a:lstStyle/>
          <a:p>
            <a:pPr algn="l" defTabSz="685800">
              <a:lnSpc>
                <a:spcPct val="150000"/>
              </a:lnSpc>
              <a:buClr>
                <a:srgbClr val="E7E6E6">
                  <a:lumMod val="10000"/>
                </a:srgbClr>
              </a:buClr>
              <a:defRPr/>
            </a:pPr>
            <a:r>
              <a:rPr lang="en-US" altLang="zh-CN" dirty="0">
                <a:latin typeface="Calibri Light"/>
                <a:ea typeface="微软雅黑" charset="-122"/>
                <a:cs typeface="+mn-ea"/>
                <a:sym typeface="+mn-lt"/>
              </a:rPr>
              <a:t>c)   Get t</a:t>
            </a:r>
            <a:r>
              <a:rPr lang="en-US" altLang="zh-CN" sz="1800" dirty="0">
                <a:latin typeface="Calibri Light"/>
                <a:ea typeface="微软雅黑" charset="-122"/>
                <a:cs typeface="+mn-ea"/>
                <a:sym typeface="+mn-lt"/>
              </a:rPr>
              <a:t>he latest state from database to local memory </a:t>
            </a:r>
          </a:p>
        </p:txBody>
      </p:sp>
      <p:pic>
        <p:nvPicPr>
          <p:cNvPr id="11" name="图片 10">
            <a:extLst>
              <a:ext uri="{FF2B5EF4-FFF2-40B4-BE49-F238E27FC236}">
                <a16:creationId xmlns:a16="http://schemas.microsoft.com/office/drawing/2014/main" id="{07F412E8-EE9A-3616-E89D-6D90D20B6F69}"/>
              </a:ext>
            </a:extLst>
          </p:cNvPr>
          <p:cNvPicPr>
            <a:picLocks noChangeAspect="1"/>
          </p:cNvPicPr>
          <p:nvPr/>
        </p:nvPicPr>
        <p:blipFill>
          <a:blip r:embed="rId4"/>
          <a:stretch>
            <a:fillRect/>
          </a:stretch>
        </p:blipFill>
        <p:spPr>
          <a:xfrm>
            <a:off x="1295485" y="3732625"/>
            <a:ext cx="4854361" cy="1006486"/>
          </a:xfrm>
          <a:prstGeom prst="rect">
            <a:avLst/>
          </a:prstGeom>
        </p:spPr>
      </p:pic>
    </p:spTree>
    <p:extLst>
      <p:ext uri="{BB962C8B-B14F-4D97-AF65-F5344CB8AC3E}">
        <p14:creationId xmlns:p14="http://schemas.microsoft.com/office/powerpoint/2010/main" val="158780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文本&#10;&#10;描述已自动生成">
            <a:extLst>
              <a:ext uri="{FF2B5EF4-FFF2-40B4-BE49-F238E27FC236}">
                <a16:creationId xmlns:a16="http://schemas.microsoft.com/office/drawing/2014/main" id="{76597ADF-840D-124F-2287-3E1C3E8AB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385" y="3409928"/>
            <a:ext cx="5273497" cy="1432684"/>
          </a:xfrm>
          <a:prstGeom prst="rect">
            <a:avLst/>
          </a:prstGeom>
        </p:spPr>
      </p:pic>
      <p:sp>
        <p:nvSpPr>
          <p:cNvPr id="8" name="object 2">
            <a:extLst>
              <a:ext uri="{FF2B5EF4-FFF2-40B4-BE49-F238E27FC236}">
                <a16:creationId xmlns:a16="http://schemas.microsoft.com/office/drawing/2014/main" id="{E0EBC83A-A0FD-69E7-2250-B6C53510ECDF}"/>
              </a:ext>
            </a:extLst>
          </p:cNvPr>
          <p:cNvSpPr txBox="1"/>
          <p:nvPr/>
        </p:nvSpPr>
        <p:spPr>
          <a:xfrm>
            <a:off x="304912" y="362008"/>
            <a:ext cx="6760845" cy="627380"/>
          </a:xfrm>
          <a:prstGeom prst="rect">
            <a:avLst/>
          </a:prstGeom>
          <a:noFill/>
          <a:ln w="9525">
            <a:noFill/>
          </a:ln>
        </p:spPr>
        <p:txBody>
          <a:bodyPr wrap="square" lIns="0" tIns="12065" rIns="0" bIns="0" anchor="t" anchorCtr="0">
            <a:spAutoFit/>
          </a:bodyPr>
          <a:lstStyle/>
          <a:p>
            <a:pPr marL="12700" indent="0">
              <a:lnSpc>
                <a:spcPct val="100000"/>
              </a:lnSpc>
              <a:spcBef>
                <a:spcPts val="100"/>
              </a:spcBef>
            </a:pPr>
            <a:r>
              <a:rPr lang="en-US" altLang="zh-CN" sz="4000" dirty="0">
                <a:solidFill>
                  <a:srgbClr val="A40020"/>
                </a:solidFill>
                <a:latin typeface="Arial" panose="020B0604020202020204"/>
                <a:ea typeface="+mn-ea"/>
              </a:rPr>
              <a:t>CouchDB</a:t>
            </a:r>
          </a:p>
        </p:txBody>
      </p:sp>
      <p:pic>
        <p:nvPicPr>
          <p:cNvPr id="10" name="图片 9" descr="文本&#10;&#10;描述已自动生成">
            <a:extLst>
              <a:ext uri="{FF2B5EF4-FFF2-40B4-BE49-F238E27FC236}">
                <a16:creationId xmlns:a16="http://schemas.microsoft.com/office/drawing/2014/main" id="{BE21F862-ED03-CD2F-59F2-1D17EF535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18" y="1126928"/>
            <a:ext cx="5303980" cy="2499577"/>
          </a:xfrm>
          <a:prstGeom prst="rect">
            <a:avLst/>
          </a:prstGeom>
        </p:spPr>
      </p:pic>
    </p:spTree>
    <p:extLst>
      <p:ext uri="{BB962C8B-B14F-4D97-AF65-F5344CB8AC3E}">
        <p14:creationId xmlns:p14="http://schemas.microsoft.com/office/powerpoint/2010/main" val="3209066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F6D9996-9D35-6E91-8A0F-F7F88A9D3755}"/>
              </a:ext>
            </a:extLst>
          </p:cNvPr>
          <p:cNvPicPr>
            <a:picLocks noChangeAspect="1"/>
          </p:cNvPicPr>
          <p:nvPr/>
        </p:nvPicPr>
        <p:blipFill>
          <a:blip r:embed="rId2"/>
          <a:stretch>
            <a:fillRect/>
          </a:stretch>
        </p:blipFill>
        <p:spPr>
          <a:xfrm>
            <a:off x="1885042" y="285810"/>
            <a:ext cx="5075302" cy="4857690"/>
          </a:xfrm>
          <a:prstGeom prst="rect">
            <a:avLst/>
          </a:prstGeom>
        </p:spPr>
      </p:pic>
    </p:spTree>
    <p:extLst>
      <p:ext uri="{BB962C8B-B14F-4D97-AF65-F5344CB8AC3E}">
        <p14:creationId xmlns:p14="http://schemas.microsoft.com/office/powerpoint/2010/main" val="3247644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103A6-DFFD-816F-31BC-8111B3D9174B}"/>
              </a:ext>
            </a:extLst>
          </p:cNvPr>
          <p:cNvSpPr>
            <a:spLocks noGrp="1"/>
          </p:cNvSpPr>
          <p:nvPr>
            <p:ph type="title"/>
          </p:nvPr>
        </p:nvSpPr>
        <p:spPr/>
        <p:txBody>
          <a:bodyPr/>
          <a:lstStyle/>
          <a:p>
            <a:r>
              <a:rPr lang="en-US" altLang="zh-CN" dirty="0"/>
              <a:t>User Interface</a:t>
            </a:r>
            <a:endParaRPr lang="zh-CN" altLang="en-US" dirty="0"/>
          </a:p>
        </p:txBody>
      </p:sp>
      <p:pic>
        <p:nvPicPr>
          <p:cNvPr id="5" name="图片 4">
            <a:extLst>
              <a:ext uri="{FF2B5EF4-FFF2-40B4-BE49-F238E27FC236}">
                <a16:creationId xmlns:a16="http://schemas.microsoft.com/office/drawing/2014/main" id="{4EF498DC-8CE9-D0FA-6204-0D8267D99BB8}"/>
              </a:ext>
            </a:extLst>
          </p:cNvPr>
          <p:cNvPicPr>
            <a:picLocks noChangeAspect="1"/>
          </p:cNvPicPr>
          <p:nvPr/>
        </p:nvPicPr>
        <p:blipFill>
          <a:blip r:embed="rId3"/>
          <a:stretch>
            <a:fillRect/>
          </a:stretch>
        </p:blipFill>
        <p:spPr>
          <a:xfrm>
            <a:off x="1116030" y="1238134"/>
            <a:ext cx="6911939" cy="2667231"/>
          </a:xfrm>
          <a:prstGeom prst="rect">
            <a:avLst/>
          </a:prstGeom>
        </p:spPr>
      </p:pic>
    </p:spTree>
    <p:extLst>
      <p:ext uri="{BB962C8B-B14F-4D97-AF65-F5344CB8AC3E}">
        <p14:creationId xmlns:p14="http://schemas.microsoft.com/office/powerpoint/2010/main" val="3304579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object 2"/>
          <p:cNvSpPr/>
          <p:nvPr/>
        </p:nvSpPr>
        <p:spPr>
          <a:xfrm>
            <a:off x="0" y="0"/>
            <a:ext cx="9144000" cy="5143500"/>
          </a:xfrm>
          <a:prstGeom prst="rect">
            <a:avLst/>
          </a:prstGeom>
          <a:blipFill rotWithShape="1">
            <a:blip r:embed="rId2"/>
            <a:stretch>
              <a:fillRect/>
            </a:stretch>
          </a:blipFill>
          <a:ln w="9525">
            <a:noFill/>
          </a:ln>
        </p:spPr>
        <p:txBody>
          <a:bodyPr wrap="square" lIns="0" tIns="0" rIns="0" bIns="0" anchor="t" anchorCtr="0"/>
          <a:lstStyle/>
          <a:p>
            <a:endParaRPr lang="zh-CN">
              <a:latin typeface="Calibri" charset="0"/>
              <a:ea typeface="+mn-ea"/>
            </a:endParaRPr>
          </a:p>
        </p:txBody>
      </p:sp>
      <p:sp>
        <p:nvSpPr>
          <p:cNvPr id="15362" name="object 3"/>
          <p:cNvSpPr/>
          <p:nvPr/>
        </p:nvSpPr>
        <p:spPr>
          <a:xfrm>
            <a:off x="6421438" y="2524125"/>
            <a:ext cx="2722562" cy="2619375"/>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15363" name="object 4"/>
          <p:cNvSpPr/>
          <p:nvPr/>
        </p:nvSpPr>
        <p:spPr>
          <a:xfrm>
            <a:off x="6772275" y="4751388"/>
            <a:ext cx="2081213" cy="265112"/>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15364" name="object 5"/>
          <p:cNvSpPr/>
          <p:nvPr/>
        </p:nvSpPr>
        <p:spPr>
          <a:xfrm>
            <a:off x="0" y="2527300"/>
            <a:ext cx="6423025" cy="2616200"/>
          </a:xfrm>
          <a:custGeom>
            <a:avLst/>
            <a:gdLst/>
            <a:ahLst/>
            <a:cxnLst/>
            <a:rect l="0" t="0" r="0" b="0"/>
            <a:pathLst>
              <a:path w="6422390" h="2616835">
                <a:moveTo>
                  <a:pt x="0" y="2616708"/>
                </a:moveTo>
                <a:lnTo>
                  <a:pt x="6422136" y="2616708"/>
                </a:lnTo>
                <a:lnTo>
                  <a:pt x="6422136" y="0"/>
                </a:lnTo>
                <a:lnTo>
                  <a:pt x="0" y="0"/>
                </a:lnTo>
                <a:lnTo>
                  <a:pt x="0" y="2616708"/>
                </a:lnTo>
                <a:close/>
              </a:path>
            </a:pathLst>
          </a:custGeom>
          <a:solidFill>
            <a:srgbClr val="FFFFFF">
              <a:alpha val="85097"/>
            </a:srgbClr>
          </a:solidFill>
          <a:ln w="9525">
            <a:noFill/>
          </a:ln>
        </p:spPr>
        <p:txBody>
          <a:bodyPr/>
          <a:lstStyle/>
          <a:p>
            <a:endParaRPr lang="zh-CN" altLang="en-US"/>
          </a:p>
        </p:txBody>
      </p:sp>
      <p:sp>
        <p:nvSpPr>
          <p:cNvPr id="15365" name="object 6"/>
          <p:cNvSpPr/>
          <p:nvPr/>
        </p:nvSpPr>
        <p:spPr>
          <a:xfrm>
            <a:off x="6451600" y="3027363"/>
            <a:ext cx="1516063" cy="501650"/>
          </a:xfrm>
          <a:prstGeom prst="rect">
            <a:avLst/>
          </a:prstGeom>
          <a:blipFill rotWithShape="1">
            <a:blip r:embed="rId5"/>
            <a:stretch>
              <a:fillRect/>
            </a:stretch>
          </a:blipFill>
          <a:ln w="9525">
            <a:noFill/>
          </a:ln>
        </p:spPr>
        <p:txBody>
          <a:bodyPr wrap="square" lIns="0" tIns="0" rIns="0" bIns="0" anchor="t" anchorCtr="0"/>
          <a:lstStyle/>
          <a:p>
            <a:endParaRPr lang="zh-CN">
              <a:latin typeface="Calibri" charset="0"/>
              <a:ea typeface="+mn-ea"/>
            </a:endParaRPr>
          </a:p>
        </p:txBody>
      </p:sp>
      <p:sp>
        <p:nvSpPr>
          <p:cNvPr id="15366" name="object 7"/>
          <p:cNvSpPr txBox="1"/>
          <p:nvPr/>
        </p:nvSpPr>
        <p:spPr>
          <a:xfrm>
            <a:off x="972775" y="3267392"/>
            <a:ext cx="5567363" cy="566420"/>
          </a:xfrm>
          <a:prstGeom prst="rect">
            <a:avLst/>
          </a:prstGeom>
          <a:noFill/>
          <a:ln w="9525">
            <a:noFill/>
          </a:ln>
        </p:spPr>
        <p:txBody>
          <a:bodyPr wrap="square" lIns="0" tIns="12700" rIns="0" bIns="0" anchor="t" anchorCtr="0">
            <a:spAutoFit/>
          </a:bodyPr>
          <a:lstStyle/>
          <a:p>
            <a:pPr marL="12700" indent="0" defTabSz="914400">
              <a:lnSpc>
                <a:spcPct val="100000"/>
              </a:lnSpc>
              <a:spcBef>
                <a:spcPts val="100"/>
              </a:spcBef>
            </a:pPr>
            <a:r>
              <a:rPr lang="en-US" altLang="zh-CN" sz="3600" dirty="0">
                <a:latin typeface="Arial" panose="020B0604020202020204"/>
                <a:ea typeface="+mn-ea"/>
              </a:rPr>
              <a:t>Thank you</a:t>
            </a:r>
            <a:r>
              <a:rPr lang="zh-CN" sz="3600" dirty="0">
                <a:latin typeface="Arial" panose="020B0604020202020204"/>
                <a:ea typeface="+mn-ea"/>
              </a:rPr>
              <a:t> </a:t>
            </a:r>
          </a:p>
        </p:txBody>
      </p:sp>
    </p:spTree>
    <p:extLst>
      <p:ext uri="{BB962C8B-B14F-4D97-AF65-F5344CB8AC3E}">
        <p14:creationId xmlns:p14="http://schemas.microsoft.com/office/powerpoint/2010/main" val="1018704687"/>
      </p:ext>
    </p:extLst>
  </p:cSld>
  <p:clrMapOvr>
    <a:masterClrMapping/>
  </p:clrMapOvr>
  <p:transition advTm="6696"/>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object 2"/>
          <p:cNvSpPr/>
          <p:nvPr/>
        </p:nvSpPr>
        <p:spPr>
          <a:xfrm>
            <a:off x="0" y="0"/>
            <a:ext cx="9144000" cy="5143500"/>
          </a:xfrm>
          <a:prstGeom prst="rect">
            <a:avLst/>
          </a:prstGeom>
          <a:blipFill rotWithShape="1">
            <a:blip r:embed="rId2"/>
            <a:stretch>
              <a:fillRect/>
            </a:stretch>
          </a:blipFill>
          <a:ln w="9525">
            <a:noFill/>
          </a:ln>
        </p:spPr>
        <p:txBody>
          <a:bodyPr wrap="square" lIns="0" tIns="0" rIns="0" bIns="0" anchor="t" anchorCtr="0"/>
          <a:lstStyle/>
          <a:p>
            <a:endParaRPr lang="zh-CN">
              <a:latin typeface="Calibri" charset="0"/>
              <a:ea typeface="+mn-ea"/>
            </a:endParaRPr>
          </a:p>
        </p:txBody>
      </p:sp>
      <p:sp>
        <p:nvSpPr>
          <p:cNvPr id="9218" name="object 3"/>
          <p:cNvSpPr/>
          <p:nvPr/>
        </p:nvSpPr>
        <p:spPr>
          <a:xfrm>
            <a:off x="6421438" y="2524125"/>
            <a:ext cx="2722562" cy="2619375"/>
          </a:xfrm>
          <a:prstGeom prst="rect">
            <a:avLst/>
          </a:prstGeom>
          <a:blipFill rotWithShape="1">
            <a:blip r:embed="rId3"/>
            <a:stretch>
              <a:fillRect/>
            </a:stretch>
          </a:blipFill>
          <a:ln w="9525">
            <a:noFill/>
          </a:ln>
        </p:spPr>
        <p:txBody>
          <a:bodyPr wrap="square" lIns="0" tIns="0" rIns="0" bIns="0" anchor="t" anchorCtr="0"/>
          <a:lstStyle/>
          <a:p>
            <a:endParaRPr lang="zh-CN">
              <a:latin typeface="Calibri" charset="0"/>
              <a:ea typeface="+mn-ea"/>
            </a:endParaRPr>
          </a:p>
        </p:txBody>
      </p:sp>
      <p:sp>
        <p:nvSpPr>
          <p:cNvPr id="9219" name="object 4"/>
          <p:cNvSpPr/>
          <p:nvPr/>
        </p:nvSpPr>
        <p:spPr>
          <a:xfrm>
            <a:off x="6772275" y="4751388"/>
            <a:ext cx="2081213" cy="265112"/>
          </a:xfrm>
          <a:prstGeom prst="rect">
            <a:avLst/>
          </a:prstGeom>
          <a:blipFill rotWithShape="1">
            <a:blip r:embed="rId4"/>
            <a:stretch>
              <a:fillRect/>
            </a:stretch>
          </a:blipFill>
          <a:ln w="9525">
            <a:noFill/>
          </a:ln>
        </p:spPr>
        <p:txBody>
          <a:bodyPr wrap="square" lIns="0" tIns="0" rIns="0" bIns="0" anchor="t" anchorCtr="0"/>
          <a:lstStyle/>
          <a:p>
            <a:endParaRPr lang="zh-CN">
              <a:latin typeface="Calibri" charset="0"/>
              <a:ea typeface="+mn-ea"/>
            </a:endParaRPr>
          </a:p>
        </p:txBody>
      </p:sp>
      <p:sp>
        <p:nvSpPr>
          <p:cNvPr id="9220" name="object 5"/>
          <p:cNvSpPr/>
          <p:nvPr/>
        </p:nvSpPr>
        <p:spPr>
          <a:xfrm>
            <a:off x="0" y="2527300"/>
            <a:ext cx="6423025" cy="2616200"/>
          </a:xfrm>
          <a:custGeom>
            <a:avLst/>
            <a:gdLst/>
            <a:ahLst/>
            <a:cxnLst/>
            <a:rect l="0" t="0" r="0" b="0"/>
            <a:pathLst>
              <a:path w="6422390" h="2616835">
                <a:moveTo>
                  <a:pt x="0" y="2616708"/>
                </a:moveTo>
                <a:lnTo>
                  <a:pt x="6422136" y="2616708"/>
                </a:lnTo>
                <a:lnTo>
                  <a:pt x="6422136" y="0"/>
                </a:lnTo>
                <a:lnTo>
                  <a:pt x="0" y="0"/>
                </a:lnTo>
                <a:lnTo>
                  <a:pt x="0" y="2616708"/>
                </a:lnTo>
                <a:close/>
              </a:path>
            </a:pathLst>
          </a:custGeom>
          <a:solidFill>
            <a:srgbClr val="FFFFFF">
              <a:alpha val="85097"/>
            </a:srgbClr>
          </a:solidFill>
          <a:ln w="9525">
            <a:noFill/>
          </a:ln>
        </p:spPr>
        <p:txBody>
          <a:bodyPr/>
          <a:lstStyle/>
          <a:p>
            <a:endParaRPr lang="zh-CN" altLang="en-US"/>
          </a:p>
        </p:txBody>
      </p:sp>
      <p:sp>
        <p:nvSpPr>
          <p:cNvPr id="9221" name="object 6"/>
          <p:cNvSpPr txBox="1"/>
          <p:nvPr/>
        </p:nvSpPr>
        <p:spPr>
          <a:xfrm>
            <a:off x="408305" y="3025775"/>
            <a:ext cx="5612130" cy="627380"/>
          </a:xfrm>
          <a:prstGeom prst="rect">
            <a:avLst/>
          </a:prstGeom>
          <a:noFill/>
          <a:ln w="9525">
            <a:noFill/>
          </a:ln>
        </p:spPr>
        <p:txBody>
          <a:bodyPr wrap="square" lIns="0" tIns="12065" rIns="0" bIns="0" anchor="t" anchorCtr="0">
            <a:spAutoFit/>
          </a:bodyPr>
          <a:lstStyle/>
          <a:p>
            <a:pPr marL="12700" indent="0">
              <a:lnSpc>
                <a:spcPct val="100000"/>
              </a:lnSpc>
              <a:spcBef>
                <a:spcPts val="100"/>
              </a:spcBef>
            </a:pPr>
            <a:r>
              <a:rPr lang="zh-CN" sz="4000" dirty="0">
                <a:latin typeface="Arial" panose="020B0604020202020204"/>
                <a:ea typeface="+mn-ea"/>
              </a:rPr>
              <a:t>Blockchain Prototype</a:t>
            </a:r>
          </a:p>
        </p:txBody>
      </p:sp>
      <p:sp>
        <p:nvSpPr>
          <p:cNvPr id="9222" name="object 7"/>
          <p:cNvSpPr/>
          <p:nvPr/>
        </p:nvSpPr>
        <p:spPr>
          <a:xfrm>
            <a:off x="6451600" y="3027363"/>
            <a:ext cx="1516063" cy="501650"/>
          </a:xfrm>
          <a:prstGeom prst="rect">
            <a:avLst/>
          </a:prstGeom>
          <a:blipFill rotWithShape="1">
            <a:blip r:embed="rId5"/>
            <a:stretch>
              <a:fillRect/>
            </a:stretch>
          </a:blipFill>
          <a:ln w="9525">
            <a:noFill/>
          </a:ln>
        </p:spPr>
        <p:txBody>
          <a:bodyPr wrap="square" lIns="0" tIns="0" rIns="0" bIns="0" anchor="t" anchorCtr="0"/>
          <a:lstStyle/>
          <a:p>
            <a:endParaRPr lang="zh-CN">
              <a:latin typeface="Calibri" charset="0"/>
              <a:ea typeface="+mn-ea"/>
            </a:endParaRPr>
          </a:p>
        </p:txBody>
      </p:sp>
    </p:spTree>
  </p:cSld>
  <p:clrMapOvr>
    <a:masterClrMapping/>
  </p:clrMapOvr>
  <p:transition advTm="325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object 3"/>
          <p:cNvSpPr txBox="1"/>
          <p:nvPr/>
        </p:nvSpPr>
        <p:spPr>
          <a:xfrm>
            <a:off x="914496" y="1352582"/>
            <a:ext cx="6934449" cy="2639825"/>
          </a:xfrm>
          <a:prstGeom prst="rect">
            <a:avLst/>
          </a:prstGeom>
          <a:noFill/>
          <a:ln w="9525">
            <a:noFill/>
          </a:ln>
        </p:spPr>
        <p:txBody>
          <a:bodyPr wrap="square" lIns="0" tIns="13335" rIns="0" bIns="0" anchor="t" anchorCtr="0">
            <a:spAutoFit/>
          </a:bodyPr>
          <a:lstStyle/>
          <a:p>
            <a:pPr marL="12700" indent="0">
              <a:lnSpc>
                <a:spcPct val="100000"/>
              </a:lnSpc>
              <a:spcBef>
                <a:spcPts val="100"/>
              </a:spcBef>
            </a:pPr>
            <a:endParaRPr lang="zh-CN" sz="2000" dirty="0">
              <a:solidFill>
                <a:srgbClr val="7E7E7E"/>
              </a:solidFill>
              <a:latin typeface="Arial" panose="020B0604020202020204"/>
              <a:ea typeface="+mn-ea"/>
            </a:endParaRPr>
          </a:p>
          <a:p>
            <a:pPr marL="298450" indent="-285750">
              <a:lnSpc>
                <a:spcPct val="100000"/>
              </a:lnSpc>
              <a:spcBef>
                <a:spcPts val="100"/>
              </a:spcBef>
              <a:buFont typeface="Arial" panose="020B0604020202020204" pitchFamily="34" charset="0"/>
              <a:buChar char="•"/>
            </a:pPr>
            <a:r>
              <a:rPr lang="zh-CN" dirty="0">
                <a:latin typeface="Arial" panose="020B0604020202020204"/>
                <a:ea typeface="+mn-ea"/>
              </a:rPr>
              <a:t>Index: the height of the current block.</a:t>
            </a:r>
          </a:p>
          <a:p>
            <a:pPr marL="298450" indent="-285750">
              <a:lnSpc>
                <a:spcPct val="100000"/>
              </a:lnSpc>
              <a:spcBef>
                <a:spcPts val="100"/>
              </a:spcBef>
              <a:buFont typeface="Arial" panose="020B0604020202020204" pitchFamily="34" charset="0"/>
              <a:buChar char="•"/>
            </a:pPr>
            <a:r>
              <a:rPr lang="zh-CN" dirty="0">
                <a:latin typeface="Arial" panose="020B0604020202020204"/>
                <a:ea typeface="+mn-ea"/>
              </a:rPr>
              <a:t>Timestamp.</a:t>
            </a:r>
          </a:p>
          <a:p>
            <a:pPr marL="298450" indent="-285750">
              <a:lnSpc>
                <a:spcPct val="100000"/>
              </a:lnSpc>
              <a:spcBef>
                <a:spcPts val="100"/>
              </a:spcBef>
              <a:buFont typeface="Arial" panose="020B0604020202020204" pitchFamily="34" charset="0"/>
              <a:buChar char="•"/>
            </a:pPr>
            <a:r>
              <a:rPr lang="zh-CN" dirty="0">
                <a:latin typeface="Arial" panose="020B0604020202020204"/>
                <a:ea typeface="+mn-ea"/>
              </a:rPr>
              <a:t>Previous Block Hash.</a:t>
            </a:r>
          </a:p>
          <a:p>
            <a:pPr marL="298450" indent="-285750">
              <a:lnSpc>
                <a:spcPct val="100000"/>
              </a:lnSpc>
              <a:spcBef>
                <a:spcPts val="100"/>
              </a:spcBef>
              <a:buFont typeface="Arial" panose="020B0604020202020204" pitchFamily="34" charset="0"/>
              <a:buChar char="•"/>
            </a:pPr>
            <a:r>
              <a:rPr lang="zh-CN" dirty="0">
                <a:latin typeface="Arial" panose="020B0604020202020204"/>
                <a:ea typeface="+mn-ea"/>
              </a:rPr>
              <a:t>Current Block Hash.</a:t>
            </a:r>
          </a:p>
          <a:p>
            <a:pPr marL="298450" indent="-285750">
              <a:lnSpc>
                <a:spcPct val="100000"/>
              </a:lnSpc>
              <a:spcBef>
                <a:spcPts val="100"/>
              </a:spcBef>
              <a:buFont typeface="Arial" panose="020B0604020202020204" pitchFamily="34" charset="0"/>
              <a:buChar char="•"/>
            </a:pPr>
            <a:r>
              <a:rPr lang="zh-CN" dirty="0">
                <a:latin typeface="Arial" panose="020B0604020202020204"/>
                <a:ea typeface="+mn-ea"/>
              </a:rPr>
              <a:t>Difficulty: the number of </a:t>
            </a:r>
            <a:r>
              <a:rPr lang="en-US" altLang="zh-CN" dirty="0">
                <a:latin typeface="Arial" panose="020B0604020202020204"/>
                <a:ea typeface="+mn-ea"/>
              </a:rPr>
              <a:t>0’s </a:t>
            </a:r>
            <a:r>
              <a:rPr lang="zh-CN" dirty="0">
                <a:latin typeface="Arial" panose="020B0604020202020204"/>
                <a:ea typeface="+mn-ea"/>
              </a:rPr>
              <a:t>bits at the beginning of block hash.</a:t>
            </a:r>
          </a:p>
          <a:p>
            <a:pPr marL="298450" indent="-285750">
              <a:lnSpc>
                <a:spcPct val="100000"/>
              </a:lnSpc>
              <a:spcBef>
                <a:spcPts val="100"/>
              </a:spcBef>
              <a:buFont typeface="Arial" panose="020B0604020202020204" pitchFamily="34" charset="0"/>
              <a:buChar char="•"/>
            </a:pPr>
            <a:r>
              <a:rPr lang="zh-CN" dirty="0">
                <a:latin typeface="Arial" panose="020B0604020202020204"/>
                <a:ea typeface="+mn-ea"/>
              </a:rPr>
              <a:t>Nonce: the random number used to calculate the block hash.</a:t>
            </a:r>
          </a:p>
          <a:p>
            <a:pPr marL="298450" indent="-285750">
              <a:lnSpc>
                <a:spcPct val="100000"/>
              </a:lnSpc>
              <a:spcBef>
                <a:spcPts val="100"/>
              </a:spcBef>
              <a:buFont typeface="Arial" panose="020B0604020202020204" pitchFamily="34" charset="0"/>
              <a:buChar char="•"/>
            </a:pPr>
            <a:r>
              <a:rPr lang="zh-CN" dirty="0">
                <a:latin typeface="Arial" panose="020B0604020202020204"/>
                <a:ea typeface="+mn-ea"/>
              </a:rPr>
              <a:t>Merkle root of transactions.</a:t>
            </a:r>
          </a:p>
          <a:p>
            <a:pPr marL="298450" indent="-285750">
              <a:lnSpc>
                <a:spcPct val="100000"/>
              </a:lnSpc>
              <a:spcBef>
                <a:spcPts val="100"/>
              </a:spcBef>
              <a:buFont typeface="Arial" panose="020B0604020202020204" pitchFamily="34" charset="0"/>
              <a:buChar char="•"/>
            </a:pPr>
            <a:r>
              <a:rPr lang="zh-CN" dirty="0">
                <a:latin typeface="Arial" panose="020B0604020202020204"/>
                <a:ea typeface="+mn-ea"/>
              </a:rPr>
              <a:t>Data: transaction</a:t>
            </a:r>
            <a:r>
              <a:rPr lang="en-US" altLang="zh-CN" dirty="0">
                <a:latin typeface="Arial" panose="020B0604020202020204"/>
                <a:ea typeface="+mn-ea"/>
              </a:rPr>
              <a:t>s</a:t>
            </a:r>
            <a:r>
              <a:rPr lang="zh-CN" dirty="0">
                <a:latin typeface="Arial" panose="020B0604020202020204"/>
                <a:ea typeface="+mn-ea"/>
              </a:rPr>
              <a:t>.</a:t>
            </a:r>
          </a:p>
        </p:txBody>
      </p:sp>
      <p:sp>
        <p:nvSpPr>
          <p:cNvPr id="10242" name="object 2"/>
          <p:cNvSpPr txBox="1"/>
          <p:nvPr/>
        </p:nvSpPr>
        <p:spPr>
          <a:xfrm>
            <a:off x="346075" y="627380"/>
            <a:ext cx="6290945" cy="627380"/>
          </a:xfrm>
          <a:prstGeom prst="rect">
            <a:avLst/>
          </a:prstGeom>
          <a:noFill/>
          <a:ln w="9525">
            <a:noFill/>
          </a:ln>
        </p:spPr>
        <p:txBody>
          <a:bodyPr wrap="square" lIns="0" tIns="12065" rIns="0" bIns="0" anchor="t" anchorCtr="0">
            <a:spAutoFit/>
          </a:bodyPr>
          <a:lstStyle/>
          <a:p>
            <a:pPr marL="12700" indent="0">
              <a:lnSpc>
                <a:spcPct val="100000"/>
              </a:lnSpc>
              <a:spcBef>
                <a:spcPts val="100"/>
              </a:spcBef>
            </a:pPr>
            <a:r>
              <a:rPr lang="en-US" altLang="zh-CN" sz="4000" dirty="0">
                <a:solidFill>
                  <a:srgbClr val="A40020"/>
                </a:solidFill>
                <a:latin typeface="Arial" panose="020B0604020202020204"/>
                <a:ea typeface="+mn-ea"/>
              </a:rPr>
              <a:t>  Blockchain Construction</a:t>
            </a:r>
          </a:p>
        </p:txBody>
      </p:sp>
    </p:spTree>
  </p:cSld>
  <p:clrMapOvr>
    <a:masterClrMapping/>
  </p:clrMapOvr>
  <p:transition advTm="56449"/>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9363E01-B296-A747-ED0D-D8CB76B0876D}"/>
              </a:ext>
            </a:extLst>
          </p:cNvPr>
          <p:cNvPicPr>
            <a:picLocks noChangeAspect="1"/>
          </p:cNvPicPr>
          <p:nvPr/>
        </p:nvPicPr>
        <p:blipFill>
          <a:blip r:embed="rId3"/>
          <a:stretch>
            <a:fillRect/>
          </a:stretch>
        </p:blipFill>
        <p:spPr>
          <a:xfrm>
            <a:off x="985210" y="2225271"/>
            <a:ext cx="6329918" cy="2918229"/>
          </a:xfrm>
          <a:prstGeom prst="rect">
            <a:avLst/>
          </a:prstGeom>
        </p:spPr>
      </p:pic>
      <p:pic>
        <p:nvPicPr>
          <p:cNvPr id="10" name="图片 9">
            <a:extLst>
              <a:ext uri="{FF2B5EF4-FFF2-40B4-BE49-F238E27FC236}">
                <a16:creationId xmlns:a16="http://schemas.microsoft.com/office/drawing/2014/main" id="{74999953-B4A2-F0CE-68FA-B613284BEEFE}"/>
              </a:ext>
            </a:extLst>
          </p:cNvPr>
          <p:cNvPicPr>
            <a:picLocks noChangeAspect="1"/>
          </p:cNvPicPr>
          <p:nvPr/>
        </p:nvPicPr>
        <p:blipFill>
          <a:blip r:embed="rId4"/>
          <a:stretch>
            <a:fillRect/>
          </a:stretch>
        </p:blipFill>
        <p:spPr>
          <a:xfrm>
            <a:off x="985209" y="285809"/>
            <a:ext cx="5996239" cy="1939461"/>
          </a:xfrm>
          <a:prstGeom prst="rect">
            <a:avLst/>
          </a:prstGeom>
        </p:spPr>
      </p:pic>
    </p:spTree>
  </p:cSld>
  <p:clrMapOvr>
    <a:masterClrMapping/>
  </p:clrMapOvr>
  <p:transition advTm="63569"/>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object 2"/>
          <p:cNvSpPr/>
          <p:nvPr/>
        </p:nvSpPr>
        <p:spPr>
          <a:xfrm>
            <a:off x="0" y="0"/>
            <a:ext cx="9144000" cy="5143500"/>
          </a:xfrm>
          <a:prstGeom prst="rect">
            <a:avLst/>
          </a:prstGeom>
          <a:blipFill rotWithShape="1">
            <a:blip r:embed="rId3"/>
            <a:stretch>
              <a:fillRect/>
            </a:stretch>
          </a:blipFill>
          <a:ln w="9525">
            <a:noFill/>
          </a:ln>
        </p:spPr>
        <p:txBody>
          <a:bodyPr wrap="square" lIns="0" tIns="0" rIns="0" bIns="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charset="0"/>
              <a:ea typeface="宋体" panose="02010600030101010101" pitchFamily="2" charset="-122"/>
              <a:cs typeface="+mn-cs"/>
            </a:endParaRPr>
          </a:p>
        </p:txBody>
      </p:sp>
      <p:sp>
        <p:nvSpPr>
          <p:cNvPr id="13314" name="object 3"/>
          <p:cNvSpPr/>
          <p:nvPr/>
        </p:nvSpPr>
        <p:spPr>
          <a:xfrm>
            <a:off x="6421438" y="2524125"/>
            <a:ext cx="2722562" cy="2619375"/>
          </a:xfrm>
          <a:prstGeom prst="rect">
            <a:avLst/>
          </a:prstGeom>
          <a:blipFill rotWithShape="1">
            <a:blip r:embed="rId4"/>
            <a:stretch>
              <a:fillRect/>
            </a:stretch>
          </a:blipFill>
          <a:ln w="9525">
            <a:noFill/>
          </a:ln>
        </p:spPr>
        <p:txBody>
          <a:bodyPr wrap="square" lIns="0" tIns="0" rIns="0" bIns="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charset="0"/>
              <a:ea typeface="宋体" panose="02010600030101010101" pitchFamily="2" charset="-122"/>
              <a:cs typeface="+mn-cs"/>
            </a:endParaRPr>
          </a:p>
        </p:txBody>
      </p:sp>
      <p:sp>
        <p:nvSpPr>
          <p:cNvPr id="13315" name="object 4"/>
          <p:cNvSpPr/>
          <p:nvPr/>
        </p:nvSpPr>
        <p:spPr>
          <a:xfrm>
            <a:off x="6772275" y="4751388"/>
            <a:ext cx="2081213" cy="265112"/>
          </a:xfrm>
          <a:prstGeom prst="rect">
            <a:avLst/>
          </a:prstGeom>
          <a:blipFill rotWithShape="1">
            <a:blip r:embed="rId5"/>
            <a:stretch>
              <a:fillRect/>
            </a:stretch>
          </a:blipFill>
          <a:ln w="9525">
            <a:noFill/>
          </a:ln>
        </p:spPr>
        <p:txBody>
          <a:bodyPr wrap="square" lIns="0" tIns="0" rIns="0" bIns="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charset="0"/>
              <a:ea typeface="宋体" panose="02010600030101010101" pitchFamily="2" charset="-122"/>
              <a:cs typeface="+mn-cs"/>
            </a:endParaRPr>
          </a:p>
        </p:txBody>
      </p:sp>
      <p:sp>
        <p:nvSpPr>
          <p:cNvPr id="13316" name="object 5"/>
          <p:cNvSpPr/>
          <p:nvPr/>
        </p:nvSpPr>
        <p:spPr>
          <a:xfrm>
            <a:off x="0" y="2527300"/>
            <a:ext cx="6423025" cy="2616200"/>
          </a:xfrm>
          <a:custGeom>
            <a:avLst/>
            <a:gdLst/>
            <a:ahLst/>
            <a:cxnLst/>
            <a:rect l="0" t="0" r="0" b="0"/>
            <a:pathLst>
              <a:path w="6422390" h="2616835">
                <a:moveTo>
                  <a:pt x="0" y="2616708"/>
                </a:moveTo>
                <a:lnTo>
                  <a:pt x="6422136" y="2616708"/>
                </a:lnTo>
                <a:lnTo>
                  <a:pt x="6422136" y="0"/>
                </a:lnTo>
                <a:lnTo>
                  <a:pt x="0" y="0"/>
                </a:lnTo>
                <a:lnTo>
                  <a:pt x="0" y="2616708"/>
                </a:lnTo>
                <a:close/>
              </a:path>
            </a:pathLst>
          </a:custGeom>
          <a:solidFill>
            <a:srgbClr val="FFFFFF">
              <a:alpha val="85097"/>
            </a:srgb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charset="0"/>
              <a:ea typeface="宋体" charset="0"/>
              <a:cs typeface="+mn-cs"/>
            </a:endParaRPr>
          </a:p>
        </p:txBody>
      </p:sp>
      <p:sp>
        <p:nvSpPr>
          <p:cNvPr id="13317" name="object 6"/>
          <p:cNvSpPr/>
          <p:nvPr/>
        </p:nvSpPr>
        <p:spPr>
          <a:xfrm>
            <a:off x="6451600" y="3027363"/>
            <a:ext cx="1516063" cy="501650"/>
          </a:xfrm>
          <a:prstGeom prst="rect">
            <a:avLst/>
          </a:prstGeom>
          <a:blipFill rotWithShape="1">
            <a:blip r:embed="rId6"/>
            <a:stretch>
              <a:fillRect/>
            </a:stretch>
          </a:blipFill>
          <a:ln w="9525">
            <a:noFill/>
          </a:ln>
        </p:spPr>
        <p:txBody>
          <a:bodyPr wrap="square" lIns="0" tIns="0" rIns="0" bIns="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charset="0"/>
              <a:ea typeface="宋体" panose="02010600030101010101" pitchFamily="2" charset="-122"/>
              <a:cs typeface="+mn-cs"/>
            </a:endParaRPr>
          </a:p>
        </p:txBody>
      </p:sp>
      <p:sp>
        <p:nvSpPr>
          <p:cNvPr id="13318" name="object 7"/>
          <p:cNvSpPr txBox="1"/>
          <p:nvPr/>
        </p:nvSpPr>
        <p:spPr>
          <a:xfrm>
            <a:off x="400050" y="3305175"/>
            <a:ext cx="5567363" cy="566420"/>
          </a:xfrm>
          <a:prstGeom prst="rect">
            <a:avLst/>
          </a:prstGeom>
          <a:noFill/>
          <a:ln w="9525">
            <a:noFill/>
          </a:ln>
        </p:spPr>
        <p:txBody>
          <a:bodyPr wrap="square" lIns="0" tIns="12700" rIns="0" bIns="0" anchor="t" anchorCtr="0">
            <a:spAutoFit/>
          </a:bodyPr>
          <a:lstStyle/>
          <a:p>
            <a:pPr marL="12700" marR="0" lvl="0" indent="0" algn="l" defTabSz="914400" rtl="0" eaLnBrk="1" fontAlgn="base" latinLnBrk="0" hangingPunct="1">
              <a:lnSpc>
                <a:spcPct val="100000"/>
              </a:lnSpc>
              <a:spcBef>
                <a:spcPts val="100"/>
              </a:spcBef>
              <a:spcAft>
                <a:spcPct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rial" panose="020B0604020202020204"/>
                <a:ea typeface="宋体" charset="0"/>
                <a:cs typeface="+mn-cs"/>
              </a:rPr>
              <a:t>Network</a:t>
            </a:r>
          </a:p>
        </p:txBody>
      </p:sp>
      <p:sp>
        <p:nvSpPr>
          <p:cNvPr id="2" name="文本框 1">
            <a:extLst>
              <a:ext uri="{FF2B5EF4-FFF2-40B4-BE49-F238E27FC236}">
                <a16:creationId xmlns:a16="http://schemas.microsoft.com/office/drawing/2014/main" id="{4B466465-52DC-14A1-F87E-14F14E6520D8}"/>
              </a:ext>
            </a:extLst>
          </p:cNvPr>
          <p:cNvSpPr txBox="1"/>
          <p:nvPr/>
        </p:nvSpPr>
        <p:spPr>
          <a:xfrm>
            <a:off x="2743248" y="2876542"/>
            <a:ext cx="3252740" cy="9233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charset="0"/>
                <a:ea typeface="宋体" charset="0"/>
                <a:cs typeface="+mn-cs"/>
              </a:rPr>
              <a:t>1.</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Node handshake</a:t>
            </a:r>
            <a:endParaRPr kumimoji="0" lang="en-US" altLang="zh-CN" sz="1800" b="0" i="0" u="none" strike="noStrike" kern="1200" cap="none" spc="0" normalizeH="0" baseline="0" noProof="0" dirty="0">
              <a:ln>
                <a:noFill/>
              </a:ln>
              <a:solidFill>
                <a:prstClr val="black"/>
              </a:solidFill>
              <a:effectLst/>
              <a:uLnTx/>
              <a:uFillTx/>
              <a:latin typeface="Calibri" charset="0"/>
              <a:ea typeface="宋体"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charset="0"/>
                <a:ea typeface="宋体" charset="0"/>
                <a:cs typeface="+mn-cs"/>
              </a:rPr>
              <a:t>2.</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Get block data</a:t>
            </a:r>
            <a:endParaRPr kumimoji="0" lang="en-US" altLang="zh-CN" sz="1800" b="0" i="0" u="none" strike="noStrike" kern="1200" cap="none" spc="0" normalizeH="0" baseline="0" noProof="0" dirty="0">
              <a:ln>
                <a:noFill/>
              </a:ln>
              <a:solidFill>
                <a:prstClr val="black"/>
              </a:solidFill>
              <a:effectLst/>
              <a:uLnTx/>
              <a:uFillTx/>
              <a:latin typeface="Calibri" charset="0"/>
              <a:ea typeface="宋体"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charset="0"/>
                <a:ea typeface="宋体" charset="0"/>
                <a:cs typeface="+mn-cs"/>
              </a:rPr>
              <a:t>3.</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Transaction broadcast</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advTm="563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object 3"/>
          <p:cNvSpPr txBox="1"/>
          <p:nvPr/>
        </p:nvSpPr>
        <p:spPr>
          <a:xfrm>
            <a:off x="609704" y="965415"/>
            <a:ext cx="5737225" cy="610870"/>
          </a:xfrm>
          <a:prstGeom prst="rect">
            <a:avLst/>
          </a:prstGeom>
          <a:noFill/>
          <a:ln w="9525">
            <a:noFill/>
          </a:ln>
        </p:spPr>
        <p:txBody>
          <a:bodyPr wrap="square" lIns="0" tIns="13335" rIns="0" bIns="0" anchor="t" anchorCtr="0">
            <a:spAutoFit/>
          </a:bodyPr>
          <a:lstStyle/>
          <a:p>
            <a:pPr marL="12700" indent="0">
              <a:lnSpc>
                <a:spcPct val="100000"/>
              </a:lnSpc>
              <a:spcBef>
                <a:spcPts val="100"/>
              </a:spcBef>
            </a:pPr>
            <a:endParaRPr lang="zh-CN" sz="2000" dirty="0">
              <a:solidFill>
                <a:srgbClr val="7E7E7E"/>
              </a:solidFill>
              <a:latin typeface="Arial" panose="020B0604020202020204"/>
              <a:ea typeface="+mn-ea"/>
            </a:endParaRPr>
          </a:p>
          <a:p>
            <a:pPr marL="12700" indent="0">
              <a:lnSpc>
                <a:spcPct val="100000"/>
              </a:lnSpc>
              <a:spcBef>
                <a:spcPts val="100"/>
              </a:spcBef>
            </a:pPr>
            <a:endParaRPr lang="zh-CN">
              <a:latin typeface="Arial" panose="020B0604020202020204"/>
              <a:ea typeface="+mn-ea"/>
            </a:endParaRPr>
          </a:p>
        </p:txBody>
      </p:sp>
      <p:sp>
        <p:nvSpPr>
          <p:cNvPr id="10242" name="object 2"/>
          <p:cNvSpPr txBox="1"/>
          <p:nvPr/>
        </p:nvSpPr>
        <p:spPr>
          <a:xfrm>
            <a:off x="77470" y="627380"/>
            <a:ext cx="7770495" cy="566181"/>
          </a:xfrm>
          <a:prstGeom prst="rect">
            <a:avLst/>
          </a:prstGeom>
          <a:noFill/>
          <a:ln w="9525">
            <a:noFill/>
          </a:ln>
        </p:spPr>
        <p:txBody>
          <a:bodyPr wrap="square" lIns="0" tIns="12065" rIns="0" bIns="0" anchor="t" anchorCtr="0">
            <a:spAutoFit/>
          </a:bodyPr>
          <a:lstStyle/>
          <a:p>
            <a:pPr marL="12700" indent="0" algn="ctr">
              <a:lnSpc>
                <a:spcPct val="100000"/>
              </a:lnSpc>
              <a:spcBef>
                <a:spcPts val="100"/>
              </a:spcBef>
            </a:pPr>
            <a:r>
              <a:rPr lang="en-US" altLang="zh-CN" sz="3600" kern="0" dirty="0">
                <a:solidFill>
                  <a:srgbClr val="A40020"/>
                </a:solidFill>
                <a:latin typeface="Arial" panose="020B0604020202020204"/>
                <a:ea typeface="宋体" panose="02010600030101010101" pitchFamily="2" charset="-122"/>
                <a:cs typeface="Arial" panose="020B0604020202020204"/>
              </a:rPr>
              <a:t>Node</a:t>
            </a:r>
            <a:r>
              <a:rPr lang="zh-CN" altLang="en-US" sz="3600" kern="0" dirty="0">
                <a:solidFill>
                  <a:srgbClr val="A40020"/>
                </a:solidFill>
                <a:latin typeface="Arial" panose="020B0604020202020204"/>
                <a:ea typeface="宋体" panose="02010600030101010101" pitchFamily="2" charset="-122"/>
                <a:cs typeface="Arial" panose="020B0604020202020204"/>
              </a:rPr>
              <a:t> </a:t>
            </a:r>
            <a:r>
              <a:rPr lang="en-US" altLang="zh-CN" sz="3600" kern="0" dirty="0">
                <a:solidFill>
                  <a:srgbClr val="A40020"/>
                </a:solidFill>
                <a:latin typeface="Arial" panose="020B0604020202020204"/>
                <a:ea typeface="宋体" panose="02010600030101010101" pitchFamily="2" charset="-122"/>
                <a:cs typeface="Arial" panose="020B0604020202020204"/>
              </a:rPr>
              <a:t>handshake</a:t>
            </a:r>
            <a:endParaRPr lang="en-US" altLang="zh-CN" sz="4000" dirty="0">
              <a:solidFill>
                <a:srgbClr val="A40020"/>
              </a:solidFill>
              <a:latin typeface="Arial" panose="020B0604020202020204"/>
              <a:ea typeface="+mn-ea"/>
            </a:endParaRPr>
          </a:p>
        </p:txBody>
      </p:sp>
      <p:pic>
        <p:nvPicPr>
          <p:cNvPr id="4" name="图片 3">
            <a:extLst>
              <a:ext uri="{FF2B5EF4-FFF2-40B4-BE49-F238E27FC236}">
                <a16:creationId xmlns:a16="http://schemas.microsoft.com/office/drawing/2014/main" id="{5A3961AF-0A07-5E07-75C0-4B9CECC486EC}"/>
              </a:ext>
            </a:extLst>
          </p:cNvPr>
          <p:cNvPicPr>
            <a:picLocks noChangeAspect="1"/>
          </p:cNvPicPr>
          <p:nvPr/>
        </p:nvPicPr>
        <p:blipFill>
          <a:blip r:embed="rId3"/>
          <a:stretch>
            <a:fillRect/>
          </a:stretch>
        </p:blipFill>
        <p:spPr>
          <a:xfrm>
            <a:off x="4419604" y="1348138"/>
            <a:ext cx="4648078" cy="1831014"/>
          </a:xfrm>
          <a:prstGeom prst="rect">
            <a:avLst/>
          </a:prstGeom>
        </p:spPr>
      </p:pic>
      <p:sp>
        <p:nvSpPr>
          <p:cNvPr id="5" name="文本框 4">
            <a:extLst>
              <a:ext uri="{FF2B5EF4-FFF2-40B4-BE49-F238E27FC236}">
                <a16:creationId xmlns:a16="http://schemas.microsoft.com/office/drawing/2014/main" id="{EA66C4DB-458C-71E0-F947-E02823754172}"/>
              </a:ext>
            </a:extLst>
          </p:cNvPr>
          <p:cNvSpPr txBox="1"/>
          <p:nvPr/>
        </p:nvSpPr>
        <p:spPr>
          <a:xfrm>
            <a:off x="2819446" y="3943314"/>
            <a:ext cx="2360986" cy="646331"/>
          </a:xfrm>
          <a:prstGeom prst="rect">
            <a:avLst/>
          </a:prstGeom>
          <a:noFill/>
        </p:spPr>
        <p:txBody>
          <a:bodyPr wrap="square" rtlCol="0">
            <a:spAutoFit/>
          </a:bodyPr>
          <a:lstStyle/>
          <a:p>
            <a:r>
              <a:rPr lang="en-US" altLang="zh-CN" dirty="0" err="1">
                <a:solidFill>
                  <a:srgbClr val="FF0000"/>
                </a:solidFill>
              </a:rPr>
              <a:t>UDP</a:t>
            </a:r>
            <a:r>
              <a:rPr lang="en-US" altLang="zh-CN" dirty="0" err="1"/>
              <a:t>:protocol</a:t>
            </a:r>
            <a:r>
              <a:rPr lang="en-US" altLang="zh-CN" dirty="0"/>
              <a:t> discovery</a:t>
            </a:r>
          </a:p>
          <a:p>
            <a:r>
              <a:rPr lang="en-US" altLang="zh-CN" dirty="0" err="1">
                <a:solidFill>
                  <a:srgbClr val="FF0000"/>
                </a:solidFill>
              </a:rPr>
              <a:t>TCP</a:t>
            </a:r>
            <a:r>
              <a:rPr lang="en-US" altLang="zh-CN" dirty="0" err="1"/>
              <a:t>:data</a:t>
            </a:r>
            <a:r>
              <a:rPr lang="en-US" altLang="zh-CN" dirty="0"/>
              <a:t> transmission</a:t>
            </a:r>
            <a:endParaRPr lang="zh-CN" altLang="en-US" dirty="0"/>
          </a:p>
        </p:txBody>
      </p:sp>
      <p:pic>
        <p:nvPicPr>
          <p:cNvPr id="3" name="图片 2">
            <a:extLst>
              <a:ext uri="{FF2B5EF4-FFF2-40B4-BE49-F238E27FC236}">
                <a16:creationId xmlns:a16="http://schemas.microsoft.com/office/drawing/2014/main" id="{9E504700-410E-C954-631C-393C8FA10311}"/>
              </a:ext>
            </a:extLst>
          </p:cNvPr>
          <p:cNvPicPr>
            <a:picLocks noChangeAspect="1"/>
          </p:cNvPicPr>
          <p:nvPr/>
        </p:nvPicPr>
        <p:blipFill>
          <a:blip r:embed="rId4"/>
          <a:stretch>
            <a:fillRect/>
          </a:stretch>
        </p:blipFill>
        <p:spPr>
          <a:xfrm>
            <a:off x="197858" y="1468009"/>
            <a:ext cx="3295414" cy="1711143"/>
          </a:xfrm>
          <a:prstGeom prst="rect">
            <a:avLst/>
          </a:prstGeom>
        </p:spPr>
      </p:pic>
      <p:cxnSp>
        <p:nvCxnSpPr>
          <p:cNvPr id="7" name="直接连接符 6">
            <a:extLst>
              <a:ext uri="{FF2B5EF4-FFF2-40B4-BE49-F238E27FC236}">
                <a16:creationId xmlns:a16="http://schemas.microsoft.com/office/drawing/2014/main" id="{36AE76B2-BEB9-07C2-3735-955A12D46EA3}"/>
              </a:ext>
            </a:extLst>
          </p:cNvPr>
          <p:cNvCxnSpPr/>
          <p:nvPr/>
        </p:nvCxnSpPr>
        <p:spPr>
          <a:xfrm>
            <a:off x="76318" y="3486126"/>
            <a:ext cx="90676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976DD7D-E14B-069D-D8E8-CAF62B17FBDC}"/>
              </a:ext>
            </a:extLst>
          </p:cNvPr>
          <p:cNvCxnSpPr/>
          <p:nvPr/>
        </p:nvCxnSpPr>
        <p:spPr>
          <a:xfrm flipV="1">
            <a:off x="3886218" y="1123988"/>
            <a:ext cx="0" cy="23621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Tm="56449"/>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4BE13-F838-F8B5-E2C4-8D37E6D65D28}"/>
              </a:ext>
            </a:extLst>
          </p:cNvPr>
          <p:cNvSpPr>
            <a:spLocks noGrp="1"/>
          </p:cNvSpPr>
          <p:nvPr>
            <p:ph type="title"/>
          </p:nvPr>
        </p:nvSpPr>
        <p:spPr>
          <a:xfrm>
            <a:off x="265803" y="458356"/>
            <a:ext cx="6378575" cy="574675"/>
          </a:xfrm>
        </p:spPr>
        <p:txBody>
          <a:bodyPr/>
          <a:lstStyle/>
          <a:p>
            <a:r>
              <a:rPr lang="en-US" altLang="zh-CN" dirty="0"/>
              <a:t>get block </a:t>
            </a:r>
            <a:endParaRPr lang="zh-CN" altLang="en-US" dirty="0"/>
          </a:p>
        </p:txBody>
      </p:sp>
      <p:pic>
        <p:nvPicPr>
          <p:cNvPr id="5" name="图片 4">
            <a:extLst>
              <a:ext uri="{FF2B5EF4-FFF2-40B4-BE49-F238E27FC236}">
                <a16:creationId xmlns:a16="http://schemas.microsoft.com/office/drawing/2014/main" id="{81461A2D-9DDD-B8B5-4633-DDFE6A20AB3D}"/>
              </a:ext>
            </a:extLst>
          </p:cNvPr>
          <p:cNvPicPr>
            <a:picLocks noChangeAspect="1"/>
          </p:cNvPicPr>
          <p:nvPr/>
        </p:nvPicPr>
        <p:blipFill>
          <a:blip r:embed="rId3"/>
          <a:stretch>
            <a:fillRect/>
          </a:stretch>
        </p:blipFill>
        <p:spPr>
          <a:xfrm>
            <a:off x="710673" y="1025225"/>
            <a:ext cx="3393034" cy="1492288"/>
          </a:xfrm>
          <a:prstGeom prst="rect">
            <a:avLst/>
          </a:prstGeom>
        </p:spPr>
      </p:pic>
      <p:sp>
        <p:nvSpPr>
          <p:cNvPr id="8" name="圆柱体 7">
            <a:extLst>
              <a:ext uri="{FF2B5EF4-FFF2-40B4-BE49-F238E27FC236}">
                <a16:creationId xmlns:a16="http://schemas.microsoft.com/office/drawing/2014/main" id="{7D34C6AA-51BD-8A26-592B-3F0B74A7483E}"/>
              </a:ext>
            </a:extLst>
          </p:cNvPr>
          <p:cNvSpPr/>
          <p:nvPr/>
        </p:nvSpPr>
        <p:spPr>
          <a:xfrm>
            <a:off x="1143090" y="3346463"/>
            <a:ext cx="685782" cy="12350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database</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箭头: 右 8">
            <a:extLst>
              <a:ext uri="{FF2B5EF4-FFF2-40B4-BE49-F238E27FC236}">
                <a16:creationId xmlns:a16="http://schemas.microsoft.com/office/drawing/2014/main" id="{F60DF2C5-BAFE-6509-A52B-B1D32CAEF53C}"/>
              </a:ext>
            </a:extLst>
          </p:cNvPr>
          <p:cNvSpPr/>
          <p:nvPr/>
        </p:nvSpPr>
        <p:spPr>
          <a:xfrm>
            <a:off x="1943706" y="3726299"/>
            <a:ext cx="1066772" cy="574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prstClr val="white"/>
                </a:solidFill>
                <a:effectLst/>
                <a:uLnTx/>
                <a:uFillTx/>
                <a:latin typeface="等线" panose="02010600030101010101" pitchFamily="2" charset="-122"/>
                <a:ea typeface="宋体" panose="02010600030101010101" pitchFamily="2" charset="-122"/>
                <a:cs typeface="Times New Roman" panose="02020603050405020304" pitchFamily="18" charset="0"/>
              </a:rPr>
              <a:t>deserialization</a:t>
            </a:r>
            <a:endParaRPr kumimoji="0" lang="zh-CN" altLang="en-US" sz="9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a16="http://schemas.microsoft.com/office/drawing/2014/main" id="{55868C2F-1D09-8C90-C4B9-B75A799E8DF1}"/>
              </a:ext>
            </a:extLst>
          </p:cNvPr>
          <p:cNvSpPr/>
          <p:nvPr/>
        </p:nvSpPr>
        <p:spPr>
          <a:xfrm>
            <a:off x="3150298" y="3697272"/>
            <a:ext cx="609584" cy="53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D4D4D4"/>
                </a:solidFill>
                <a:effectLst/>
                <a:uLnTx/>
                <a:uFillTx/>
                <a:latin typeface="Consolas" panose="020B0609020204030204" pitchFamily="49" charset="0"/>
                <a:ea typeface="宋体" panose="02010600030101010101" pitchFamily="2" charset="-122"/>
                <a:cs typeface="+mn-cs"/>
              </a:rPr>
              <a:t>txs</a:t>
            </a:r>
            <a:endPar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宋体" panose="02010600030101010101" pitchFamily="2" charset="-122"/>
              <a:cs typeface="+mn-cs"/>
            </a:endParaRPr>
          </a:p>
        </p:txBody>
      </p:sp>
      <p:sp>
        <p:nvSpPr>
          <p:cNvPr id="12" name="椭圆 11">
            <a:extLst>
              <a:ext uri="{FF2B5EF4-FFF2-40B4-BE49-F238E27FC236}">
                <a16:creationId xmlns:a16="http://schemas.microsoft.com/office/drawing/2014/main" id="{35F51271-3155-E41D-91F0-4E33BEF60534}"/>
              </a:ext>
            </a:extLst>
          </p:cNvPr>
          <p:cNvSpPr/>
          <p:nvPr/>
        </p:nvSpPr>
        <p:spPr>
          <a:xfrm>
            <a:off x="762100" y="2625988"/>
            <a:ext cx="3124118" cy="24383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文本框 12">
            <a:extLst>
              <a:ext uri="{FF2B5EF4-FFF2-40B4-BE49-F238E27FC236}">
                <a16:creationId xmlns:a16="http://schemas.microsoft.com/office/drawing/2014/main" id="{8F95A298-DB24-0D04-3D3B-0E4F78A33B49}"/>
              </a:ext>
            </a:extLst>
          </p:cNvPr>
          <p:cNvSpPr txBox="1"/>
          <p:nvPr/>
        </p:nvSpPr>
        <p:spPr>
          <a:xfrm>
            <a:off x="1988101" y="2876542"/>
            <a:ext cx="838178"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charset="0"/>
                <a:ea typeface="宋体" charset="0"/>
                <a:cs typeface="+mn-cs"/>
              </a:rPr>
              <a:t>node1</a:t>
            </a:r>
            <a:endParaRPr kumimoji="0" lang="zh-CN" altLang="en-US" sz="1800" b="0" i="0" u="none" strike="noStrike" kern="1200" cap="none" spc="0" normalizeH="0" baseline="0" noProof="0" dirty="0">
              <a:ln>
                <a:noFill/>
              </a:ln>
              <a:solidFill>
                <a:prstClr val="black"/>
              </a:solidFill>
              <a:effectLst/>
              <a:uLnTx/>
              <a:uFillTx/>
              <a:latin typeface="Calibri" charset="0"/>
              <a:ea typeface="宋体" charset="0"/>
              <a:cs typeface="+mn-cs"/>
            </a:endParaRPr>
          </a:p>
        </p:txBody>
      </p:sp>
      <p:pic>
        <p:nvPicPr>
          <p:cNvPr id="15" name="图片 14">
            <a:extLst>
              <a:ext uri="{FF2B5EF4-FFF2-40B4-BE49-F238E27FC236}">
                <a16:creationId xmlns:a16="http://schemas.microsoft.com/office/drawing/2014/main" id="{58C5A49D-4782-2615-314D-5DCC45E5F3C1}"/>
              </a:ext>
            </a:extLst>
          </p:cNvPr>
          <p:cNvPicPr>
            <a:picLocks noChangeAspect="1"/>
          </p:cNvPicPr>
          <p:nvPr/>
        </p:nvPicPr>
        <p:blipFill>
          <a:blip r:embed="rId4"/>
          <a:stretch>
            <a:fillRect/>
          </a:stretch>
        </p:blipFill>
        <p:spPr>
          <a:xfrm>
            <a:off x="5081846" y="681486"/>
            <a:ext cx="2832867" cy="2379722"/>
          </a:xfrm>
          <a:prstGeom prst="rect">
            <a:avLst/>
          </a:prstGeom>
        </p:spPr>
      </p:pic>
      <p:sp>
        <p:nvSpPr>
          <p:cNvPr id="16" name="椭圆 15">
            <a:extLst>
              <a:ext uri="{FF2B5EF4-FFF2-40B4-BE49-F238E27FC236}">
                <a16:creationId xmlns:a16="http://schemas.microsoft.com/office/drawing/2014/main" id="{7E4191F6-3964-6EAD-02ED-65C7655F3FAB}"/>
              </a:ext>
            </a:extLst>
          </p:cNvPr>
          <p:cNvSpPr/>
          <p:nvPr/>
        </p:nvSpPr>
        <p:spPr>
          <a:xfrm>
            <a:off x="4821923" y="3105136"/>
            <a:ext cx="1676356" cy="166236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箭头: 右 16">
            <a:extLst>
              <a:ext uri="{FF2B5EF4-FFF2-40B4-BE49-F238E27FC236}">
                <a16:creationId xmlns:a16="http://schemas.microsoft.com/office/drawing/2014/main" id="{3ADBB3F7-0503-837E-8263-38EBEAF9FE75}"/>
              </a:ext>
            </a:extLst>
          </p:cNvPr>
          <p:cNvSpPr/>
          <p:nvPr/>
        </p:nvSpPr>
        <p:spPr>
          <a:xfrm>
            <a:off x="3950377" y="3745825"/>
            <a:ext cx="745210" cy="38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TCP</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文本框 17">
            <a:extLst>
              <a:ext uri="{FF2B5EF4-FFF2-40B4-BE49-F238E27FC236}">
                <a16:creationId xmlns:a16="http://schemas.microsoft.com/office/drawing/2014/main" id="{2374E069-D54B-4BBE-A94D-BC277D544F87}"/>
              </a:ext>
            </a:extLst>
          </p:cNvPr>
          <p:cNvSpPr txBox="1"/>
          <p:nvPr/>
        </p:nvSpPr>
        <p:spPr>
          <a:xfrm>
            <a:off x="5181584" y="3245874"/>
            <a:ext cx="91437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charset="0"/>
                <a:ea typeface="宋体" charset="0"/>
                <a:cs typeface="+mn-cs"/>
              </a:rPr>
              <a:t>node2</a:t>
            </a:r>
            <a:endParaRPr kumimoji="0" lang="zh-CN" altLang="en-US" sz="1800" b="0" i="0" u="none" strike="noStrike" kern="1200" cap="none" spc="0" normalizeH="0" baseline="0" noProof="0" dirty="0">
              <a:ln>
                <a:noFill/>
              </a:ln>
              <a:solidFill>
                <a:prstClr val="black"/>
              </a:solidFill>
              <a:effectLst/>
              <a:uLnTx/>
              <a:uFillTx/>
              <a:latin typeface="Calibri" charset="0"/>
              <a:ea typeface="宋体" charset="0"/>
              <a:cs typeface="+mn-cs"/>
            </a:endParaRPr>
          </a:p>
        </p:txBody>
      </p:sp>
      <p:sp>
        <p:nvSpPr>
          <p:cNvPr id="19" name="矩形 18">
            <a:extLst>
              <a:ext uri="{FF2B5EF4-FFF2-40B4-BE49-F238E27FC236}">
                <a16:creationId xmlns:a16="http://schemas.microsoft.com/office/drawing/2014/main" id="{74E9792E-4D9B-ABA9-EBB6-3768A75CAFE4}"/>
              </a:ext>
            </a:extLst>
          </p:cNvPr>
          <p:cNvSpPr/>
          <p:nvPr/>
        </p:nvSpPr>
        <p:spPr>
          <a:xfrm>
            <a:off x="5145208" y="3661838"/>
            <a:ext cx="914376" cy="30479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B050"/>
                </a:solidFill>
                <a:effectLst/>
                <a:uLnTx/>
                <a:uFillTx/>
                <a:latin typeface="Calibri"/>
                <a:ea typeface="宋体" panose="02010600030101010101" pitchFamily="2" charset="-122"/>
                <a:cs typeface="+mn-cs"/>
              </a:rPr>
              <a:t>ADD</a:t>
            </a:r>
            <a:endParaRPr kumimoji="0" lang="zh-CN" altLang="en-US" sz="1800" b="0" i="0" u="none" strike="noStrike" kern="1200" cap="none" spc="0" normalizeH="0" baseline="0" noProof="0" dirty="0">
              <a:ln>
                <a:noFill/>
              </a:ln>
              <a:solidFill>
                <a:srgbClr val="00B050"/>
              </a:solidFill>
              <a:effectLst/>
              <a:uLnTx/>
              <a:uFillTx/>
              <a:latin typeface="Calibri"/>
              <a:ea typeface="宋体" panose="02010600030101010101" pitchFamily="2" charset="-122"/>
              <a:cs typeface="+mn-cs"/>
            </a:endParaRPr>
          </a:p>
        </p:txBody>
      </p:sp>
      <p:sp>
        <p:nvSpPr>
          <p:cNvPr id="20" name="矩形 19">
            <a:extLst>
              <a:ext uri="{FF2B5EF4-FFF2-40B4-BE49-F238E27FC236}">
                <a16:creationId xmlns:a16="http://schemas.microsoft.com/office/drawing/2014/main" id="{999AC837-C1EF-2655-08F4-CA1C27B42901}"/>
              </a:ext>
            </a:extLst>
          </p:cNvPr>
          <p:cNvSpPr/>
          <p:nvPr/>
        </p:nvSpPr>
        <p:spPr>
          <a:xfrm>
            <a:off x="5181584" y="4126815"/>
            <a:ext cx="878000" cy="27368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B050"/>
                </a:solidFill>
                <a:effectLst/>
                <a:uLnTx/>
                <a:uFillTx/>
                <a:latin typeface="Calibri"/>
                <a:ea typeface="宋体" panose="02010600030101010101" pitchFamily="2" charset="-122"/>
                <a:cs typeface="+mn-cs"/>
              </a:rPr>
              <a:t>update</a:t>
            </a:r>
            <a:endParaRPr kumimoji="0" lang="zh-CN" altLang="en-US" sz="1800" b="0" i="0" u="none" strike="noStrike" kern="1200" cap="none" spc="0" normalizeH="0" baseline="0" noProof="0" dirty="0">
              <a:ln>
                <a:noFill/>
              </a:ln>
              <a:solidFill>
                <a:srgbClr val="00B05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47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60189-A767-EBB6-B52D-417DAE58D216}"/>
              </a:ext>
            </a:extLst>
          </p:cNvPr>
          <p:cNvSpPr>
            <a:spLocks noGrp="1"/>
          </p:cNvSpPr>
          <p:nvPr>
            <p:ph type="title"/>
          </p:nvPr>
        </p:nvSpPr>
        <p:spPr/>
        <p:txBody>
          <a:bodyPr/>
          <a:lstStyle/>
          <a:p>
            <a:r>
              <a:rPr lang="en-US" altLang="zh-CN" dirty="0"/>
              <a:t> Transaction broadcast</a:t>
            </a:r>
            <a:endParaRPr lang="zh-CN" altLang="en-US" dirty="0"/>
          </a:p>
        </p:txBody>
      </p:sp>
      <p:pic>
        <p:nvPicPr>
          <p:cNvPr id="5" name="图片 4">
            <a:extLst>
              <a:ext uri="{FF2B5EF4-FFF2-40B4-BE49-F238E27FC236}">
                <a16:creationId xmlns:a16="http://schemas.microsoft.com/office/drawing/2014/main" id="{B2D0420B-45D7-5D6B-3B77-A712334C8DF3}"/>
              </a:ext>
            </a:extLst>
          </p:cNvPr>
          <p:cNvPicPr>
            <a:picLocks noChangeAspect="1"/>
          </p:cNvPicPr>
          <p:nvPr/>
        </p:nvPicPr>
        <p:blipFill>
          <a:blip r:embed="rId3"/>
          <a:stretch>
            <a:fillRect/>
          </a:stretch>
        </p:blipFill>
        <p:spPr>
          <a:xfrm>
            <a:off x="228714" y="1352582"/>
            <a:ext cx="4904952" cy="3028938"/>
          </a:xfrm>
          <a:prstGeom prst="rect">
            <a:avLst/>
          </a:prstGeom>
        </p:spPr>
      </p:pic>
      <p:sp>
        <p:nvSpPr>
          <p:cNvPr id="6" name="文本框 5">
            <a:extLst>
              <a:ext uri="{FF2B5EF4-FFF2-40B4-BE49-F238E27FC236}">
                <a16:creationId xmlns:a16="http://schemas.microsoft.com/office/drawing/2014/main" id="{593294D1-4C72-8F79-F4DA-01FF214C253F}"/>
              </a:ext>
            </a:extLst>
          </p:cNvPr>
          <p:cNvSpPr txBox="1"/>
          <p:nvPr/>
        </p:nvSpPr>
        <p:spPr>
          <a:xfrm>
            <a:off x="5791168" y="1504978"/>
            <a:ext cx="2438336" cy="2308324"/>
          </a:xfrm>
          <a:prstGeom prst="rect">
            <a:avLst/>
          </a:prstGeom>
          <a:noFill/>
        </p:spPr>
        <p:txBody>
          <a:bodyPr wrap="square" rtlCol="0">
            <a:spAutoFit/>
          </a:bodyPr>
          <a:lstStyle/>
          <a:p>
            <a:pPr marL="342900" indent="-342900">
              <a:buAutoNum type="arabicPeriod"/>
            </a:pPr>
            <a:r>
              <a:rPr lang="en-US" altLang="zh-CN" dirty="0"/>
              <a:t>Handle transaction</a:t>
            </a:r>
          </a:p>
          <a:p>
            <a:r>
              <a:rPr lang="en-US" altLang="zh-CN" dirty="0">
                <a:solidFill>
                  <a:srgbClr val="FF0000"/>
                </a:solidFill>
              </a:rPr>
              <a:t>transaction pool</a:t>
            </a:r>
          </a:p>
          <a:p>
            <a:r>
              <a:rPr lang="en-US" altLang="zh-CN" dirty="0"/>
              <a:t>2. Get block</a:t>
            </a:r>
          </a:p>
          <a:p>
            <a:r>
              <a:rPr lang="en-US" altLang="zh-CN" dirty="0">
                <a:solidFill>
                  <a:srgbClr val="FF0000"/>
                </a:solidFill>
              </a:rPr>
              <a:t>From server /update</a:t>
            </a:r>
          </a:p>
          <a:p>
            <a:r>
              <a:rPr lang="en-US" altLang="zh-CN" dirty="0"/>
              <a:t>3. Handle shake</a:t>
            </a:r>
          </a:p>
          <a:p>
            <a:r>
              <a:rPr lang="en-US" altLang="zh-CN" dirty="0">
                <a:solidFill>
                  <a:srgbClr val="FF0000"/>
                </a:solidFill>
              </a:rPr>
              <a:t>Lower height</a:t>
            </a:r>
          </a:p>
          <a:p>
            <a:r>
              <a:rPr lang="en-US" altLang="zh-CN" dirty="0"/>
              <a:t>4. Shake loop</a:t>
            </a:r>
          </a:p>
          <a:p>
            <a:r>
              <a:rPr lang="en-US" altLang="zh-CN" dirty="0">
                <a:solidFill>
                  <a:srgbClr val="FF0000"/>
                </a:solidFill>
              </a:rPr>
              <a:t>10s</a:t>
            </a:r>
            <a:endParaRPr lang="zh-CN" altLang="en-US" dirty="0">
              <a:solidFill>
                <a:srgbClr val="FF0000"/>
              </a:solidFill>
            </a:endParaRPr>
          </a:p>
        </p:txBody>
      </p:sp>
    </p:spTree>
    <p:extLst>
      <p:ext uri="{BB962C8B-B14F-4D97-AF65-F5344CB8AC3E}">
        <p14:creationId xmlns:p14="http://schemas.microsoft.com/office/powerpoint/2010/main" val="1488615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1326</Words>
  <Application>Microsoft Office PowerPoint</Application>
  <PresentationFormat>全屏显示(16:9)</PresentationFormat>
  <Paragraphs>164</Paragraphs>
  <Slides>29</Slides>
  <Notes>21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29</vt:i4>
      </vt:variant>
    </vt:vector>
  </HeadingPairs>
  <TitlesOfParts>
    <vt:vector size="36" baseType="lpstr">
      <vt:lpstr>等线</vt:lpstr>
      <vt:lpstr>Arial</vt:lpstr>
      <vt:lpstr>Calibri</vt:lpstr>
      <vt:lpstr>Calibri Light</vt:lpstr>
      <vt:lpstr>Consolas</vt:lpstr>
      <vt:lpstr>Office Theme</vt:lpstr>
      <vt:lpstr>1_Office Theme</vt:lpstr>
      <vt:lpstr>PowerPoint 演示文稿</vt:lpstr>
      <vt:lpstr>Agenda</vt:lpstr>
      <vt:lpstr>PowerPoint 演示文稿</vt:lpstr>
      <vt:lpstr>PowerPoint 演示文稿</vt:lpstr>
      <vt:lpstr>PowerPoint 演示文稿</vt:lpstr>
      <vt:lpstr>PowerPoint 演示文稿</vt:lpstr>
      <vt:lpstr>PowerPoint 演示文稿</vt:lpstr>
      <vt:lpstr>get block </vt:lpstr>
      <vt:lpstr> Transaction broadcast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Transactions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User Interface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Stella Lee</dc:creator>
  <cp:lastModifiedBy>张 子衿</cp:lastModifiedBy>
  <cp:revision>35</cp:revision>
  <dcterms:created xsi:type="dcterms:W3CDTF">2022-11-20T10:06:35Z</dcterms:created>
  <dcterms:modified xsi:type="dcterms:W3CDTF">2023-01-10T11:05:55Z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1900-01-01T00:00:00Z</vt:filetime>
  </property>
  <property fmtid="{D5CDD505-2E9C-101B-9397-08002B2CF9AE}" pid="3" name="Creator">
    <vt:lpwstr>Acrobat PDFMaker 21 for PowerPoint</vt:lpwstr>
  </property>
  <property fmtid="{D5CDD505-2E9C-101B-9397-08002B2CF9AE}" pid="4" name="LastSaved">
    <vt:filetime>1900-01-01T00:00:00Z</vt:filetime>
  </property>
  <property fmtid="{D5CDD505-2E9C-101B-9397-08002B2CF9AE}" pid="5" name="ICV">
    <vt:lpwstr>CDA85BCAACEB440A2BFC79639F83FD6F</vt:lpwstr>
  </property>
  <property fmtid="{D5CDD505-2E9C-101B-9397-08002B2CF9AE}" pid="6" name="KSOProductBuildVer">
    <vt:lpwstr>2052-4.6.1.7467</vt:lpwstr>
  </property>
</Properties>
</file>