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9" r:id="rId3"/>
    <p:sldId id="258" r:id="rId4"/>
    <p:sldId id="257" r:id="rId5"/>
    <p:sldId id="285" r:id="rId6"/>
    <p:sldId id="284" r:id="rId7"/>
    <p:sldId id="294" r:id="rId8"/>
    <p:sldId id="262" r:id="rId9"/>
    <p:sldId id="265" r:id="rId10"/>
    <p:sldId id="272" r:id="rId11"/>
    <p:sldId id="264" r:id="rId12"/>
    <p:sldId id="290" r:id="rId13"/>
    <p:sldId id="291" r:id="rId14"/>
    <p:sldId id="289" r:id="rId15"/>
    <p:sldId id="288" r:id="rId16"/>
    <p:sldId id="266" r:id="rId17"/>
    <p:sldId id="274" r:id="rId18"/>
    <p:sldId id="292" r:id="rId19"/>
    <p:sldId id="293" r:id="rId20"/>
    <p:sldId id="279" r:id="rId21"/>
    <p:sldId id="282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64E965-733F-4037-84FD-0DC99371E7D6}">
  <a:tblStyle styleId="{F164E965-733F-4037-84FD-0DC99371E7D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4"/>
    <p:restoredTop sz="94643"/>
  </p:normalViewPr>
  <p:slideViewPr>
    <p:cSldViewPr snapToGrid="0" snapToObjects="1">
      <p:cViewPr>
        <p:scale>
          <a:sx n="108" d="100"/>
          <a:sy n="108" d="100"/>
        </p:scale>
        <p:origin x="3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44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188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79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831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19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20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3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72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2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ols.ietf.org/html/rfc674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3348636" y="1619935"/>
            <a:ext cx="2216888" cy="8620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CN" dirty="0" err="1" smtClean="0"/>
              <a:t>Tweibo</a:t>
            </a:r>
            <a:endParaRPr lang="en" dirty="0"/>
          </a:p>
        </p:txBody>
      </p:sp>
      <p:sp>
        <p:nvSpPr>
          <p:cNvPr id="2" name="文本框 1"/>
          <p:cNvSpPr txBox="1"/>
          <p:nvPr/>
        </p:nvSpPr>
        <p:spPr>
          <a:xfrm>
            <a:off x="2951699" y="2482016"/>
            <a:ext cx="30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A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bridge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between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en-US" altLang="zh-CN" dirty="0" smtClean="0">
                <a:solidFill>
                  <a:schemeClr val="bg1"/>
                </a:solidFill>
              </a:rPr>
              <a:t>witter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and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Weibo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85" name="Shape 285"/>
          <p:cNvSpPr/>
          <p:nvPr/>
        </p:nvSpPr>
        <p:spPr>
          <a:xfrm>
            <a:off x="1154666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Authorization</a:t>
            </a:r>
            <a:endParaRPr lang="en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879153" y="1909250"/>
            <a:ext cx="2286613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</a:t>
            </a:r>
            <a:endParaRPr lang="en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</a:t>
            </a:r>
            <a:r>
              <a:rPr lang="zh-CN" altLang="en-US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Tasks</a:t>
            </a:r>
            <a:endParaRPr lang="en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904134" y="160376"/>
            <a:ext cx="4441046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zh-CN" dirty="0" smtClean="0"/>
              <a:t>Step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Authorization</a:t>
            </a:r>
            <a:endParaRPr lang="en" dirty="0"/>
          </a:p>
        </p:txBody>
      </p:sp>
      <p:sp>
        <p:nvSpPr>
          <p:cNvPr id="6" name="立方体 5"/>
          <p:cNvSpPr/>
          <p:nvPr/>
        </p:nvSpPr>
        <p:spPr>
          <a:xfrm>
            <a:off x="1614979" y="1214204"/>
            <a:ext cx="783446" cy="783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Twitter</a:t>
            </a:r>
            <a:endParaRPr kumimoji="1" lang="zh-CN" altLang="en-US" sz="1000" dirty="0"/>
          </a:p>
        </p:txBody>
      </p:sp>
      <p:sp>
        <p:nvSpPr>
          <p:cNvPr id="11" name="立方体 10"/>
          <p:cNvSpPr/>
          <p:nvPr/>
        </p:nvSpPr>
        <p:spPr>
          <a:xfrm>
            <a:off x="3987908" y="1123330"/>
            <a:ext cx="783446" cy="783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/>
              <a:t>T</a:t>
            </a:r>
            <a:r>
              <a:rPr kumimoji="1" lang="en-US" altLang="zh-CN" sz="900" dirty="0" err="1" smtClean="0"/>
              <a:t>weibo</a:t>
            </a:r>
            <a:endParaRPr kumimoji="1" lang="zh-CN" altLang="en-US" sz="900" dirty="0"/>
          </a:p>
        </p:txBody>
      </p:sp>
      <p:sp>
        <p:nvSpPr>
          <p:cNvPr id="12" name="立方体 11"/>
          <p:cNvSpPr/>
          <p:nvPr/>
        </p:nvSpPr>
        <p:spPr>
          <a:xfrm>
            <a:off x="1563781" y="2632531"/>
            <a:ext cx="783446" cy="783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Weibo</a:t>
            </a:r>
            <a:endParaRPr kumimoji="1" lang="zh-CN" altLang="en-US" sz="1000" dirty="0"/>
          </a:p>
        </p:txBody>
      </p:sp>
      <p:sp>
        <p:nvSpPr>
          <p:cNvPr id="7" name="罐形 6"/>
          <p:cNvSpPr/>
          <p:nvPr/>
        </p:nvSpPr>
        <p:spPr>
          <a:xfrm>
            <a:off x="6552841" y="2624896"/>
            <a:ext cx="589057" cy="783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M</a:t>
            </a:r>
            <a:r>
              <a:rPr kumimoji="1" lang="en-US" altLang="zh-CN" sz="1000" dirty="0" smtClean="0"/>
              <a:t>ongoDB</a:t>
            </a:r>
            <a:endParaRPr kumimoji="1" lang="zh-CN" altLang="en-US" sz="1000" dirty="0"/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2437373" y="1458846"/>
            <a:ext cx="1523943" cy="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10892" y="1114462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1.App-only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err="1" smtClean="0"/>
              <a:t>Auth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request</a:t>
            </a:r>
            <a:endParaRPr kumimoji="1" lang="zh-CN" altLang="en-US" sz="1000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2392304" y="1577474"/>
            <a:ext cx="1493790" cy="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77336" y="163000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2.Access_token</a:t>
            </a:r>
            <a:endParaRPr kumimoji="1" lang="zh-CN" altLang="en-US" sz="1000" dirty="0"/>
          </a:p>
        </p:txBody>
      </p:sp>
      <p:sp>
        <p:nvSpPr>
          <p:cNvPr id="19" name="笑脸 18"/>
          <p:cNvSpPr/>
          <p:nvPr/>
        </p:nvSpPr>
        <p:spPr>
          <a:xfrm>
            <a:off x="4201432" y="4214615"/>
            <a:ext cx="274100" cy="274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9" name="直线箭头连接符 48"/>
          <p:cNvCxnSpPr/>
          <p:nvPr/>
        </p:nvCxnSpPr>
        <p:spPr>
          <a:xfrm flipV="1">
            <a:off x="4327193" y="3427133"/>
            <a:ext cx="0" cy="67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 rot="5400000">
            <a:off x="4147286" y="3680219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</a:t>
            </a:r>
            <a:r>
              <a:rPr kumimoji="1" lang="en-US" altLang="zh-CN" sz="1000" dirty="0" smtClean="0"/>
              <a:t>.access</a:t>
            </a:r>
            <a:endParaRPr kumimoji="1" lang="zh-CN" altLang="en-US" sz="1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2494271" y="2446595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2</a:t>
            </a:r>
            <a:r>
              <a:rPr kumimoji="1" lang="en-US" altLang="zh-CN" sz="1000" dirty="0" smtClean="0"/>
              <a:t>.Redirect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with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client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cred</a:t>
            </a:r>
            <a:endParaRPr kumimoji="1"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494271" y="2615577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3</a:t>
            </a:r>
            <a:r>
              <a:rPr kumimoji="1" lang="en-US" altLang="zh-CN" sz="1000" dirty="0" smtClean="0"/>
              <a:t>.Return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err="1" smtClean="0"/>
              <a:t>auth_code</a:t>
            </a:r>
            <a:endParaRPr kumimoji="1" lang="zh-CN" altLang="en-US" sz="1000" dirty="0"/>
          </a:p>
        </p:txBody>
      </p:sp>
      <p:cxnSp>
        <p:nvCxnSpPr>
          <p:cNvPr id="195" name="直线箭头连接符 194"/>
          <p:cNvCxnSpPr/>
          <p:nvPr/>
        </p:nvCxnSpPr>
        <p:spPr>
          <a:xfrm flipH="1" flipV="1">
            <a:off x="2347227" y="2674521"/>
            <a:ext cx="1701307" cy="1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线箭头连接符 198"/>
          <p:cNvCxnSpPr/>
          <p:nvPr/>
        </p:nvCxnSpPr>
        <p:spPr>
          <a:xfrm flipV="1">
            <a:off x="2422703" y="2848503"/>
            <a:ext cx="1551107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/>
          <p:cNvCxnSpPr/>
          <p:nvPr/>
        </p:nvCxnSpPr>
        <p:spPr>
          <a:xfrm flipH="1" flipV="1">
            <a:off x="2370150" y="3036045"/>
            <a:ext cx="1560463" cy="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392310" y="2811434"/>
            <a:ext cx="1656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4</a:t>
            </a:r>
            <a:r>
              <a:rPr kumimoji="1" lang="en-US" altLang="zh-CN" sz="1000" dirty="0" smtClean="0"/>
              <a:t>.Request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with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err="1" smtClean="0"/>
              <a:t>auth_code</a:t>
            </a:r>
            <a:endParaRPr kumimoji="1" lang="zh-CN" altLang="en-US" sz="1000" dirty="0"/>
          </a:p>
        </p:txBody>
      </p:sp>
      <p:cxnSp>
        <p:nvCxnSpPr>
          <p:cNvPr id="206" name="直线箭头连接符 205"/>
          <p:cNvCxnSpPr/>
          <p:nvPr/>
        </p:nvCxnSpPr>
        <p:spPr>
          <a:xfrm>
            <a:off x="2368031" y="3232364"/>
            <a:ext cx="1597262" cy="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2433313" y="3016619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5</a:t>
            </a:r>
            <a:r>
              <a:rPr kumimoji="1" lang="en-US" altLang="zh-CN" sz="1000" dirty="0" smtClean="0"/>
              <a:t>.Return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err="1" smtClean="0"/>
              <a:t>access_token</a:t>
            </a:r>
            <a:endParaRPr kumimoji="1" lang="zh-CN" altLang="en-US" sz="1000" dirty="0"/>
          </a:p>
        </p:txBody>
      </p:sp>
      <p:cxnSp>
        <p:nvCxnSpPr>
          <p:cNvPr id="213" name="直线箭头连接符 212"/>
          <p:cNvCxnSpPr>
            <a:endCxn id="7" idx="2"/>
          </p:cNvCxnSpPr>
          <p:nvPr/>
        </p:nvCxnSpPr>
        <p:spPr>
          <a:xfrm>
            <a:off x="4836318" y="3011751"/>
            <a:ext cx="1716523" cy="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825899" y="3016177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6</a:t>
            </a:r>
            <a:r>
              <a:rPr kumimoji="1" lang="en-US" altLang="zh-CN" sz="1000" dirty="0" smtClean="0"/>
              <a:t>.Store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err="1" smtClean="0"/>
              <a:t>weibo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access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token</a:t>
            </a:r>
            <a:endParaRPr kumimoji="1" lang="zh-CN" altLang="en-US" sz="1000" dirty="0"/>
          </a:p>
        </p:txBody>
      </p:sp>
      <p:sp>
        <p:nvSpPr>
          <p:cNvPr id="215" name="文本框 214"/>
          <p:cNvSpPr txBox="1"/>
          <p:nvPr/>
        </p:nvSpPr>
        <p:spPr>
          <a:xfrm>
            <a:off x="3830533" y="4010728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Robot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accounts</a:t>
            </a:r>
            <a:endParaRPr kumimoji="1" lang="zh-CN" altLang="en-US" sz="1000" dirty="0"/>
          </a:p>
        </p:txBody>
      </p:sp>
      <p:sp>
        <p:nvSpPr>
          <p:cNvPr id="94" name="笑脸 93"/>
          <p:cNvSpPr/>
          <p:nvPr/>
        </p:nvSpPr>
        <p:spPr>
          <a:xfrm>
            <a:off x="4602319" y="4232160"/>
            <a:ext cx="274100" cy="274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笑脸 94"/>
          <p:cNvSpPr/>
          <p:nvPr/>
        </p:nvSpPr>
        <p:spPr>
          <a:xfrm>
            <a:off x="3800545" y="4220759"/>
            <a:ext cx="274100" cy="274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9" name="罐形 98"/>
          <p:cNvSpPr/>
          <p:nvPr/>
        </p:nvSpPr>
        <p:spPr>
          <a:xfrm>
            <a:off x="6524888" y="1185751"/>
            <a:ext cx="589057" cy="783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M</a:t>
            </a:r>
            <a:r>
              <a:rPr kumimoji="1" lang="en-US" altLang="zh-CN" sz="1000" dirty="0" smtClean="0"/>
              <a:t>ongoDB</a:t>
            </a:r>
            <a:endParaRPr kumimoji="1" lang="zh-CN" altLang="en-US" sz="1000" dirty="0"/>
          </a:p>
        </p:txBody>
      </p:sp>
      <p:cxnSp>
        <p:nvCxnSpPr>
          <p:cNvPr id="100" name="直线箭头连接符 99"/>
          <p:cNvCxnSpPr/>
          <p:nvPr/>
        </p:nvCxnSpPr>
        <p:spPr>
          <a:xfrm>
            <a:off x="4813788" y="1385569"/>
            <a:ext cx="171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808365" y="1122174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3.Store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twitter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err="1" smtClean="0"/>
              <a:t>acess_token</a:t>
            </a:r>
            <a:endParaRPr kumimoji="1" lang="zh-CN" altLang="en-US" sz="1000" dirty="0"/>
          </a:p>
        </p:txBody>
      </p:sp>
      <p:sp>
        <p:nvSpPr>
          <p:cNvPr id="105" name="立方体 104"/>
          <p:cNvSpPr/>
          <p:nvPr/>
        </p:nvSpPr>
        <p:spPr>
          <a:xfrm>
            <a:off x="4019965" y="2608598"/>
            <a:ext cx="783446" cy="783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/>
              <a:t>T</a:t>
            </a:r>
            <a:r>
              <a:rPr kumimoji="1" lang="en-US" altLang="zh-CN" sz="900" dirty="0" err="1" smtClean="0"/>
              <a:t>weibo</a:t>
            </a:r>
            <a:endParaRPr kumimoji="1" lang="zh-CN" altLang="en-US" sz="9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4176" y="1199951"/>
            <a:ext cx="832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Twitter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Auth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85106" y="2653380"/>
            <a:ext cx="832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Weibo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Auth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904134" y="160376"/>
            <a:ext cx="4441046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zh-CN" dirty="0" smtClean="0"/>
              <a:t>Step</a:t>
            </a:r>
            <a:r>
              <a:rPr lang="en-US" altLang="zh-CN" dirty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Configuration</a:t>
            </a:r>
            <a:endParaRPr lang="en" dirty="0"/>
          </a:p>
        </p:txBody>
      </p:sp>
      <p:sp>
        <p:nvSpPr>
          <p:cNvPr id="7" name="罐形 6"/>
          <p:cNvSpPr/>
          <p:nvPr/>
        </p:nvSpPr>
        <p:spPr>
          <a:xfrm>
            <a:off x="968619" y="3006867"/>
            <a:ext cx="589057" cy="783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M</a:t>
            </a:r>
            <a:r>
              <a:rPr kumimoji="1" lang="en-US" altLang="zh-CN" sz="1000" dirty="0" smtClean="0"/>
              <a:t>ongoDB</a:t>
            </a:r>
            <a:endParaRPr kumimoji="1" lang="zh-CN" altLang="en-US" sz="1000" dirty="0"/>
          </a:p>
        </p:txBody>
      </p:sp>
      <p:sp>
        <p:nvSpPr>
          <p:cNvPr id="33" name="立方体 32"/>
          <p:cNvSpPr/>
          <p:nvPr/>
        </p:nvSpPr>
        <p:spPr>
          <a:xfrm>
            <a:off x="968619" y="1200006"/>
            <a:ext cx="783446" cy="783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 smtClean="0"/>
              <a:t>T</a:t>
            </a:r>
            <a:r>
              <a:rPr kumimoji="1" lang="en-US" altLang="zh-CN" sz="900" dirty="0" err="1" smtClean="0"/>
              <a:t>weibo</a:t>
            </a:r>
            <a:endParaRPr kumimoji="1" lang="en-US" altLang="zh-CN" sz="900" dirty="0" smtClean="0"/>
          </a:p>
          <a:p>
            <a:pPr algn="ctr"/>
            <a:r>
              <a:rPr kumimoji="1" lang="en-US" altLang="zh-CN" sz="900" dirty="0" smtClean="0"/>
              <a:t>Admin</a:t>
            </a:r>
            <a:endParaRPr kumimoji="1" lang="zh-CN" altLang="en-US" sz="900" dirty="0"/>
          </a:p>
        </p:txBody>
      </p:sp>
      <p:cxnSp>
        <p:nvCxnSpPr>
          <p:cNvPr id="13" name="直线箭头连接符 12"/>
          <p:cNvCxnSpPr>
            <a:stCxn id="33" idx="3"/>
            <a:endCxn id="7" idx="1"/>
          </p:cNvCxnSpPr>
          <p:nvPr/>
        </p:nvCxnSpPr>
        <p:spPr>
          <a:xfrm>
            <a:off x="1262411" y="1983452"/>
            <a:ext cx="737" cy="102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60342" y="2189306"/>
            <a:ext cx="400110" cy="6117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mtClean="0"/>
              <a:t>CRUD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45994" y="1021708"/>
            <a:ext cx="3746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1,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err="1" smtClean="0"/>
              <a:t>t_name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realDonaldTrump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err="1" smtClean="0"/>
              <a:t>w_name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twitter_trump</a:t>
            </a:r>
            <a:r>
              <a:rPr kumimoji="1" lang="en-US" altLang="zh-CN" dirty="0" smtClean="0"/>
              <a:t>,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err="1" smtClean="0"/>
              <a:t>w_id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11111111,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err="1" smtClean="0"/>
              <a:t>t_access_token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afadsfsdaf</a:t>
            </a:r>
            <a:r>
              <a:rPr kumimoji="1" lang="en-US" altLang="zh-CN" dirty="0" smtClean="0"/>
              <a:t>,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err="1" smtClean="0"/>
              <a:t>w_access_token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asdfsafsdaf</a:t>
            </a:r>
            <a:r>
              <a:rPr kumimoji="1" lang="en-US" altLang="zh-CN" dirty="0" smtClean="0"/>
              <a:t>,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err="1" smtClean="0"/>
              <a:t>w_refresh_token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asdfsdafsad</a:t>
            </a:r>
            <a:r>
              <a:rPr kumimoji="1" lang="en-US" altLang="zh-CN" dirty="0" smtClean="0"/>
              <a:t>,</a:t>
            </a:r>
          </a:p>
          <a:p>
            <a:r>
              <a:rPr kumimoji="1" lang="zh-CN" altLang="en-US" dirty="0" smtClean="0"/>
              <a:t>        </a:t>
            </a:r>
            <a:r>
              <a:rPr kumimoji="1" lang="en-US" altLang="zh-CN" dirty="0" err="1" smtClean="0"/>
              <a:t>create_at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123123123,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 err="1" smtClean="0"/>
              <a:t>update_at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1231231312</a:t>
            </a:r>
            <a:r>
              <a:rPr kumimoji="1" lang="en-US" altLang="zh-CN" dirty="0" smtClean="0"/>
              <a:t>,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err="1" smtClean="0"/>
              <a:t>post_freq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1800,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recent_post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</a:p>
          <a:p>
            <a:r>
              <a:rPr kumimoji="1" lang="en-US" altLang="zh-CN" dirty="0" smtClean="0"/>
              <a:t>	{},</a:t>
            </a:r>
          </a:p>
          <a:p>
            <a:r>
              <a:rPr kumimoji="1" lang="en-US" altLang="zh-CN" dirty="0"/>
              <a:t>	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   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],</a:t>
            </a:r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{}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r>
              <a:rPr kumimoji="1" lang="en-US" altLang="zh-CN" dirty="0" smtClean="0"/>
              <a:t>}]</a:t>
            </a:r>
            <a:endParaRPr kumimoji="1"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1627645" y="3375730"/>
            <a:ext cx="718349" cy="6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36886" y="1164978"/>
            <a:ext cx="3676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configuration:</a:t>
            </a:r>
          </a:p>
          <a:p>
            <a:r>
              <a:rPr kumimoji="1" lang="en-US" altLang="zh-CN" dirty="0" smtClean="0"/>
              <a:t>1.Robot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</a:t>
            </a:r>
          </a:p>
          <a:p>
            <a:r>
              <a:rPr kumimoji="1" lang="en-US" altLang="zh-CN" dirty="0" smtClean="0"/>
              <a:t>2.Task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</a:t>
            </a:r>
          </a:p>
        </p:txBody>
      </p:sp>
    </p:spTree>
    <p:extLst>
      <p:ext uri="{BB962C8B-B14F-4D97-AF65-F5344CB8AC3E}">
        <p14:creationId xmlns:p14="http://schemas.microsoft.com/office/powerpoint/2010/main" val="13236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904134" y="160376"/>
            <a:ext cx="4441046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zh-CN" dirty="0" smtClean="0"/>
              <a:t>Step3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en" dirty="0"/>
          </a:p>
        </p:txBody>
      </p:sp>
      <p:sp>
        <p:nvSpPr>
          <p:cNvPr id="7" name="罐形 6"/>
          <p:cNvSpPr/>
          <p:nvPr/>
        </p:nvSpPr>
        <p:spPr>
          <a:xfrm>
            <a:off x="1065813" y="3377410"/>
            <a:ext cx="589057" cy="783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M</a:t>
            </a:r>
            <a:r>
              <a:rPr kumimoji="1" lang="en-US" altLang="zh-CN" sz="1000" dirty="0" smtClean="0"/>
              <a:t>ongoDB</a:t>
            </a:r>
            <a:endParaRPr kumimoji="1" lang="zh-CN" altLang="en-US" sz="1000" dirty="0"/>
          </a:p>
        </p:txBody>
      </p:sp>
      <p:sp>
        <p:nvSpPr>
          <p:cNvPr id="33" name="立方体 32"/>
          <p:cNvSpPr/>
          <p:nvPr/>
        </p:nvSpPr>
        <p:spPr>
          <a:xfrm>
            <a:off x="968619" y="1223756"/>
            <a:ext cx="783446" cy="783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 smtClean="0"/>
              <a:t>Cron</a:t>
            </a:r>
            <a:endParaRPr kumimoji="1" lang="en-US" altLang="zh-CN" sz="900" dirty="0" smtClean="0"/>
          </a:p>
        </p:txBody>
      </p:sp>
      <p:sp>
        <p:nvSpPr>
          <p:cNvPr id="10" name="立方体 9"/>
          <p:cNvSpPr/>
          <p:nvPr/>
        </p:nvSpPr>
        <p:spPr>
          <a:xfrm>
            <a:off x="2392036" y="2285827"/>
            <a:ext cx="783446" cy="783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MSQ</a:t>
            </a:r>
            <a:endParaRPr kumimoji="1" lang="en-US" altLang="zh-CN" sz="900" dirty="0" smtClean="0"/>
          </a:p>
        </p:txBody>
      </p:sp>
      <p:sp>
        <p:nvSpPr>
          <p:cNvPr id="2" name="云形 1"/>
          <p:cNvSpPr/>
          <p:nvPr/>
        </p:nvSpPr>
        <p:spPr>
          <a:xfrm>
            <a:off x="4044437" y="998123"/>
            <a:ext cx="3300743" cy="33007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4636115" y="1803667"/>
            <a:ext cx="631046" cy="63104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 smtClean="0"/>
              <a:t>worker1</a:t>
            </a:r>
          </a:p>
        </p:txBody>
      </p:sp>
      <p:sp>
        <p:nvSpPr>
          <p:cNvPr id="14" name="立方体 13"/>
          <p:cNvSpPr/>
          <p:nvPr/>
        </p:nvSpPr>
        <p:spPr>
          <a:xfrm>
            <a:off x="4998902" y="2609211"/>
            <a:ext cx="631046" cy="63104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 smtClean="0"/>
              <a:t>worker2</a:t>
            </a:r>
          </a:p>
        </p:txBody>
      </p:sp>
      <p:sp>
        <p:nvSpPr>
          <p:cNvPr id="15" name="立方体 14"/>
          <p:cNvSpPr/>
          <p:nvPr/>
        </p:nvSpPr>
        <p:spPr>
          <a:xfrm>
            <a:off x="5724951" y="1592000"/>
            <a:ext cx="631046" cy="63104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 smtClean="0"/>
              <a:t>worker3</a:t>
            </a:r>
          </a:p>
        </p:txBody>
      </p:sp>
      <p:sp>
        <p:nvSpPr>
          <p:cNvPr id="19" name="立方体 18"/>
          <p:cNvSpPr/>
          <p:nvPr/>
        </p:nvSpPr>
        <p:spPr>
          <a:xfrm>
            <a:off x="7802970" y="1173874"/>
            <a:ext cx="755328" cy="75532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/>
              <a:t>Daemon</a:t>
            </a: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1244037" y="2046232"/>
            <a:ext cx="3627" cy="136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1"/>
          </p:cNvCxnSpPr>
          <p:nvPr/>
        </p:nvCxnSpPr>
        <p:spPr>
          <a:xfrm flipH="1" flipV="1">
            <a:off x="1360341" y="2046233"/>
            <a:ext cx="1" cy="13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16200000">
            <a:off x="508667" y="257254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1.Request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err="1" smtClean="0"/>
              <a:t>config</a:t>
            </a:r>
            <a:endParaRPr kumimoji="1" lang="zh-CN" altLang="en-US" sz="900" dirty="0"/>
          </a:p>
        </p:txBody>
      </p:sp>
      <p:sp>
        <p:nvSpPr>
          <p:cNvPr id="25" name="文本框 24"/>
          <p:cNvSpPr txBox="1"/>
          <p:nvPr/>
        </p:nvSpPr>
        <p:spPr>
          <a:xfrm rot="5400000">
            <a:off x="946706" y="260480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2.Return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smtClean="0"/>
              <a:t>task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err="1" smtClean="0"/>
              <a:t>config</a:t>
            </a:r>
            <a:endParaRPr kumimoji="1" lang="zh-CN" altLang="en-US" sz="900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752065" y="1803667"/>
            <a:ext cx="662875" cy="57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456963">
            <a:off x="1572745" y="1813786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3.Enqueue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smtClean="0"/>
              <a:t>the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smtClean="0"/>
              <a:t>task</a:t>
            </a:r>
            <a:endParaRPr kumimoji="1" lang="zh-CN" altLang="en-US" sz="900" dirty="0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3247306" y="2626687"/>
            <a:ext cx="684453" cy="3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3998">
            <a:off x="3141918" y="2382675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4.Allocate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smtClean="0"/>
              <a:t>task</a:t>
            </a:r>
            <a:endParaRPr kumimoji="1" lang="zh-CN" altLang="en-US" sz="900" dirty="0"/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1752065" y="3325518"/>
            <a:ext cx="2329697" cy="42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20973305">
            <a:off x="2324442" y="3570726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5.Return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smtClean="0"/>
              <a:t>task</a:t>
            </a:r>
            <a:r>
              <a:rPr kumimoji="1" lang="zh-CN" altLang="en-US" sz="900" dirty="0" smtClean="0"/>
              <a:t> </a:t>
            </a:r>
            <a:r>
              <a:rPr kumimoji="1" lang="en-US" altLang="zh-CN" sz="900" dirty="0" smtClean="0"/>
              <a:t>result</a:t>
            </a:r>
            <a:endParaRPr kumimoji="1" lang="zh-CN" altLang="en-US" sz="900" dirty="0"/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7309708" y="1616272"/>
            <a:ext cx="415637" cy="13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 rot="20467028">
            <a:off x="7250569" y="144803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monitor</a:t>
            </a:r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137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444589" y="294702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dirty="0"/>
              <a:t>Independent Technologies </a:t>
            </a:r>
            <a:endParaRPr lang="en-US" altLang="zh-CN" dirty="0">
              <a:effectLst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791445" y="127228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smtClean="0"/>
              <a:t>1.OAuth</a:t>
            </a:r>
          </a:p>
          <a:p>
            <a:pPr lvl="0">
              <a:buNone/>
            </a:pPr>
            <a:r>
              <a:rPr lang="en-US" altLang="zh-CN" dirty="0"/>
              <a:t>The OAuth 2.0 authorization framework enables a third-party application to obtain limited access to an HTTP service</a:t>
            </a:r>
            <a:endParaRPr lang="en-US" altLang="zh-CN" b="1" dirty="0" smtClean="0"/>
          </a:p>
          <a:p>
            <a:pPr lvl="0">
              <a:buNone/>
            </a:pP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tools.ietf.org/html/rfc6749</a:t>
            </a:r>
            <a:endParaRPr lang="en-US" b="1" dirty="0" smtClean="0"/>
          </a:p>
          <a:p>
            <a:pPr lvl="0">
              <a:buNone/>
            </a:pPr>
            <a:r>
              <a:rPr lang="en-US" altLang="zh-CN" b="1" dirty="0" smtClean="0"/>
              <a:t>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two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types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OAuth</a:t>
            </a:r>
            <a:endParaRPr lang="en" b="1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4269304" y="1342325"/>
            <a:ext cx="1481854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smtClean="0"/>
              <a:t>2.React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Native</a:t>
            </a:r>
            <a:endParaRPr lang="en-US" altLang="zh-CN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IOS.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Mobile.</a:t>
            </a:r>
            <a:r>
              <a:rPr lang="zh-CN" altLang="en-US" dirty="0" smtClean="0"/>
              <a:t> </a:t>
            </a:r>
            <a:r>
              <a:rPr lang="en-US" altLang="zh-CN" dirty="0" smtClean="0"/>
              <a:t>Amazing!</a:t>
            </a:r>
            <a:endParaRPr lang="en-US" altLang="zh-CN" dirty="0" smtClean="0"/>
          </a:p>
        </p:txBody>
      </p:sp>
      <p:sp>
        <p:nvSpPr>
          <p:cNvPr id="7" name="Shape 316"/>
          <p:cNvSpPr/>
          <p:nvPr/>
        </p:nvSpPr>
        <p:spPr>
          <a:xfrm>
            <a:off x="4078427" y="882821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914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dirty="0"/>
              <a:t>Course </a:t>
            </a:r>
            <a:r>
              <a:rPr lang="en-US" altLang="zh-CN" dirty="0" smtClean="0"/>
              <a:t>Technologies </a:t>
            </a:r>
            <a:endParaRPr lang="en-US" altLang="zh-CN" dirty="0">
              <a:effectLst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err="1" smtClean="0"/>
              <a:t>Redis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altLang="zh-CN" dirty="0" smtClean="0"/>
              <a:t>W</a:t>
            </a:r>
            <a:r>
              <a:rPr lang="en-US" altLang="zh-CN" dirty="0" smtClean="0"/>
              <a:t>e</a:t>
            </a:r>
            <a:r>
              <a:rPr lang="zh-CN" altLang="en-US" dirty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MSQ</a:t>
            </a:r>
            <a:r>
              <a:rPr lang="zh-CN" altLang="en-US" dirty="0" smtClean="0"/>
              <a:t> </a:t>
            </a:r>
            <a:r>
              <a:rPr lang="en-US" altLang="zh-CN" dirty="0" smtClean="0"/>
              <a:t>(task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container)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timer.</a:t>
            </a:r>
            <a:r>
              <a:rPr lang="zh-CN" altLang="en-US" dirty="0" smtClean="0"/>
              <a:t> 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smtClean="0"/>
              <a:t>Workers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Suppose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stuck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happen.</a:t>
            </a:r>
            <a:endParaRPr lang="en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b="1" dirty="0"/>
              <a:t>Angular 2 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0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 idx="4294967295"/>
          </p:nvPr>
        </p:nvSpPr>
        <p:spPr>
          <a:xfrm>
            <a:off x="575574" y="3255525"/>
            <a:ext cx="7618400" cy="138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</a:rPr>
              <a:t>Part</a:t>
            </a:r>
            <a:r>
              <a:rPr lang="zh-CN" altLang="en-US" sz="3200" dirty="0" smtClean="0">
                <a:solidFill>
                  <a:srgbClr val="FFFFFF"/>
                </a:solidFill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</a:rPr>
              <a:t>3</a:t>
            </a:r>
            <a:r>
              <a:rPr lang="en-US" altLang="zh-CN" sz="2400" dirty="0" smtClean="0">
                <a:solidFill>
                  <a:srgbClr val="FFFFFF"/>
                </a:solidFill>
              </a:rPr>
              <a:t/>
            </a:r>
            <a:br>
              <a:rPr lang="en-US" altLang="zh-CN" sz="2400" dirty="0" smtClean="0">
                <a:solidFill>
                  <a:srgbClr val="FFFFFF"/>
                </a:solidFill>
              </a:rPr>
            </a:br>
            <a:r>
              <a:rPr lang="en-US" altLang="zh-CN" sz="2400" b="0" dirty="0" smtClean="0">
                <a:solidFill>
                  <a:schemeClr val="bg1"/>
                </a:solidFill>
              </a:rPr>
              <a:t>Scaling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zh-CN" altLang="en-US" sz="2400" b="0" dirty="0">
                <a:solidFill>
                  <a:schemeClr val="bg1"/>
                </a:solidFill>
              </a:rPr>
              <a:t>● </a:t>
            </a:r>
            <a:r>
              <a:rPr lang="en-US" altLang="zh-CN" sz="2400" b="0" dirty="0">
                <a:solidFill>
                  <a:schemeClr val="bg1"/>
                </a:solidFill>
              </a:rPr>
              <a:t>statistics</a:t>
            </a:r>
            <a:r>
              <a:rPr lang="zh-CN" altLang="en-US" sz="2400" b="0" dirty="0">
                <a:solidFill>
                  <a:schemeClr val="bg1"/>
                </a:solidFill>
              </a:rPr>
              <a:t> ● </a:t>
            </a:r>
            <a:r>
              <a:rPr lang="en-US" altLang="zh-CN" sz="2400" b="0" dirty="0" smtClean="0">
                <a:solidFill>
                  <a:schemeClr val="bg1"/>
                </a:solidFill>
              </a:rPr>
              <a:t>comment</a:t>
            </a:r>
            <a:r>
              <a:rPr lang="zh-CN" altLang="en-US" sz="2400" b="0" dirty="0" smtClean="0">
                <a:solidFill>
                  <a:schemeClr val="bg1"/>
                </a:solidFill>
              </a:rPr>
              <a:t> ● </a:t>
            </a:r>
            <a:r>
              <a:rPr lang="en-US" altLang="zh-CN" sz="2400" b="0" dirty="0" smtClean="0">
                <a:solidFill>
                  <a:schemeClr val="bg1"/>
                </a:solidFill>
              </a:rPr>
              <a:t>advertisement</a:t>
            </a:r>
            <a:r>
              <a:rPr lang="zh-CN" altLang="en-US" sz="2400" b="0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</a:rPr>
              <a:t>● </a:t>
            </a:r>
            <a:r>
              <a:rPr lang="en-US" altLang="zh-CN" sz="2400" b="0" dirty="0" smtClean="0">
                <a:solidFill>
                  <a:schemeClr val="bg1"/>
                </a:solidFill>
              </a:rPr>
              <a:t>recommendation</a:t>
            </a:r>
            <a:endParaRPr lang="en" sz="2400"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93" y="897500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1"/>
          <p:cNvSpPr txBox="1">
            <a:spLocks/>
          </p:cNvSpPr>
          <p:nvPr/>
        </p:nvSpPr>
        <p:spPr>
          <a:xfrm>
            <a:off x="3580837" y="104697"/>
            <a:ext cx="192553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2400" b="1" dirty="0" smtClean="0">
                <a:solidFill>
                  <a:srgbClr val="76A2C5"/>
                </a:solidFill>
              </a:rPr>
              <a:t>Statistics</a:t>
            </a:r>
            <a:endParaRPr lang="en-US" altLang="zh-CN" sz="2400" b="1" dirty="0">
              <a:solidFill>
                <a:srgbClr val="76A2C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015" y="3652404"/>
            <a:ext cx="60837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like:</a:t>
            </a:r>
          </a:p>
          <a:p>
            <a:r>
              <a:rPr kumimoji="1" lang="en-US" altLang="zh-CN" dirty="0" smtClean="0"/>
              <a:t>1.Targets‘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habit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</a:p>
          <a:p>
            <a:r>
              <a:rPr kumimoji="1" lang="en-US" altLang="zh-CN" dirty="0" smtClean="0"/>
              <a:t>2.When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Weibo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reply,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too.</a:t>
            </a:r>
          </a:p>
          <a:p>
            <a:r>
              <a:rPr kumimoji="1" lang="en-US" altLang="zh-CN" dirty="0" smtClean="0"/>
              <a:t>3.Give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most.</a:t>
            </a:r>
            <a:endParaRPr kumimoji="1" lang="en-US" altLang="zh-CN" dirty="0"/>
          </a:p>
          <a:p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forth.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Advertisement</a:t>
            </a:r>
            <a:endParaRPr lang="en" dirty="0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Assume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thousands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Robots,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know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like.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advertisement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precisely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estimate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profit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lol.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985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Recommendation</a:t>
            </a:r>
            <a:endParaRPr lang="en" dirty="0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concept,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know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through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account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follow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recommend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robot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them.</a:t>
            </a:r>
            <a:r>
              <a:rPr lang="zh-CN" altLang="en-US" sz="2400" dirty="0" smtClean="0"/>
              <a:t> </a:t>
            </a: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8035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1157464" y="1203573"/>
            <a:ext cx="3036267" cy="3288196"/>
          </a:xfrm>
          <a:custGeom>
            <a:avLst/>
            <a:gdLst/>
            <a:ahLst/>
            <a:cxnLst/>
            <a:rect l="l" t="t" r="r" b="b"/>
            <a:pathLst>
              <a:path w="3036267" h="3288196">
                <a:moveTo>
                  <a:pt x="0" y="0"/>
                </a:moveTo>
                <a:lnTo>
                  <a:pt x="2952328" y="0"/>
                </a:lnTo>
                <a:lnTo>
                  <a:pt x="2952328" y="1534999"/>
                </a:lnTo>
                <a:lnTo>
                  <a:pt x="3036267" y="1644099"/>
                </a:lnTo>
                <a:lnTo>
                  <a:pt x="2952328" y="1753198"/>
                </a:lnTo>
                <a:lnTo>
                  <a:pt x="2952328" y="3288196"/>
                </a:lnTo>
                <a:lnTo>
                  <a:pt x="0" y="328819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/>
          <p:cNvSpPr/>
          <p:nvPr/>
        </p:nvSpPr>
        <p:spPr>
          <a:xfrm>
            <a:off x="2814839" y="2657171"/>
            <a:ext cx="1176958" cy="381002"/>
          </a:xfrm>
          <a:prstGeom prst="homePlate">
            <a:avLst>
              <a:gd name="adj" fmla="val 3845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8"/>
          <p:cNvGrpSpPr/>
          <p:nvPr/>
        </p:nvGrpSpPr>
        <p:grpSpPr>
          <a:xfrm>
            <a:off x="1517504" y="2437551"/>
            <a:ext cx="2359813" cy="769441"/>
            <a:chOff x="3320852" y="88325"/>
            <a:chExt cx="2359813" cy="769441"/>
          </a:xfrm>
        </p:grpSpPr>
        <p:sp>
          <p:nvSpPr>
            <p:cNvPr id="9" name="TextBox 19"/>
            <p:cNvSpPr txBox="1"/>
            <p:nvPr/>
          </p:nvSpPr>
          <p:spPr>
            <a:xfrm>
              <a:off x="3320852" y="88325"/>
              <a:ext cx="11737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List</a:t>
              </a:r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4634032" y="334546"/>
              <a:ext cx="1046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Box 12"/>
          <p:cNvSpPr txBox="1"/>
          <p:nvPr/>
        </p:nvSpPr>
        <p:spPr>
          <a:xfrm>
            <a:off x="4884536" y="1053816"/>
            <a:ext cx="259526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884536" y="1623340"/>
            <a:ext cx="39962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●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●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production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●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team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4884536" y="2147798"/>
            <a:ext cx="33166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Implementation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4884536" y="2837770"/>
            <a:ext cx="28309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● </a:t>
            </a:r>
            <a:r>
              <a:rPr lang="en-US" altLang="zh-CN" sz="1400" dirty="0" smtClean="0">
                <a:solidFill>
                  <a:schemeClr val="bg1"/>
                </a:solidFill>
              </a:rPr>
              <a:t>process</a:t>
            </a:r>
            <a:r>
              <a:rPr lang="zh-CN" altLang="en-US" sz="1400" dirty="0" smtClean="0">
                <a:solidFill>
                  <a:schemeClr val="bg1"/>
                </a:solidFill>
              </a:rPr>
              <a:t> ● </a:t>
            </a:r>
            <a:r>
              <a:rPr lang="en-US" altLang="zh-CN" sz="1400" dirty="0" smtClean="0">
                <a:solidFill>
                  <a:schemeClr val="bg1"/>
                </a:solidFill>
              </a:rPr>
              <a:t>tools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and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framework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直接连接符 22"/>
          <p:cNvCxnSpPr/>
          <p:nvPr/>
        </p:nvCxnSpPr>
        <p:spPr>
          <a:xfrm>
            <a:off x="4553771" y="1203573"/>
            <a:ext cx="0" cy="3240360"/>
          </a:xfrm>
          <a:prstGeom prst="line">
            <a:avLst/>
          </a:prstGeom>
          <a:ln w="6350"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/>
          <p:cNvSpPr txBox="1"/>
          <p:nvPr/>
        </p:nvSpPr>
        <p:spPr>
          <a:xfrm>
            <a:off x="4897062" y="3387756"/>
            <a:ext cx="14779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Scaling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6"/>
          <p:cNvSpPr txBox="1"/>
          <p:nvPr/>
        </p:nvSpPr>
        <p:spPr>
          <a:xfrm>
            <a:off x="4884536" y="3999297"/>
            <a:ext cx="29912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● </a:t>
            </a:r>
            <a:r>
              <a:rPr lang="en-US" altLang="zh-CN" sz="1400" dirty="0">
                <a:solidFill>
                  <a:schemeClr val="bg1"/>
                </a:solidFill>
              </a:rPr>
              <a:t>s</a:t>
            </a:r>
            <a:r>
              <a:rPr lang="en-US" altLang="zh-CN" sz="1400" dirty="0" smtClean="0">
                <a:solidFill>
                  <a:schemeClr val="bg1"/>
                </a:solidFill>
              </a:rPr>
              <a:t>tatistics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</a:rPr>
              <a:t>● </a:t>
            </a:r>
            <a:r>
              <a:rPr lang="en-US" altLang="zh-CN" sz="1400" dirty="0">
                <a:solidFill>
                  <a:schemeClr val="bg1"/>
                </a:solidFill>
              </a:rPr>
              <a:t>p</a:t>
            </a:r>
            <a:r>
              <a:rPr lang="en-US" altLang="zh-CN" sz="1400" dirty="0" smtClean="0">
                <a:solidFill>
                  <a:schemeClr val="bg1"/>
                </a:solidFill>
              </a:rPr>
              <a:t>rocess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Management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5" grpId="0"/>
      <p:bldP spid="16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me </a:t>
            </a:r>
            <a:r>
              <a:rPr lang="en" dirty="0"/>
              <a:t>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err="1"/>
              <a:t>user@mail.me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Shape 356"/>
          <p:cNvGrpSpPr/>
          <p:nvPr/>
        </p:nvGrpSpPr>
        <p:grpSpPr>
          <a:xfrm>
            <a:off x="927304" y="803929"/>
            <a:ext cx="273948" cy="346460"/>
            <a:chOff x="584925" y="238125"/>
            <a:chExt cx="415200" cy="525100"/>
          </a:xfrm>
        </p:grpSpPr>
        <p:sp>
          <p:nvSpPr>
            <p:cNvPr id="357" name="Shape 35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1362376" y="854271"/>
            <a:ext cx="293297" cy="244158"/>
            <a:chOff x="1244325" y="314425"/>
            <a:chExt cx="444525" cy="370050"/>
          </a:xfrm>
        </p:grpSpPr>
        <p:sp>
          <p:nvSpPr>
            <p:cNvPr id="364" name="Shape 3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813580" y="853067"/>
            <a:ext cx="280415" cy="246567"/>
            <a:chOff x="1928175" y="312600"/>
            <a:chExt cx="425000" cy="373700"/>
          </a:xfrm>
        </p:grpSpPr>
        <p:sp>
          <p:nvSpPr>
            <p:cNvPr id="367" name="Shape 36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2283731" y="844211"/>
            <a:ext cx="229643" cy="264282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744192" y="845020"/>
            <a:ext cx="198236" cy="262666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3126895" y="840185"/>
            <a:ext cx="322312" cy="272348"/>
            <a:chOff x="3918650" y="293075"/>
            <a:chExt cx="488500" cy="412775"/>
          </a:xfrm>
        </p:grpSpPr>
        <p:sp>
          <p:nvSpPr>
            <p:cNvPr id="372" name="Shape 372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3600252" y="819632"/>
            <a:ext cx="265107" cy="313437"/>
            <a:chOff x="4636075" y="261925"/>
            <a:chExt cx="401800" cy="475050"/>
          </a:xfrm>
        </p:grpSpPr>
        <p:sp>
          <p:nvSpPr>
            <p:cNvPr id="376" name="Shape 376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0" name="Shape 380"/>
          <p:cNvSpPr/>
          <p:nvPr/>
        </p:nvSpPr>
        <p:spPr>
          <a:xfrm>
            <a:off x="4025696" y="843799"/>
            <a:ext cx="303771" cy="265107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489366" y="845826"/>
            <a:ext cx="265899" cy="260653"/>
            <a:chOff x="5983625" y="301625"/>
            <a:chExt cx="403000" cy="395050"/>
          </a:xfrm>
        </p:grpSpPr>
        <p:sp>
          <p:nvSpPr>
            <p:cNvPr id="382" name="Shape 38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4936133" y="843797"/>
            <a:ext cx="261874" cy="261478"/>
            <a:chOff x="6660750" y="298550"/>
            <a:chExt cx="396900" cy="396300"/>
          </a:xfrm>
        </p:grpSpPr>
        <p:sp>
          <p:nvSpPr>
            <p:cNvPr id="403" name="Shape 40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927304" y="1255529"/>
            <a:ext cx="273948" cy="331565"/>
            <a:chOff x="584925" y="922575"/>
            <a:chExt cx="415200" cy="502525"/>
          </a:xfrm>
        </p:grpSpPr>
        <p:sp>
          <p:nvSpPr>
            <p:cNvPr id="406" name="Shape 406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363992" y="1247875"/>
            <a:ext cx="290081" cy="345669"/>
            <a:chOff x="1246775" y="910975"/>
            <a:chExt cx="439650" cy="523900"/>
          </a:xfrm>
        </p:grpSpPr>
        <p:sp>
          <p:nvSpPr>
            <p:cNvPr id="410" name="Shape 41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1812376" y="1303463"/>
            <a:ext cx="282823" cy="235284"/>
            <a:chOff x="1926350" y="995225"/>
            <a:chExt cx="428650" cy="356600"/>
          </a:xfrm>
        </p:grpSpPr>
        <p:sp>
          <p:nvSpPr>
            <p:cNvPr id="414" name="Shape 4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8" name="Shape 418"/>
          <p:cNvSpPr/>
          <p:nvPr/>
        </p:nvSpPr>
        <p:spPr>
          <a:xfrm>
            <a:off x="2260357" y="1283725"/>
            <a:ext cx="276390" cy="2747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705527" y="1297432"/>
            <a:ext cx="275565" cy="24737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54309" y="1299445"/>
            <a:ext cx="267515" cy="24333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607925" y="1301853"/>
            <a:ext cx="249800" cy="2385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2" name="Shape 422"/>
          <p:cNvGrpSpPr/>
          <p:nvPr/>
        </p:nvGrpSpPr>
        <p:grpSpPr>
          <a:xfrm>
            <a:off x="4039778" y="1285748"/>
            <a:ext cx="275565" cy="275961"/>
            <a:chOff x="5302225" y="968375"/>
            <a:chExt cx="417650" cy="418250"/>
          </a:xfrm>
        </p:grpSpPr>
        <p:sp>
          <p:nvSpPr>
            <p:cNvPr id="423" name="Shape 42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4451493" y="1254721"/>
            <a:ext cx="341644" cy="332770"/>
            <a:chOff x="5926225" y="921350"/>
            <a:chExt cx="517800" cy="504350"/>
          </a:xfrm>
        </p:grpSpPr>
        <p:sp>
          <p:nvSpPr>
            <p:cNvPr id="426" name="Shape 42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4907531" y="1261170"/>
            <a:ext cx="319079" cy="319887"/>
            <a:chOff x="6617400" y="931125"/>
            <a:chExt cx="483600" cy="484825"/>
          </a:xfrm>
        </p:grpSpPr>
        <p:sp>
          <p:nvSpPr>
            <p:cNvPr id="429" name="Shape 42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910380" y="1757884"/>
            <a:ext cx="307796" cy="215952"/>
            <a:chOff x="559275" y="1683950"/>
            <a:chExt cx="466500" cy="327300"/>
          </a:xfrm>
        </p:grpSpPr>
        <p:sp>
          <p:nvSpPr>
            <p:cNvPr id="432" name="Shape 432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355134" y="1715195"/>
            <a:ext cx="307796" cy="301347"/>
            <a:chOff x="1233350" y="1619250"/>
            <a:chExt cx="466500" cy="456725"/>
          </a:xfrm>
        </p:grpSpPr>
        <p:sp>
          <p:nvSpPr>
            <p:cNvPr id="435" name="Shape 435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809555" y="1721628"/>
            <a:ext cx="288464" cy="288464"/>
            <a:chOff x="1922075" y="1629000"/>
            <a:chExt cx="437200" cy="437200"/>
          </a:xfrm>
        </p:grpSpPr>
        <p:sp>
          <p:nvSpPr>
            <p:cNvPr id="440" name="Shape 4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2253106" y="1720424"/>
            <a:ext cx="290872" cy="290872"/>
            <a:chOff x="2594325" y="1627175"/>
            <a:chExt cx="440850" cy="440850"/>
          </a:xfrm>
        </p:grpSpPr>
        <p:sp>
          <p:nvSpPr>
            <p:cNvPr id="443" name="Shape 44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2710756" y="1733333"/>
            <a:ext cx="265107" cy="265091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3170013" y="1698667"/>
            <a:ext cx="236076" cy="334386"/>
            <a:chOff x="3984000" y="1594200"/>
            <a:chExt cx="357800" cy="506800"/>
          </a:xfrm>
        </p:grpSpPr>
        <p:sp>
          <p:nvSpPr>
            <p:cNvPr id="448" name="Shape 4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577291" y="1770371"/>
            <a:ext cx="311029" cy="190979"/>
            <a:chOff x="4601275" y="1702875"/>
            <a:chExt cx="471400" cy="289450"/>
          </a:xfrm>
        </p:grpSpPr>
        <p:sp>
          <p:nvSpPr>
            <p:cNvPr id="451" name="Shape 45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036958" y="1723640"/>
            <a:ext cx="281206" cy="284439"/>
            <a:chOff x="5297950" y="1632050"/>
            <a:chExt cx="426200" cy="431100"/>
          </a:xfrm>
        </p:grpSpPr>
        <p:sp>
          <p:nvSpPr>
            <p:cNvPr id="457" name="Shape 45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460" name="Shape 46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4912776" y="1711566"/>
            <a:ext cx="317050" cy="289256"/>
            <a:chOff x="6625350" y="1613750"/>
            <a:chExt cx="480525" cy="438400"/>
          </a:xfrm>
        </p:grpSpPr>
        <p:sp>
          <p:nvSpPr>
            <p:cNvPr id="466" name="Shape 46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944623" y="2182102"/>
            <a:ext cx="239309" cy="257041"/>
            <a:chOff x="611175" y="2326900"/>
            <a:chExt cx="362700" cy="389575"/>
          </a:xfrm>
        </p:grpSpPr>
        <p:sp>
          <p:nvSpPr>
            <p:cNvPr id="472" name="Shape 472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1382934" y="2184525"/>
            <a:ext cx="252208" cy="25220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1827691" y="2184525"/>
            <a:ext cx="252208" cy="25220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2272448" y="2184525"/>
            <a:ext cx="252208" cy="25220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2776014" y="2141013"/>
            <a:ext cx="134566" cy="336003"/>
            <a:chOff x="3386850" y="2264625"/>
            <a:chExt cx="203950" cy="509250"/>
          </a:xfrm>
        </p:grpSpPr>
        <p:sp>
          <p:nvSpPr>
            <p:cNvPr id="480" name="Shape 48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3677614" y="2183719"/>
            <a:ext cx="110384" cy="250592"/>
            <a:chOff x="4753325" y="2329350"/>
            <a:chExt cx="167300" cy="379800"/>
          </a:xfrm>
        </p:grpSpPr>
        <p:sp>
          <p:nvSpPr>
            <p:cNvPr id="483" name="Shape 483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30830" y="2142613"/>
            <a:ext cx="114442" cy="332786"/>
            <a:chOff x="4076175" y="2267050"/>
            <a:chExt cx="173450" cy="504375"/>
          </a:xfrm>
        </p:grpSpPr>
        <p:sp>
          <p:nvSpPr>
            <p:cNvPr id="486" name="Shape 486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8" name="Shape 488"/>
          <p:cNvSpPr/>
          <p:nvPr/>
        </p:nvSpPr>
        <p:spPr>
          <a:xfrm>
            <a:off x="4051478" y="2177679"/>
            <a:ext cx="252208" cy="26589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9" name="Shape 489"/>
          <p:cNvGrpSpPr/>
          <p:nvPr/>
        </p:nvGrpSpPr>
        <p:grpSpPr>
          <a:xfrm>
            <a:off x="4483725" y="2182498"/>
            <a:ext cx="277181" cy="256233"/>
            <a:chOff x="5975075" y="2327500"/>
            <a:chExt cx="420100" cy="388350"/>
          </a:xfrm>
        </p:grpSpPr>
        <p:sp>
          <p:nvSpPr>
            <p:cNvPr id="490" name="Shape 49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4982055" y="2174845"/>
            <a:ext cx="170030" cy="277181"/>
            <a:chOff x="6730350" y="2315900"/>
            <a:chExt cx="257700" cy="420100"/>
          </a:xfrm>
        </p:grpSpPr>
        <p:sp>
          <p:nvSpPr>
            <p:cNvPr id="493" name="Shape 4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1021160" y="2598255"/>
            <a:ext cx="86235" cy="314246"/>
            <a:chOff x="727175" y="2957625"/>
            <a:chExt cx="130700" cy="476275"/>
          </a:xfrm>
        </p:grpSpPr>
        <p:sp>
          <p:nvSpPr>
            <p:cNvPr id="499" name="Shape 49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1821654" y="2585786"/>
            <a:ext cx="264282" cy="33921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411140" y="2585786"/>
            <a:ext cx="195795" cy="33921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2245848" y="2608317"/>
            <a:ext cx="305388" cy="294105"/>
            <a:chOff x="2583325" y="2972875"/>
            <a:chExt cx="462850" cy="445750"/>
          </a:xfrm>
        </p:grpSpPr>
        <p:sp>
          <p:nvSpPr>
            <p:cNvPr id="504" name="Shape 50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2680128" y="2652243"/>
            <a:ext cx="326337" cy="206269"/>
            <a:chOff x="3241525" y="3039450"/>
            <a:chExt cx="494600" cy="312625"/>
          </a:xfrm>
        </p:grpSpPr>
        <p:sp>
          <p:nvSpPr>
            <p:cNvPr id="507" name="Shape 50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3592617" y="2615197"/>
            <a:ext cx="280415" cy="28039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4008751" y="2630486"/>
            <a:ext cx="337619" cy="249783"/>
            <a:chOff x="5255200" y="3006475"/>
            <a:chExt cx="511700" cy="378575"/>
          </a:xfrm>
        </p:grpSpPr>
        <p:sp>
          <p:nvSpPr>
            <p:cNvPr id="511" name="Shape 51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151473" y="2615987"/>
            <a:ext cx="273157" cy="278781"/>
            <a:chOff x="3955900" y="2984500"/>
            <a:chExt cx="414000" cy="422525"/>
          </a:xfrm>
        </p:grpSpPr>
        <p:sp>
          <p:nvSpPr>
            <p:cNvPr id="514" name="Shape 51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7" name="Shape 517"/>
          <p:cNvSpPr/>
          <p:nvPr/>
        </p:nvSpPr>
        <p:spPr>
          <a:xfrm>
            <a:off x="913203" y="3080096"/>
            <a:ext cx="305371" cy="2401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515980" y="2602298"/>
            <a:ext cx="212719" cy="30619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4962723" y="2611946"/>
            <a:ext cx="208694" cy="296530"/>
            <a:chOff x="6701050" y="2978375"/>
            <a:chExt cx="316300" cy="449425"/>
          </a:xfrm>
        </p:grpSpPr>
        <p:sp>
          <p:nvSpPr>
            <p:cNvPr id="520" name="Shape 52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1360363" y="3100214"/>
            <a:ext cx="297338" cy="199836"/>
            <a:chOff x="1241275" y="3718400"/>
            <a:chExt cx="450650" cy="302875"/>
          </a:xfrm>
        </p:grpSpPr>
        <p:sp>
          <p:nvSpPr>
            <p:cNvPr id="523" name="Shape 52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809159" y="3084907"/>
            <a:ext cx="289256" cy="230847"/>
            <a:chOff x="1921475" y="3695200"/>
            <a:chExt cx="438400" cy="349875"/>
          </a:xfrm>
        </p:grpSpPr>
        <p:sp>
          <p:nvSpPr>
            <p:cNvPr id="528" name="Shape 52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532" name="Shape 532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2715180" y="3056700"/>
            <a:ext cx="256233" cy="267515"/>
            <a:chOff x="3294650" y="3652450"/>
            <a:chExt cx="388350" cy="405450"/>
          </a:xfrm>
        </p:grpSpPr>
        <p:sp>
          <p:nvSpPr>
            <p:cNvPr id="535" name="Shape 535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3138590" y="3090548"/>
            <a:ext cx="298922" cy="219169"/>
            <a:chOff x="3936375" y="3703750"/>
            <a:chExt cx="453050" cy="332175"/>
          </a:xfrm>
        </p:grpSpPr>
        <p:sp>
          <p:nvSpPr>
            <p:cNvPr id="539" name="Shape 5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3583345" y="3090548"/>
            <a:ext cx="298922" cy="219169"/>
            <a:chOff x="4610450" y="3703750"/>
            <a:chExt cx="453050" cy="332175"/>
          </a:xfrm>
        </p:grpSpPr>
        <p:sp>
          <p:nvSpPr>
            <p:cNvPr id="545" name="Shape 54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4038574" y="3068395"/>
            <a:ext cx="277973" cy="263474"/>
            <a:chOff x="5300400" y="3670175"/>
            <a:chExt cx="421300" cy="399325"/>
          </a:xfrm>
        </p:grpSpPr>
        <p:sp>
          <p:nvSpPr>
            <p:cNvPr id="548" name="Shape 5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3" name="Shape 553"/>
          <p:cNvSpPr/>
          <p:nvPr/>
        </p:nvSpPr>
        <p:spPr>
          <a:xfrm>
            <a:off x="4467633" y="3045456"/>
            <a:ext cx="309413" cy="309396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4932108" y="3065162"/>
            <a:ext cx="269924" cy="269940"/>
            <a:chOff x="6654650" y="3665275"/>
            <a:chExt cx="409100" cy="409125"/>
          </a:xfrm>
        </p:grpSpPr>
        <p:sp>
          <p:nvSpPr>
            <p:cNvPr id="555" name="Shape 55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918033" y="3498634"/>
            <a:ext cx="292489" cy="292505"/>
            <a:chOff x="570875" y="4322250"/>
            <a:chExt cx="443300" cy="443325"/>
          </a:xfrm>
        </p:grpSpPr>
        <p:sp>
          <p:nvSpPr>
            <p:cNvPr id="558" name="Shape 55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2" name="Shape 562"/>
          <p:cNvSpPr/>
          <p:nvPr/>
        </p:nvSpPr>
        <p:spPr>
          <a:xfrm>
            <a:off x="1350702" y="3555470"/>
            <a:ext cx="316671" cy="17888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1847428" y="3476894"/>
            <a:ext cx="212719" cy="335986"/>
            <a:chOff x="1979475" y="4289300"/>
            <a:chExt cx="322400" cy="509225"/>
          </a:xfrm>
        </p:grpSpPr>
        <p:sp>
          <p:nvSpPr>
            <p:cNvPr id="564" name="Shape 564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2273246" y="3481315"/>
            <a:ext cx="250987" cy="327145"/>
            <a:chOff x="2624850" y="4296000"/>
            <a:chExt cx="380400" cy="495825"/>
          </a:xfrm>
        </p:grpSpPr>
        <p:sp>
          <p:nvSpPr>
            <p:cNvPr id="568" name="Shape 56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1" name="Shape 571"/>
          <p:cNvSpPr/>
          <p:nvPr/>
        </p:nvSpPr>
        <p:spPr>
          <a:xfrm>
            <a:off x="3153913" y="3510752"/>
            <a:ext cx="268307" cy="268324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2709156" y="3527676"/>
            <a:ext cx="268307" cy="23447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3597450" y="3509547"/>
            <a:ext cx="270748" cy="2707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4" name="Shape 574"/>
          <p:cNvGrpSpPr/>
          <p:nvPr/>
        </p:nvGrpSpPr>
        <p:grpSpPr>
          <a:xfrm>
            <a:off x="4022458" y="3513546"/>
            <a:ext cx="310204" cy="262682"/>
            <a:chOff x="5275975" y="4344850"/>
            <a:chExt cx="470150" cy="398125"/>
          </a:xfrm>
        </p:grpSpPr>
        <p:sp>
          <p:nvSpPr>
            <p:cNvPr id="575" name="Shape 57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482940" y="3505523"/>
            <a:ext cx="278798" cy="27878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4924042" y="3492201"/>
            <a:ext cx="286056" cy="305371"/>
            <a:chOff x="6642425" y="4312500"/>
            <a:chExt cx="433550" cy="462825"/>
          </a:xfrm>
        </p:grpSpPr>
        <p:sp>
          <p:nvSpPr>
            <p:cNvPr id="580" name="Shape 58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3" name="Shape 583"/>
          <p:cNvSpPr/>
          <p:nvPr/>
        </p:nvSpPr>
        <p:spPr>
          <a:xfrm>
            <a:off x="880575" y="3981292"/>
            <a:ext cx="367409" cy="216760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1362376" y="3945418"/>
            <a:ext cx="293297" cy="288464"/>
            <a:chOff x="1244325" y="4999400"/>
            <a:chExt cx="444525" cy="437200"/>
          </a:xfrm>
        </p:grpSpPr>
        <p:sp>
          <p:nvSpPr>
            <p:cNvPr id="585" name="Shape 58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1833324" y="3936148"/>
            <a:ext cx="240925" cy="306988"/>
            <a:chOff x="1958100" y="4985350"/>
            <a:chExt cx="365150" cy="465275"/>
          </a:xfrm>
        </p:grpSpPr>
        <p:sp>
          <p:nvSpPr>
            <p:cNvPr id="591" name="Shape 59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260347" y="3947826"/>
            <a:ext cx="276390" cy="284027"/>
            <a:chOff x="2605300" y="5003050"/>
            <a:chExt cx="418900" cy="430475"/>
          </a:xfrm>
        </p:grpSpPr>
        <p:sp>
          <p:nvSpPr>
            <p:cNvPr id="595" name="Shape 59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2678116" y="3953880"/>
            <a:ext cx="330361" cy="271540"/>
            <a:chOff x="3238475" y="5012225"/>
            <a:chExt cx="500700" cy="411550"/>
          </a:xfrm>
        </p:grpSpPr>
        <p:sp>
          <p:nvSpPr>
            <p:cNvPr id="599" name="Shape 59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551510" y="3924865"/>
            <a:ext cx="362593" cy="329553"/>
            <a:chOff x="4562200" y="4968250"/>
            <a:chExt cx="549550" cy="499475"/>
          </a:xfrm>
        </p:grpSpPr>
        <p:sp>
          <p:nvSpPr>
            <p:cNvPr id="605" name="Shape 60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162360" y="3943406"/>
            <a:ext cx="251383" cy="292076"/>
            <a:chOff x="3972400" y="4996350"/>
            <a:chExt cx="381000" cy="442675"/>
          </a:xfrm>
        </p:grpSpPr>
        <p:sp>
          <p:nvSpPr>
            <p:cNvPr id="611" name="Shape 61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999497" y="3918828"/>
            <a:ext cx="356143" cy="341627"/>
            <a:chOff x="5241175" y="4959100"/>
            <a:chExt cx="539775" cy="517775"/>
          </a:xfrm>
        </p:grpSpPr>
        <p:sp>
          <p:nvSpPr>
            <p:cNvPr id="614" name="Shape 61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0" name="Shape 620"/>
          <p:cNvSpPr/>
          <p:nvPr/>
        </p:nvSpPr>
        <p:spPr>
          <a:xfrm>
            <a:off x="4465620" y="4003049"/>
            <a:ext cx="313437" cy="173246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1" name="Shape 621"/>
          <p:cNvGrpSpPr/>
          <p:nvPr/>
        </p:nvGrpSpPr>
        <p:grpSpPr>
          <a:xfrm>
            <a:off x="4952249" y="3969583"/>
            <a:ext cx="228439" cy="262682"/>
            <a:chOff x="6685175" y="5036025"/>
            <a:chExt cx="346225" cy="398125"/>
          </a:xfrm>
        </p:grpSpPr>
        <p:sp>
          <p:nvSpPr>
            <p:cNvPr id="622" name="Shape 622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5567667" y="2369448"/>
            <a:ext cx="432570" cy="421333"/>
            <a:chOff x="5926225" y="921350"/>
            <a:chExt cx="517800" cy="504350"/>
          </a:xfrm>
        </p:grpSpPr>
        <p:sp>
          <p:nvSpPr>
            <p:cNvPr id="628" name="Shape 6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0" name="Shape 630"/>
          <p:cNvSpPr/>
          <p:nvPr/>
        </p:nvSpPr>
        <p:spPr>
          <a:xfrm>
            <a:off x="5761587" y="260550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1" name="Shape 631"/>
          <p:cNvGrpSpPr/>
          <p:nvPr/>
        </p:nvGrpSpPr>
        <p:grpSpPr>
          <a:xfrm>
            <a:off x="6452655" y="2348829"/>
            <a:ext cx="432570" cy="421333"/>
            <a:chOff x="5926225" y="921350"/>
            <a:chExt cx="517800" cy="504350"/>
          </a:xfrm>
        </p:grpSpPr>
        <p:sp>
          <p:nvSpPr>
            <p:cNvPr id="632" name="Shape 6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4" name="Shape 634"/>
          <p:cNvSpPr/>
          <p:nvPr/>
        </p:nvSpPr>
        <p:spPr>
          <a:xfrm>
            <a:off x="6646575" y="258488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5" name="Shape 635"/>
          <p:cNvGrpSpPr/>
          <p:nvPr/>
        </p:nvGrpSpPr>
        <p:grpSpPr>
          <a:xfrm>
            <a:off x="5567934" y="3097871"/>
            <a:ext cx="1075936" cy="1047988"/>
            <a:chOff x="5926225" y="921350"/>
            <a:chExt cx="517800" cy="504350"/>
          </a:xfrm>
        </p:grpSpPr>
        <p:sp>
          <p:nvSpPr>
            <p:cNvPr id="636" name="Shape 6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8" name="Shape 638"/>
          <p:cNvSpPr/>
          <p:nvPr/>
        </p:nvSpPr>
        <p:spPr>
          <a:xfrm>
            <a:off x="6050248" y="368496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6000" dirty="0" smtClean="0">
                <a:solidFill>
                  <a:srgbClr val="FF9900"/>
                </a:solidFill>
              </a:rPr>
              <a:t>Part1</a:t>
            </a:r>
            <a:endParaRPr lang="en" sz="6000" dirty="0">
              <a:solidFill>
                <a:srgbClr val="FF99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3796BF"/>
                </a:solidFill>
              </a:rPr>
              <a:t>Introduction</a:t>
            </a:r>
            <a:endParaRPr lang="en-US" altLang="zh-CN" sz="3600" b="1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our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our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our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team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3" name="Shape 173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423896" y="247851"/>
            <a:ext cx="4530132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idea?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2193728" y="928551"/>
            <a:ext cx="5760300" cy="14230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1600" dirty="0" smtClean="0"/>
              <a:t>Actually,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first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idea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our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brain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storm.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got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Two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great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ideas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first,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like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Chrome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extension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RabbitM</a:t>
            </a:r>
            <a:r>
              <a:rPr lang="en-US" altLang="zh-CN" sz="1600" dirty="0" err="1"/>
              <a:t>Q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NPM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add-on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EDM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system.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absolutely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most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interesting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that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can’t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stop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talking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about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it.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Let’s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started!</a:t>
            </a:r>
            <a:endParaRPr lang="en" sz="1600" b="1" dirty="0"/>
          </a:p>
        </p:txBody>
      </p:sp>
      <p:sp>
        <p:nvSpPr>
          <p:cNvPr id="12" name="Shape 166"/>
          <p:cNvSpPr txBox="1">
            <a:spLocks noGrp="1"/>
          </p:cNvSpPr>
          <p:nvPr>
            <p:ph type="body" idx="2"/>
          </p:nvPr>
        </p:nvSpPr>
        <p:spPr>
          <a:xfrm>
            <a:off x="1055947" y="2513876"/>
            <a:ext cx="5760300" cy="14230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1600" b="1" dirty="0" smtClean="0"/>
              <a:t>Our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Formula: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1600" b="1" dirty="0" smtClean="0"/>
              <a:t>1.Chinese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people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“like”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President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Trump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1600" b="1" dirty="0" smtClean="0"/>
              <a:t>2.President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Trump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likes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tweet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1600" b="1" dirty="0" smtClean="0"/>
              <a:t>3.China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government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uses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Weibo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and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blocks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Twitter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1600" b="1" dirty="0" smtClean="0"/>
              <a:t>=&gt;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How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about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building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our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own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tweet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channel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in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Weibo</a:t>
            </a:r>
            <a:endParaRPr lang="e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ubTitle" idx="4294967295"/>
          </p:nvPr>
        </p:nvSpPr>
        <p:spPr>
          <a:xfrm>
            <a:off x="3053220" y="253430"/>
            <a:ext cx="2245289" cy="5106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err="1" smtClean="0"/>
              <a:t>Tweibo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just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like:</a:t>
            </a:r>
            <a:endParaRPr lang="e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21" y="903618"/>
            <a:ext cx="6346015" cy="39768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941" y="2323794"/>
            <a:ext cx="2995667" cy="25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31425" y="106660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endParaRPr lang="en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05794" y="1717750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</a:t>
            </a:r>
            <a:endParaRPr lang="en" dirty="0"/>
          </a:p>
          <a:p>
            <a:pPr marL="457200" lvl="0" indent="-228600"/>
            <a:r>
              <a:rPr lang="en-US" altLang="zh-CN" dirty="0" smtClean="0"/>
              <a:t>Translate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" altLang="zh-CN" dirty="0" smtClean="0"/>
              <a:t>S</a:t>
            </a:r>
            <a:r>
              <a:rPr lang="en-US" altLang="zh-CN" dirty="0" err="1" smtClean="0"/>
              <a:t>ynchronize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Weibo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457200" indent="-228600"/>
            <a:r>
              <a:rPr lang="en-US" altLang="zh-CN" dirty="0" smtClean="0"/>
              <a:t>(The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step)</a:t>
            </a:r>
          </a:p>
          <a:p>
            <a:pPr marL="457200" indent="-228600"/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</a:t>
            </a:r>
          </a:p>
          <a:p>
            <a:pPr marL="457200" indent="-228600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synchronizing.</a:t>
            </a:r>
          </a:p>
          <a:p>
            <a:pPr marL="457200" indent="-228600"/>
            <a:endParaRPr lang="en" altLang="zh-CN" dirty="0"/>
          </a:p>
          <a:p>
            <a:pPr marL="457200" lvl="0" indent="-2286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20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610843" y="199699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Win-Win-Win</a:t>
            </a:r>
            <a:endParaRPr lang="en" dirty="0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02032" y="1028980"/>
            <a:ext cx="7720690" cy="3127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This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3-win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Twitter,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comments.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Weibo,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“celebrities”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join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po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some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adv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credit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lol.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Gov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control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message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Even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President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Trump,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followers.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2400" dirty="0" smtClean="0"/>
              <a:t>No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here,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every</a:t>
            </a:r>
            <a:r>
              <a:rPr lang="en-US" altLang="zh-CN" sz="2400" dirty="0" smtClean="0"/>
              <a:t>one’s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winner.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1097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2462744" y="308370"/>
            <a:ext cx="3745437" cy="90805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5400" dirty="0" smtClean="0">
                <a:solidFill>
                  <a:srgbClr val="81D1EC"/>
                </a:solidFill>
              </a:rPr>
              <a:t>Our</a:t>
            </a:r>
            <a:r>
              <a:rPr lang="zh-CN" altLang="en-US" sz="5400" dirty="0" smtClean="0">
                <a:solidFill>
                  <a:srgbClr val="81D1EC"/>
                </a:solidFill>
              </a:rPr>
              <a:t> </a:t>
            </a:r>
            <a:r>
              <a:rPr lang="en-US" altLang="zh-CN" sz="5400" dirty="0" smtClean="0">
                <a:solidFill>
                  <a:srgbClr val="81D1EC"/>
                </a:solidFill>
              </a:rPr>
              <a:t>Team</a:t>
            </a:r>
            <a:endParaRPr lang="en" sz="5400" dirty="0">
              <a:solidFill>
                <a:srgbClr val="81D1EC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7825328" y="2388015"/>
            <a:ext cx="282132" cy="26938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8" name="Shape 198"/>
          <p:cNvGrpSpPr/>
          <p:nvPr/>
        </p:nvGrpSpPr>
        <p:grpSpPr>
          <a:xfrm>
            <a:off x="7475222" y="875396"/>
            <a:ext cx="1208685" cy="1209005"/>
            <a:chOff x="6654650" y="3665275"/>
            <a:chExt cx="409100" cy="409125"/>
          </a:xfrm>
        </p:grpSpPr>
        <p:sp>
          <p:nvSpPr>
            <p:cNvPr id="199" name="Shape 19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 rot="1057032">
            <a:off x="6310308" y="1825620"/>
            <a:ext cx="798554" cy="798614"/>
            <a:chOff x="570875" y="4322250"/>
            <a:chExt cx="443300" cy="443325"/>
          </a:xfrm>
        </p:grpSpPr>
        <p:sp>
          <p:nvSpPr>
            <p:cNvPr id="202" name="Shape 20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6" name="Shape 206"/>
          <p:cNvSpPr/>
          <p:nvPr/>
        </p:nvSpPr>
        <p:spPr>
          <a:xfrm rot="2466689">
            <a:off x="6432197" y="1142963"/>
            <a:ext cx="392000" cy="37429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-1609379">
            <a:off x="6973175" y="1345076"/>
            <a:ext cx="282081" cy="2693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2925831">
            <a:off x="8683579" y="1558454"/>
            <a:ext cx="211250" cy="20170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-1609195">
            <a:off x="7804461" y="207183"/>
            <a:ext cx="190312" cy="1817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4" y="0"/>
            <a:ext cx="39480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1"/>
          <p:cNvSpPr txBox="1">
            <a:spLocks/>
          </p:cNvSpPr>
          <p:nvPr/>
        </p:nvSpPr>
        <p:spPr>
          <a:xfrm>
            <a:off x="1148937" y="1571036"/>
            <a:ext cx="4924200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6000" smtClean="0">
                <a:solidFill>
                  <a:srgbClr val="FF9900"/>
                </a:solidFill>
              </a:rPr>
              <a:t>Part2</a:t>
            </a:r>
            <a:endParaRPr lang="en" sz="6000" dirty="0">
              <a:solidFill>
                <a:srgbClr val="FF9900"/>
              </a:solidFill>
            </a:endParaRPr>
          </a:p>
        </p:txBody>
      </p:sp>
      <p:sp>
        <p:nvSpPr>
          <p:cNvPr id="8" name="Shape 172"/>
          <p:cNvSpPr txBox="1">
            <a:spLocks/>
          </p:cNvSpPr>
          <p:nvPr/>
        </p:nvSpPr>
        <p:spPr>
          <a:xfrm>
            <a:off x="1148937" y="2086170"/>
            <a:ext cx="4924200" cy="195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ct val="100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BB5D9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None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None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None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spcBef>
                <a:spcPts val="0"/>
              </a:spcBef>
              <a:buFont typeface="Roboto Condensed"/>
              <a:buNone/>
            </a:pPr>
            <a:r>
              <a:rPr lang="en-US" altLang="zh-CN" sz="3600" b="1" smtClean="0">
                <a:solidFill>
                  <a:srgbClr val="3796BF"/>
                </a:solidFill>
              </a:rPr>
              <a:t>Implementation</a:t>
            </a:r>
          </a:p>
          <a:p>
            <a:pPr>
              <a:spcBef>
                <a:spcPts val="0"/>
              </a:spcBef>
              <a:buFont typeface="Roboto Condensed"/>
              <a:buNone/>
            </a:pP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</a:t>
            </a:r>
            <a:r>
              <a:rPr lang="en-US" altLang="zh-CN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</a:t>
            </a: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Font typeface="Roboto Condensed"/>
              <a:buNone/>
            </a:pP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</a:t>
            </a:r>
            <a:r>
              <a:rPr lang="en-US" altLang="zh-CN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tools</a:t>
            </a: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framework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760</Words>
  <Application>Microsoft Macintosh PowerPoint</Application>
  <PresentationFormat>全屏显示(16:9)</PresentationFormat>
  <Paragraphs>158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Oswald</vt:lpstr>
      <vt:lpstr>Roboto Condensed</vt:lpstr>
      <vt:lpstr>宋体</vt:lpstr>
      <vt:lpstr>微软雅黑</vt:lpstr>
      <vt:lpstr>Arial</vt:lpstr>
      <vt:lpstr>Wolsey template</vt:lpstr>
      <vt:lpstr>Tweibo</vt:lpstr>
      <vt:lpstr>PowerPoint 演示文稿</vt:lpstr>
      <vt:lpstr>Part1</vt:lpstr>
      <vt:lpstr>How do we get this idea?</vt:lpstr>
      <vt:lpstr>PowerPoint 演示文稿</vt:lpstr>
      <vt:lpstr>Our Production</vt:lpstr>
      <vt:lpstr>Win-Win-Win</vt:lpstr>
      <vt:lpstr>Our Team</vt:lpstr>
      <vt:lpstr>PowerPoint 演示文稿</vt:lpstr>
      <vt:lpstr>OUR PROCESS IS EASY</vt:lpstr>
      <vt:lpstr>Step1 Authorization</vt:lpstr>
      <vt:lpstr>Step2 Configuration</vt:lpstr>
      <vt:lpstr>Step3 Run tasks</vt:lpstr>
      <vt:lpstr>Independent Technologies </vt:lpstr>
      <vt:lpstr>Course Technologies </vt:lpstr>
      <vt:lpstr>Part 3 Scaling ● statistics ● comment ● advertisement ● recommendation</vt:lpstr>
      <vt:lpstr>PowerPoint 演示文稿</vt:lpstr>
      <vt:lpstr>Advertisement</vt:lpstr>
      <vt:lpstr>Recommendation</vt:lpstr>
      <vt:lpstr>THANKS!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Dihui Lian</cp:lastModifiedBy>
  <cp:revision>44</cp:revision>
  <dcterms:modified xsi:type="dcterms:W3CDTF">2017-03-20T22:54:16Z</dcterms:modified>
</cp:coreProperties>
</file>