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5" d="100"/>
          <a:sy n="75"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EDAF-577F-426E-BB04-FB67E6129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5667-BBC6-4CEA-A7EE-A4E4740A3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40CBA7-44ED-45F3-960D-EDA02373DC07}"/>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5" name="Footer Placeholder 4">
            <a:extLst>
              <a:ext uri="{FF2B5EF4-FFF2-40B4-BE49-F238E27FC236}">
                <a16:creationId xmlns:a16="http://schemas.microsoft.com/office/drawing/2014/main" id="{A0B1127D-854A-4CAA-BEEA-B227062F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1A6D7-78FC-45B8-980C-6FFFE207F301}"/>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26538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3C5E-2641-47B5-AFF5-01E1ED26B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B5398C-0E4D-464D-B8A0-AB047EDB0B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D3106-2115-47D9-9272-A48B046B8EA5}"/>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5" name="Footer Placeholder 4">
            <a:extLst>
              <a:ext uri="{FF2B5EF4-FFF2-40B4-BE49-F238E27FC236}">
                <a16:creationId xmlns:a16="http://schemas.microsoft.com/office/drawing/2014/main" id="{84629193-8F97-4725-923E-AE64E6499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F2323-A729-4BA3-93E6-19299B038219}"/>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158875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14769-A500-43CA-95BF-2DAE69AEF3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7642D6-E098-451D-9AF0-8D61F8B580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14852-4CC4-4446-8896-83D683356631}"/>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5" name="Footer Placeholder 4">
            <a:extLst>
              <a:ext uri="{FF2B5EF4-FFF2-40B4-BE49-F238E27FC236}">
                <a16:creationId xmlns:a16="http://schemas.microsoft.com/office/drawing/2014/main" id="{D3408EDB-CCE4-4577-A8D5-0F39804D2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19A4E-86CC-433B-9029-673A89D7634D}"/>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428851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0977-A068-4CE2-A7F5-65E3459E2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FCE3F-810E-4139-8862-BD7EC2E35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EA69C-1085-4133-8D86-0D319D082117}"/>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5" name="Footer Placeholder 4">
            <a:extLst>
              <a:ext uri="{FF2B5EF4-FFF2-40B4-BE49-F238E27FC236}">
                <a16:creationId xmlns:a16="http://schemas.microsoft.com/office/drawing/2014/main" id="{8EE0F643-9CE6-48B3-9AAE-D489430D3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CC83F-A297-46A5-9D07-3653C0334A9D}"/>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494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53A6-ADAE-461A-A2C9-0C1E34E091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1F922-C7F0-4E5D-A1C2-262ADF83D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8F00B-4E03-40AF-BC7E-28F9CAC59E9D}"/>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5" name="Footer Placeholder 4">
            <a:extLst>
              <a:ext uri="{FF2B5EF4-FFF2-40B4-BE49-F238E27FC236}">
                <a16:creationId xmlns:a16="http://schemas.microsoft.com/office/drawing/2014/main" id="{4D1A42A8-0097-4CCB-BBC8-CE4F8BC08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0FAE7-2E38-4F3E-96EC-9D38BEC82916}"/>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376140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8F1B-EF8D-427E-9B3F-955114934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85BD8-A28D-4EFF-B55E-4355E4623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D55090-A281-4849-AA1B-E0A21BAA2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E4E52-E579-4EF4-8130-D50DE191A79D}"/>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6" name="Footer Placeholder 5">
            <a:extLst>
              <a:ext uri="{FF2B5EF4-FFF2-40B4-BE49-F238E27FC236}">
                <a16:creationId xmlns:a16="http://schemas.microsoft.com/office/drawing/2014/main" id="{72EC19EC-62D4-4317-A8DD-F2A82C9BF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87A7F-AE90-4E3E-85F5-504301464D7E}"/>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3268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8AF4-2B07-4169-B1C8-41C13DB6A8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335D8-FCA9-49F3-A887-FF81E66B5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52B26-BBA4-4CF4-BDB4-CFC35882C8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6BCDBB-4A27-43A1-A3A7-76D574AE2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887A48-3139-49A0-934D-917745F08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7C25F6-0914-4159-9455-A1F9350F2313}"/>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8" name="Footer Placeholder 7">
            <a:extLst>
              <a:ext uri="{FF2B5EF4-FFF2-40B4-BE49-F238E27FC236}">
                <a16:creationId xmlns:a16="http://schemas.microsoft.com/office/drawing/2014/main" id="{8C33594D-35CC-4B09-B176-B0E8E7AC0D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00E33-9B4F-4268-BE1C-54F8511E42AC}"/>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154986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827C-5030-449B-A5EC-BE9FE27817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61130B-593D-4BE2-B3E4-0ABD44FC0A79}"/>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4" name="Footer Placeholder 3">
            <a:extLst>
              <a:ext uri="{FF2B5EF4-FFF2-40B4-BE49-F238E27FC236}">
                <a16:creationId xmlns:a16="http://schemas.microsoft.com/office/drawing/2014/main" id="{B3246B28-01AE-4186-9B00-70B0DDF23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E8DA91-8C33-412F-A4FE-9C187E07BAE7}"/>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402690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5CF29-AC16-4DBF-AFDB-0D7B9F111571}"/>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3" name="Footer Placeholder 2">
            <a:extLst>
              <a:ext uri="{FF2B5EF4-FFF2-40B4-BE49-F238E27FC236}">
                <a16:creationId xmlns:a16="http://schemas.microsoft.com/office/drawing/2014/main" id="{8B74D0D1-BFAD-4506-98CC-0402A17F75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7F338-6919-4910-AD3B-6A3D5CBCEC1B}"/>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132607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9253-13F5-4C4D-BFB4-D51FBFE67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33D7D-86D2-42E8-BEFF-73E5086C6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B2008-97EC-4206-B0AE-2DA69D54C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892CE-34C3-40AE-9B2E-DDC91521601A}"/>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6" name="Footer Placeholder 5">
            <a:extLst>
              <a:ext uri="{FF2B5EF4-FFF2-40B4-BE49-F238E27FC236}">
                <a16:creationId xmlns:a16="http://schemas.microsoft.com/office/drawing/2014/main" id="{BBF92AE7-0D3C-49C5-B77D-E21CEEAC8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BE437-6562-4375-B5F6-AF926BECA8D6}"/>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271595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85A2-80A7-46AE-90E4-905E9CCDC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5353D-8499-4A7C-9835-08DC9531B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6E370-C4F2-4D35-8922-D6ECD4151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07077-EA6D-423B-91FE-C11783065BA6}"/>
              </a:ext>
            </a:extLst>
          </p:cNvPr>
          <p:cNvSpPr>
            <a:spLocks noGrp="1"/>
          </p:cNvSpPr>
          <p:nvPr>
            <p:ph type="dt" sz="half" idx="10"/>
          </p:nvPr>
        </p:nvSpPr>
        <p:spPr/>
        <p:txBody>
          <a:bodyPr/>
          <a:lstStyle/>
          <a:p>
            <a:fld id="{4C23B97C-59AE-413C-AAF6-03A3C46373E7}" type="datetimeFigureOut">
              <a:rPr lang="en-US" smtClean="0"/>
              <a:t>7/13/2020</a:t>
            </a:fld>
            <a:endParaRPr lang="en-US"/>
          </a:p>
        </p:txBody>
      </p:sp>
      <p:sp>
        <p:nvSpPr>
          <p:cNvPr id="6" name="Footer Placeholder 5">
            <a:extLst>
              <a:ext uri="{FF2B5EF4-FFF2-40B4-BE49-F238E27FC236}">
                <a16:creationId xmlns:a16="http://schemas.microsoft.com/office/drawing/2014/main" id="{864CD189-3F95-4B6C-AD6F-83EA5F8F9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B1BBC-2F83-402D-8CEC-DD46759D5E2A}"/>
              </a:ext>
            </a:extLst>
          </p:cNvPr>
          <p:cNvSpPr>
            <a:spLocks noGrp="1"/>
          </p:cNvSpPr>
          <p:nvPr>
            <p:ph type="sldNum" sz="quarter" idx="12"/>
          </p:nvPr>
        </p:nvSpPr>
        <p:spPr/>
        <p:txBody>
          <a:bodyPr/>
          <a:lstStyle/>
          <a:p>
            <a:fld id="{584F1BFA-4008-43DE-9A6D-D5FD98527354}" type="slidenum">
              <a:rPr lang="en-US" smtClean="0"/>
              <a:t>‹#›</a:t>
            </a:fld>
            <a:endParaRPr lang="en-US"/>
          </a:p>
        </p:txBody>
      </p:sp>
    </p:spTree>
    <p:extLst>
      <p:ext uri="{BB962C8B-B14F-4D97-AF65-F5344CB8AC3E}">
        <p14:creationId xmlns:p14="http://schemas.microsoft.com/office/powerpoint/2010/main" val="250545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4323C-BC54-4882-B8E1-8ED5EAB70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68040A-89F2-4F38-90D5-D145B4F04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DF4A7-D314-452A-8E45-ED08B915A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3B97C-59AE-413C-AAF6-03A3C46373E7}" type="datetimeFigureOut">
              <a:rPr lang="en-US" smtClean="0"/>
              <a:t>7/13/2020</a:t>
            </a:fld>
            <a:endParaRPr lang="en-US"/>
          </a:p>
        </p:txBody>
      </p:sp>
      <p:sp>
        <p:nvSpPr>
          <p:cNvPr id="5" name="Footer Placeholder 4">
            <a:extLst>
              <a:ext uri="{FF2B5EF4-FFF2-40B4-BE49-F238E27FC236}">
                <a16:creationId xmlns:a16="http://schemas.microsoft.com/office/drawing/2014/main" id="{55E89791-2181-4F62-AEE5-76FF778F1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B9680B-5861-4434-9E10-434F9AB10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1BFA-4008-43DE-9A6D-D5FD98527354}" type="slidenum">
              <a:rPr lang="en-US" smtClean="0"/>
              <a:t>‹#›</a:t>
            </a:fld>
            <a:endParaRPr lang="en-US"/>
          </a:p>
        </p:txBody>
      </p:sp>
    </p:spTree>
    <p:extLst>
      <p:ext uri="{BB962C8B-B14F-4D97-AF65-F5344CB8AC3E}">
        <p14:creationId xmlns:p14="http://schemas.microsoft.com/office/powerpoint/2010/main" val="2144733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873D5-00D9-4346-9451-E355C8D45E0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5697" y="1449977"/>
            <a:ext cx="5943600" cy="4457700"/>
          </a:xfrm>
          <a:prstGeom prst="rect">
            <a:avLst/>
          </a:prstGeom>
          <a:noFill/>
          <a:ln>
            <a:noFill/>
          </a:ln>
        </p:spPr>
      </p:pic>
      <p:sp>
        <p:nvSpPr>
          <p:cNvPr id="6" name="TextBox 5">
            <a:extLst>
              <a:ext uri="{FF2B5EF4-FFF2-40B4-BE49-F238E27FC236}">
                <a16:creationId xmlns:a16="http://schemas.microsoft.com/office/drawing/2014/main" id="{0A5296B6-EA1E-412F-BC8B-608641AF78A4}"/>
              </a:ext>
            </a:extLst>
          </p:cNvPr>
          <p:cNvSpPr txBox="1"/>
          <p:nvPr/>
        </p:nvSpPr>
        <p:spPr>
          <a:xfrm>
            <a:off x="352696" y="1449977"/>
            <a:ext cx="4036423" cy="3145413"/>
          </a:xfrm>
          <a:prstGeom prst="rect">
            <a:avLst/>
          </a:prstGeom>
          <a:noFill/>
        </p:spPr>
        <p:txBody>
          <a:bodyPr wrap="square" rtlCol="0">
            <a:spAutoFit/>
          </a:bodyPr>
          <a:lstStyle/>
          <a:p>
            <a:pPr>
              <a:lnSpc>
                <a:spcPct val="107000"/>
              </a:lnSpc>
              <a:spcAft>
                <a:spcPts val="800"/>
              </a:spcAft>
            </a:pPr>
            <a:r>
              <a:rPr lang="en-US">
                <a:latin typeface="Calibri" panose="020F0502020204030204" pitchFamily="34" charset="0"/>
                <a:ea typeface="DengXian" panose="02010600030101010101" pitchFamily="2" charset="-122"/>
                <a:cs typeface="Times New Roman" panose="02020603050405020304" pitchFamily="18" charset="0"/>
              </a:rPr>
              <a:t>Sleep center setup guide</a:t>
            </a:r>
          </a:p>
          <a:p>
            <a:pPr marL="342900" marR="0" lvl="0" indent="-342900">
              <a:lnSpc>
                <a:spcPct val="107000"/>
              </a:lnSpc>
              <a:spcBef>
                <a:spcPts val="0"/>
              </a:spcBef>
              <a:spcAft>
                <a:spcPts val="0"/>
              </a:spcAft>
              <a:buFont typeface="+mj-lt"/>
              <a:buAutoNum type="arabicPeriod"/>
            </a:pPr>
            <a:r>
              <a:rPr lang="en-US">
                <a:latin typeface="Calibri" panose="020F0502020204030204" pitchFamily="34" charset="0"/>
                <a:ea typeface="DengXian" panose="02010600030101010101" pitchFamily="2" charset="-122"/>
                <a:cs typeface="Times New Roman" panose="02020603050405020304" pitchFamily="18" charset="0"/>
              </a:rPr>
              <a:t>2  USRP B210 </a:t>
            </a:r>
          </a:p>
          <a:p>
            <a:pPr marL="342900" marR="0" lvl="0" indent="-342900">
              <a:lnSpc>
                <a:spcPct val="107000"/>
              </a:lnSpc>
              <a:spcBef>
                <a:spcPts val="0"/>
              </a:spcBef>
              <a:spcAft>
                <a:spcPts val="0"/>
              </a:spcAft>
              <a:buFont typeface="+mj-lt"/>
              <a:buAutoNum type="arabicPeriod"/>
            </a:pPr>
            <a:r>
              <a:rPr lang="en-US">
                <a:latin typeface="Calibri" panose="020F0502020204030204" pitchFamily="34" charset="0"/>
                <a:ea typeface="DengXian" panose="02010600030101010101" pitchFamily="2" charset="-122"/>
                <a:cs typeface="Times New Roman" panose="02020603050405020304" pitchFamily="18" charset="0"/>
              </a:rPr>
              <a:t>2 laptops</a:t>
            </a:r>
          </a:p>
          <a:p>
            <a:pPr marL="342900" marR="0" lvl="0" indent="-342900">
              <a:lnSpc>
                <a:spcPct val="107000"/>
              </a:lnSpc>
              <a:spcBef>
                <a:spcPts val="0"/>
              </a:spcBef>
              <a:spcAft>
                <a:spcPts val="0"/>
              </a:spcAft>
              <a:buFont typeface="+mj-lt"/>
              <a:buAutoNum type="arabicPeriod"/>
            </a:pPr>
            <a:r>
              <a:rPr lang="en-US">
                <a:latin typeface="Calibri" panose="020F0502020204030204" pitchFamily="34" charset="0"/>
                <a:ea typeface="DengXian" panose="02010600030101010101" pitchFamily="2" charset="-122"/>
                <a:cs typeface="Times New Roman" panose="02020603050405020304" pitchFamily="18" charset="0"/>
              </a:rPr>
              <a:t>2 fitted  sheets with sensors sewing on. One in the box, one in the paper bag.</a:t>
            </a:r>
          </a:p>
          <a:p>
            <a:pPr marL="342900" marR="0" lvl="0" indent="-342900">
              <a:lnSpc>
                <a:spcPct val="107000"/>
              </a:lnSpc>
              <a:spcBef>
                <a:spcPts val="0"/>
              </a:spcBef>
              <a:spcAft>
                <a:spcPts val="0"/>
              </a:spcAft>
              <a:buFont typeface="+mj-lt"/>
              <a:buAutoNum type="arabicPeriod"/>
            </a:pPr>
            <a:r>
              <a:rPr lang="en-US">
                <a:latin typeface="Calibri" panose="020F0502020204030204" pitchFamily="34" charset="0"/>
                <a:ea typeface="DengXian" panose="02010600030101010101" pitchFamily="2" charset="-122"/>
                <a:cs typeface="Times New Roman" panose="02020603050405020304" pitchFamily="18" charset="0"/>
              </a:rPr>
              <a:t>2 waterproof mattress protectors  </a:t>
            </a:r>
          </a:p>
          <a:p>
            <a:pPr marL="342900" marR="0" lvl="0" indent="-342900">
              <a:lnSpc>
                <a:spcPct val="107000"/>
              </a:lnSpc>
              <a:spcBef>
                <a:spcPts val="0"/>
              </a:spcBef>
              <a:spcAft>
                <a:spcPts val="0"/>
              </a:spcAft>
              <a:buFont typeface="+mj-lt"/>
              <a:buAutoNum type="arabicPeriod"/>
            </a:pPr>
            <a:r>
              <a:rPr lang="en-US">
                <a:latin typeface="Calibri" panose="020F0502020204030204" pitchFamily="34" charset="0"/>
                <a:ea typeface="DengXian" panose="02010600030101010101" pitchFamily="2" charset="-122"/>
                <a:cs typeface="Times New Roman" panose="02020603050405020304" pitchFamily="18" charset="0"/>
              </a:rPr>
              <a:t>Extra cables (6) and female connectors </a:t>
            </a:r>
          </a:p>
          <a:p>
            <a:pPr marL="342900" marR="0" lvl="0" indent="-342900">
              <a:lnSpc>
                <a:spcPct val="107000"/>
              </a:lnSpc>
              <a:spcBef>
                <a:spcPts val="0"/>
              </a:spcBef>
              <a:spcAft>
                <a:spcPts val="800"/>
              </a:spcAft>
              <a:buFont typeface="+mj-lt"/>
              <a:buAutoNum type="arabicPeriod"/>
            </a:pPr>
            <a:r>
              <a:rPr lang="en-US">
                <a:latin typeface="Calibri" panose="020F0502020204030204" pitchFamily="34" charset="0"/>
                <a:ea typeface="DengXian" panose="02010600030101010101" pitchFamily="2" charset="-122"/>
                <a:cs typeface="Times New Roman" panose="02020603050405020304" pitchFamily="18" charset="0"/>
              </a:rPr>
              <a:t>1 BCG </a:t>
            </a:r>
          </a:p>
        </p:txBody>
      </p:sp>
    </p:spTree>
    <p:extLst>
      <p:ext uri="{BB962C8B-B14F-4D97-AF65-F5344CB8AC3E}">
        <p14:creationId xmlns:p14="http://schemas.microsoft.com/office/powerpoint/2010/main" val="54967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FDC373-8A41-41E9-92C8-7560F5E1BE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1966" y="413612"/>
            <a:ext cx="4884511" cy="6030775"/>
          </a:xfrm>
          <a:prstGeom prst="rect">
            <a:avLst/>
          </a:prstGeom>
          <a:noFill/>
          <a:ln>
            <a:noFill/>
          </a:ln>
        </p:spPr>
      </p:pic>
      <p:sp>
        <p:nvSpPr>
          <p:cNvPr id="3" name="TextBox 2">
            <a:extLst>
              <a:ext uri="{FF2B5EF4-FFF2-40B4-BE49-F238E27FC236}">
                <a16:creationId xmlns:a16="http://schemas.microsoft.com/office/drawing/2014/main" id="{323A881D-CFAE-43D4-B2B4-B3E069DCE5C3}"/>
              </a:ext>
            </a:extLst>
          </p:cNvPr>
          <p:cNvSpPr txBox="1"/>
          <p:nvPr/>
        </p:nvSpPr>
        <p:spPr>
          <a:xfrm>
            <a:off x="6322423" y="352697"/>
            <a:ext cx="5656217" cy="1477328"/>
          </a:xfrm>
          <a:prstGeom prst="rect">
            <a:avLst/>
          </a:prstGeom>
          <a:noFill/>
        </p:spPr>
        <p:txBody>
          <a:bodyPr wrap="square" rtlCol="0">
            <a:spAutoFit/>
          </a:bodyPr>
          <a:lstStyle/>
          <a:p>
            <a:pPr marL="342900" indent="-342900">
              <a:buAutoNum type="arabicPeriod"/>
            </a:pPr>
            <a:r>
              <a:rPr lang="en-US" dirty="0"/>
              <a:t>Setup the fitted sheet with two notched sensors (brown sewing strips) one around thorax position, one around abdomen position. Make sure you don’t flip it up side down.</a:t>
            </a:r>
          </a:p>
          <a:p>
            <a:endParaRPr lang="en-US" dirty="0"/>
          </a:p>
        </p:txBody>
      </p:sp>
    </p:spTree>
    <p:extLst>
      <p:ext uri="{BB962C8B-B14F-4D97-AF65-F5344CB8AC3E}">
        <p14:creationId xmlns:p14="http://schemas.microsoft.com/office/powerpoint/2010/main" val="301612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4C3F9A-D4B0-4319-880F-ADA7CAB98D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64401" y="1987486"/>
            <a:ext cx="4445000" cy="4555915"/>
          </a:xfrm>
          <a:prstGeom prst="rect">
            <a:avLst/>
          </a:prstGeom>
          <a:noFill/>
          <a:ln>
            <a:noFill/>
          </a:ln>
        </p:spPr>
      </p:pic>
      <p:pic>
        <p:nvPicPr>
          <p:cNvPr id="5" name="Picture 4">
            <a:extLst>
              <a:ext uri="{FF2B5EF4-FFF2-40B4-BE49-F238E27FC236}">
                <a16:creationId xmlns:a16="http://schemas.microsoft.com/office/drawing/2014/main" id="{A06406D9-2694-4337-A7D9-56A2802C70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0000" y="1758887"/>
            <a:ext cx="4445000" cy="4555915"/>
          </a:xfrm>
          <a:prstGeom prst="rect">
            <a:avLst/>
          </a:prstGeom>
          <a:noFill/>
          <a:ln>
            <a:noFill/>
          </a:ln>
        </p:spPr>
      </p:pic>
      <p:sp>
        <p:nvSpPr>
          <p:cNvPr id="6" name="TextBox 5">
            <a:extLst>
              <a:ext uri="{FF2B5EF4-FFF2-40B4-BE49-F238E27FC236}">
                <a16:creationId xmlns:a16="http://schemas.microsoft.com/office/drawing/2014/main" id="{05767996-8848-409B-BF43-A019BFFB618B}"/>
              </a:ext>
            </a:extLst>
          </p:cNvPr>
          <p:cNvSpPr txBox="1"/>
          <p:nvPr/>
        </p:nvSpPr>
        <p:spPr>
          <a:xfrm>
            <a:off x="1270000" y="431800"/>
            <a:ext cx="3454400" cy="923330"/>
          </a:xfrm>
          <a:prstGeom prst="rect">
            <a:avLst/>
          </a:prstGeom>
          <a:noFill/>
        </p:spPr>
        <p:txBody>
          <a:bodyPr wrap="square" rtlCol="0">
            <a:spAutoFit/>
          </a:bodyPr>
          <a:lstStyle/>
          <a:p>
            <a:r>
              <a:rPr lang="en-US" dirty="0"/>
              <a:t>2. Make sure one side connected to the USRP, the other side round back to the mattress. </a:t>
            </a:r>
          </a:p>
        </p:txBody>
      </p:sp>
    </p:spTree>
    <p:extLst>
      <p:ext uri="{BB962C8B-B14F-4D97-AF65-F5344CB8AC3E}">
        <p14:creationId xmlns:p14="http://schemas.microsoft.com/office/powerpoint/2010/main" val="287127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E596A4-0ED4-40D7-A636-E82654E796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775" y="492125"/>
            <a:ext cx="5937250" cy="4451350"/>
          </a:xfrm>
          <a:prstGeom prst="rect">
            <a:avLst/>
          </a:prstGeom>
          <a:noFill/>
          <a:ln>
            <a:noFill/>
          </a:ln>
        </p:spPr>
      </p:pic>
      <p:sp>
        <p:nvSpPr>
          <p:cNvPr id="3" name="TextBox 2">
            <a:extLst>
              <a:ext uri="{FF2B5EF4-FFF2-40B4-BE49-F238E27FC236}">
                <a16:creationId xmlns:a16="http://schemas.microsoft.com/office/drawing/2014/main" id="{E53D1C54-0F5E-4CD1-9704-020F72701057}"/>
              </a:ext>
            </a:extLst>
          </p:cNvPr>
          <p:cNvSpPr txBox="1"/>
          <p:nvPr/>
        </p:nvSpPr>
        <p:spPr>
          <a:xfrm>
            <a:off x="6740434" y="640080"/>
            <a:ext cx="4415246" cy="1754326"/>
          </a:xfrm>
          <a:prstGeom prst="rect">
            <a:avLst/>
          </a:prstGeom>
          <a:noFill/>
        </p:spPr>
        <p:txBody>
          <a:bodyPr wrap="square" rtlCol="0">
            <a:spAutoFit/>
          </a:bodyPr>
          <a:lstStyle/>
          <a:p>
            <a:r>
              <a:rPr lang="en-US" dirty="0"/>
              <a:t>3. Connect the USRP to the computer. </a:t>
            </a:r>
          </a:p>
          <a:p>
            <a:r>
              <a:rPr lang="en-US" dirty="0"/>
              <a:t>And run the runSleepStudy.cmd </a:t>
            </a:r>
          </a:p>
          <a:p>
            <a:r>
              <a:rPr lang="en-US" dirty="0"/>
              <a:t>4. Make sure the NCS Amp is not too low or too high. In case the Amp is too low or too high, we can change the gain and rebuild the exe file. </a:t>
            </a:r>
          </a:p>
        </p:txBody>
      </p:sp>
      <p:sp>
        <p:nvSpPr>
          <p:cNvPr id="4" name="TextBox 3">
            <a:extLst>
              <a:ext uri="{FF2B5EF4-FFF2-40B4-BE49-F238E27FC236}">
                <a16:creationId xmlns:a16="http://schemas.microsoft.com/office/drawing/2014/main" id="{5C7989CE-8537-4D72-A9FE-68769F21CCE2}"/>
              </a:ext>
            </a:extLst>
          </p:cNvPr>
          <p:cNvSpPr txBox="1"/>
          <p:nvPr/>
        </p:nvSpPr>
        <p:spPr>
          <a:xfrm>
            <a:off x="7093131" y="3696789"/>
            <a:ext cx="3605349" cy="923330"/>
          </a:xfrm>
          <a:prstGeom prst="rect">
            <a:avLst/>
          </a:prstGeom>
          <a:noFill/>
        </p:spPr>
        <p:txBody>
          <a:bodyPr wrap="square" rtlCol="0">
            <a:spAutoFit/>
          </a:bodyPr>
          <a:lstStyle/>
          <a:p>
            <a:r>
              <a:rPr lang="en-US" dirty="0"/>
              <a:t>If we need more discussion during the setup, please contact me or call me. Phone: 6072621372</a:t>
            </a:r>
          </a:p>
        </p:txBody>
      </p:sp>
    </p:spTree>
    <p:extLst>
      <p:ext uri="{BB962C8B-B14F-4D97-AF65-F5344CB8AC3E}">
        <p14:creationId xmlns:p14="http://schemas.microsoft.com/office/powerpoint/2010/main" val="288601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166</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Zijing Zhang</dc:creator>
  <cp:lastModifiedBy>Zijing Zhang</cp:lastModifiedBy>
  <cp:revision>2</cp:revision>
  <dcterms:created xsi:type="dcterms:W3CDTF">2020-07-13T19:40:46Z</dcterms:created>
  <dcterms:modified xsi:type="dcterms:W3CDTF">2020-07-13T19:51:50Z</dcterms:modified>
</cp:coreProperties>
</file>