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11"/>
  </p:notesMasterIdLst>
  <p:sldIdLst>
    <p:sldId id="330" r:id="rId2"/>
    <p:sldId id="331" r:id="rId3"/>
    <p:sldId id="332" r:id="rId4"/>
    <p:sldId id="333" r:id="rId5"/>
    <p:sldId id="334" r:id="rId6"/>
    <p:sldId id="335" r:id="rId7"/>
    <p:sldId id="265" r:id="rId8"/>
    <p:sldId id="310" r:id="rId9"/>
    <p:sldId id="33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A36FC-BBCE-4369-9777-A7E8CE48AC3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FF3CA-5EA9-44C7-BB62-42C52CECB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2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Respiratory disorders during sleep are a prevalent health condition that affects a large adult population. </a:t>
            </a:r>
          </a:p>
          <a:p>
            <a:r>
              <a:rPr lang="en-US" dirty="0"/>
              <a:t>Currently, the disorder events can hardly be predicted using the respiratory waveforms preceding the events.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Predictive warning of the sleep disorders in advance can help prevent serious apnea, especially for servicemen, and patients with chronic conditions.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Our goal is to predict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F2DC4F-6E9A-427C-BDB2-4F8DB08915EA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3D443-CBAC-934A-8506-FB4DF260D8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7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gold standard to evaluate sleep disorders including apnea is PSG, which requires a trained technician for live monitoring and post-processing scoring.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Transfer from wearable sensing to non-invasive sensing, A bed-integrated radio-frequency (RF) sensor without user’s awareness,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F2DC4F-6E9A-427C-BDB2-4F8DB08915EA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3D443-CBAC-934A-8506-FB4DF260D8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00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We extracted respiratory features to feed into the random-forest machine learning model for disorder detection and prediction. The technician annotation, derived from observation by polysomnography, was used as the ground truth during the supervised learning.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F2DC4F-6E9A-427C-BDB2-4F8DB08915EA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3D443-CBAC-934A-8506-FB4DF260D8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33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Normal: consistent and regular</a:t>
            </a:r>
          </a:p>
          <a:p>
            <a:r>
              <a:rPr lang="en-US" dirty="0"/>
              <a:t>Disorder: abnormal and irregular patterns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F2DC4F-6E9A-427C-BDB2-4F8DB08915EA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3D443-CBAC-934A-8506-FB4DF260D8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43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Reason for model: Random forest: tree model is white box, The most important features can be assessed in the learning model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Reason for binary class: separate disorders into OSA, CSA, hypopnea, accuracy degrades a lot, finally choose to combine together. </a:t>
            </a:r>
          </a:p>
          <a:p>
            <a:r>
              <a:rPr lang="en-US" dirty="0"/>
              <a:t>Results show that achieve high accuracy for disorder detection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F2DC4F-6E9A-427C-BDB2-4F8DB08915EA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3D443-CBAC-934A-8506-FB4DF260D8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2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Prediction of forthcoming apneic events could be made up to 90 s in advance.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sPo2 is not used because it doesn’t help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Results show that achieve high accuracy for disorder prediction.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F2DC4F-6E9A-427C-BDB2-4F8DB08915EA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3D443-CBAC-934A-8506-FB4DF260D8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23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7617E-B45C-49AA-8EB9-6925B28AF3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63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Non-</a:t>
            </a:r>
            <a:r>
              <a:rPr lang="en-US" sz="1800" b="1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invasivee</a:t>
            </a:r>
            <a:r>
              <a:rPr lang="en-US" sz="18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respiration sensors integrated into furniture can be invisible to the user and greatly enhance comfort and convenience to facilitate many applications.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proposed radio-frequency (RF) sensor can be worn over clothing or completely invisible to the user with the least concerns of discomfort and awareness. It can be integrated into cloth, a bed, or a chair, hidden behind layers of fabrics. The senor can be cost-effective, compact, stable and compatible to various digital wireless protocols.</a:t>
            </a:r>
            <a:endParaRPr lang="en-US" sz="1800" dirty="0"/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EMG  measures electric activity of muscle, invasive, needles inserted into body, or non-invasive on surface, direct skin contact.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susceptible to various types of noises, motion interference, ECG artifacts, ambient noise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RMG is touchless, sensitive to muscle motion, more resistant to interference, can capture deep muscle motion 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EF2DC4F-6E9A-427C-BDB2-4F8DB08915EA}" type="datetime1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3D443-CBAC-934A-8506-FB4DF260D8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7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2AB17-2FA5-4AE2-86CB-0B1BAEE4A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3479B-0F5A-4FC3-8AD1-329C8DEA4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E3BA1-8566-47C6-A207-15825C4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89EA-A979-4B6E-8CF0-4AFA68D647F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566EA-50A3-4469-A3D8-BA136BFB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FFF6D-9FF8-4C99-B495-A1ED45C5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495-80FE-4F45-A735-F7094FFC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5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F90D-459C-4F22-A355-E01A9DC4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D9BD3-22C6-4CD9-8A74-C9D2E395A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411B9-48EB-42BF-9C5C-62B4FE9DE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89EA-A979-4B6E-8CF0-4AFA68D647F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51896-956C-4E26-8867-3C85748CE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A9F63-5552-4375-A49B-FB83634A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495-80FE-4F45-A735-F7094FFC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1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4C4EC-6A24-4CFF-8F9C-0477308FE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52DC8-3085-4824-9D34-D0EA14023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08AE6-AF77-42C4-B2B4-CDEA86F8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89EA-A979-4B6E-8CF0-4AFA68D647F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02FB7-BA12-4A2F-9705-2DAB23D8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BF7AD-F186-41DF-AE41-A01B67D9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495-80FE-4F45-A735-F7094FFC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33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222251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1008" y="1447808"/>
            <a:ext cx="11571817" cy="39989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3"/>
          <p:cNvSpPr>
            <a:spLocks noGrp="1"/>
          </p:cNvSpPr>
          <p:nvPr>
            <p:ph type="title"/>
          </p:nvPr>
        </p:nvSpPr>
        <p:spPr>
          <a:xfrm>
            <a:off x="383866" y="615757"/>
            <a:ext cx="8739609" cy="60344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4826000" y="-69413"/>
            <a:ext cx="25400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Cornell University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6941E-5763-494E-A828-D00CE85332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88EB-AED2-41D5-B4A1-562735C0AC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63052-CF77-4E25-A54E-E9EF651AD9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431867" y="222253"/>
            <a:ext cx="2743200" cy="366183"/>
          </a:xfrm>
        </p:spPr>
        <p:txBody>
          <a:bodyPr/>
          <a:lstStyle>
            <a:lvl1pPr>
              <a:defRPr sz="2133" b="1"/>
            </a:lvl1pPr>
          </a:lstStyle>
          <a:p>
            <a:fld id="{D18BBA3C-BC02-4541-B141-B3BB290761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222251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1008" y="1447808"/>
            <a:ext cx="11571817" cy="39989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3"/>
          <p:cNvSpPr>
            <a:spLocks noGrp="1"/>
          </p:cNvSpPr>
          <p:nvPr>
            <p:ph type="title"/>
          </p:nvPr>
        </p:nvSpPr>
        <p:spPr>
          <a:xfrm>
            <a:off x="383866" y="615757"/>
            <a:ext cx="8739609" cy="60344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4826000" y="-69413"/>
            <a:ext cx="25400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Cornell University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6941E-5763-494E-A828-D00CE85332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88EB-AED2-41D5-B4A1-562735C0AC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63052-CF77-4E25-A54E-E9EF651AD9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431867" y="222253"/>
            <a:ext cx="2743200" cy="366183"/>
          </a:xfrm>
        </p:spPr>
        <p:txBody>
          <a:bodyPr/>
          <a:lstStyle>
            <a:lvl1pPr>
              <a:defRPr sz="2133" b="1"/>
            </a:lvl1pPr>
          </a:lstStyle>
          <a:p>
            <a:fld id="{D18BBA3C-BC02-4541-B141-B3BB290761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3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222251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1008" y="1447808"/>
            <a:ext cx="11571817" cy="39989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3"/>
          <p:cNvSpPr>
            <a:spLocks noGrp="1"/>
          </p:cNvSpPr>
          <p:nvPr>
            <p:ph type="title"/>
          </p:nvPr>
        </p:nvSpPr>
        <p:spPr>
          <a:xfrm>
            <a:off x="383866" y="615757"/>
            <a:ext cx="8739609" cy="60344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4826000" y="-69413"/>
            <a:ext cx="25400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Cornell University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6941E-5763-494E-A828-D00CE85332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88EB-AED2-41D5-B4A1-562735C0AC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63052-CF77-4E25-A54E-E9EF651AD9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431867" y="222253"/>
            <a:ext cx="2743200" cy="366183"/>
          </a:xfrm>
        </p:spPr>
        <p:txBody>
          <a:bodyPr/>
          <a:lstStyle>
            <a:lvl1pPr>
              <a:defRPr sz="2133" b="1"/>
            </a:lvl1pPr>
          </a:lstStyle>
          <a:p>
            <a:fld id="{D18BBA3C-BC02-4541-B141-B3BB290761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0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222251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1008" y="1447808"/>
            <a:ext cx="11571817" cy="39989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3"/>
          <p:cNvSpPr>
            <a:spLocks noGrp="1"/>
          </p:cNvSpPr>
          <p:nvPr>
            <p:ph type="title"/>
          </p:nvPr>
        </p:nvSpPr>
        <p:spPr>
          <a:xfrm>
            <a:off x="383866" y="615757"/>
            <a:ext cx="8739609" cy="60344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4826000" y="-69413"/>
            <a:ext cx="25400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Cornell University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6941E-5763-494E-A828-D00CE85332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88EB-AED2-41D5-B4A1-562735C0AC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63052-CF77-4E25-A54E-E9EF651AD9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431867" y="222253"/>
            <a:ext cx="2743200" cy="366183"/>
          </a:xfrm>
        </p:spPr>
        <p:txBody>
          <a:bodyPr/>
          <a:lstStyle>
            <a:lvl1pPr>
              <a:defRPr sz="2133" b="1"/>
            </a:lvl1pPr>
          </a:lstStyle>
          <a:p>
            <a:fld id="{D18BBA3C-BC02-4541-B141-B3BB290761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5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222251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1008" y="1447808"/>
            <a:ext cx="11571817" cy="39989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3"/>
          <p:cNvSpPr>
            <a:spLocks noGrp="1"/>
          </p:cNvSpPr>
          <p:nvPr>
            <p:ph type="title"/>
          </p:nvPr>
        </p:nvSpPr>
        <p:spPr>
          <a:xfrm>
            <a:off x="383866" y="615757"/>
            <a:ext cx="8739609" cy="60344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4826000" y="-69413"/>
            <a:ext cx="25400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Cornell University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6941E-5763-494E-A828-D00CE85332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88EB-AED2-41D5-B4A1-562735C0AC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63052-CF77-4E25-A54E-E9EF651AD9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431867" y="222253"/>
            <a:ext cx="2743200" cy="366183"/>
          </a:xfrm>
        </p:spPr>
        <p:txBody>
          <a:bodyPr/>
          <a:lstStyle>
            <a:lvl1pPr>
              <a:defRPr sz="2133" b="1"/>
            </a:lvl1pPr>
          </a:lstStyle>
          <a:p>
            <a:fld id="{D18BBA3C-BC02-4541-B141-B3BB290761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3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222251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1008" y="1447808"/>
            <a:ext cx="11571817" cy="39989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3"/>
          <p:cNvSpPr>
            <a:spLocks noGrp="1"/>
          </p:cNvSpPr>
          <p:nvPr>
            <p:ph type="title"/>
          </p:nvPr>
        </p:nvSpPr>
        <p:spPr>
          <a:xfrm>
            <a:off x="383866" y="615757"/>
            <a:ext cx="8739609" cy="60344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4826000" y="-69413"/>
            <a:ext cx="25400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Cornell University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6941E-5763-494E-A828-D00CE85332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88EB-AED2-41D5-B4A1-562735C0AC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63052-CF77-4E25-A54E-E9EF651AD9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431867" y="222253"/>
            <a:ext cx="2743200" cy="366183"/>
          </a:xfrm>
        </p:spPr>
        <p:txBody>
          <a:bodyPr/>
          <a:lstStyle>
            <a:lvl1pPr>
              <a:defRPr sz="2133" b="1"/>
            </a:lvl1pPr>
          </a:lstStyle>
          <a:p>
            <a:fld id="{D18BBA3C-BC02-4541-B141-B3BB290761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12192000" cy="222251"/>
          </a:xfrm>
          <a:prstGeom prst="rect">
            <a:avLst/>
          </a:prstGeom>
          <a:solidFill>
            <a:srgbClr val="B31B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81008" y="1447808"/>
            <a:ext cx="11571817" cy="39989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13"/>
          <p:cNvSpPr>
            <a:spLocks noGrp="1"/>
          </p:cNvSpPr>
          <p:nvPr>
            <p:ph type="title"/>
          </p:nvPr>
        </p:nvSpPr>
        <p:spPr>
          <a:xfrm>
            <a:off x="383866" y="615757"/>
            <a:ext cx="8739609" cy="60344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4826000" y="-69413"/>
            <a:ext cx="25400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67">
                <a:solidFill>
                  <a:schemeClr val="bg1"/>
                </a:solidFill>
              </a:rPr>
              <a:t>Cornell University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6941E-5763-494E-A828-D00CE85332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88EB-AED2-41D5-B4A1-562735C0AC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63052-CF77-4E25-A54E-E9EF651AD9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431867" y="222253"/>
            <a:ext cx="2743200" cy="366183"/>
          </a:xfrm>
        </p:spPr>
        <p:txBody>
          <a:bodyPr/>
          <a:lstStyle>
            <a:lvl1pPr>
              <a:defRPr sz="2133" b="1"/>
            </a:lvl1pPr>
          </a:lstStyle>
          <a:p>
            <a:fld id="{D18BBA3C-BC02-4541-B141-B3BB290761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4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2185-6E0B-431A-8520-F920F9FD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6C346-FC07-4134-896E-559B9A299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E4984-A921-44D8-8481-9DE4740A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89EA-A979-4B6E-8CF0-4AFA68D647F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085CE-0535-4C2E-896B-D9C1FCF6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6007E-0065-4815-B305-04EAFB8F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495-80FE-4F45-A735-F7094FFC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6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2631-812F-4F8A-91D0-01D3AB546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307EA-2499-43C1-8EFC-3C48A642E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383A7-E893-4C78-987F-11F3157E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89EA-A979-4B6E-8CF0-4AFA68D647F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6867A-AC14-4919-8334-CC0C741D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57FA4-564B-4053-9A26-F1DD8EE4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495-80FE-4F45-A735-F7094FFC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7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8A7D-EF67-4155-8AAB-04DEF1D4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BF47C-F8ED-408F-B6BB-4F8397A3D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AF0A8-12E2-4A3E-806B-D4936D0D7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53C1F-BDB2-4A29-A6F3-27AFB719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89EA-A979-4B6E-8CF0-4AFA68D647F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B6E2A-E992-43F2-9DB1-D0CD6577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25C6B-DA47-4460-BB35-4E635850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495-80FE-4F45-A735-F7094FFC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3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EA84-62B0-4F4F-8DB8-8580B0BE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D14F7-C550-474E-B036-8C5DCEFFE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87122-6FC0-458E-9271-6CA949AC0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F7215-AB70-43BB-8B24-B93D6C641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10C480-366D-41A4-9E29-646D7BB6D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A313D-BE4E-48F3-88E0-77885208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89EA-A979-4B6E-8CF0-4AFA68D647F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ABD59-550B-48E4-BCD1-06DC6625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932C07-EA16-4CED-9CDA-93B2F4F4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495-80FE-4F45-A735-F7094FFC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4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72A8-E925-4F4B-94FE-6B51D4B5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861D0-759E-49FB-923E-F43B4DA98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89EA-A979-4B6E-8CF0-4AFA68D647F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C8B42-D7AF-4F99-9883-63CBAA69A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EC614-6630-4D51-8C48-AE284547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495-80FE-4F45-A735-F7094FFC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2FCD3-84F5-4817-B3CE-9BCCC5999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89EA-A979-4B6E-8CF0-4AFA68D647F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AAA24B-4F9B-4B1A-A948-E5BAFC62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A64E1-F318-4AD4-8C09-A1855FB3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495-80FE-4F45-A735-F7094FFC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80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2B20-C6A5-4B51-BC05-9BD46B4EA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C4819-ECB1-4FBE-AC41-9D5AF4BB4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DE201-D47D-4F59-8EB8-66BE84F67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CE2DF-FCFF-49FC-B0FB-4CBFE582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89EA-A979-4B6E-8CF0-4AFA68D647F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17470-D2DA-4087-BD98-5966307E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EED5E-B8C0-48AE-ADE2-3F20CEC2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495-80FE-4F45-A735-F7094FFC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38D7-F260-478E-9EE7-1DE8A87D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75176E-F35C-45D1-A979-09242DEAF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7E332-33BC-4F58-B273-6B370F8FC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71245-1DCF-4C52-AC99-84A1F60A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89EA-A979-4B6E-8CF0-4AFA68D647F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2E976-6BE9-455A-A34D-75A85743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E38D6-23CF-4B58-BB9E-F4A0F93B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3F495-80FE-4F45-A735-F7094FFC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7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F9D945-2531-4EC4-AE9E-96507E1E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88361-3088-4E50-B698-D8A002347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7A444-B809-4F4F-BBE3-4ACECF33F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89EA-A979-4B6E-8CF0-4AFA68D647F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0E4A9-DF48-4B9B-B605-FA7D1DD97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A0D74-C253-4D9E-8002-87D29F9EC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3F495-80FE-4F45-A735-F7094FFC7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6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71E5E7-C944-4069-96AA-7939A944F1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16" y="588436"/>
            <a:ext cx="11571817" cy="5410199"/>
          </a:xfrm>
        </p:spPr>
        <p:txBody>
          <a:bodyPr>
            <a:normAutofit/>
          </a:bodyPr>
          <a:lstStyle/>
          <a:p>
            <a:pPr marL="609552" lvl="1" indent="0">
              <a:buNone/>
            </a:pPr>
            <a:r>
              <a:rPr lang="en-US" sz="48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Early detection of sleep disorders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0DDED-3E8A-431D-B0CA-18ACB4199A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8BBA3C-BC02-4541-B141-B3BB2907618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05CA37-428D-40C1-90F6-9ED78916E218}"/>
              </a:ext>
            </a:extLst>
          </p:cNvPr>
          <p:cNvSpPr txBox="1"/>
          <p:nvPr/>
        </p:nvSpPr>
        <p:spPr>
          <a:xfrm>
            <a:off x="999067" y="2592556"/>
            <a:ext cx="98044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develop an autonomous system to detect and </a:t>
            </a:r>
            <a:r>
              <a:rPr lang="en-US" sz="3200" b="1" dirty="0"/>
              <a:t>predict </a:t>
            </a:r>
          </a:p>
          <a:p>
            <a:r>
              <a:rPr lang="en-US" sz="3200" dirty="0"/>
              <a:t>sleep disorders reliably based on real-time covert sensing. </a:t>
            </a:r>
          </a:p>
        </p:txBody>
      </p:sp>
      <p:sp>
        <p:nvSpPr>
          <p:cNvPr id="10" name="Callout: Up Arrow 9">
            <a:extLst>
              <a:ext uri="{FF2B5EF4-FFF2-40B4-BE49-F238E27FC236}">
                <a16:creationId xmlns:a16="http://schemas.microsoft.com/office/drawing/2014/main" id="{AA0504AD-958E-4319-8304-FC96CAE636FA}"/>
              </a:ext>
            </a:extLst>
          </p:cNvPr>
          <p:cNvSpPr/>
          <p:nvPr/>
        </p:nvSpPr>
        <p:spPr>
          <a:xfrm>
            <a:off x="999067" y="1524182"/>
            <a:ext cx="9652000" cy="2438400"/>
          </a:xfrm>
          <a:prstGeom prst="up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6" name="Picture 5" descr="A person with long hair&#10;&#10;Description automatically generated with medium confidence">
            <a:extLst>
              <a:ext uri="{FF2B5EF4-FFF2-40B4-BE49-F238E27FC236}">
                <a16:creationId xmlns:a16="http://schemas.microsoft.com/office/drawing/2014/main" id="{A8952099-1245-4CCD-BDD6-9C8BA57EC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694" y="4270259"/>
            <a:ext cx="2318173" cy="24893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7FE624-17ED-4F73-B136-A1586A938C4E}"/>
              </a:ext>
            </a:extLst>
          </p:cNvPr>
          <p:cNvSpPr txBox="1"/>
          <p:nvPr/>
        </p:nvSpPr>
        <p:spPr>
          <a:xfrm>
            <a:off x="5024428" y="4723597"/>
            <a:ext cx="45805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Zijing Zhang, </a:t>
            </a:r>
          </a:p>
          <a:p>
            <a:r>
              <a:rPr lang="en-US" dirty="0"/>
              <a:t>PhD Candidate,  </a:t>
            </a:r>
          </a:p>
          <a:p>
            <a:r>
              <a:rPr lang="en-US" dirty="0"/>
              <a:t>2019-Expected May 2023,</a:t>
            </a:r>
          </a:p>
          <a:p>
            <a:r>
              <a:rPr lang="en-US" dirty="0"/>
              <a:t>School of Electrical and Computer Engineering </a:t>
            </a:r>
          </a:p>
          <a:p>
            <a:r>
              <a:rPr lang="en-US" dirty="0"/>
              <a:t>Cornell University, Ithaca, NY</a:t>
            </a:r>
          </a:p>
        </p:txBody>
      </p:sp>
    </p:spTree>
    <p:extLst>
      <p:ext uri="{BB962C8B-B14F-4D97-AF65-F5344CB8AC3E}">
        <p14:creationId xmlns:p14="http://schemas.microsoft.com/office/powerpoint/2010/main" val="111150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5A0001-C2FD-4E49-B271-E8D292EE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33" y="300797"/>
            <a:ext cx="8739609" cy="603443"/>
          </a:xfrm>
        </p:spPr>
        <p:txBody>
          <a:bodyPr>
            <a:normAutofit fontScale="90000"/>
          </a:bodyPr>
          <a:lstStyle/>
          <a:p>
            <a:r>
              <a:rPr lang="en-US" sz="4267" dirty="0"/>
              <a:t>Experimental Setup in sleep center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5FDA1-BD40-4CE9-82D9-D69F33EC1B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8BBA3C-BC02-4541-B141-B3BB2907618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85B483-457F-4EA4-AC4C-A5B07F80D3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6" t="6572" r="47191" b="36"/>
          <a:stretch/>
        </p:blipFill>
        <p:spPr bwMode="auto">
          <a:xfrm>
            <a:off x="304800" y="1193800"/>
            <a:ext cx="4775200" cy="56873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FB4673-2248-4031-92E9-C990DFE6E63C}"/>
              </a:ext>
            </a:extLst>
          </p:cNvPr>
          <p:cNvSpPr txBox="1"/>
          <p:nvPr/>
        </p:nvSpPr>
        <p:spPr>
          <a:xfrm>
            <a:off x="5615517" y="904240"/>
            <a:ext cx="76327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Overnight recordings collected from 27 patients </a:t>
            </a:r>
          </a:p>
          <a:p>
            <a:r>
              <a:rPr lang="en-US" sz="2400" dirty="0"/>
              <a:t>in the Weill Cornell Center for Sleep Medicine.</a:t>
            </a:r>
          </a:p>
          <a:p>
            <a:endParaRPr lang="en-US" sz="2400" dirty="0"/>
          </a:p>
          <a:p>
            <a:r>
              <a:rPr lang="en-US" sz="2400" b="1" dirty="0"/>
              <a:t>Invisible sensing</a:t>
            </a:r>
            <a:r>
              <a:rPr lang="en-US" sz="2400" dirty="0"/>
              <a:t>: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Notched transmission line sensor</a:t>
            </a:r>
            <a:endParaRPr lang="en-US" sz="2400" dirty="0"/>
          </a:p>
          <a:p>
            <a:r>
              <a:rPr lang="en-US" sz="2400" dirty="0"/>
              <a:t>under the mattress pad.</a:t>
            </a:r>
          </a:p>
        </p:txBody>
      </p:sp>
      <p:pic>
        <p:nvPicPr>
          <p:cNvPr id="12" name="Picture 11" descr="A picture containing person, indoor, laying&#10;&#10;Description automatically generated">
            <a:extLst>
              <a:ext uri="{FF2B5EF4-FFF2-40B4-BE49-F238E27FC236}">
                <a16:creationId xmlns:a16="http://schemas.microsoft.com/office/drawing/2014/main" id="{710DB275-04A7-4E04-9DA2-3FED8EC14C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358" y="4343401"/>
            <a:ext cx="2889293" cy="22392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EB20D5-430A-4612-B9D2-1308ED7B0C15}"/>
              </a:ext>
            </a:extLst>
          </p:cNvPr>
          <p:cNvSpPr txBox="1"/>
          <p:nvPr/>
        </p:nvSpPr>
        <p:spPr>
          <a:xfrm>
            <a:off x="8699400" y="4956764"/>
            <a:ext cx="28892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Current technology:</a:t>
            </a:r>
          </a:p>
          <a:p>
            <a:r>
              <a:rPr lang="en-US" sz="2400" dirty="0"/>
              <a:t>Polysomnography</a:t>
            </a:r>
          </a:p>
          <a:p>
            <a:r>
              <a:rPr lang="en-US" sz="2400" dirty="0"/>
              <a:t>(PSG)</a:t>
            </a:r>
          </a:p>
          <a:p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330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5C16F31-DBF6-4CFB-81CD-2C91E824B600}"/>
              </a:ext>
            </a:extLst>
          </p:cNvPr>
          <p:cNvGrpSpPr/>
          <p:nvPr/>
        </p:nvGrpSpPr>
        <p:grpSpPr>
          <a:xfrm>
            <a:off x="7620001" y="1280944"/>
            <a:ext cx="4210048" cy="4204845"/>
            <a:chOff x="-168306" y="1335596"/>
            <a:chExt cx="2983644" cy="248172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284101F-111A-426A-B54A-8D800BE549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414" t="20134" r="36645" b="6912"/>
            <a:stretch/>
          </p:blipFill>
          <p:spPr bwMode="auto">
            <a:xfrm>
              <a:off x="-168306" y="1335596"/>
              <a:ext cx="2983644" cy="225571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93C9D250-A20B-4EF0-938B-E6018418A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707" y="3603813"/>
              <a:ext cx="2584619" cy="2135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121920" tIns="60960" rIns="121920" bIns="60960" anchor="t" anchorCtr="0">
              <a:noAutofit/>
            </a:bodyPr>
            <a:lstStyle/>
            <a:p>
              <a:pPr algn="just"/>
              <a:r>
                <a:rPr lang="en-US" sz="1867" dirty="0">
                  <a:latin typeface="Times New Roman" panose="02020603050405020304" pitchFamily="18" charset="0"/>
                  <a:ea typeface="SimSun" panose="02010600030101010101" pitchFamily="2" charset="-122"/>
                </a:rPr>
                <a:t>The prediction labelling criterion. </a:t>
              </a:r>
              <a:endParaRPr lang="en-US" sz="1067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3116411-7D9B-4BAC-BA42-0F59464F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1" y="286713"/>
            <a:ext cx="8739609" cy="603443"/>
          </a:xfrm>
        </p:spPr>
        <p:txBody>
          <a:bodyPr>
            <a:normAutofit fontScale="90000"/>
          </a:bodyPr>
          <a:lstStyle/>
          <a:p>
            <a:r>
              <a:rPr lang="en-US" dirty="0"/>
              <a:t>Signal processing procedures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5D837-4041-44A3-81D4-BC25181D124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8BBA3C-BC02-4541-B141-B3BB2907618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24E1AD-6883-4EB9-BE5B-A55166CE31B4}"/>
              </a:ext>
            </a:extLst>
          </p:cNvPr>
          <p:cNvSpPr txBox="1"/>
          <p:nvPr/>
        </p:nvSpPr>
        <p:spPr>
          <a:xfrm>
            <a:off x="304800" y="1498600"/>
            <a:ext cx="7518400" cy="2708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Down sample and synchronize NCS and PSG. </a:t>
            </a:r>
          </a:p>
          <a:p>
            <a:pPr marL="457189" indent="-457189" algn="just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Filter and smoothing (0.05-2 Hz)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Segment waveform (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2400" i="1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epoch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= 40s, </a:t>
            </a:r>
            <a:r>
              <a:rPr lang="en-US" sz="2400" i="1" dirty="0" err="1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2400" i="1" baseline="-250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slide</a:t>
            </a:r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 = 15 s).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Label operator annotation.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Extract features in epoch.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189" indent="-457189" algn="just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Select epochs by signal quality.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189" indent="-457189" algn="just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Output to the ML model.</a:t>
            </a:r>
            <a:endParaRPr lang="en-US" sz="2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74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A2E836-AEB9-4627-97E9-C08BCDCA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1" y="1092200"/>
            <a:ext cx="8739609" cy="603443"/>
          </a:xfrm>
        </p:spPr>
        <p:txBody>
          <a:bodyPr>
            <a:normAutofit fontScale="90000"/>
          </a:bodyPr>
          <a:lstStyle/>
          <a:p>
            <a:r>
              <a:rPr lang="en-US" dirty="0"/>
              <a:t>Waveform </a:t>
            </a:r>
            <a:br>
              <a:rPr lang="en-US" dirty="0"/>
            </a:br>
            <a:r>
              <a:rPr lang="en-US" dirty="0"/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B48AE-666D-4F5B-BEF1-38714BFE4C7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431867" y="298453"/>
            <a:ext cx="2743200" cy="366183"/>
          </a:xfrm>
        </p:spPr>
        <p:txBody>
          <a:bodyPr/>
          <a:lstStyle/>
          <a:p>
            <a:fld id="{D18BBA3C-BC02-4541-B141-B3BB2907618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069FA-AC98-48EE-8C8A-14E362E279C2}"/>
              </a:ext>
            </a:extLst>
          </p:cNvPr>
          <p:cNvPicPr/>
          <p:nvPr/>
        </p:nvPicPr>
        <p:blipFill rotWithShape="1">
          <a:blip r:embed="rId3"/>
          <a:srcRect l="19573" t="11331" r="37938" b="5592"/>
          <a:stretch/>
        </p:blipFill>
        <p:spPr bwMode="auto">
          <a:xfrm>
            <a:off x="3048000" y="234952"/>
            <a:ext cx="6096000" cy="60388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2E8918-3437-4F42-B3D3-D5EF9218A0D6}"/>
              </a:ext>
            </a:extLst>
          </p:cNvPr>
          <p:cNvSpPr txBox="1"/>
          <p:nvPr/>
        </p:nvSpPr>
        <p:spPr>
          <a:xfrm>
            <a:off x="9575800" y="864757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Normal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1AA27-4552-4CFB-9BEE-7107C16870BB}"/>
              </a:ext>
            </a:extLst>
          </p:cNvPr>
          <p:cNvSpPr txBox="1"/>
          <p:nvPr/>
        </p:nvSpPr>
        <p:spPr>
          <a:xfrm>
            <a:off x="9575800" y="3378201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Disorders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E3D9833-DED3-4FF2-82E5-273BE4736E8A}"/>
              </a:ext>
            </a:extLst>
          </p:cNvPr>
          <p:cNvSpPr/>
          <p:nvPr/>
        </p:nvSpPr>
        <p:spPr>
          <a:xfrm>
            <a:off x="9139659" y="885921"/>
            <a:ext cx="203200" cy="508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C19D3AC-1903-43B7-9E82-60130AEBFBAE}"/>
              </a:ext>
            </a:extLst>
          </p:cNvPr>
          <p:cNvSpPr/>
          <p:nvPr/>
        </p:nvSpPr>
        <p:spPr>
          <a:xfrm>
            <a:off x="9139660" y="2413000"/>
            <a:ext cx="220241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5152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575F05-3202-416B-8E6C-9FE757B3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77827"/>
            <a:ext cx="11074400" cy="603443"/>
          </a:xfrm>
        </p:spPr>
        <p:txBody>
          <a:bodyPr>
            <a:normAutofit fontScale="90000"/>
          </a:bodyPr>
          <a:lstStyle/>
          <a:p>
            <a:r>
              <a:rPr lang="en-US" dirty="0"/>
              <a:t>Detect sleep disorders using ML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8D4F3-2720-463E-BFBD-86FAAD54C0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8BBA3C-BC02-4541-B141-B3BB2907618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5DE76-5069-4CA7-8C09-2576236D43B2}"/>
              </a:ext>
            </a:extLst>
          </p:cNvPr>
          <p:cNvSpPr txBox="1"/>
          <p:nvPr/>
        </p:nvSpPr>
        <p:spPr>
          <a:xfrm>
            <a:off x="6400800" y="1185767"/>
            <a:ext cx="8940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5-fold Cross Validation   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Normal (0)    Disorders (1)   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Model: Random Forest </a:t>
            </a:r>
            <a:endParaRPr lang="en-US" sz="2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8062B8F-EADE-432F-A0D7-FEB536E11C78}"/>
              </a:ext>
            </a:extLst>
          </p:cNvPr>
          <p:cNvGraphicFramePr>
            <a:graphicFrameLocks noGrp="1"/>
          </p:cNvGraphicFramePr>
          <p:nvPr/>
        </p:nvGraphicFramePr>
        <p:xfrm>
          <a:off x="5994401" y="2461673"/>
          <a:ext cx="3938463" cy="322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458991541"/>
                    </a:ext>
                  </a:extLst>
                </a:gridCol>
                <a:gridCol w="1179955">
                  <a:extLst>
                    <a:ext uri="{9D8B030D-6E8A-4147-A177-3AD203B41FA5}">
                      <a16:colId xmlns:a16="http://schemas.microsoft.com/office/drawing/2014/main" val="3806083386"/>
                    </a:ext>
                  </a:extLst>
                </a:gridCol>
                <a:gridCol w="1234508">
                  <a:extLst>
                    <a:ext uri="{9D8B030D-6E8A-4147-A177-3AD203B41FA5}">
                      <a16:colId xmlns:a16="http://schemas.microsoft.com/office/drawing/2014/main" val="3008394896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Data set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NCS + SpO2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PSG + SpO2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extLst>
                  <a:ext uri="{0D108BD9-81ED-4DB2-BD59-A6C34878D82A}">
                    <a16:rowId xmlns:a16="http://schemas.microsoft.com/office/drawing/2014/main" val="194168099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Accuracy(%)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88.9</a:t>
                      </a:r>
                      <a:endParaRPr lang="en-US" sz="19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85.2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extLst>
                  <a:ext uri="{0D108BD9-81ED-4DB2-BD59-A6C34878D82A}">
                    <a16:rowId xmlns:a16="http://schemas.microsoft.com/office/drawing/2014/main" val="3313927979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Sensitivity(%)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88.6</a:t>
                      </a:r>
                      <a:endParaRPr lang="en-US" sz="19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78.3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extLst>
                  <a:ext uri="{0D108BD9-81ED-4DB2-BD59-A6C34878D82A}">
                    <a16:rowId xmlns:a16="http://schemas.microsoft.com/office/drawing/2014/main" val="366293843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Specificity(%)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dirty="0">
                          <a:effectLst/>
                        </a:rPr>
                        <a:t>89.0</a:t>
                      </a:r>
                      <a:endParaRPr lang="en-US" sz="19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87.4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extLst>
                  <a:ext uri="{0D108BD9-81ED-4DB2-BD59-A6C34878D82A}">
                    <a16:rowId xmlns:a16="http://schemas.microsoft.com/office/drawing/2014/main" val="3239687326"/>
                  </a:ext>
                </a:extLst>
              </a:tr>
              <a:tr h="19507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Feature importance</a:t>
                      </a:r>
                      <a:endParaRPr lang="en-US" sz="2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σ</a:t>
                      </a:r>
                      <a:r>
                        <a:rPr lang="en-US" sz="1600" baseline="-25000" dirty="0">
                          <a:effectLst/>
                        </a:rPr>
                        <a:t>SpO2</a:t>
                      </a:r>
                      <a:endParaRPr lang="en-US" sz="2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(0.58)</a:t>
                      </a:r>
                      <a:endParaRPr lang="en-US" sz="2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σ</a:t>
                      </a:r>
                      <a:r>
                        <a:rPr lang="en-US" sz="1600" baseline="-25000" dirty="0" err="1">
                          <a:effectLst/>
                        </a:rPr>
                        <a:t>PP</a:t>
                      </a:r>
                      <a:endParaRPr lang="en-US" sz="2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(0.14)</a:t>
                      </a:r>
                      <a:endParaRPr lang="en-US" sz="2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σ</a:t>
                      </a:r>
                      <a:r>
                        <a:rPr lang="en-US" sz="1600" baseline="-25000" dirty="0" err="1">
                          <a:effectLst/>
                        </a:rPr>
                        <a:t>BR</a:t>
                      </a:r>
                      <a:endParaRPr lang="en-US" sz="2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(0.08)</a:t>
                      </a:r>
                      <a:endParaRPr lang="en-US" sz="2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CoV</a:t>
                      </a:r>
                      <a:r>
                        <a:rPr lang="en-US" sz="1600" baseline="-25000" dirty="0" err="1">
                          <a:effectLst/>
                        </a:rPr>
                        <a:t>PP</a:t>
                      </a:r>
                      <a:endParaRPr lang="en-US" sz="2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(0.04)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σ</a:t>
                      </a:r>
                      <a:r>
                        <a:rPr lang="en-US" sz="1600" baseline="-25000" dirty="0">
                          <a:effectLst/>
                        </a:rPr>
                        <a:t>SpO2</a:t>
                      </a:r>
                      <a:endParaRPr lang="en-US" sz="2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(0.36)</a:t>
                      </a:r>
                      <a:endParaRPr lang="en-US" sz="2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ƞ</a:t>
                      </a:r>
                      <a:r>
                        <a:rPr lang="en-US" sz="1600" baseline="-25000" dirty="0">
                          <a:effectLst/>
                        </a:rPr>
                        <a:t>SpO2</a:t>
                      </a:r>
                      <a:endParaRPr lang="en-US" sz="2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(0.05)</a:t>
                      </a:r>
                      <a:endParaRPr lang="en-US" sz="2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sym typeface="Symbol" panose="05050102010706020507" pitchFamily="18" charset="2"/>
                        </a:rPr>
                        <a:t></a:t>
                      </a:r>
                      <a:r>
                        <a:rPr lang="en-US" sz="1600" baseline="-25000" dirty="0">
                          <a:effectLst/>
                        </a:rPr>
                        <a:t>BR</a:t>
                      </a:r>
                      <a:endParaRPr lang="en-US" sz="2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(0.05)</a:t>
                      </a:r>
                      <a:endParaRPr lang="en-US" sz="2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σ</a:t>
                      </a:r>
                      <a:r>
                        <a:rPr lang="en-US" sz="1600" baseline="-25000" dirty="0" err="1">
                          <a:effectLst/>
                        </a:rPr>
                        <a:t>PP</a:t>
                      </a:r>
                      <a:endParaRPr lang="en-US" sz="2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(0.05)</a:t>
                      </a:r>
                      <a:endParaRPr lang="en-US" sz="2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/>
                </a:tc>
                <a:extLst>
                  <a:ext uri="{0D108BD9-81ED-4DB2-BD59-A6C34878D82A}">
                    <a16:rowId xmlns:a16="http://schemas.microsoft.com/office/drawing/2014/main" val="12281509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EE563F3-C14E-4249-A805-421F708A91D7}"/>
              </a:ext>
            </a:extLst>
          </p:cNvPr>
          <p:cNvSpPr txBox="1"/>
          <p:nvPr/>
        </p:nvSpPr>
        <p:spPr>
          <a:xfrm>
            <a:off x="6419849" y="5814409"/>
            <a:ext cx="46736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SpO2 : Oxygen saturation level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E0657C-9901-4595-BC98-41F8B1E05BB2}"/>
              </a:ext>
            </a:extLst>
          </p:cNvPr>
          <p:cNvGrpSpPr/>
          <p:nvPr/>
        </p:nvGrpSpPr>
        <p:grpSpPr>
          <a:xfrm>
            <a:off x="1930401" y="981270"/>
            <a:ext cx="2711449" cy="5279713"/>
            <a:chOff x="1066800" y="738511"/>
            <a:chExt cx="2033587" cy="395978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2460013-B241-4DF4-AAD7-DC9C18B2BB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 l="29620" t="5122" r="53855" b="35422"/>
            <a:stretch/>
          </p:blipFill>
          <p:spPr bwMode="auto">
            <a:xfrm>
              <a:off x="1143000" y="738511"/>
              <a:ext cx="1957387" cy="3959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03C9979-C284-4739-A34F-D2EE3EAEAF24}"/>
                </a:ext>
              </a:extLst>
            </p:cNvPr>
            <p:cNvSpPr/>
            <p:nvPr/>
          </p:nvSpPr>
          <p:spPr>
            <a:xfrm>
              <a:off x="1066800" y="4360807"/>
              <a:ext cx="304800" cy="2635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674322-2602-4DF3-A7F6-556DA7EA5D21}"/>
                </a:ext>
              </a:extLst>
            </p:cNvPr>
            <p:cNvSpPr/>
            <p:nvPr/>
          </p:nvSpPr>
          <p:spPr>
            <a:xfrm>
              <a:off x="1107743" y="2469505"/>
              <a:ext cx="304800" cy="2635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90306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575F05-3202-416B-8E6C-9FE757B34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696" y="335577"/>
            <a:ext cx="11074400" cy="603443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 sleep disorders using ML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8D4F3-2720-463E-BFBD-86FAAD54C0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8BBA3C-BC02-4541-B141-B3BB2907618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5DE76-5069-4CA7-8C09-2576236D43B2}"/>
              </a:ext>
            </a:extLst>
          </p:cNvPr>
          <p:cNvSpPr txBox="1"/>
          <p:nvPr/>
        </p:nvSpPr>
        <p:spPr>
          <a:xfrm>
            <a:off x="6400800" y="1185767"/>
            <a:ext cx="8940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5-fold Cross Validation   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Normal (0)    Disorders (1)    </a:t>
            </a:r>
          </a:p>
          <a:p>
            <a:r>
              <a:rPr lang="en-US" sz="2400" dirty="0">
                <a:latin typeface="Times New Roman" panose="02020603050405020304" pitchFamily="18" charset="0"/>
                <a:ea typeface="SimSun" panose="02010600030101010101" pitchFamily="2" charset="-122"/>
              </a:rPr>
              <a:t>Model: Random Forest </a:t>
            </a:r>
            <a:endParaRPr lang="en-US" sz="2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8062B8F-EADE-432F-A0D7-FEB536E11C78}"/>
              </a:ext>
            </a:extLst>
          </p:cNvPr>
          <p:cNvGraphicFramePr>
            <a:graphicFrameLocks noGrp="1"/>
          </p:cNvGraphicFramePr>
          <p:nvPr/>
        </p:nvGraphicFramePr>
        <p:xfrm>
          <a:off x="5892800" y="2490331"/>
          <a:ext cx="4470400" cy="31971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7084">
                  <a:extLst>
                    <a:ext uri="{9D8B030D-6E8A-4147-A177-3AD203B41FA5}">
                      <a16:colId xmlns:a16="http://schemas.microsoft.com/office/drawing/2014/main" val="3458991541"/>
                    </a:ext>
                  </a:extLst>
                </a:gridCol>
                <a:gridCol w="1282428">
                  <a:extLst>
                    <a:ext uri="{9D8B030D-6E8A-4147-A177-3AD203B41FA5}">
                      <a16:colId xmlns:a16="http://schemas.microsoft.com/office/drawing/2014/main" val="1146623344"/>
                    </a:ext>
                  </a:extLst>
                </a:gridCol>
                <a:gridCol w="1440888">
                  <a:extLst>
                    <a:ext uri="{9D8B030D-6E8A-4147-A177-3AD203B41FA5}">
                      <a16:colId xmlns:a16="http://schemas.microsoft.com/office/drawing/2014/main" val="3030611545"/>
                    </a:ext>
                  </a:extLst>
                </a:gridCol>
              </a:tblGrid>
              <a:tr h="3777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Data set</a:t>
                      </a: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NCS</a:t>
                      </a: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PSG</a:t>
                      </a:r>
                    </a:p>
                  </a:txBody>
                  <a:tcPr marL="24553" marR="24553" marT="0" marB="0" anchor="ctr"/>
                </a:tc>
                <a:extLst>
                  <a:ext uri="{0D108BD9-81ED-4DB2-BD59-A6C34878D82A}">
                    <a16:rowId xmlns:a16="http://schemas.microsoft.com/office/drawing/2014/main" val="194168099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Accuracy</a:t>
                      </a:r>
                      <a:r>
                        <a:rPr lang="en-US" sz="1900" dirty="0">
                          <a:effectLst/>
                        </a:rPr>
                        <a:t>(%)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81.9</a:t>
                      </a: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74.1</a:t>
                      </a:r>
                    </a:p>
                  </a:txBody>
                  <a:tcPr marL="24553" marR="24553" marT="0" marB="0" anchor="ctr"/>
                </a:tc>
                <a:extLst>
                  <a:ext uri="{0D108BD9-81ED-4DB2-BD59-A6C34878D82A}">
                    <a16:rowId xmlns:a16="http://schemas.microsoft.com/office/drawing/2014/main" val="3313927979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Sensitivity</a:t>
                      </a:r>
                      <a:r>
                        <a:rPr lang="en-US" sz="1900" dirty="0">
                          <a:effectLst/>
                        </a:rPr>
                        <a:t>(%)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74.6</a:t>
                      </a: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55.8</a:t>
                      </a:r>
                    </a:p>
                  </a:txBody>
                  <a:tcPr marL="24553" marR="24553" marT="0" marB="0" anchor="ctr"/>
                </a:tc>
                <a:extLst>
                  <a:ext uri="{0D108BD9-81ED-4DB2-BD59-A6C34878D82A}">
                    <a16:rowId xmlns:a16="http://schemas.microsoft.com/office/drawing/2014/main" val="3662938433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Specificity</a:t>
                      </a:r>
                      <a:r>
                        <a:rPr lang="en-US" sz="1900" dirty="0">
                          <a:effectLst/>
                        </a:rPr>
                        <a:t>(%)</a:t>
                      </a:r>
                      <a:endParaRPr lang="en-US" sz="19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84.9</a:t>
                      </a: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78.9</a:t>
                      </a:r>
                    </a:p>
                  </a:txBody>
                  <a:tcPr marL="24553" marR="24553" marT="0" marB="0" anchor="ctr"/>
                </a:tc>
                <a:extLst>
                  <a:ext uri="{0D108BD9-81ED-4DB2-BD59-A6C34878D82A}">
                    <a16:rowId xmlns:a16="http://schemas.microsoft.com/office/drawing/2014/main" val="3239687326"/>
                  </a:ext>
                </a:extLst>
              </a:tr>
              <a:tr h="19507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Feature importance</a:t>
                      </a: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ƞ</a:t>
                      </a:r>
                      <a:r>
                        <a:rPr lang="en-US" sz="1600" i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p0</a:t>
                      </a:r>
                      <a:r>
                        <a:rPr lang="en-US" sz="1600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(0.31)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σ</a:t>
                      </a:r>
                      <a:r>
                        <a:rPr lang="en-US" sz="1600" i="1" baseline="-250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PP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(0.30)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CoV</a:t>
                      </a:r>
                      <a:r>
                        <a:rPr lang="en-US" sz="1600" i="1" baseline="-250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PP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(0.19)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σ</a:t>
                      </a:r>
                      <a:r>
                        <a:rPr lang="en-US" sz="1600" i="1" baseline="-250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BR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(0.13)</a:t>
                      </a:r>
                    </a:p>
                  </a:txBody>
                  <a:tcPr marL="24553" marR="24553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σ</a:t>
                      </a:r>
                      <a:r>
                        <a:rPr lang="en-US" sz="1600" i="1" baseline="-250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PP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(0.21)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min</a:t>
                      </a:r>
                      <a:r>
                        <a:rPr lang="en-US" sz="1600" i="1" baseline="-250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PP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(0.17)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CoV</a:t>
                      </a:r>
                      <a:r>
                        <a:rPr lang="en-US" sz="1600" i="1" baseline="-25000" dirty="0" err="1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PP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(0.10)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sym typeface="Symbol" panose="05050102010706020507" pitchFamily="18" charset="2"/>
                        </a:rPr>
                        <a:t></a:t>
                      </a:r>
                      <a:r>
                        <a:rPr lang="en-US" sz="1600" i="1" baseline="-25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PP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(0.09)</a:t>
                      </a:r>
                    </a:p>
                  </a:txBody>
                  <a:tcPr marL="24553" marR="24553" marT="0" marB="0" anchor="ctr"/>
                </a:tc>
                <a:extLst>
                  <a:ext uri="{0D108BD9-81ED-4DB2-BD59-A6C34878D82A}">
                    <a16:rowId xmlns:a16="http://schemas.microsoft.com/office/drawing/2014/main" val="1228150978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B395E7D9-8336-4038-B706-6B38F65ED92E}"/>
              </a:ext>
            </a:extLst>
          </p:cNvPr>
          <p:cNvGrpSpPr/>
          <p:nvPr/>
        </p:nvGrpSpPr>
        <p:grpSpPr>
          <a:xfrm>
            <a:off x="1051512" y="1114488"/>
            <a:ext cx="3431874" cy="5189633"/>
            <a:chOff x="-838202" y="936305"/>
            <a:chExt cx="2343152" cy="381126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DD4E9D3-B070-4F40-9A94-15C4D7476090}"/>
                </a:ext>
              </a:extLst>
            </p:cNvPr>
            <p:cNvPicPr/>
            <p:nvPr/>
          </p:nvPicPr>
          <p:blipFill rotWithShape="1">
            <a:blip r:embed="rId3"/>
            <a:srcRect l="16794" t="4601" r="68158" b="36827"/>
            <a:stretch/>
          </p:blipFill>
          <p:spPr bwMode="auto">
            <a:xfrm>
              <a:off x="-171450" y="936305"/>
              <a:ext cx="1676400" cy="381126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3D16A6A-F207-4824-B2AC-F396B67AC859}"/>
                </a:ext>
              </a:extLst>
            </p:cNvPr>
            <p:cNvSpPr/>
            <p:nvPr/>
          </p:nvSpPr>
          <p:spPr>
            <a:xfrm>
              <a:off x="-838202" y="2636047"/>
              <a:ext cx="190500" cy="215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F6E296C-D68C-46E0-8D76-A052ADFE59FB}"/>
                </a:ext>
              </a:extLst>
            </p:cNvPr>
            <p:cNvSpPr/>
            <p:nvPr/>
          </p:nvSpPr>
          <p:spPr>
            <a:xfrm>
              <a:off x="-457200" y="4434839"/>
              <a:ext cx="571500" cy="215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DA4D04E-B770-48C4-86EB-7DCDD17F07DB}"/>
              </a:ext>
            </a:extLst>
          </p:cNvPr>
          <p:cNvSpPr/>
          <p:nvPr/>
        </p:nvSpPr>
        <p:spPr>
          <a:xfrm>
            <a:off x="1811191" y="3325551"/>
            <a:ext cx="837042" cy="293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5867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ADF1F61-B666-43AA-9838-5BB8755F359D}"/>
              </a:ext>
            </a:extLst>
          </p:cNvPr>
          <p:cNvGrpSpPr/>
          <p:nvPr/>
        </p:nvGrpSpPr>
        <p:grpSpPr>
          <a:xfrm>
            <a:off x="1479360" y="1164597"/>
            <a:ext cx="4914608" cy="3841214"/>
            <a:chOff x="3940769" y="2437424"/>
            <a:chExt cx="4775754" cy="37198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A4B9241-2FE6-4532-B842-2872DDAE1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24" t="11836" r="-2008" b="8966"/>
            <a:stretch/>
          </p:blipFill>
          <p:spPr>
            <a:xfrm>
              <a:off x="4666600" y="2437424"/>
              <a:ext cx="4049923" cy="321613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970B5B-818F-4485-BB06-CF6877A196D6}"/>
                </a:ext>
              </a:extLst>
            </p:cNvPr>
            <p:cNvSpPr txBox="1"/>
            <p:nvPr/>
          </p:nvSpPr>
          <p:spPr>
            <a:xfrm>
              <a:off x="5935153" y="5787935"/>
              <a:ext cx="1192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NCS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B80C15-7D9B-45D9-A90C-F4F91B46B231}"/>
                </a:ext>
              </a:extLst>
            </p:cNvPr>
            <p:cNvSpPr txBox="1"/>
            <p:nvPr/>
          </p:nvSpPr>
          <p:spPr>
            <a:xfrm rot="16200000">
              <a:off x="3529381" y="3440641"/>
              <a:ext cx="1192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2C4E7B-2E6C-447B-8683-5658561BA725}"/>
                </a:ext>
              </a:extLst>
            </p:cNvPr>
            <p:cNvSpPr txBox="1"/>
            <p:nvPr/>
          </p:nvSpPr>
          <p:spPr>
            <a:xfrm>
              <a:off x="5034013" y="5536083"/>
              <a:ext cx="3480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             OSA  Present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6A30F15-7516-428D-8AD4-C46628498958}"/>
              </a:ext>
            </a:extLst>
          </p:cNvPr>
          <p:cNvSpPr txBox="1"/>
          <p:nvPr/>
        </p:nvSpPr>
        <p:spPr>
          <a:xfrm rot="16200000">
            <a:off x="220540" y="2411180"/>
            <a:ext cx="3581238" cy="38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          OSA  Present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E77F77-1AEB-45B7-843F-90EC8C0C62FC}"/>
              </a:ext>
            </a:extLst>
          </p:cNvPr>
          <p:cNvSpPr txBox="1"/>
          <p:nvPr/>
        </p:nvSpPr>
        <p:spPr>
          <a:xfrm>
            <a:off x="1769828" y="4506092"/>
            <a:ext cx="645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D07F9A-6184-4427-B182-F1EF67B44EE1}"/>
              </a:ext>
            </a:extLst>
          </p:cNvPr>
          <p:cNvGrpSpPr/>
          <p:nvPr/>
        </p:nvGrpSpPr>
        <p:grpSpPr>
          <a:xfrm>
            <a:off x="5511691" y="682512"/>
            <a:ext cx="5217875" cy="4621084"/>
            <a:chOff x="5511691" y="682512"/>
            <a:chExt cx="5217875" cy="462108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2B9E50F-5A64-4F3E-92BE-9EB1307C9245}"/>
                </a:ext>
              </a:extLst>
            </p:cNvPr>
            <p:cNvGrpSpPr/>
            <p:nvPr/>
          </p:nvGrpSpPr>
          <p:grpSpPr>
            <a:xfrm>
              <a:off x="5511691" y="1009910"/>
              <a:ext cx="5217875" cy="3382581"/>
              <a:chOff x="2564422" y="1420238"/>
              <a:chExt cx="5217875" cy="338258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B7C80D23-0726-4770-BC98-709EC7A57F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328" t="11440" r="4170" b="9908"/>
              <a:stretch/>
            </p:blipFill>
            <p:spPr>
              <a:xfrm>
                <a:off x="3515557" y="1420238"/>
                <a:ext cx="4266740" cy="338258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36AC69-44C9-4A2D-B518-0496E20C394E}"/>
                  </a:ext>
                </a:extLst>
              </p:cNvPr>
              <p:cNvSpPr txBox="1"/>
              <p:nvPr/>
            </p:nvSpPr>
            <p:spPr>
              <a:xfrm rot="16200000">
                <a:off x="2153034" y="2641795"/>
                <a:ext cx="1192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True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68032F-9AF8-4845-B2F5-96715DCB8FAF}"/>
                </a:ext>
              </a:extLst>
            </p:cNvPr>
            <p:cNvSpPr txBox="1"/>
            <p:nvPr/>
          </p:nvSpPr>
          <p:spPr>
            <a:xfrm>
              <a:off x="7765875" y="4922214"/>
              <a:ext cx="1226767" cy="381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NCS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B6A4FC-2D4A-4F1D-BD3A-F37A135B6B3E}"/>
                </a:ext>
              </a:extLst>
            </p:cNvPr>
            <p:cNvSpPr txBox="1"/>
            <p:nvPr/>
          </p:nvSpPr>
          <p:spPr>
            <a:xfrm>
              <a:off x="6393968" y="4369194"/>
              <a:ext cx="15379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Normal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FC0A00-3686-4211-86B9-5D0E9689C33B}"/>
                </a:ext>
              </a:extLst>
            </p:cNvPr>
            <p:cNvSpPr txBox="1"/>
            <p:nvPr/>
          </p:nvSpPr>
          <p:spPr>
            <a:xfrm>
              <a:off x="8418619" y="4351611"/>
              <a:ext cx="15891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Moderate 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OSA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0F7543E-1124-46D2-B4EB-F390789545FB}"/>
                </a:ext>
              </a:extLst>
            </p:cNvPr>
            <p:cNvSpPr txBox="1"/>
            <p:nvPr/>
          </p:nvSpPr>
          <p:spPr>
            <a:xfrm>
              <a:off x="5671757" y="4576417"/>
              <a:ext cx="6455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1676AA-0683-41CB-8F62-830DEE95785D}"/>
                </a:ext>
              </a:extLst>
            </p:cNvPr>
            <p:cNvSpPr txBox="1"/>
            <p:nvPr/>
          </p:nvSpPr>
          <p:spPr>
            <a:xfrm>
              <a:off x="7751916" y="4359480"/>
              <a:ext cx="151830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Mild 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OSA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6B6AD03-F85E-40D0-A856-74F0F0111A4E}"/>
                </a:ext>
              </a:extLst>
            </p:cNvPr>
            <p:cNvSpPr txBox="1"/>
            <p:nvPr/>
          </p:nvSpPr>
          <p:spPr>
            <a:xfrm rot="16200000">
              <a:off x="5352932" y="3510749"/>
              <a:ext cx="15891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Moderate 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OSA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3B312C9-4225-471A-BA49-C8F88D8F88ED}"/>
                </a:ext>
              </a:extLst>
            </p:cNvPr>
            <p:cNvSpPr txBox="1"/>
            <p:nvPr/>
          </p:nvSpPr>
          <p:spPr>
            <a:xfrm rot="16200000">
              <a:off x="5372723" y="2470221"/>
              <a:ext cx="15891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Mild 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OSA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0C5892-E5ED-4A26-90CB-534B2D3CDE39}"/>
                </a:ext>
              </a:extLst>
            </p:cNvPr>
            <p:cNvSpPr txBox="1"/>
            <p:nvPr/>
          </p:nvSpPr>
          <p:spPr>
            <a:xfrm rot="16200000">
              <a:off x="5289914" y="1266830"/>
              <a:ext cx="15379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Normal</a:t>
              </a:r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DB556D2-5AAE-4187-B53C-F6BEADE5671C}"/>
              </a:ext>
            </a:extLst>
          </p:cNvPr>
          <p:cNvSpPr txBox="1"/>
          <p:nvPr/>
        </p:nvSpPr>
        <p:spPr>
          <a:xfrm>
            <a:off x="1310728" y="345738"/>
            <a:ext cx="1003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AHI</a:t>
            </a:r>
            <a:r>
              <a:rPr lang="en-US" sz="2400" dirty="0"/>
              <a:t>, calculated by the number of apnea and hypopnea events per hour of sleep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C55A9E-D90D-41D8-8A0E-FC6163E55C80}"/>
              </a:ext>
            </a:extLst>
          </p:cNvPr>
          <p:cNvSpPr txBox="1"/>
          <p:nvPr/>
        </p:nvSpPr>
        <p:spPr>
          <a:xfrm>
            <a:off x="2415342" y="5184694"/>
            <a:ext cx="27528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binary AHI classes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AHI </a:t>
            </a:r>
            <a:r>
              <a:rPr lang="en-US" sz="1800" dirty="0">
                <a:effectLst/>
                <a:latin typeface="SimSun" panose="02010600030101010101" pitchFamily="2" charset="-122"/>
                <a:cs typeface="Times New Roman" panose="02020603050405020304" pitchFamily="18" charset="0"/>
              </a:rPr>
              <a:t>≤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5  Normal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AHI &gt; 5 as OSA Present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accuracy = 0.93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CB595-A389-45AE-8F84-F82A1852A412}"/>
              </a:ext>
            </a:extLst>
          </p:cNvPr>
          <p:cNvSpPr txBox="1"/>
          <p:nvPr/>
        </p:nvSpPr>
        <p:spPr>
          <a:xfrm>
            <a:off x="6317271" y="5211357"/>
            <a:ext cx="39250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three AHI classes :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AHI </a:t>
            </a:r>
            <a:r>
              <a:rPr 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≤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5: Normal;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5 &lt; AHI </a:t>
            </a:r>
            <a:r>
              <a:rPr lang="en-US" sz="18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≤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15: Mild OSA;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15 &lt; AHI &lt; 30: Moderate OSA,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accuracy = 0.70.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C2227-2538-4178-BF79-2BB18BD0BE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D2BA5A-B955-4521-86B5-7E583D74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43037-1F10-4BC6-A456-6C0DFF0D7F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18BBA3C-BC02-4541-B141-B3BB2907618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8624B4-6F62-4714-B65B-7FEF26DCADA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036479" y="3298120"/>
            <a:ext cx="4673600" cy="214320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 descr="A person in a hospital bed&#10;&#10;Description automatically generated with low confidence">
            <a:extLst>
              <a:ext uri="{FF2B5EF4-FFF2-40B4-BE49-F238E27FC236}">
                <a16:creationId xmlns:a16="http://schemas.microsoft.com/office/drawing/2014/main" id="{93FFB067-DCEC-46A8-98FA-3C0BAF21E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340" y="784192"/>
            <a:ext cx="2743200" cy="17921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096FB4-3D16-4806-BE32-155C29011966}"/>
              </a:ext>
            </a:extLst>
          </p:cNvPr>
          <p:cNvSpPr txBox="1"/>
          <p:nvPr/>
        </p:nvSpPr>
        <p:spPr>
          <a:xfrm>
            <a:off x="453065" y="5622978"/>
            <a:ext cx="6196552" cy="66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67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Automatic respiratory disorders detection using non-invasive sensors integrated into bed.</a:t>
            </a:r>
            <a:endParaRPr lang="en-US" sz="1867" dirty="0">
              <a:solidFill>
                <a:srgbClr val="000000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CBE6F17-B13A-400A-9F93-8666D29F5C9D}"/>
              </a:ext>
            </a:extLst>
          </p:cNvPr>
          <p:cNvSpPr/>
          <p:nvPr/>
        </p:nvSpPr>
        <p:spPr>
          <a:xfrm rot="5400000">
            <a:off x="3203748" y="3145720"/>
            <a:ext cx="390385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C439AB-A626-4C32-B9F2-F86A6DC137CD}"/>
              </a:ext>
            </a:extLst>
          </p:cNvPr>
          <p:cNvSpPr txBox="1"/>
          <p:nvPr/>
        </p:nvSpPr>
        <p:spPr>
          <a:xfrm>
            <a:off x="1773341" y="3361791"/>
            <a:ext cx="355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 invisible sensing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3FE2B-EA25-4A46-9DB9-651E7FDFC9BA}"/>
              </a:ext>
            </a:extLst>
          </p:cNvPr>
          <p:cNvSpPr txBox="1"/>
          <p:nvPr/>
        </p:nvSpPr>
        <p:spPr>
          <a:xfrm>
            <a:off x="6649617" y="1757238"/>
            <a:ext cx="4937619" cy="2982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2827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current sleep apnea diagnosis platform was mostly based on PSG, which remained expensive in terms of hardware and operators, uncomfortable from body electrodes, and time-consuming for deployment.  The ability to predict upcoming SDB events by PSG was also limited. </a:t>
            </a:r>
          </a:p>
          <a:p>
            <a:pPr marL="0" marR="0" indent="12827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 the future, our covert detection and prediction system could expedite intervention, and improve diagnosis and therapy for respiratory disturbance during sleep.</a:t>
            </a:r>
          </a:p>
        </p:txBody>
      </p:sp>
    </p:spTree>
    <p:extLst>
      <p:ext uri="{BB962C8B-B14F-4D97-AF65-F5344CB8AC3E}">
        <p14:creationId xmlns:p14="http://schemas.microsoft.com/office/powerpoint/2010/main" val="101788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A3044E-AAE7-55EA-5263-7E30BC88D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7" t="63745" r="47191" b="4525"/>
          <a:stretch/>
        </p:blipFill>
        <p:spPr bwMode="auto">
          <a:xfrm>
            <a:off x="931652" y="517585"/>
            <a:ext cx="4372634" cy="19323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0178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887</Words>
  <Application>Microsoft Office PowerPoint</Application>
  <PresentationFormat>Widescreen</PresentationFormat>
  <Paragraphs>172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SimSun</vt:lpstr>
      <vt:lpstr>Arial</vt:lpstr>
      <vt:lpstr>Calibri</vt:lpstr>
      <vt:lpstr>Calibri Light</vt:lpstr>
      <vt:lpstr>Helvetica</vt:lpstr>
      <vt:lpstr>Symbol</vt:lpstr>
      <vt:lpstr>Times New Roman</vt:lpstr>
      <vt:lpstr>Office Theme</vt:lpstr>
      <vt:lpstr>PowerPoint Presentation</vt:lpstr>
      <vt:lpstr>Experimental Setup in sleep center </vt:lpstr>
      <vt:lpstr>Signal processing procedures </vt:lpstr>
      <vt:lpstr>Waveform  examples</vt:lpstr>
      <vt:lpstr>Detect sleep disorders using ML model</vt:lpstr>
      <vt:lpstr>Predict sleep disorders using ML model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Progress</dc:title>
  <dc:creator>Zijing Zhang</dc:creator>
  <cp:lastModifiedBy>Zijing Zhang</cp:lastModifiedBy>
  <cp:revision>9</cp:revision>
  <dcterms:created xsi:type="dcterms:W3CDTF">2022-09-01T03:50:35Z</dcterms:created>
  <dcterms:modified xsi:type="dcterms:W3CDTF">2022-11-09T04:10:38Z</dcterms:modified>
</cp:coreProperties>
</file>