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342" r:id="rId3"/>
    <p:sldId id="343" r:id="rId4"/>
    <p:sldId id="344" r:id="rId5"/>
    <p:sldId id="345" r:id="rId6"/>
    <p:sldId id="346" r:id="rId7"/>
    <p:sldId id="34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2BE10-7AE0-4CC7-8FAF-020E7AFEF0F9}"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248D9-27F1-446A-8E01-0D5E8EAA9526}" type="slidenum">
              <a:rPr lang="en-US" smtClean="0"/>
              <a:t>‹#›</a:t>
            </a:fld>
            <a:endParaRPr lang="en-US"/>
          </a:p>
        </p:txBody>
      </p:sp>
    </p:spTree>
    <p:extLst>
      <p:ext uri="{BB962C8B-B14F-4D97-AF65-F5344CB8AC3E}">
        <p14:creationId xmlns:p14="http://schemas.microsoft.com/office/powerpoint/2010/main" val="179730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my A exam. The topic of my presentation is ….</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F2DC4F-6E9A-427C-BDB2-4F8DB08915EA}"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D443-CBAC-934A-8506-FB4DF260D86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793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8086-2133-4CDC-B023-D4A4CC328B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5BAB0B-6D84-45AC-ABAF-ED8DA5429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8D3159-3BEB-4213-B526-F2FB9AFAE620}"/>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D4B14FB2-740B-4CC9-9E71-BC7D97F4F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09917-A667-4707-8178-F9392495C7C4}"/>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38678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579A-3D39-4E03-9FF9-F5BA23D313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4E91B-DE77-4221-B69D-B3F27C0AA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D08A9-C6BD-4B8A-9A55-3A4F090D5F26}"/>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0E42D342-6A12-46B9-99D3-139FE024D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76CF0-7369-4551-A9F8-DAAFAD670293}"/>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47366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304E6-6BFF-474A-B316-7016A78961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21BEE4-F599-445A-8263-9B1CFD604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BA5FE-15A8-40C2-95A4-E660AA098E90}"/>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9C6F920E-CE6E-42D9-ABE3-743D7575E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D4808-F315-475A-B5AE-85E6C719C7BA}"/>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1769920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005" y="450879"/>
            <a:ext cx="1858516" cy="1858516"/>
          </a:xfrm>
          <a:prstGeom prst="rect">
            <a:avLst/>
          </a:prstGeom>
        </p:spPr>
      </p:pic>
      <p:sp>
        <p:nvSpPr>
          <p:cNvPr id="7" name="Title 18"/>
          <p:cNvSpPr txBox="1">
            <a:spLocks/>
          </p:cNvSpPr>
          <p:nvPr userDrawn="1"/>
        </p:nvSpPr>
        <p:spPr>
          <a:xfrm>
            <a:off x="851603" y="4241800"/>
            <a:ext cx="9621328" cy="1117600"/>
          </a:xfrm>
          <a:prstGeom prst="rect">
            <a:avLst/>
          </a:prstGeom>
        </p:spPr>
        <p:txBody>
          <a:bodyPr vert="horz" lIns="121920" tIns="60960" rIns="121920" bIns="60960" rtlCol="0" anchor="t">
            <a:normAutofit/>
          </a:bodyPr>
          <a:lstStyle>
            <a:lvl1pPr algn="l" defTabSz="914377" rtl="0" eaLnBrk="1" latinLnBrk="0" hangingPunct="1">
              <a:spcBef>
                <a:spcPct val="0"/>
              </a:spcBef>
              <a:buNone/>
              <a:defRPr sz="3200" kern="1200" baseline="0">
                <a:solidFill>
                  <a:schemeClr val="tx1">
                    <a:lumMod val="95000"/>
                    <a:lumOff val="5000"/>
                  </a:schemeClr>
                </a:solidFill>
                <a:latin typeface="+mj-lt"/>
                <a:ea typeface="+mj-ea"/>
                <a:cs typeface="+mj-cs"/>
              </a:defRPr>
            </a:lvl1pPr>
          </a:lstStyle>
          <a:p>
            <a:endParaRPr lang="en-US" sz="4267" dirty="0"/>
          </a:p>
        </p:txBody>
      </p:sp>
      <p:sp>
        <p:nvSpPr>
          <p:cNvPr id="6" name="Title 1"/>
          <p:cNvSpPr>
            <a:spLocks noGrp="1"/>
          </p:cNvSpPr>
          <p:nvPr>
            <p:ph type="ctrTitle"/>
          </p:nvPr>
        </p:nvSpPr>
        <p:spPr>
          <a:xfrm>
            <a:off x="609600" y="2819301"/>
            <a:ext cx="10464800" cy="752473"/>
          </a:xfrm>
        </p:spPr>
        <p:txBody>
          <a:bodyPr anchor="t">
            <a:normAutofit/>
          </a:bodyPr>
          <a:lstStyle>
            <a:lvl1pPr algn="l">
              <a:defRPr sz="3733">
                <a:solidFill>
                  <a:schemeClr val="tx1"/>
                </a:solidFill>
                <a:latin typeface="Arial" charset="0"/>
                <a:ea typeface="Arial" charset="0"/>
                <a:cs typeface="Arial" charset="0"/>
              </a:defRPr>
            </a:lvl1pPr>
          </a:lstStyle>
          <a:p>
            <a:r>
              <a:rPr lang="en-US"/>
              <a:t>Click to edit Master title style</a:t>
            </a:r>
          </a:p>
        </p:txBody>
      </p:sp>
      <p:sp>
        <p:nvSpPr>
          <p:cNvPr id="8" name="Subtitle 2"/>
          <p:cNvSpPr>
            <a:spLocks noGrp="1"/>
          </p:cNvSpPr>
          <p:nvPr>
            <p:ph type="subTitle" idx="1"/>
          </p:nvPr>
        </p:nvSpPr>
        <p:spPr>
          <a:xfrm>
            <a:off x="609600" y="3802597"/>
            <a:ext cx="9448800" cy="1353609"/>
          </a:xfrm>
        </p:spPr>
        <p:txBody>
          <a:bodyPr anchor="t">
            <a:normAutofit/>
          </a:bodyPr>
          <a:lstStyle>
            <a:lvl1pPr marL="0" indent="0" algn="l">
              <a:buNone/>
              <a:defRPr sz="2667">
                <a:solidFill>
                  <a:schemeClr val="accent5"/>
                </a:solidFill>
                <a:latin typeface="Arial" charset="0"/>
                <a:ea typeface="Arial" charset="0"/>
                <a:cs typeface="Arial" charset="0"/>
              </a:defRPr>
            </a:lvl1pPr>
            <a:lvl2pPr marL="609570" indent="0" algn="ctr">
              <a:buNone/>
              <a:defRPr sz="2667"/>
            </a:lvl2pPr>
            <a:lvl3pPr marL="1219139" indent="0" algn="ctr">
              <a:buNone/>
              <a:defRPr sz="2400"/>
            </a:lvl3pPr>
            <a:lvl4pPr marL="1828709" indent="0" algn="ctr">
              <a:buNone/>
              <a:defRPr sz="2133"/>
            </a:lvl4pPr>
            <a:lvl5pPr marL="2438278" indent="0" algn="ctr">
              <a:buNone/>
              <a:defRPr sz="2133"/>
            </a:lvl5pPr>
            <a:lvl6pPr marL="3047848" indent="0" algn="ctr">
              <a:buNone/>
              <a:defRPr sz="2133"/>
            </a:lvl6pPr>
            <a:lvl7pPr marL="3657417" indent="0" algn="ctr">
              <a:buNone/>
              <a:defRPr sz="2133"/>
            </a:lvl7pPr>
            <a:lvl8pPr marL="4266987" indent="0" algn="ctr">
              <a:buNone/>
              <a:defRPr sz="2133"/>
            </a:lvl8pPr>
            <a:lvl9pPr marL="4876557" indent="0" algn="ctr">
              <a:buNone/>
              <a:defRPr sz="2133"/>
            </a:lvl9pPr>
          </a:lstStyle>
          <a:p>
            <a:r>
              <a:rPr lang="en-US"/>
              <a:t>Click to edit Master subtitle style</a:t>
            </a:r>
          </a:p>
        </p:txBody>
      </p:sp>
      <p:sp>
        <p:nvSpPr>
          <p:cNvPr id="10" name="Date Placeholder 3"/>
          <p:cNvSpPr>
            <a:spLocks noGrp="1"/>
          </p:cNvSpPr>
          <p:nvPr>
            <p:ph type="dt" sz="half" idx="10"/>
          </p:nvPr>
        </p:nvSpPr>
        <p:spPr>
          <a:xfrm>
            <a:off x="711200" y="5726649"/>
            <a:ext cx="3657600" cy="486833"/>
          </a:xfrm>
          <a:prstGeom prst="rect">
            <a:avLst/>
          </a:prstGeom>
        </p:spPr>
        <p:txBody>
          <a:bodyPr anchor="t"/>
          <a:lstStyle>
            <a:lvl1pPr algn="l">
              <a:defRPr sz="1867">
                <a:solidFill>
                  <a:schemeClr val="accent5"/>
                </a:solidFill>
                <a:latin typeface="Arial" charset="0"/>
                <a:ea typeface="Arial" charset="0"/>
                <a:cs typeface="Arial" charset="0"/>
              </a:defRPr>
            </a:lvl1pPr>
          </a:lstStyle>
          <a:p>
            <a:endParaRPr lang="en-US"/>
          </a:p>
        </p:txBody>
      </p:sp>
    </p:spTree>
    <p:extLst>
      <p:ext uri="{BB962C8B-B14F-4D97-AF65-F5344CB8AC3E}">
        <p14:creationId xmlns:p14="http://schemas.microsoft.com/office/powerpoint/2010/main" val="318074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0" y="1"/>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2"/>
          <p:cNvSpPr>
            <a:spLocks noGrp="1"/>
          </p:cNvSpPr>
          <p:nvPr>
            <p:ph type="body" sz="quarter" idx="13"/>
          </p:nvPr>
        </p:nvSpPr>
        <p:spPr>
          <a:xfrm>
            <a:off x="381008" y="1447808"/>
            <a:ext cx="11571817" cy="39989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3"/>
          <p:cNvSpPr>
            <a:spLocks noGrp="1"/>
          </p:cNvSpPr>
          <p:nvPr>
            <p:ph type="title"/>
          </p:nvPr>
        </p:nvSpPr>
        <p:spPr>
          <a:xfrm>
            <a:off x="383866" y="615757"/>
            <a:ext cx="8739609" cy="603443"/>
          </a:xfrm>
        </p:spPr>
        <p:txBody>
          <a:bodyPr/>
          <a:lstStyle>
            <a:lvl1pPr algn="l">
              <a:defRPr/>
            </a:lvl1pPr>
          </a:lstStyle>
          <a:p>
            <a:r>
              <a:rPr lang="en-US" dirty="0"/>
              <a:t>Click to edit Master title style</a:t>
            </a:r>
          </a:p>
        </p:txBody>
      </p:sp>
      <p:sp>
        <p:nvSpPr>
          <p:cNvPr id="2" name="TextBox 1"/>
          <p:cNvSpPr txBox="1"/>
          <p:nvPr userDrawn="1"/>
        </p:nvSpPr>
        <p:spPr>
          <a:xfrm>
            <a:off x="4826000" y="-69413"/>
            <a:ext cx="2540000" cy="318100"/>
          </a:xfrm>
          <a:prstGeom prst="rect">
            <a:avLst/>
          </a:prstGeom>
          <a:noFill/>
        </p:spPr>
        <p:txBody>
          <a:bodyPr wrap="square" rtlCol="0">
            <a:spAutoFit/>
          </a:bodyPr>
          <a:lstStyle/>
          <a:p>
            <a:pPr algn="ctr"/>
            <a:r>
              <a:rPr lang="en-US" sz="1467">
                <a:solidFill>
                  <a:schemeClr val="bg1"/>
                </a:solidFill>
              </a:rPr>
              <a:t>Cornell University</a:t>
            </a:r>
          </a:p>
        </p:txBody>
      </p:sp>
      <p:sp>
        <p:nvSpPr>
          <p:cNvPr id="4" name="Date Placeholder 3">
            <a:extLst>
              <a:ext uri="{FF2B5EF4-FFF2-40B4-BE49-F238E27FC236}">
                <a16:creationId xmlns:a16="http://schemas.microsoft.com/office/drawing/2014/main" id="{F8A6941E-5763-494E-A828-D00CE85332AC}"/>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0E3788EB-AED2-41D5-B4A1-562735C0AC4C}"/>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B1563052-CF77-4E25-A54E-E9EF651AD91F}"/>
              </a:ext>
            </a:extLst>
          </p:cNvPr>
          <p:cNvSpPr>
            <a:spLocks noGrp="1"/>
          </p:cNvSpPr>
          <p:nvPr>
            <p:ph type="sldNum" sz="quarter" idx="16"/>
          </p:nvPr>
        </p:nvSpPr>
        <p:spPr>
          <a:xfrm>
            <a:off x="9431867" y="222253"/>
            <a:ext cx="2743200" cy="366183"/>
          </a:xfrm>
        </p:spPr>
        <p:txBody>
          <a:bodyPr/>
          <a:lstStyle>
            <a:lvl1pPr>
              <a:defRPr sz="2133" b="1"/>
            </a:lvl1pPr>
          </a:lstStyle>
          <a:p>
            <a:fld id="{D18BBA3C-BC02-4541-B141-B3BB29076188}" type="slidenum">
              <a:rPr lang="en-US" smtClean="0"/>
              <a:pPr/>
              <a:t>‹#›</a:t>
            </a:fld>
            <a:endParaRPr lang="en-US"/>
          </a:p>
        </p:txBody>
      </p:sp>
    </p:spTree>
    <p:extLst>
      <p:ext uri="{BB962C8B-B14F-4D97-AF65-F5344CB8AC3E}">
        <p14:creationId xmlns:p14="http://schemas.microsoft.com/office/powerpoint/2010/main" val="295353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 Graphic">
    <p:spTree>
      <p:nvGrpSpPr>
        <p:cNvPr id="1" name=""/>
        <p:cNvGrpSpPr/>
        <p:nvPr/>
      </p:nvGrpSpPr>
      <p:grpSpPr>
        <a:xfrm>
          <a:off x="0" y="0"/>
          <a:ext cx="0" cy="0"/>
          <a:chOff x="0" y="0"/>
          <a:chExt cx="0" cy="0"/>
        </a:xfrm>
      </p:grpSpPr>
      <p:sp>
        <p:nvSpPr>
          <p:cNvPr id="7" name="Rectangle 6"/>
          <p:cNvSpPr/>
          <p:nvPr userDrawn="1"/>
        </p:nvSpPr>
        <p:spPr>
          <a:xfrm>
            <a:off x="0" y="1"/>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TextBox 11"/>
          <p:cNvSpPr txBox="1"/>
          <p:nvPr userDrawn="1"/>
        </p:nvSpPr>
        <p:spPr>
          <a:xfrm>
            <a:off x="584968" y="4756730"/>
            <a:ext cx="11011801" cy="748988"/>
          </a:xfrm>
          <a:prstGeom prst="rect">
            <a:avLst/>
          </a:prstGeom>
          <a:noFill/>
        </p:spPr>
        <p:txBody>
          <a:bodyPr wrap="square" rtlCol="0">
            <a:spAutoFit/>
          </a:bodyPr>
          <a:lstStyle/>
          <a:p>
            <a:pPr lvl="0" algn="ctr"/>
            <a:r>
              <a:rPr lang="en-US" sz="4267" dirty="0">
                <a:solidFill>
                  <a:schemeClr val="bg1"/>
                </a:solidFill>
                <a:latin typeface="Helvetica"/>
                <a:cs typeface="Helvetica"/>
              </a:rPr>
              <a:t>Photos, illustrations, graphics here.</a:t>
            </a:r>
            <a:endParaRPr lang="en-US" sz="2400" dirty="0">
              <a:solidFill>
                <a:schemeClr val="bg1"/>
              </a:solidFill>
            </a:endParaRPr>
          </a:p>
        </p:txBody>
      </p:sp>
      <p:sp>
        <p:nvSpPr>
          <p:cNvPr id="13" name="Content Placeholder 12"/>
          <p:cNvSpPr>
            <a:spLocks noGrp="1"/>
          </p:cNvSpPr>
          <p:nvPr>
            <p:ph sz="quarter" idx="13"/>
          </p:nvPr>
        </p:nvSpPr>
        <p:spPr>
          <a:xfrm>
            <a:off x="6400807" y="1447800"/>
            <a:ext cx="5400676"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3"/>
          <p:cNvSpPr>
            <a:spLocks noGrp="1"/>
          </p:cNvSpPr>
          <p:nvPr>
            <p:ph type="title"/>
          </p:nvPr>
        </p:nvSpPr>
        <p:spPr>
          <a:xfrm>
            <a:off x="383869" y="615757"/>
            <a:ext cx="8739609" cy="603443"/>
          </a:xfrm>
        </p:spPr>
        <p:txBody>
          <a:bodyPr/>
          <a:lstStyle>
            <a:lvl1pPr algn="l">
              <a:defRPr/>
            </a:lvl1pPr>
          </a:lstStyle>
          <a:p>
            <a:r>
              <a:rPr lang="en-US" dirty="0"/>
              <a:t>Click to edit Master title style</a:t>
            </a:r>
          </a:p>
        </p:txBody>
      </p:sp>
      <p:sp>
        <p:nvSpPr>
          <p:cNvPr id="16" name="Text Placeholder 15"/>
          <p:cNvSpPr>
            <a:spLocks noGrp="1"/>
          </p:cNvSpPr>
          <p:nvPr>
            <p:ph type="body" sz="quarter" idx="14"/>
          </p:nvPr>
        </p:nvSpPr>
        <p:spPr>
          <a:xfrm>
            <a:off x="385878" y="1447800"/>
            <a:ext cx="5811727" cy="4876800"/>
          </a:xfrm>
        </p:spPr>
        <p:txBody>
          <a:bodyPr numCol="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4826000" y="-69413"/>
            <a:ext cx="2540000" cy="318100"/>
          </a:xfrm>
          <a:prstGeom prst="rect">
            <a:avLst/>
          </a:prstGeom>
          <a:noFill/>
        </p:spPr>
        <p:txBody>
          <a:bodyPr wrap="square" rtlCol="0">
            <a:spAutoFit/>
          </a:bodyPr>
          <a:lstStyle/>
          <a:p>
            <a:pPr algn="ctr"/>
            <a:r>
              <a:rPr lang="en-US" sz="1467">
                <a:solidFill>
                  <a:schemeClr val="bg1"/>
                </a:solidFill>
              </a:rPr>
              <a:t>Cornell University</a:t>
            </a:r>
          </a:p>
        </p:txBody>
      </p:sp>
      <p:sp>
        <p:nvSpPr>
          <p:cNvPr id="2" name="Date Placeholder 1">
            <a:extLst>
              <a:ext uri="{FF2B5EF4-FFF2-40B4-BE49-F238E27FC236}">
                <a16:creationId xmlns:a16="http://schemas.microsoft.com/office/drawing/2014/main" id="{36FE4803-1A9E-452B-8969-968E63C65224}"/>
              </a:ext>
            </a:extLst>
          </p:cNvPr>
          <p:cNvSpPr>
            <a:spLocks noGrp="1"/>
          </p:cNvSpPr>
          <p:nvPr>
            <p:ph type="dt" sz="half" idx="15"/>
          </p:nvPr>
        </p:nvSpPr>
        <p:spPr/>
        <p:txBody>
          <a:bodyPr/>
          <a:lstStyle/>
          <a:p>
            <a:endParaRPr lang="en-US"/>
          </a:p>
        </p:txBody>
      </p:sp>
      <p:sp>
        <p:nvSpPr>
          <p:cNvPr id="3" name="Footer Placeholder 2">
            <a:extLst>
              <a:ext uri="{FF2B5EF4-FFF2-40B4-BE49-F238E27FC236}">
                <a16:creationId xmlns:a16="http://schemas.microsoft.com/office/drawing/2014/main" id="{FD0FF522-56A4-4D99-A65C-5A6579A52D8A}"/>
              </a:ext>
            </a:extLst>
          </p:cNvPr>
          <p:cNvSpPr>
            <a:spLocks noGrp="1"/>
          </p:cNvSpPr>
          <p:nvPr>
            <p:ph type="ftr" sz="quarter" idx="16"/>
          </p:nvPr>
        </p:nvSpPr>
        <p:spPr/>
        <p:txBody>
          <a:bodyPr/>
          <a:lstStyle/>
          <a:p>
            <a:endParaRPr lang="en-US"/>
          </a:p>
        </p:txBody>
      </p:sp>
      <p:sp>
        <p:nvSpPr>
          <p:cNvPr id="4" name="Slide Number Placeholder 3">
            <a:extLst>
              <a:ext uri="{FF2B5EF4-FFF2-40B4-BE49-F238E27FC236}">
                <a16:creationId xmlns:a16="http://schemas.microsoft.com/office/drawing/2014/main" id="{A60B8C13-CF37-4739-AD74-5B98789ED3BB}"/>
              </a:ext>
            </a:extLst>
          </p:cNvPr>
          <p:cNvSpPr>
            <a:spLocks noGrp="1"/>
          </p:cNvSpPr>
          <p:nvPr>
            <p:ph type="sldNum" sz="quarter" idx="17"/>
          </p:nvPr>
        </p:nvSpPr>
        <p:spPr>
          <a:xfrm>
            <a:off x="9448800" y="216865"/>
            <a:ext cx="2743200" cy="366183"/>
          </a:xfrm>
        </p:spPr>
        <p:txBody>
          <a:bodyPr/>
          <a:lstStyle>
            <a:lvl1pPr>
              <a:defRPr sz="2133" b="1"/>
            </a:lvl1pPr>
          </a:lstStyle>
          <a:p>
            <a:fld id="{D18BBA3C-BC02-4541-B141-B3BB29076188}" type="slidenum">
              <a:rPr lang="en-US" smtClean="0"/>
              <a:pPr/>
              <a:t>‹#›</a:t>
            </a:fld>
            <a:endParaRPr lang="en-US"/>
          </a:p>
        </p:txBody>
      </p:sp>
    </p:spTree>
    <p:extLst>
      <p:ext uri="{BB962C8B-B14F-4D97-AF65-F5344CB8AC3E}">
        <p14:creationId xmlns:p14="http://schemas.microsoft.com/office/powerpoint/2010/main" val="161250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1DF1-5FD2-46DF-B823-BFE2CD6EF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9ABAB-8959-44C1-9961-149342C7D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4E8-77AD-43D0-AAAD-DF4E23BB812C}"/>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DB707532-9468-430A-8EBB-12317679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D2107-206C-41B1-A608-A69E521EE6FF}"/>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31588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2DA0-91C0-4CE1-A6CC-384F819F2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FBA035-C4BD-4333-899D-84ABBD4CC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55436B-EF9B-47E8-BA9E-6371FEEF0562}"/>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8F9A0FD4-DA56-4B76-8528-DFC38B8E5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56D1F-ED5F-4FBF-B5D4-16B0DC3AF87B}"/>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5546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5B35-618C-415D-A7B1-0BC0F4962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1199D-C27E-4390-98C7-79D27A59D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805348-7BC7-4807-9E0B-F71D108DEE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DB837-7456-409F-A821-2707EA0B657D}"/>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6" name="Footer Placeholder 5">
            <a:extLst>
              <a:ext uri="{FF2B5EF4-FFF2-40B4-BE49-F238E27FC236}">
                <a16:creationId xmlns:a16="http://schemas.microsoft.com/office/drawing/2014/main" id="{A8C561A7-191C-4194-BA52-24C7710D8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083FD-9B3E-4D68-BE8D-5A4EEC193762}"/>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314922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0D6E-0BA9-4638-BA82-ACCD6F1B0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53EDA-BE42-4ED3-AF50-9A0E64527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1A7723-B441-4B8E-926B-F9E73A4E2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F4725-01DC-44F7-9CDA-FF237A468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74937-93F0-497E-816F-D9470269A7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7BD7FE-942A-40B9-BDEF-E7EAF6BE3C4C}"/>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8" name="Footer Placeholder 7">
            <a:extLst>
              <a:ext uri="{FF2B5EF4-FFF2-40B4-BE49-F238E27FC236}">
                <a16:creationId xmlns:a16="http://schemas.microsoft.com/office/drawing/2014/main" id="{401FCEB7-3881-4519-B2AF-F70FDC9C8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90A982-783A-485F-B842-42E589AC4F35}"/>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337773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26FB-329F-497B-AF38-CBD4683C24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9A37A9-2258-434C-9FC8-E409ABBE1A07}"/>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4" name="Footer Placeholder 3">
            <a:extLst>
              <a:ext uri="{FF2B5EF4-FFF2-40B4-BE49-F238E27FC236}">
                <a16:creationId xmlns:a16="http://schemas.microsoft.com/office/drawing/2014/main" id="{862B90A6-6DAB-44A9-9FCA-7923E2C8D7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7E43B-8807-49D4-B704-0972C3DA2C96}"/>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86864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BF88D-E8EB-4AE8-9452-06E503F7C6A2}"/>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3" name="Footer Placeholder 2">
            <a:extLst>
              <a:ext uri="{FF2B5EF4-FFF2-40B4-BE49-F238E27FC236}">
                <a16:creationId xmlns:a16="http://schemas.microsoft.com/office/drawing/2014/main" id="{04C8FE7A-2EAB-4C56-A7BA-199B6E2635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FD53E5-8B4E-4BC3-B9B5-9886D851BCCA}"/>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21765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6583-9124-40EF-92F1-837DFA4BC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152A3B-442F-4595-AB83-E0718396F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A12B0-9745-4146-9C6D-7A779F72D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FB27F-6989-4EF9-8B9F-2EA029C19436}"/>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6" name="Footer Placeholder 5">
            <a:extLst>
              <a:ext uri="{FF2B5EF4-FFF2-40B4-BE49-F238E27FC236}">
                <a16:creationId xmlns:a16="http://schemas.microsoft.com/office/drawing/2014/main" id="{B933BAE5-BF2E-4B8A-B339-437E582BD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80220-803C-4C86-80B4-7B0B9B2316F1}"/>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89641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A533-7FF3-4A29-9E49-0D38266AA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B4F138-3EC3-44D7-B4AF-6B3575ED8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3B4E0D-49C0-48A6-8BB6-D8FEDFC75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E6A2B-D24A-4DF9-8D2A-196C24FB95FC}"/>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6" name="Footer Placeholder 5">
            <a:extLst>
              <a:ext uri="{FF2B5EF4-FFF2-40B4-BE49-F238E27FC236}">
                <a16:creationId xmlns:a16="http://schemas.microsoft.com/office/drawing/2014/main" id="{9E5E5A6C-6605-4A41-B054-6CF3A5F39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DEF02-F2E1-4F16-8342-0F364305F447}"/>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303240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5FCB4-1827-4BD7-B7DB-F5D61FE34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6B932-FB72-417B-8E00-D48D16E046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6221E-AB81-4420-AA65-DC9427494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72E66A0D-E6AF-450E-B581-E1D492DC3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20A03-C090-4C7F-9166-877EDA9EB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C9D02-A2C4-4E11-A328-35EDE61C2E8C}" type="slidenum">
              <a:rPr lang="en-US" smtClean="0"/>
              <a:t>‹#›</a:t>
            </a:fld>
            <a:endParaRPr lang="en-US"/>
          </a:p>
        </p:txBody>
      </p:sp>
    </p:spTree>
    <p:extLst>
      <p:ext uri="{BB962C8B-B14F-4D97-AF65-F5344CB8AC3E}">
        <p14:creationId xmlns:p14="http://schemas.microsoft.com/office/powerpoint/2010/main" val="1052821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C2995-0D29-4B96-9143-D1F1A09AA827}"/>
              </a:ext>
            </a:extLst>
          </p:cNvPr>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8AA6103-C5E5-4086-BBB5-5111E0A6BCDA}"/>
              </a:ext>
            </a:extLst>
          </p:cNvPr>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BE9E4E-7B11-4D82-BFE4-F0401E4F979A}"/>
              </a:ext>
            </a:extLst>
          </p:cNvPr>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D18BBA3C-BC02-4541-B141-B3BB29076188}" type="slidenum">
              <a:rPr lang="en-US" smtClean="0"/>
              <a:t>‹#›</a:t>
            </a:fld>
            <a:endParaRPr lang="en-US"/>
          </a:p>
        </p:txBody>
      </p:sp>
    </p:spTree>
    <p:extLst>
      <p:ext uri="{BB962C8B-B14F-4D97-AF65-F5344CB8AC3E}">
        <p14:creationId xmlns:p14="http://schemas.microsoft.com/office/powerpoint/2010/main" val="904224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08" rtl="0" eaLnBrk="1" latinLnBrk="0" hangingPunct="1">
        <a:spcBef>
          <a:spcPct val="0"/>
        </a:spcBef>
        <a:buNone/>
        <a:defRPr sz="4267" kern="1200">
          <a:solidFill>
            <a:schemeClr val="accent3"/>
          </a:solidFill>
          <a:latin typeface="+mj-lt"/>
          <a:ea typeface="+mj-ea"/>
          <a:cs typeface="+mj-cs"/>
        </a:defRPr>
      </a:lvl1pPr>
    </p:titleStyle>
    <p:bodyStyle>
      <a:lvl1pPr marL="457165" indent="-457165"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1pPr>
      <a:lvl2pPr marL="990526" indent="-380973"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2pPr>
      <a:lvl3pPr marL="1523885" indent="-304778"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3pPr>
      <a:lvl4pPr marL="2133440" indent="-304778"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4pPr>
      <a:lvl5pPr marL="2742995" indent="-304778"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5pPr>
      <a:lvl6pPr marL="3352548" indent="-304778" algn="l" defTabSz="1219108"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8" algn="l" defTabSz="1219108"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8" algn="l" defTabSz="1219108"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8" algn="l" defTabSz="1219108"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08" rtl="0" eaLnBrk="1" latinLnBrk="0" hangingPunct="1">
        <a:defRPr sz="2400" kern="1200">
          <a:solidFill>
            <a:schemeClr val="tx1"/>
          </a:solidFill>
          <a:latin typeface="+mn-lt"/>
          <a:ea typeface="+mn-ea"/>
          <a:cs typeface="+mn-cs"/>
        </a:defRPr>
      </a:lvl1pPr>
      <a:lvl2pPr marL="609555" algn="l" defTabSz="1219108" rtl="0" eaLnBrk="1" latinLnBrk="0" hangingPunct="1">
        <a:defRPr sz="2400" kern="1200">
          <a:solidFill>
            <a:schemeClr val="tx1"/>
          </a:solidFill>
          <a:latin typeface="+mn-lt"/>
          <a:ea typeface="+mn-ea"/>
          <a:cs typeface="+mn-cs"/>
        </a:defRPr>
      </a:lvl2pPr>
      <a:lvl3pPr marL="1219108" algn="l" defTabSz="1219108" rtl="0" eaLnBrk="1" latinLnBrk="0" hangingPunct="1">
        <a:defRPr sz="2400" kern="1200">
          <a:solidFill>
            <a:schemeClr val="tx1"/>
          </a:solidFill>
          <a:latin typeface="+mn-lt"/>
          <a:ea typeface="+mn-ea"/>
          <a:cs typeface="+mn-cs"/>
        </a:defRPr>
      </a:lvl3pPr>
      <a:lvl4pPr marL="1828664" algn="l" defTabSz="1219108" rtl="0" eaLnBrk="1" latinLnBrk="0" hangingPunct="1">
        <a:defRPr sz="2400" kern="1200">
          <a:solidFill>
            <a:schemeClr val="tx1"/>
          </a:solidFill>
          <a:latin typeface="+mn-lt"/>
          <a:ea typeface="+mn-ea"/>
          <a:cs typeface="+mn-cs"/>
        </a:defRPr>
      </a:lvl4pPr>
      <a:lvl5pPr marL="2438218" algn="l" defTabSz="1219108" rtl="0" eaLnBrk="1" latinLnBrk="0" hangingPunct="1">
        <a:defRPr sz="2400" kern="1200">
          <a:solidFill>
            <a:schemeClr val="tx1"/>
          </a:solidFill>
          <a:latin typeface="+mn-lt"/>
          <a:ea typeface="+mn-ea"/>
          <a:cs typeface="+mn-cs"/>
        </a:defRPr>
      </a:lvl5pPr>
      <a:lvl6pPr marL="3047772" algn="l" defTabSz="1219108" rtl="0" eaLnBrk="1" latinLnBrk="0" hangingPunct="1">
        <a:defRPr sz="2400" kern="1200">
          <a:solidFill>
            <a:schemeClr val="tx1"/>
          </a:solidFill>
          <a:latin typeface="+mn-lt"/>
          <a:ea typeface="+mn-ea"/>
          <a:cs typeface="+mn-cs"/>
        </a:defRPr>
      </a:lvl6pPr>
      <a:lvl7pPr marL="3657325" algn="l" defTabSz="1219108" rtl="0" eaLnBrk="1" latinLnBrk="0" hangingPunct="1">
        <a:defRPr sz="2400" kern="1200">
          <a:solidFill>
            <a:schemeClr val="tx1"/>
          </a:solidFill>
          <a:latin typeface="+mn-lt"/>
          <a:ea typeface="+mn-ea"/>
          <a:cs typeface="+mn-cs"/>
        </a:defRPr>
      </a:lvl7pPr>
      <a:lvl8pPr marL="4266880" algn="l" defTabSz="1219108" rtl="0" eaLnBrk="1" latinLnBrk="0" hangingPunct="1">
        <a:defRPr sz="2400" kern="1200">
          <a:solidFill>
            <a:schemeClr val="tx1"/>
          </a:solidFill>
          <a:latin typeface="+mn-lt"/>
          <a:ea typeface="+mn-ea"/>
          <a:cs typeface="+mn-cs"/>
        </a:defRPr>
      </a:lvl8pPr>
      <a:lvl9pPr marL="4876435" algn="l" defTabSz="121910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5A48-89EA-453A-B471-C275D48F5874}"/>
              </a:ext>
            </a:extLst>
          </p:cNvPr>
          <p:cNvSpPr>
            <a:spLocks noGrp="1"/>
          </p:cNvSpPr>
          <p:nvPr>
            <p:ph type="ctrTitle"/>
          </p:nvPr>
        </p:nvSpPr>
        <p:spPr>
          <a:xfrm>
            <a:off x="1727200" y="1554922"/>
            <a:ext cx="10464800" cy="752473"/>
          </a:xfrm>
        </p:spPr>
        <p:txBody>
          <a:bodyPr>
            <a:noAutofit/>
          </a:bodyPr>
          <a:lstStyle/>
          <a:p>
            <a:pPr algn="ctr"/>
            <a:r>
              <a:rPr lang="en-US" sz="4000" b="1" dirty="0">
                <a:solidFill>
                  <a:schemeClr val="tx1"/>
                </a:solidFill>
                <a:effectLst>
                  <a:outerShdw blurRad="50800" dist="38100" dir="2700000" algn="tl" rotWithShape="0">
                    <a:prstClr val="black">
                      <a:alpha val="40000"/>
                    </a:prstClr>
                  </a:outerShdw>
                </a:effectLst>
              </a:rPr>
              <a:t>Objective dyspnea evaluation on </a:t>
            </a:r>
            <a:br>
              <a:rPr lang="en-US" sz="4000" b="1" dirty="0">
                <a:solidFill>
                  <a:schemeClr val="tx1"/>
                </a:solidFill>
                <a:effectLst>
                  <a:outerShdw blurRad="50800" dist="38100" dir="2700000" algn="tl" rotWithShape="0">
                    <a:prstClr val="black">
                      <a:alpha val="40000"/>
                    </a:prstClr>
                  </a:outerShdw>
                </a:effectLst>
              </a:rPr>
            </a:br>
            <a:r>
              <a:rPr lang="en-US" sz="4000" b="1" dirty="0">
                <a:solidFill>
                  <a:schemeClr val="tx1"/>
                </a:solidFill>
                <a:effectLst>
                  <a:outerShdw blurRad="50800" dist="38100" dir="2700000" algn="tl" rotWithShape="0">
                    <a:prstClr val="black">
                      <a:alpha val="40000"/>
                    </a:prstClr>
                  </a:outerShdw>
                </a:effectLst>
              </a:rPr>
              <a:t>COVID-19 patients </a:t>
            </a:r>
            <a:br>
              <a:rPr lang="en-US" sz="4000" b="1" dirty="0">
                <a:solidFill>
                  <a:schemeClr val="tx1"/>
                </a:solidFill>
                <a:effectLst>
                  <a:outerShdw blurRad="50800" dist="38100" dir="2700000" algn="tl" rotWithShape="0">
                    <a:prstClr val="black">
                      <a:alpha val="40000"/>
                    </a:prstClr>
                  </a:outerShdw>
                </a:effectLst>
              </a:rPr>
            </a:br>
            <a:r>
              <a:rPr lang="en-US" sz="4000" b="1" dirty="0">
                <a:solidFill>
                  <a:schemeClr val="tx1"/>
                </a:solidFill>
                <a:effectLst>
                  <a:outerShdw blurRad="50800" dist="38100" dir="2700000" algn="tl" rotWithShape="0">
                    <a:prstClr val="black">
                      <a:alpha val="40000"/>
                    </a:prstClr>
                  </a:outerShdw>
                </a:effectLst>
              </a:rPr>
              <a:t>learning from exertion-induced dyspnea scores</a:t>
            </a:r>
          </a:p>
        </p:txBody>
      </p:sp>
      <p:sp>
        <p:nvSpPr>
          <p:cNvPr id="4" name="Slide Number Placeholder 4">
            <a:extLst>
              <a:ext uri="{FF2B5EF4-FFF2-40B4-BE49-F238E27FC236}">
                <a16:creationId xmlns:a16="http://schemas.microsoft.com/office/drawing/2014/main" id="{B66973E8-3628-43EE-AD20-1C263EFC6B8E}"/>
              </a:ext>
            </a:extLst>
          </p:cNvPr>
          <p:cNvSpPr txBox="1">
            <a:spLocks/>
          </p:cNvSpPr>
          <p:nvPr/>
        </p:nvSpPr>
        <p:spPr>
          <a:xfrm>
            <a:off x="11785600" y="222253"/>
            <a:ext cx="389467" cy="36618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fld id="{D18BBA3C-BC02-4541-B141-B3BB29076188}" type="slidenum">
              <a:rPr kumimoji="0" lang="en-US" sz="2400" b="0" i="0" u="none" strike="noStrike" kern="1200" cap="none" spc="0" normalizeH="0" baseline="0" noProof="0">
                <a:ln>
                  <a:noFill/>
                </a:ln>
                <a:solidFill>
                  <a:srgbClr val="4D4F53"/>
                </a:solidFill>
                <a:effectLst/>
                <a:uLnTx/>
                <a:uFillTx/>
                <a:latin typeface="Times"/>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1</a:t>
            </a:fld>
            <a:endParaRPr kumimoji="0" lang="en-US" sz="2400" b="0" i="0" u="none" strike="noStrike" kern="1200" cap="none" spc="0" normalizeH="0" baseline="0" noProof="0" dirty="0">
              <a:ln>
                <a:noFill/>
              </a:ln>
              <a:solidFill>
                <a:srgbClr val="4D4F53"/>
              </a:solidFill>
              <a:effectLst/>
              <a:uLnTx/>
              <a:uFillTx/>
              <a:latin typeface="Times"/>
              <a:ea typeface="+mn-ea"/>
              <a:cs typeface="+mn-cs"/>
            </a:endParaRPr>
          </a:p>
        </p:txBody>
      </p:sp>
      <p:pic>
        <p:nvPicPr>
          <p:cNvPr id="7" name="Picture 6" descr="A person with long hair&#10;&#10;Description automatically generated with medium confidence">
            <a:extLst>
              <a:ext uri="{FF2B5EF4-FFF2-40B4-BE49-F238E27FC236}">
                <a16:creationId xmlns:a16="http://schemas.microsoft.com/office/drawing/2014/main" id="{D83CA4D5-F7C3-4F04-880C-618125C8C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694" y="4270259"/>
            <a:ext cx="2318173" cy="2489391"/>
          </a:xfrm>
          <a:prstGeom prst="rect">
            <a:avLst/>
          </a:prstGeom>
        </p:spPr>
      </p:pic>
      <p:sp>
        <p:nvSpPr>
          <p:cNvPr id="8" name="TextBox 7">
            <a:extLst>
              <a:ext uri="{FF2B5EF4-FFF2-40B4-BE49-F238E27FC236}">
                <a16:creationId xmlns:a16="http://schemas.microsoft.com/office/drawing/2014/main" id="{A8E95E66-08FD-40AE-82FE-A4A71222AB02}"/>
              </a:ext>
            </a:extLst>
          </p:cNvPr>
          <p:cNvSpPr txBox="1"/>
          <p:nvPr/>
        </p:nvSpPr>
        <p:spPr>
          <a:xfrm>
            <a:off x="5024428" y="4723597"/>
            <a:ext cx="4580546"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Zijing Zhang,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PhD Candidate,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2019-Expected May 2023,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School of Electrical and Computer Engineering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Cornell University, Ithaca, NY</a:t>
            </a:r>
          </a:p>
        </p:txBody>
      </p:sp>
    </p:spTree>
    <p:extLst>
      <p:ext uri="{BB962C8B-B14F-4D97-AF65-F5344CB8AC3E}">
        <p14:creationId xmlns:p14="http://schemas.microsoft.com/office/powerpoint/2010/main" val="57550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00FA0-8CE4-41FD-A2CC-3E660955E59C}"/>
              </a:ext>
            </a:extLst>
          </p:cNvPr>
          <p:cNvSpPr>
            <a:spLocks noGrp="1"/>
          </p:cNvSpPr>
          <p:nvPr>
            <p:ph type="title"/>
          </p:nvPr>
        </p:nvSpPr>
        <p:spPr/>
        <p:txBody>
          <a:bodyPr>
            <a:normAutofit fontScale="90000"/>
          </a:bodyPr>
          <a:lstStyle/>
          <a:p>
            <a:r>
              <a:rPr lang="en-US"/>
              <a:t>Setup</a:t>
            </a:r>
          </a:p>
        </p:txBody>
      </p:sp>
      <p:sp>
        <p:nvSpPr>
          <p:cNvPr id="4" name="Slide Number Placeholder 3">
            <a:extLst>
              <a:ext uri="{FF2B5EF4-FFF2-40B4-BE49-F238E27FC236}">
                <a16:creationId xmlns:a16="http://schemas.microsoft.com/office/drawing/2014/main" id="{77B5068D-3478-4C68-8591-49374B887A53}"/>
              </a:ext>
            </a:extLst>
          </p:cNvPr>
          <p:cNvSpPr>
            <a:spLocks noGrp="1"/>
          </p:cNvSpPr>
          <p:nvPr>
            <p:ph type="sldNum" sz="quarter" idx="16"/>
          </p:nvPr>
        </p:nvSpPr>
        <p:spPr/>
        <p:txBody>
          <a:bodyPr/>
          <a:lstStyle/>
          <a:p>
            <a:fld id="{D18BBA3C-BC02-4541-B141-B3BB29076188}" type="slidenum">
              <a:rPr lang="en-US" smtClean="0"/>
              <a:pPr/>
              <a:t>2</a:t>
            </a:fld>
            <a:endParaRPr lang="en-US"/>
          </a:p>
        </p:txBody>
      </p:sp>
      <p:grpSp>
        <p:nvGrpSpPr>
          <p:cNvPr id="16" name="Group 15">
            <a:extLst>
              <a:ext uri="{FF2B5EF4-FFF2-40B4-BE49-F238E27FC236}">
                <a16:creationId xmlns:a16="http://schemas.microsoft.com/office/drawing/2014/main" id="{9A8D476B-415A-4B2A-A5AD-0CFEBC0CA1F1}"/>
              </a:ext>
            </a:extLst>
          </p:cNvPr>
          <p:cNvGrpSpPr/>
          <p:nvPr/>
        </p:nvGrpSpPr>
        <p:grpSpPr>
          <a:xfrm>
            <a:off x="795227" y="3212026"/>
            <a:ext cx="2684820" cy="2277883"/>
            <a:chOff x="17698" y="116439"/>
            <a:chExt cx="2007079" cy="1828501"/>
          </a:xfrm>
        </p:grpSpPr>
        <p:pic>
          <p:nvPicPr>
            <p:cNvPr id="23" name="Picture 22">
              <a:extLst>
                <a:ext uri="{FF2B5EF4-FFF2-40B4-BE49-F238E27FC236}">
                  <a16:creationId xmlns:a16="http://schemas.microsoft.com/office/drawing/2014/main" id="{D6372807-2F4D-4421-B0F0-B149087CD6E9}"/>
                </a:ext>
              </a:extLst>
            </p:cNvPr>
            <p:cNvPicPr>
              <a:picLocks noChangeAspect="1"/>
            </p:cNvPicPr>
            <p:nvPr/>
          </p:nvPicPr>
          <p:blipFill>
            <a:blip r:embed="rId2"/>
            <a:srcRect l="212" r="212"/>
            <a:stretch/>
          </p:blipFill>
          <p:spPr>
            <a:xfrm>
              <a:off x="17698" y="116439"/>
              <a:ext cx="2007079" cy="1828501"/>
            </a:xfrm>
            <a:prstGeom prst="rect">
              <a:avLst/>
            </a:prstGeom>
          </p:spPr>
        </p:pic>
        <p:sp>
          <p:nvSpPr>
            <p:cNvPr id="24" name="TextBox 18">
              <a:extLst>
                <a:ext uri="{FF2B5EF4-FFF2-40B4-BE49-F238E27FC236}">
                  <a16:creationId xmlns:a16="http://schemas.microsoft.com/office/drawing/2014/main" id="{38765989-9566-4706-A8A6-FF6ED765F01A}"/>
                </a:ext>
              </a:extLst>
            </p:cNvPr>
            <p:cNvSpPr txBox="1"/>
            <p:nvPr/>
          </p:nvSpPr>
          <p:spPr>
            <a:xfrm>
              <a:off x="591262" y="460115"/>
              <a:ext cx="723832" cy="449167"/>
            </a:xfrm>
            <a:prstGeom prst="rect">
              <a:avLst/>
            </a:prstGeom>
            <a:noFill/>
          </p:spPr>
          <p:txBody>
            <a:bodyPr wrap="square" rtlCol="0">
              <a:noAutofit/>
            </a:bodyPr>
            <a:lstStyle/>
            <a:p>
              <a:pPr marL="0" marR="0">
                <a:spcBef>
                  <a:spcPts val="0"/>
                </a:spcBef>
                <a:spcAft>
                  <a:spcPts val="0"/>
                </a:spcAft>
              </a:pPr>
              <a:r>
                <a:rPr lang="en-US" sz="2000" kern="1200">
                  <a:solidFill>
                    <a:srgbClr val="000000"/>
                  </a:solidFill>
                  <a:effectLst/>
                  <a:latin typeface="Times New Roman" panose="02020603050405020304" pitchFamily="18" charset="0"/>
                  <a:ea typeface="SimSun" panose="02010600030101010101" pitchFamily="2" charset="-122"/>
                </a:rPr>
                <a:t>R</a:t>
              </a:r>
              <a:endParaRPr lang="en-US" sz="1400">
                <a:effectLst/>
                <a:latin typeface="Times New Roman" panose="02020603050405020304" pitchFamily="18" charset="0"/>
                <a:ea typeface="SimSun" panose="02010600030101010101" pitchFamily="2" charset="-122"/>
              </a:endParaRPr>
            </a:p>
          </p:txBody>
        </p:sp>
        <p:sp>
          <p:nvSpPr>
            <p:cNvPr id="25" name="TextBox 19">
              <a:extLst>
                <a:ext uri="{FF2B5EF4-FFF2-40B4-BE49-F238E27FC236}">
                  <a16:creationId xmlns:a16="http://schemas.microsoft.com/office/drawing/2014/main" id="{8F5D6092-E830-470A-A844-5CC0BA2AE53E}"/>
                </a:ext>
              </a:extLst>
            </p:cNvPr>
            <p:cNvSpPr txBox="1"/>
            <p:nvPr/>
          </p:nvSpPr>
          <p:spPr>
            <a:xfrm>
              <a:off x="1228861" y="460107"/>
              <a:ext cx="663725" cy="432989"/>
            </a:xfrm>
            <a:prstGeom prst="rect">
              <a:avLst/>
            </a:prstGeom>
            <a:noFill/>
          </p:spPr>
          <p:txBody>
            <a:bodyPr wrap="square" rtlCol="0">
              <a:noAutofit/>
            </a:bodyPr>
            <a:lstStyle/>
            <a:p>
              <a:pPr marL="0" marR="0">
                <a:spcBef>
                  <a:spcPts val="0"/>
                </a:spcBef>
                <a:spcAft>
                  <a:spcPts val="0"/>
                </a:spcAft>
              </a:pPr>
              <a:r>
                <a:rPr lang="en-US" sz="2000" kern="1200">
                  <a:solidFill>
                    <a:srgbClr val="000000"/>
                  </a:solidFill>
                  <a:effectLst/>
                  <a:latin typeface="Times New Roman" panose="02020603050405020304" pitchFamily="18" charset="0"/>
                  <a:ea typeface="SimSun" panose="02010600030101010101" pitchFamily="2" charset="-122"/>
                </a:rPr>
                <a:t>L</a:t>
              </a:r>
              <a:endParaRPr lang="en-US" sz="1400">
                <a:effectLst/>
                <a:latin typeface="Times New Roman" panose="02020603050405020304" pitchFamily="18" charset="0"/>
                <a:ea typeface="SimSun" panose="02010600030101010101" pitchFamily="2" charset="-122"/>
              </a:endParaRPr>
            </a:p>
          </p:txBody>
        </p:sp>
      </p:grpSp>
      <p:graphicFrame>
        <p:nvGraphicFramePr>
          <p:cNvPr id="30" name="Table 29">
            <a:extLst>
              <a:ext uri="{FF2B5EF4-FFF2-40B4-BE49-F238E27FC236}">
                <a16:creationId xmlns:a16="http://schemas.microsoft.com/office/drawing/2014/main" id="{2F116CB4-366F-48A5-AF84-632D71B81595}"/>
              </a:ext>
            </a:extLst>
          </p:cNvPr>
          <p:cNvGraphicFramePr>
            <a:graphicFrameLocks noGrp="1"/>
          </p:cNvGraphicFramePr>
          <p:nvPr>
            <p:extLst>
              <p:ext uri="{D42A27DB-BD31-4B8C-83A1-F6EECF244321}">
                <p14:modId xmlns:p14="http://schemas.microsoft.com/office/powerpoint/2010/main" val="1682331551"/>
              </p:ext>
            </p:extLst>
          </p:nvPr>
        </p:nvGraphicFramePr>
        <p:xfrm>
          <a:off x="5503217" y="3095389"/>
          <a:ext cx="5300250" cy="2511156"/>
        </p:xfrm>
        <a:graphic>
          <a:graphicData uri="http://schemas.openxmlformats.org/drawingml/2006/table">
            <a:tbl>
              <a:tblPr firstRow="1" firstCol="1" bandRow="1">
                <a:tableStyleId>{5C22544A-7EE6-4342-B048-85BDC9FD1C3A}</a:tableStyleId>
              </a:tblPr>
              <a:tblGrid>
                <a:gridCol w="814847">
                  <a:extLst>
                    <a:ext uri="{9D8B030D-6E8A-4147-A177-3AD203B41FA5}">
                      <a16:colId xmlns:a16="http://schemas.microsoft.com/office/drawing/2014/main" val="3951992879"/>
                    </a:ext>
                  </a:extLst>
                </a:gridCol>
                <a:gridCol w="1112517">
                  <a:extLst>
                    <a:ext uri="{9D8B030D-6E8A-4147-A177-3AD203B41FA5}">
                      <a16:colId xmlns:a16="http://schemas.microsoft.com/office/drawing/2014/main" val="1959618234"/>
                    </a:ext>
                  </a:extLst>
                </a:gridCol>
                <a:gridCol w="1638259">
                  <a:extLst>
                    <a:ext uri="{9D8B030D-6E8A-4147-A177-3AD203B41FA5}">
                      <a16:colId xmlns:a16="http://schemas.microsoft.com/office/drawing/2014/main" val="4170340041"/>
                    </a:ext>
                  </a:extLst>
                </a:gridCol>
                <a:gridCol w="1734627">
                  <a:extLst>
                    <a:ext uri="{9D8B030D-6E8A-4147-A177-3AD203B41FA5}">
                      <a16:colId xmlns:a16="http://schemas.microsoft.com/office/drawing/2014/main" val="4120916709"/>
                    </a:ext>
                  </a:extLst>
                </a:gridCol>
              </a:tblGrid>
              <a:tr h="347406">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Participants </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Recording Time</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dirty="0">
                          <a:effectLst/>
                        </a:rPr>
                        <a:t>Sensors</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9640642"/>
                  </a:ext>
                </a:extLst>
              </a:tr>
              <a:tr h="347406">
                <a:tc>
                  <a:txBody>
                    <a:bodyPr/>
                    <a:lstStyle/>
                    <a:p>
                      <a:pPr marL="0" marR="0">
                        <a:spcBef>
                          <a:spcPts val="0"/>
                        </a:spcBef>
                        <a:spcAft>
                          <a:spcPts val="0"/>
                        </a:spcAft>
                      </a:pPr>
                      <a:r>
                        <a:rPr lang="en-US" sz="1400">
                          <a:effectLst/>
                        </a:rPr>
                        <a:t>COVID</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12 COVID patients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Continuous 14 hours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Portable NCS sensors with accelerometers.</a:t>
                      </a:r>
                      <a:endParaRPr lang="en-US" sz="1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26810391"/>
                  </a:ext>
                </a:extLst>
              </a:tr>
              <a:tr h="868515">
                <a:tc>
                  <a:txBody>
                    <a:bodyPr/>
                    <a:lstStyle/>
                    <a:p>
                      <a:pPr marL="0" marR="0">
                        <a:spcBef>
                          <a:spcPts val="0"/>
                        </a:spcBef>
                        <a:spcAft>
                          <a:spcPts val="0"/>
                        </a:spcAft>
                      </a:pPr>
                      <a:r>
                        <a:rPr lang="en-US" sz="1400">
                          <a:effectLst/>
                        </a:rPr>
                        <a:t>Exp. 1</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13 healthy subjects </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342900" marR="0" lvl="0" indent="-342900">
                        <a:spcBef>
                          <a:spcPts val="0"/>
                        </a:spcBef>
                        <a:spcAft>
                          <a:spcPts val="0"/>
                        </a:spcAft>
                        <a:buFont typeface="+mj-lt"/>
                        <a:buAutoNum type="arabicPeriod"/>
                      </a:pPr>
                      <a:r>
                        <a:rPr lang="en-US" sz="1400">
                          <a:effectLst/>
                        </a:rPr>
                        <a:t>Normal (30 mins)</a:t>
                      </a:r>
                    </a:p>
                    <a:p>
                      <a:pPr marL="342900" marR="0" lvl="0" indent="-342900">
                        <a:spcBef>
                          <a:spcPts val="0"/>
                        </a:spcBef>
                        <a:spcAft>
                          <a:spcPts val="0"/>
                        </a:spcAft>
                        <a:buFont typeface="+mj-lt"/>
                        <a:buAutoNum type="arabicPeriod"/>
                      </a:pPr>
                      <a:r>
                        <a:rPr lang="en-US" sz="1400">
                          <a:effectLst/>
                        </a:rPr>
                        <a:t>Post-exercise      (5 mins)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Portable NCS sensors with accelerometers.</a:t>
                      </a:r>
                      <a:endParaRPr lang="en-US" sz="1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35886850"/>
                  </a:ext>
                </a:extLst>
              </a:tr>
              <a:tr h="868515">
                <a:tc>
                  <a:txBody>
                    <a:bodyPr/>
                    <a:lstStyle/>
                    <a:p>
                      <a:pPr marL="0" marR="0">
                        <a:spcBef>
                          <a:spcPts val="0"/>
                        </a:spcBef>
                        <a:spcAft>
                          <a:spcPts val="0"/>
                        </a:spcAft>
                      </a:pPr>
                      <a:r>
                        <a:rPr lang="en-US" sz="1400" dirty="0">
                          <a:effectLst/>
                        </a:rPr>
                        <a:t>Exp. 2  </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32 healthy subjects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342900" marR="0" lvl="0" indent="-342900">
                        <a:spcBef>
                          <a:spcPts val="0"/>
                        </a:spcBef>
                        <a:spcAft>
                          <a:spcPts val="0"/>
                        </a:spcAft>
                        <a:buFont typeface="+mj-lt"/>
                        <a:buAutoNum type="arabicPeriod"/>
                      </a:pPr>
                      <a:r>
                        <a:rPr lang="en-US" sz="1400">
                          <a:effectLst/>
                        </a:rPr>
                        <a:t>Normal (5 mins)</a:t>
                      </a:r>
                    </a:p>
                    <a:p>
                      <a:pPr marL="342900" marR="0" lvl="0" indent="-342900">
                        <a:spcBef>
                          <a:spcPts val="0"/>
                        </a:spcBef>
                        <a:spcAft>
                          <a:spcPts val="0"/>
                        </a:spcAft>
                        <a:buFont typeface="+mj-lt"/>
                        <a:buAutoNum type="arabicPeriod"/>
                      </a:pPr>
                      <a:r>
                        <a:rPr lang="en-US" sz="1400">
                          <a:effectLst/>
                        </a:rPr>
                        <a:t>Post-exercise </a:t>
                      </a:r>
                    </a:p>
                    <a:p>
                      <a:pPr marL="91440" marR="0">
                        <a:spcBef>
                          <a:spcPts val="0"/>
                        </a:spcBef>
                        <a:spcAft>
                          <a:spcPts val="0"/>
                        </a:spcAft>
                      </a:pPr>
                      <a:r>
                        <a:rPr lang="en-US" sz="1400">
                          <a:effectLst/>
                        </a:rPr>
                        <a:t>(5 mins)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dirty="0">
                          <a:effectLst/>
                        </a:rPr>
                        <a:t>Wearable NCS software-defined radios.</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46984461"/>
                  </a:ext>
                </a:extLst>
              </a:tr>
            </a:tbl>
          </a:graphicData>
        </a:graphic>
      </p:graphicFrame>
      <p:sp>
        <p:nvSpPr>
          <p:cNvPr id="31" name="Rectangle 1">
            <a:extLst>
              <a:ext uri="{FF2B5EF4-FFF2-40B4-BE49-F238E27FC236}">
                <a16:creationId xmlns:a16="http://schemas.microsoft.com/office/drawing/2014/main" id="{1DA648DB-1D15-43C3-BBAA-BC1FA4CE5F66}"/>
              </a:ext>
            </a:extLst>
          </p:cNvPr>
          <p:cNvSpPr>
            <a:spLocks noChangeArrowheads="1"/>
          </p:cNvSpPr>
          <p:nvPr/>
        </p:nvSpPr>
        <p:spPr bwMode="auto">
          <a:xfrm>
            <a:off x="6791021" y="5626690"/>
            <a:ext cx="287399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Acquisition of Different datasets</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33" name="TextBox 32">
            <a:extLst>
              <a:ext uri="{FF2B5EF4-FFF2-40B4-BE49-F238E27FC236}">
                <a16:creationId xmlns:a16="http://schemas.microsoft.com/office/drawing/2014/main" id="{1B6F00D5-0000-4D70-ACBC-5F655CBFDF78}"/>
              </a:ext>
            </a:extLst>
          </p:cNvPr>
          <p:cNvSpPr txBox="1"/>
          <p:nvPr/>
        </p:nvSpPr>
        <p:spPr>
          <a:xfrm>
            <a:off x="5503217" y="1557130"/>
            <a:ext cx="6125592" cy="1200329"/>
          </a:xfrm>
          <a:prstGeom prst="rect">
            <a:avLst/>
          </a:prstGeom>
          <a:noFill/>
        </p:spPr>
        <p:txBody>
          <a:bodyPr wrap="square">
            <a:spAutoFit/>
          </a:bodyPr>
          <a:lstStyle/>
          <a:p>
            <a:r>
              <a:rPr lang="en-US" sz="1800" b="1" u="sng" dirty="0">
                <a:effectLst/>
                <a:latin typeface="Times New Roman" panose="02020603050405020304" pitchFamily="18" charset="0"/>
                <a:ea typeface="SimSun" panose="02010600030101010101" pitchFamily="2" charset="-122"/>
              </a:rPr>
              <a:t>Overnight (~16h) </a:t>
            </a:r>
            <a:r>
              <a:rPr lang="en-US" sz="1800" dirty="0">
                <a:effectLst/>
                <a:latin typeface="Times New Roman" panose="02020603050405020304" pitchFamily="18" charset="0"/>
                <a:ea typeface="SimSun" panose="02010600030101010101" pitchFamily="2" charset="-122"/>
              </a:rPr>
              <a:t>respiratory waveforms were collected on </a:t>
            </a:r>
            <a:r>
              <a:rPr lang="en-US" sz="1800" b="1" u="sng" dirty="0">
                <a:effectLst/>
                <a:latin typeface="Times New Roman" panose="02020603050405020304" pitchFamily="18" charset="0"/>
                <a:ea typeface="SimSun" panose="02010600030101010101" pitchFamily="2" charset="-122"/>
              </a:rPr>
              <a:t>12 COVID-19 patients</a:t>
            </a:r>
            <a:r>
              <a:rPr lang="en-US" sz="1800" dirty="0">
                <a:effectLst/>
                <a:latin typeface="Times New Roman" panose="02020603050405020304" pitchFamily="18" charset="0"/>
                <a:ea typeface="SimSun" panose="02010600030101010101" pitchFamily="2" charset="-122"/>
              </a:rPr>
              <a:t>, and a benchmark on 13 healthy subjects with exertion-induced dyspnea were also performed for blind comparison. </a:t>
            </a:r>
            <a:endParaRPr lang="en-US" dirty="0"/>
          </a:p>
        </p:txBody>
      </p:sp>
      <p:sp>
        <p:nvSpPr>
          <p:cNvPr id="35" name="TextBox 34">
            <a:extLst>
              <a:ext uri="{FF2B5EF4-FFF2-40B4-BE49-F238E27FC236}">
                <a16:creationId xmlns:a16="http://schemas.microsoft.com/office/drawing/2014/main" id="{DC6B8843-62DD-4D84-AC6E-17AEB6008279}"/>
              </a:ext>
            </a:extLst>
          </p:cNvPr>
          <p:cNvSpPr txBox="1"/>
          <p:nvPr/>
        </p:nvSpPr>
        <p:spPr>
          <a:xfrm>
            <a:off x="568171" y="1689709"/>
            <a:ext cx="4438835" cy="1200329"/>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Non-invasive wearable respiratory sensors were employed to retrieve continuous respiratory characteristics with user comfort and convenience. </a:t>
            </a:r>
            <a:endParaRPr lang="en-US" dirty="0"/>
          </a:p>
        </p:txBody>
      </p:sp>
    </p:spTree>
    <p:extLst>
      <p:ext uri="{BB962C8B-B14F-4D97-AF65-F5344CB8AC3E}">
        <p14:creationId xmlns:p14="http://schemas.microsoft.com/office/powerpoint/2010/main" val="40924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CBB9E-1040-47B4-8367-C4DF6FFCC6E2}"/>
              </a:ext>
            </a:extLst>
          </p:cNvPr>
          <p:cNvSpPr>
            <a:spLocks noGrp="1"/>
          </p:cNvSpPr>
          <p:nvPr>
            <p:ph type="title"/>
          </p:nvPr>
        </p:nvSpPr>
        <p:spPr/>
        <p:txBody>
          <a:bodyPr>
            <a:normAutofit fontScale="90000"/>
          </a:bodyPr>
          <a:lstStyle/>
          <a:p>
            <a:r>
              <a:rPr lang="en-US" dirty="0"/>
              <a:t>1D Time waveform</a:t>
            </a:r>
          </a:p>
        </p:txBody>
      </p:sp>
      <p:sp>
        <p:nvSpPr>
          <p:cNvPr id="4" name="Slide Number Placeholder 3">
            <a:extLst>
              <a:ext uri="{FF2B5EF4-FFF2-40B4-BE49-F238E27FC236}">
                <a16:creationId xmlns:a16="http://schemas.microsoft.com/office/drawing/2014/main" id="{1A540FCD-2BBC-4E2A-881C-079864BFFED4}"/>
              </a:ext>
            </a:extLst>
          </p:cNvPr>
          <p:cNvSpPr>
            <a:spLocks noGrp="1"/>
          </p:cNvSpPr>
          <p:nvPr>
            <p:ph type="sldNum" sz="quarter" idx="16"/>
          </p:nvPr>
        </p:nvSpPr>
        <p:spPr/>
        <p:txBody>
          <a:bodyPr/>
          <a:lstStyle/>
          <a:p>
            <a:fld id="{D18BBA3C-BC02-4541-B141-B3BB29076188}" type="slidenum">
              <a:rPr lang="en-US" smtClean="0"/>
              <a:pPr/>
              <a:t>3</a:t>
            </a:fld>
            <a:endParaRPr lang="en-US"/>
          </a:p>
        </p:txBody>
      </p:sp>
      <p:grpSp>
        <p:nvGrpSpPr>
          <p:cNvPr id="5" name="Group 4">
            <a:extLst>
              <a:ext uri="{FF2B5EF4-FFF2-40B4-BE49-F238E27FC236}">
                <a16:creationId xmlns:a16="http://schemas.microsoft.com/office/drawing/2014/main" id="{029F386E-5F23-4AF1-996C-3EB623BA33E9}"/>
              </a:ext>
            </a:extLst>
          </p:cNvPr>
          <p:cNvGrpSpPr/>
          <p:nvPr/>
        </p:nvGrpSpPr>
        <p:grpSpPr>
          <a:xfrm>
            <a:off x="1256007" y="1483836"/>
            <a:ext cx="9847000" cy="4551030"/>
            <a:chOff x="-41" y="-1"/>
            <a:chExt cx="6597076" cy="3202164"/>
          </a:xfrm>
        </p:grpSpPr>
        <p:grpSp>
          <p:nvGrpSpPr>
            <p:cNvPr id="6" name="Group 5">
              <a:extLst>
                <a:ext uri="{FF2B5EF4-FFF2-40B4-BE49-F238E27FC236}">
                  <a16:creationId xmlns:a16="http://schemas.microsoft.com/office/drawing/2014/main" id="{715B26A2-2104-4013-90FD-C4C7594C4870}"/>
                </a:ext>
              </a:extLst>
            </p:cNvPr>
            <p:cNvGrpSpPr/>
            <p:nvPr/>
          </p:nvGrpSpPr>
          <p:grpSpPr>
            <a:xfrm>
              <a:off x="-41" y="-1"/>
              <a:ext cx="6597076" cy="3202164"/>
              <a:chOff x="14589" y="-43905"/>
              <a:chExt cx="6597279" cy="3202675"/>
            </a:xfrm>
          </p:grpSpPr>
          <p:grpSp>
            <p:nvGrpSpPr>
              <p:cNvPr id="27" name="Group 26">
                <a:extLst>
                  <a:ext uri="{FF2B5EF4-FFF2-40B4-BE49-F238E27FC236}">
                    <a16:creationId xmlns:a16="http://schemas.microsoft.com/office/drawing/2014/main" id="{FBCAD04B-4566-4DE5-A1A0-88F3858B25E1}"/>
                  </a:ext>
                </a:extLst>
              </p:cNvPr>
              <p:cNvGrpSpPr/>
              <p:nvPr/>
            </p:nvGrpSpPr>
            <p:grpSpPr>
              <a:xfrm>
                <a:off x="138992" y="-43905"/>
                <a:ext cx="6472876" cy="3182619"/>
                <a:chOff x="-79281" y="1146665"/>
                <a:chExt cx="6478019" cy="3188569"/>
              </a:xfrm>
            </p:grpSpPr>
            <p:sp>
              <p:nvSpPr>
                <p:cNvPr id="34" name="Text Box 2">
                  <a:extLst>
                    <a:ext uri="{FF2B5EF4-FFF2-40B4-BE49-F238E27FC236}">
                      <a16:creationId xmlns:a16="http://schemas.microsoft.com/office/drawing/2014/main" id="{8907B4EB-5E75-4811-AA45-ADD2E8C9DDB6}"/>
                    </a:ext>
                  </a:extLst>
                </p:cNvPr>
                <p:cNvSpPr txBox="1">
                  <a:spLocks noChangeArrowheads="1"/>
                </p:cNvSpPr>
                <p:nvPr/>
              </p:nvSpPr>
              <p:spPr bwMode="auto">
                <a:xfrm>
                  <a:off x="3087618" y="1556761"/>
                  <a:ext cx="3311120" cy="1453867"/>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1600" dirty="0">
                      <a:effectLst/>
                      <a:latin typeface="Times New Roman" panose="02020603050405020304" pitchFamily="18" charset="0"/>
                      <a:ea typeface="SimSun" panose="02010600030101010101" pitchFamily="2" charset="-122"/>
                    </a:rPr>
                    <a:t>Waveform examples: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COVID patients;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Healthy normal baseline breathing in Exp 1;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Healthy post-exertion breathing in Exp 1;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Healthy normal breathing in Exp 2;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Healthy post-exertion breathing in Exp 2;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Min-max peak detection for respiratory parameter extraction. </a:t>
                  </a:r>
                </a:p>
              </p:txBody>
            </p:sp>
            <p:pic>
              <p:nvPicPr>
                <p:cNvPr id="35" name="Picture 34">
                  <a:extLst>
                    <a:ext uri="{FF2B5EF4-FFF2-40B4-BE49-F238E27FC236}">
                      <a16:creationId xmlns:a16="http://schemas.microsoft.com/office/drawing/2014/main" id="{925FEF81-27BF-4133-B722-3C95F238A81E}"/>
                    </a:ext>
                  </a:extLst>
                </p:cNvPr>
                <p:cNvPicPr>
                  <a:picLocks noChangeAspect="1"/>
                </p:cNvPicPr>
                <p:nvPr/>
              </p:nvPicPr>
              <p:blipFill rotWithShape="1">
                <a:blip r:embed="rId2"/>
                <a:srcRect l="3732" t="2089" r="10279"/>
                <a:stretch/>
              </p:blipFill>
              <p:spPr>
                <a:xfrm>
                  <a:off x="-79281" y="1146665"/>
                  <a:ext cx="2967183" cy="3188569"/>
                </a:xfrm>
                <a:prstGeom prst="rect">
                  <a:avLst/>
                </a:prstGeom>
              </p:spPr>
            </p:pic>
          </p:grpSp>
          <p:sp>
            <p:nvSpPr>
              <p:cNvPr id="28" name="Text Box 2">
                <a:extLst>
                  <a:ext uri="{FF2B5EF4-FFF2-40B4-BE49-F238E27FC236}">
                    <a16:creationId xmlns:a16="http://schemas.microsoft.com/office/drawing/2014/main" id="{1E6823AE-BE4B-4035-861B-8FC8CE478EBC}"/>
                  </a:ext>
                </a:extLst>
              </p:cNvPr>
              <p:cNvSpPr txBox="1">
                <a:spLocks noChangeArrowheads="1"/>
              </p:cNvSpPr>
              <p:nvPr/>
            </p:nvSpPr>
            <p:spPr bwMode="auto">
              <a:xfrm>
                <a:off x="21902" y="241353"/>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(a) </a:t>
                </a:r>
                <a:endParaRPr lang="en-US" sz="800">
                  <a:effectLst/>
                  <a:latin typeface="Times New Roman" panose="02020603050405020304" pitchFamily="18" charset="0"/>
                  <a:ea typeface="SimSun" panose="02010600030101010101" pitchFamily="2" charset="-122"/>
                </a:endParaRPr>
              </a:p>
            </p:txBody>
          </p:sp>
          <p:sp>
            <p:nvSpPr>
              <p:cNvPr id="29" name="Text Box 2">
                <a:extLst>
                  <a:ext uri="{FF2B5EF4-FFF2-40B4-BE49-F238E27FC236}">
                    <a16:creationId xmlns:a16="http://schemas.microsoft.com/office/drawing/2014/main" id="{005A3590-D824-40A1-9521-B56052EFD659}"/>
                  </a:ext>
                </a:extLst>
              </p:cNvPr>
              <p:cNvSpPr txBox="1">
                <a:spLocks noChangeArrowheads="1"/>
              </p:cNvSpPr>
              <p:nvPr/>
            </p:nvSpPr>
            <p:spPr bwMode="auto">
              <a:xfrm>
                <a:off x="21902" y="943489"/>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(b) </a:t>
                </a:r>
                <a:endParaRPr lang="en-US" sz="800">
                  <a:effectLst/>
                  <a:latin typeface="Times New Roman" panose="02020603050405020304" pitchFamily="18" charset="0"/>
                  <a:ea typeface="SimSun" panose="02010600030101010101" pitchFamily="2" charset="-122"/>
                </a:endParaRPr>
              </a:p>
            </p:txBody>
          </p:sp>
          <p:sp>
            <p:nvSpPr>
              <p:cNvPr id="30" name="Text Box 2">
                <a:extLst>
                  <a:ext uri="{FF2B5EF4-FFF2-40B4-BE49-F238E27FC236}">
                    <a16:creationId xmlns:a16="http://schemas.microsoft.com/office/drawing/2014/main" id="{6DDDA986-6567-48AA-B338-9A610A638E9F}"/>
                  </a:ext>
                </a:extLst>
              </p:cNvPr>
              <p:cNvSpPr txBox="1">
                <a:spLocks noChangeArrowheads="1"/>
              </p:cNvSpPr>
              <p:nvPr/>
            </p:nvSpPr>
            <p:spPr bwMode="auto">
              <a:xfrm>
                <a:off x="21907" y="1682196"/>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(c) </a:t>
                </a:r>
                <a:endParaRPr lang="en-US" sz="800">
                  <a:effectLst/>
                  <a:latin typeface="Times New Roman" panose="02020603050405020304" pitchFamily="18" charset="0"/>
                  <a:ea typeface="SimSun" panose="02010600030101010101" pitchFamily="2" charset="-122"/>
                </a:endParaRPr>
              </a:p>
            </p:txBody>
          </p:sp>
          <p:sp>
            <p:nvSpPr>
              <p:cNvPr id="31" name="Text Box 2">
                <a:extLst>
                  <a:ext uri="{FF2B5EF4-FFF2-40B4-BE49-F238E27FC236}">
                    <a16:creationId xmlns:a16="http://schemas.microsoft.com/office/drawing/2014/main" id="{CA925D23-B27C-4973-B44C-25DBE4C40BC1}"/>
                  </a:ext>
                </a:extLst>
              </p:cNvPr>
              <p:cNvSpPr txBox="1">
                <a:spLocks noChangeArrowheads="1"/>
              </p:cNvSpPr>
              <p:nvPr/>
            </p:nvSpPr>
            <p:spPr bwMode="auto">
              <a:xfrm>
                <a:off x="14589" y="2135661"/>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(d) </a:t>
                </a:r>
                <a:endParaRPr lang="en-US" sz="800">
                  <a:effectLst/>
                  <a:latin typeface="Times New Roman" panose="02020603050405020304" pitchFamily="18" charset="0"/>
                  <a:ea typeface="SimSun" panose="02010600030101010101" pitchFamily="2" charset="-122"/>
                </a:endParaRPr>
              </a:p>
            </p:txBody>
          </p:sp>
          <p:sp>
            <p:nvSpPr>
              <p:cNvPr id="32" name="Text Box 2">
                <a:extLst>
                  <a:ext uri="{FF2B5EF4-FFF2-40B4-BE49-F238E27FC236}">
                    <a16:creationId xmlns:a16="http://schemas.microsoft.com/office/drawing/2014/main" id="{8243F876-775E-4BB5-9A0F-0FEBC3DCFA7D}"/>
                  </a:ext>
                </a:extLst>
              </p:cNvPr>
              <p:cNvSpPr txBox="1">
                <a:spLocks noChangeArrowheads="1"/>
              </p:cNvSpPr>
              <p:nvPr/>
            </p:nvSpPr>
            <p:spPr bwMode="auto">
              <a:xfrm>
                <a:off x="29216" y="2918586"/>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(f) </a:t>
                </a:r>
                <a:endParaRPr lang="en-US" sz="800">
                  <a:effectLst/>
                  <a:latin typeface="Times New Roman" panose="02020603050405020304" pitchFamily="18" charset="0"/>
                  <a:ea typeface="SimSun" panose="02010600030101010101" pitchFamily="2" charset="-122"/>
                </a:endParaRPr>
              </a:p>
            </p:txBody>
          </p:sp>
          <p:sp>
            <p:nvSpPr>
              <p:cNvPr id="33" name="Text Box 2">
                <a:extLst>
                  <a:ext uri="{FF2B5EF4-FFF2-40B4-BE49-F238E27FC236}">
                    <a16:creationId xmlns:a16="http://schemas.microsoft.com/office/drawing/2014/main" id="{CC5125CA-C492-48BB-AE5D-2F49F5B92466}"/>
                  </a:ext>
                </a:extLst>
              </p:cNvPr>
              <p:cNvSpPr txBox="1">
                <a:spLocks noChangeArrowheads="1"/>
              </p:cNvSpPr>
              <p:nvPr/>
            </p:nvSpPr>
            <p:spPr bwMode="auto">
              <a:xfrm>
                <a:off x="29215" y="2501357"/>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(e) </a:t>
                </a:r>
                <a:endParaRPr lang="en-US" sz="800">
                  <a:effectLst/>
                  <a:latin typeface="Times New Roman" panose="02020603050405020304" pitchFamily="18" charset="0"/>
                  <a:ea typeface="SimSun" panose="02010600030101010101" pitchFamily="2" charset="-122"/>
                </a:endParaRPr>
              </a:p>
            </p:txBody>
          </p:sp>
        </p:grpSp>
        <p:grpSp>
          <p:nvGrpSpPr>
            <p:cNvPr id="7" name="Group 6">
              <a:extLst>
                <a:ext uri="{FF2B5EF4-FFF2-40B4-BE49-F238E27FC236}">
                  <a16:creationId xmlns:a16="http://schemas.microsoft.com/office/drawing/2014/main" id="{5195CF96-027D-4254-9932-613F3CD5E669}"/>
                </a:ext>
              </a:extLst>
            </p:cNvPr>
            <p:cNvGrpSpPr/>
            <p:nvPr/>
          </p:nvGrpSpPr>
          <p:grpSpPr>
            <a:xfrm>
              <a:off x="592853" y="2647741"/>
              <a:ext cx="452121" cy="431800"/>
              <a:chOff x="-76677" y="-113429"/>
              <a:chExt cx="1074425" cy="730031"/>
            </a:xfrm>
          </p:grpSpPr>
          <p:sp>
            <p:nvSpPr>
              <p:cNvPr id="20" name="TextBox 2">
                <a:extLst>
                  <a:ext uri="{FF2B5EF4-FFF2-40B4-BE49-F238E27FC236}">
                    <a16:creationId xmlns:a16="http://schemas.microsoft.com/office/drawing/2014/main" id="{4274891D-8C1B-48E1-ACA0-AD5AB9AD581B}"/>
                  </a:ext>
                </a:extLst>
              </p:cNvPr>
              <p:cNvSpPr txBox="1"/>
              <p:nvPr/>
            </p:nvSpPr>
            <p:spPr>
              <a:xfrm>
                <a:off x="-76677" y="-113429"/>
                <a:ext cx="703380" cy="322732"/>
              </a:xfrm>
              <a:prstGeom prst="rect">
                <a:avLst/>
              </a:prstGeom>
              <a:noFill/>
            </p:spPr>
            <p:txBody>
              <a:bodyPr wrap="square" rtlCol="0">
                <a:noAutofit/>
              </a:bodyPr>
              <a:lstStyle/>
              <a:p>
                <a:pPr marL="0" marR="0">
                  <a:spcBef>
                    <a:spcPts val="0"/>
                  </a:spcBef>
                  <a:spcAft>
                    <a:spcPts val="0"/>
                  </a:spcAft>
                </a:pPr>
                <a:r>
                  <a:rPr lang="en-US" sz="700" kern="1200">
                    <a:solidFill>
                      <a:srgbClr val="000000"/>
                    </a:solidFill>
                    <a:effectLst/>
                    <a:latin typeface="Times New Roman" panose="02020603050405020304" pitchFamily="18" charset="0"/>
                    <a:ea typeface="SimSun" panose="02010600030101010101" pitchFamily="2" charset="-122"/>
                  </a:rPr>
                  <a:t>IN</a:t>
                </a:r>
                <a:endParaRPr lang="en-US" sz="1000">
                  <a:effectLst/>
                  <a:latin typeface="Times New Roman" panose="02020603050405020304" pitchFamily="18" charset="0"/>
                  <a:ea typeface="SimSun" panose="02010600030101010101" pitchFamily="2" charset="-122"/>
                </a:endParaRPr>
              </a:p>
            </p:txBody>
          </p:sp>
          <p:cxnSp>
            <p:nvCxnSpPr>
              <p:cNvPr id="21" name="Straight Connector 20">
                <a:extLst>
                  <a:ext uri="{FF2B5EF4-FFF2-40B4-BE49-F238E27FC236}">
                    <a16:creationId xmlns:a16="http://schemas.microsoft.com/office/drawing/2014/main" id="{447E32FC-E1AD-4607-935D-D16B44D1DC6D}"/>
                  </a:ext>
                </a:extLst>
              </p:cNvPr>
              <p:cNvCxnSpPr>
                <a:cxnSpLocks/>
              </p:cNvCxnSpPr>
              <p:nvPr/>
            </p:nvCxnSpPr>
            <p:spPr>
              <a:xfrm>
                <a:off x="363791" y="171733"/>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A92F7D9C-1AEA-4020-8FE5-FB776E07900C}"/>
                  </a:ext>
                </a:extLst>
              </p:cNvPr>
              <p:cNvCxnSpPr>
                <a:cxnSpLocks/>
              </p:cNvCxnSpPr>
              <p:nvPr/>
            </p:nvCxnSpPr>
            <p:spPr>
              <a:xfrm>
                <a:off x="40972" y="209303"/>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F89B40A-80F8-4DAB-A3B4-01CFE46FDDC0}"/>
                  </a:ext>
                </a:extLst>
              </p:cNvPr>
              <p:cNvCxnSpPr>
                <a:cxnSpLocks/>
              </p:cNvCxnSpPr>
              <p:nvPr/>
            </p:nvCxnSpPr>
            <p:spPr>
              <a:xfrm>
                <a:off x="655262" y="209303"/>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125F8C8D-B83E-4D3B-88D6-11D60D4BEE6A}"/>
                  </a:ext>
                </a:extLst>
              </p:cNvPr>
              <p:cNvCxnSpPr>
                <a:cxnSpLocks/>
              </p:cNvCxnSpPr>
              <p:nvPr/>
            </p:nvCxnSpPr>
            <p:spPr>
              <a:xfrm>
                <a:off x="55982" y="315695"/>
                <a:ext cx="307810" cy="0"/>
              </a:xfrm>
              <a:prstGeom prst="straightConnector1">
                <a:avLst/>
              </a:prstGeom>
              <a:ln w="9525"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E7B13969-1819-4F8D-9164-31FF76A5974F}"/>
                  </a:ext>
                </a:extLst>
              </p:cNvPr>
              <p:cNvCxnSpPr>
                <a:cxnSpLocks/>
              </p:cNvCxnSpPr>
              <p:nvPr/>
            </p:nvCxnSpPr>
            <p:spPr>
              <a:xfrm>
                <a:off x="363791" y="326569"/>
                <a:ext cx="291470" cy="0"/>
              </a:xfrm>
              <a:prstGeom prst="straightConnector1">
                <a:avLst/>
              </a:prstGeom>
              <a:ln w="9525"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sp>
            <p:nvSpPr>
              <p:cNvPr id="26" name="TextBox 8">
                <a:extLst>
                  <a:ext uri="{FF2B5EF4-FFF2-40B4-BE49-F238E27FC236}">
                    <a16:creationId xmlns:a16="http://schemas.microsoft.com/office/drawing/2014/main" id="{FE84BBD1-B811-459B-AA42-553208DFBF50}"/>
                  </a:ext>
                </a:extLst>
              </p:cNvPr>
              <p:cNvSpPr txBox="1"/>
              <p:nvPr/>
            </p:nvSpPr>
            <p:spPr>
              <a:xfrm>
                <a:off x="221062" y="-113429"/>
                <a:ext cx="776686" cy="296420"/>
              </a:xfrm>
              <a:prstGeom prst="rect">
                <a:avLst/>
              </a:prstGeom>
              <a:noFill/>
            </p:spPr>
            <p:txBody>
              <a:bodyPr wrap="square" rtlCol="0">
                <a:noAutofit/>
              </a:bodyPr>
              <a:lstStyle/>
              <a:p>
                <a:pPr marL="0" marR="0">
                  <a:spcBef>
                    <a:spcPts val="0"/>
                  </a:spcBef>
                  <a:spcAft>
                    <a:spcPts val="0"/>
                  </a:spcAft>
                </a:pPr>
                <a:r>
                  <a:rPr lang="en-US" sz="700" kern="1200">
                    <a:solidFill>
                      <a:srgbClr val="000000"/>
                    </a:solidFill>
                    <a:effectLst/>
                    <a:latin typeface="Times New Roman" panose="02020603050405020304" pitchFamily="18" charset="0"/>
                    <a:ea typeface="SimSun" panose="02010600030101010101" pitchFamily="2" charset="-122"/>
                  </a:rPr>
                  <a:t>EX</a:t>
                </a:r>
                <a:endParaRPr lang="en-US" sz="1000">
                  <a:effectLst/>
                  <a:latin typeface="Times New Roman" panose="02020603050405020304" pitchFamily="18" charset="0"/>
                  <a:ea typeface="SimSun" panose="02010600030101010101" pitchFamily="2" charset="-122"/>
                </a:endParaRPr>
              </a:p>
            </p:txBody>
          </p:sp>
        </p:grpSp>
        <p:grpSp>
          <p:nvGrpSpPr>
            <p:cNvPr id="8" name="Group 7">
              <a:extLst>
                <a:ext uri="{FF2B5EF4-FFF2-40B4-BE49-F238E27FC236}">
                  <a16:creationId xmlns:a16="http://schemas.microsoft.com/office/drawing/2014/main" id="{1C239CBF-F113-4BB1-9C5F-4A0265732E64}"/>
                </a:ext>
              </a:extLst>
            </p:cNvPr>
            <p:cNvGrpSpPr/>
            <p:nvPr/>
          </p:nvGrpSpPr>
          <p:grpSpPr>
            <a:xfrm>
              <a:off x="996671" y="2647741"/>
              <a:ext cx="641721" cy="456565"/>
              <a:chOff x="0" y="-213277"/>
              <a:chExt cx="641721" cy="631033"/>
            </a:xfrm>
          </p:grpSpPr>
          <p:cxnSp>
            <p:nvCxnSpPr>
              <p:cNvPr id="16" name="Straight Connector 15">
                <a:extLst>
                  <a:ext uri="{FF2B5EF4-FFF2-40B4-BE49-F238E27FC236}">
                    <a16:creationId xmlns:a16="http://schemas.microsoft.com/office/drawing/2014/main" id="{8E72063A-D6AF-4160-9898-4D1DFF475B56}"/>
                  </a:ext>
                </a:extLst>
              </p:cNvPr>
              <p:cNvCxnSpPr>
                <a:cxnSpLocks/>
              </p:cNvCxnSpPr>
              <p:nvPr/>
            </p:nvCxnSpPr>
            <p:spPr>
              <a:xfrm>
                <a:off x="0" y="0"/>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54DB51EA-64D4-4F7A-BA1D-0FF0FE04FB1E}"/>
                  </a:ext>
                </a:extLst>
              </p:cNvPr>
              <p:cNvCxnSpPr>
                <a:cxnSpLocks/>
              </p:cNvCxnSpPr>
              <p:nvPr/>
            </p:nvCxnSpPr>
            <p:spPr>
              <a:xfrm>
                <a:off x="533791" y="10457"/>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2377A1F8-DD87-4BA2-B59D-89B54B1827D6}"/>
                  </a:ext>
                </a:extLst>
              </p:cNvPr>
              <p:cNvCxnSpPr>
                <a:cxnSpLocks/>
              </p:cNvCxnSpPr>
              <p:nvPr/>
            </p:nvCxnSpPr>
            <p:spPr>
              <a:xfrm>
                <a:off x="14581" y="148213"/>
                <a:ext cx="504311" cy="0"/>
              </a:xfrm>
              <a:prstGeom prst="straightConnector1">
                <a:avLst/>
              </a:prstGeom>
              <a:ln w="12700"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sp>
            <p:nvSpPr>
              <p:cNvPr id="19" name="TextBox 20">
                <a:extLst>
                  <a:ext uri="{FF2B5EF4-FFF2-40B4-BE49-F238E27FC236}">
                    <a16:creationId xmlns:a16="http://schemas.microsoft.com/office/drawing/2014/main" id="{A2EF362E-FF01-4F74-A0BF-5F42DBEB70C5}"/>
                  </a:ext>
                </a:extLst>
              </p:cNvPr>
              <p:cNvSpPr txBox="1"/>
              <p:nvPr/>
            </p:nvSpPr>
            <p:spPr>
              <a:xfrm>
                <a:off x="0" y="-213277"/>
                <a:ext cx="641721" cy="287391"/>
              </a:xfrm>
              <a:prstGeom prst="rect">
                <a:avLst/>
              </a:prstGeom>
              <a:noFill/>
            </p:spPr>
            <p:txBody>
              <a:bodyPr wrap="square" rtlCol="0">
                <a:noAutofit/>
              </a:bodyPr>
              <a:lstStyle/>
              <a:p>
                <a:pPr marL="0" marR="0">
                  <a:spcBef>
                    <a:spcPts val="0"/>
                  </a:spcBef>
                  <a:spcAft>
                    <a:spcPts val="0"/>
                  </a:spcAft>
                </a:pPr>
                <a:r>
                  <a:rPr lang="en-US" sz="700" kern="1200">
                    <a:solidFill>
                      <a:srgbClr val="000000"/>
                    </a:solidFill>
                    <a:effectLst/>
                    <a:latin typeface="Times New Roman" panose="02020603050405020304" pitchFamily="18" charset="0"/>
                    <a:ea typeface="SimSun" panose="02010600030101010101" pitchFamily="2" charset="-122"/>
                  </a:rPr>
                  <a:t>IBI</a:t>
                </a:r>
                <a:endParaRPr lang="en-US" sz="1000">
                  <a:effectLst/>
                  <a:latin typeface="Times New Roman" panose="02020603050405020304" pitchFamily="18" charset="0"/>
                  <a:ea typeface="SimSun" panose="02010600030101010101" pitchFamily="2" charset="-122"/>
                </a:endParaRPr>
              </a:p>
            </p:txBody>
          </p:sp>
        </p:grpSp>
        <p:grpSp>
          <p:nvGrpSpPr>
            <p:cNvPr id="9" name="Group 8">
              <a:extLst>
                <a:ext uri="{FF2B5EF4-FFF2-40B4-BE49-F238E27FC236}">
                  <a16:creationId xmlns:a16="http://schemas.microsoft.com/office/drawing/2014/main" id="{2B31B6C9-88C2-4BC5-BDFB-B484BE6CB3EE}"/>
                </a:ext>
              </a:extLst>
            </p:cNvPr>
            <p:cNvGrpSpPr/>
            <p:nvPr/>
          </p:nvGrpSpPr>
          <p:grpSpPr>
            <a:xfrm>
              <a:off x="1684983" y="2657789"/>
              <a:ext cx="364491" cy="344805"/>
              <a:chOff x="0" y="-286520"/>
              <a:chExt cx="775539" cy="598387"/>
            </a:xfrm>
          </p:grpSpPr>
          <p:sp>
            <p:nvSpPr>
              <p:cNvPr id="10" name="TextBox 10">
                <a:extLst>
                  <a:ext uri="{FF2B5EF4-FFF2-40B4-BE49-F238E27FC236}">
                    <a16:creationId xmlns:a16="http://schemas.microsoft.com/office/drawing/2014/main" id="{15A461FF-3DB2-416F-B632-5A3E926FBB55}"/>
                  </a:ext>
                </a:extLst>
              </p:cNvPr>
              <p:cNvSpPr txBox="1"/>
              <p:nvPr/>
            </p:nvSpPr>
            <p:spPr>
              <a:xfrm>
                <a:off x="107065" y="-286520"/>
                <a:ext cx="609483" cy="330268"/>
              </a:xfrm>
              <a:prstGeom prst="rect">
                <a:avLst/>
              </a:prstGeom>
              <a:noFill/>
            </p:spPr>
            <p:txBody>
              <a:bodyPr wrap="square" rtlCol="0">
                <a:noAutofit/>
              </a:bodyPr>
              <a:lstStyle/>
              <a:p>
                <a:pPr marL="0" marR="0">
                  <a:spcBef>
                    <a:spcPts val="0"/>
                  </a:spcBef>
                  <a:spcAft>
                    <a:spcPts val="0"/>
                  </a:spcAft>
                </a:pPr>
                <a:r>
                  <a:rPr lang="en-US" sz="700" kern="1200">
                    <a:solidFill>
                      <a:srgbClr val="000000"/>
                    </a:solidFill>
                    <a:effectLst/>
                    <a:latin typeface="Times New Roman" panose="02020603050405020304" pitchFamily="18" charset="0"/>
                    <a:ea typeface="SimSun" panose="02010600030101010101" pitchFamily="2" charset="-122"/>
                  </a:rPr>
                  <a:t>PP</a:t>
                </a:r>
                <a:endParaRPr lang="en-US" sz="1000">
                  <a:effectLst/>
                  <a:latin typeface="Times New Roman" panose="02020603050405020304" pitchFamily="18" charset="0"/>
                  <a:ea typeface="SimSun" panose="02010600030101010101" pitchFamily="2" charset="-122"/>
                </a:endParaRPr>
              </a:p>
            </p:txBody>
          </p:sp>
          <p:cxnSp>
            <p:nvCxnSpPr>
              <p:cNvPr id="11" name="Straight Connector 10">
                <a:extLst>
                  <a:ext uri="{FF2B5EF4-FFF2-40B4-BE49-F238E27FC236}">
                    <a16:creationId xmlns:a16="http://schemas.microsoft.com/office/drawing/2014/main" id="{886CAF22-BA8C-4A86-824D-B9C2903BAA02}"/>
                  </a:ext>
                </a:extLst>
              </p:cNvPr>
              <p:cNvCxnSpPr>
                <a:cxnSpLocks/>
              </p:cNvCxnSpPr>
              <p:nvPr/>
            </p:nvCxnSpPr>
            <p:spPr>
              <a:xfrm flipH="1">
                <a:off x="0" y="0"/>
                <a:ext cx="265288" cy="0"/>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F462931C-0715-4FE7-91BB-78D41CA2B6DE}"/>
                  </a:ext>
                </a:extLst>
              </p:cNvPr>
              <p:cNvCxnSpPr>
                <a:cxnSpLocks/>
              </p:cNvCxnSpPr>
              <p:nvPr/>
            </p:nvCxnSpPr>
            <p:spPr>
              <a:xfrm flipH="1">
                <a:off x="88913" y="311866"/>
                <a:ext cx="611314" cy="0"/>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5393C692-2963-4C8F-99AA-B711766DBB9E}"/>
                  </a:ext>
                </a:extLst>
              </p:cNvPr>
              <p:cNvCxnSpPr>
                <a:cxnSpLocks/>
              </p:cNvCxnSpPr>
              <p:nvPr/>
            </p:nvCxnSpPr>
            <p:spPr>
              <a:xfrm flipH="1">
                <a:off x="491249" y="0"/>
                <a:ext cx="284290" cy="0"/>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9ACA66B5-764C-4A11-9215-13621DA27251}"/>
                  </a:ext>
                </a:extLst>
              </p:cNvPr>
              <p:cNvCxnSpPr>
                <a:cxnSpLocks/>
              </p:cNvCxnSpPr>
              <p:nvPr/>
            </p:nvCxnSpPr>
            <p:spPr>
              <a:xfrm flipV="1">
                <a:off x="132644" y="3924"/>
                <a:ext cx="0" cy="307941"/>
              </a:xfrm>
              <a:prstGeom prst="straightConnector1">
                <a:avLst/>
              </a:prstGeom>
              <a:ln w="12700"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4FA38D3C-61DF-45E8-A969-BA682FF6BD7F}"/>
                  </a:ext>
                </a:extLst>
              </p:cNvPr>
              <p:cNvCxnSpPr>
                <a:cxnSpLocks/>
              </p:cNvCxnSpPr>
              <p:nvPr/>
            </p:nvCxnSpPr>
            <p:spPr>
              <a:xfrm flipH="1" flipV="1">
                <a:off x="633394" y="0"/>
                <a:ext cx="1" cy="311867"/>
              </a:xfrm>
              <a:prstGeom prst="straightConnector1">
                <a:avLst/>
              </a:prstGeom>
              <a:ln w="12700"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grpSp>
      </p:grpSp>
    </p:spTree>
    <p:extLst>
      <p:ext uri="{BB962C8B-B14F-4D97-AF65-F5344CB8AC3E}">
        <p14:creationId xmlns:p14="http://schemas.microsoft.com/office/powerpoint/2010/main" val="81816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07782D-20BC-404F-8B13-7990D2B1F501}"/>
              </a:ext>
            </a:extLst>
          </p:cNvPr>
          <p:cNvSpPr>
            <a:spLocks noGrp="1"/>
          </p:cNvSpPr>
          <p:nvPr>
            <p:ph type="title"/>
          </p:nvPr>
        </p:nvSpPr>
        <p:spPr>
          <a:xfrm>
            <a:off x="325325" y="335904"/>
            <a:ext cx="8739609" cy="603443"/>
          </a:xfrm>
        </p:spPr>
        <p:txBody>
          <a:bodyPr>
            <a:normAutofit fontScale="90000"/>
          </a:bodyPr>
          <a:lstStyle/>
          <a:p>
            <a:r>
              <a:rPr lang="en-US" dirty="0"/>
              <a:t>Data processing</a:t>
            </a:r>
          </a:p>
        </p:txBody>
      </p:sp>
      <p:sp>
        <p:nvSpPr>
          <p:cNvPr id="4" name="Slide Number Placeholder 3">
            <a:extLst>
              <a:ext uri="{FF2B5EF4-FFF2-40B4-BE49-F238E27FC236}">
                <a16:creationId xmlns:a16="http://schemas.microsoft.com/office/drawing/2014/main" id="{86183B2A-39BE-4099-B4F6-BCAF6A3D58CB}"/>
              </a:ext>
            </a:extLst>
          </p:cNvPr>
          <p:cNvSpPr>
            <a:spLocks noGrp="1"/>
          </p:cNvSpPr>
          <p:nvPr>
            <p:ph type="sldNum" sz="quarter" idx="16"/>
          </p:nvPr>
        </p:nvSpPr>
        <p:spPr/>
        <p:txBody>
          <a:bodyPr/>
          <a:lstStyle/>
          <a:p>
            <a:fld id="{D18BBA3C-BC02-4541-B141-B3BB29076188}" type="slidenum">
              <a:rPr lang="en-US" smtClean="0"/>
              <a:pPr/>
              <a:t>4</a:t>
            </a:fld>
            <a:endParaRPr lang="en-US" dirty="0"/>
          </a:p>
        </p:txBody>
      </p:sp>
      <p:grpSp>
        <p:nvGrpSpPr>
          <p:cNvPr id="5" name="Group 4">
            <a:extLst>
              <a:ext uri="{FF2B5EF4-FFF2-40B4-BE49-F238E27FC236}">
                <a16:creationId xmlns:a16="http://schemas.microsoft.com/office/drawing/2014/main" id="{A671308D-FB00-4A94-9247-80DE21F2CBC3}"/>
              </a:ext>
            </a:extLst>
          </p:cNvPr>
          <p:cNvGrpSpPr/>
          <p:nvPr/>
        </p:nvGrpSpPr>
        <p:grpSpPr>
          <a:xfrm>
            <a:off x="69574" y="1720308"/>
            <a:ext cx="6755939" cy="4666522"/>
            <a:chOff x="-14318" y="38100"/>
            <a:chExt cx="3632000" cy="2193365"/>
          </a:xfrm>
        </p:grpSpPr>
        <p:grpSp>
          <p:nvGrpSpPr>
            <p:cNvPr id="6" name="Group 5">
              <a:extLst>
                <a:ext uri="{FF2B5EF4-FFF2-40B4-BE49-F238E27FC236}">
                  <a16:creationId xmlns:a16="http://schemas.microsoft.com/office/drawing/2014/main" id="{30D76379-EEC0-49AB-BAAE-FD3921E63B2F}"/>
                </a:ext>
              </a:extLst>
            </p:cNvPr>
            <p:cNvGrpSpPr/>
            <p:nvPr/>
          </p:nvGrpSpPr>
          <p:grpSpPr>
            <a:xfrm>
              <a:off x="-14318" y="38100"/>
              <a:ext cx="3632000" cy="2193365"/>
              <a:chOff x="23782" y="-10"/>
              <a:chExt cx="3632000" cy="2193370"/>
            </a:xfrm>
          </p:grpSpPr>
          <p:sp>
            <p:nvSpPr>
              <p:cNvPr id="8" name="Text Box 2">
                <a:extLst>
                  <a:ext uri="{FF2B5EF4-FFF2-40B4-BE49-F238E27FC236}">
                    <a16:creationId xmlns:a16="http://schemas.microsoft.com/office/drawing/2014/main" id="{7BFF3AE2-EE26-4A5F-A5A8-3434E202889D}"/>
                  </a:ext>
                </a:extLst>
              </p:cNvPr>
              <p:cNvSpPr txBox="1">
                <a:spLocks noChangeArrowheads="1"/>
              </p:cNvSpPr>
              <p:nvPr/>
            </p:nvSpPr>
            <p:spPr bwMode="auto">
              <a:xfrm>
                <a:off x="23782" y="1736911"/>
                <a:ext cx="3195320" cy="45644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sz="1600" dirty="0">
                    <a:effectLst/>
                    <a:latin typeface="Times New Roman" panose="02020603050405020304" pitchFamily="18" charset="0"/>
                    <a:ea typeface="SimSun" panose="02010600030101010101" pitchFamily="2" charset="-122"/>
                  </a:rPr>
                  <a:t>Processing procedures of respiratory datasets in COVID patients and healthy participants.  </a:t>
                </a:r>
              </a:p>
            </p:txBody>
          </p:sp>
          <p:grpSp>
            <p:nvGrpSpPr>
              <p:cNvPr id="9" name="Group 8">
                <a:extLst>
                  <a:ext uri="{FF2B5EF4-FFF2-40B4-BE49-F238E27FC236}">
                    <a16:creationId xmlns:a16="http://schemas.microsoft.com/office/drawing/2014/main" id="{C607C12A-29A7-4AAC-88A5-7A57F47859B1}"/>
                  </a:ext>
                </a:extLst>
              </p:cNvPr>
              <p:cNvGrpSpPr/>
              <p:nvPr/>
            </p:nvGrpSpPr>
            <p:grpSpPr>
              <a:xfrm>
                <a:off x="300573" y="-10"/>
                <a:ext cx="3355209" cy="1599293"/>
                <a:chOff x="-23314" y="-10"/>
                <a:chExt cx="2162514" cy="1599293"/>
              </a:xfrm>
            </p:grpSpPr>
            <p:sp>
              <p:nvSpPr>
                <p:cNvPr id="10" name="Callout: Down Arrow 9">
                  <a:extLst>
                    <a:ext uri="{FF2B5EF4-FFF2-40B4-BE49-F238E27FC236}">
                      <a16:creationId xmlns:a16="http://schemas.microsoft.com/office/drawing/2014/main" id="{20C00F2A-D35A-4BEB-91D2-9C9CC3D35964}"/>
                    </a:ext>
                  </a:extLst>
                </p:cNvPr>
                <p:cNvSpPr/>
                <p:nvPr/>
              </p:nvSpPr>
              <p:spPr>
                <a:xfrm>
                  <a:off x="44312" y="-10"/>
                  <a:ext cx="1618903" cy="750161"/>
                </a:xfrm>
                <a:prstGeom prst="downArrowCallout">
                  <a:avLst>
                    <a:gd name="adj1" fmla="val 20675"/>
                    <a:gd name="adj2" fmla="val 20675"/>
                    <a:gd name="adj3" fmla="val 17431"/>
                    <a:gd name="adj4" fmla="val 713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1600"/>
                </a:p>
              </p:txBody>
            </p:sp>
            <p:sp>
              <p:nvSpPr>
                <p:cNvPr id="11" name="TextBox 9">
                  <a:extLst>
                    <a:ext uri="{FF2B5EF4-FFF2-40B4-BE49-F238E27FC236}">
                      <a16:creationId xmlns:a16="http://schemas.microsoft.com/office/drawing/2014/main" id="{BE52AB39-7B24-47B0-A5E7-383484FB246D}"/>
                    </a:ext>
                  </a:extLst>
                </p:cNvPr>
                <p:cNvSpPr txBox="1"/>
                <p:nvPr/>
              </p:nvSpPr>
              <p:spPr>
                <a:xfrm>
                  <a:off x="-23314" y="9644"/>
                  <a:ext cx="2162514" cy="603772"/>
                </a:xfrm>
                <a:prstGeom prst="rect">
                  <a:avLst/>
                </a:prstGeom>
                <a:noFill/>
              </p:spPr>
              <p:txBody>
                <a:bodyPr wrap="square" rtlCol="0">
                  <a:noAutofit/>
                </a:bodyPr>
                <a:lstStyle/>
                <a:p>
                  <a:pPr marL="571500" marR="0" indent="-342900">
                    <a:spcBef>
                      <a:spcPts val="0"/>
                    </a:spcBef>
                    <a:spcAft>
                      <a:spcPts val="0"/>
                    </a:spcAft>
                    <a:buFont typeface="+mj-lt"/>
                    <a:buAutoNum type="arabicPeriod"/>
                  </a:pPr>
                  <a:r>
                    <a:rPr lang="en-US" sz="1600" kern="1200" dirty="0" err="1">
                      <a:solidFill>
                        <a:srgbClr val="000000"/>
                      </a:solidFill>
                      <a:effectLst/>
                      <a:latin typeface="Times New Roman" panose="02020603050405020304" pitchFamily="18" charset="0"/>
                      <a:ea typeface="SimSun" panose="02010600030101010101" pitchFamily="2" charset="-122"/>
                    </a:rPr>
                    <a:t>Downsample</a:t>
                  </a:r>
                  <a:r>
                    <a:rPr lang="en-US" sz="1600" kern="1200" dirty="0">
                      <a:solidFill>
                        <a:srgbClr val="000000"/>
                      </a:solidFill>
                      <a:effectLst/>
                      <a:latin typeface="Times New Roman" panose="02020603050405020304" pitchFamily="18" charset="0"/>
                      <a:ea typeface="SimSun" panose="02010600030101010101" pitchFamily="2" charset="-122"/>
                    </a:rPr>
                    <a:t> signals to 20Hz. </a:t>
                  </a:r>
                  <a:endParaRPr lang="en-US" sz="1600" dirty="0">
                    <a:effectLst/>
                    <a:latin typeface="Times New Roman" panose="02020603050405020304" pitchFamily="18" charset="0"/>
                    <a:ea typeface="SimSun" panose="02010600030101010101" pitchFamily="2" charset="-122"/>
                  </a:endParaRPr>
                </a:p>
                <a:p>
                  <a:pPr marL="571500" marR="0" indent="-342900">
                    <a:spcBef>
                      <a:spcPts val="0"/>
                    </a:spcBef>
                    <a:spcAft>
                      <a:spcPts val="0"/>
                    </a:spcAft>
                    <a:buFont typeface="+mj-lt"/>
                    <a:buAutoNum type="arabicPeriod"/>
                  </a:pPr>
                  <a:r>
                    <a:rPr lang="en-US" sz="1600" kern="1200" dirty="0">
                      <a:solidFill>
                        <a:srgbClr val="000000"/>
                      </a:solidFill>
                      <a:effectLst/>
                      <a:latin typeface="Times New Roman" panose="02020603050405020304" pitchFamily="18" charset="0"/>
                      <a:ea typeface="SimSun" panose="02010600030101010101" pitchFamily="2" charset="-122"/>
                    </a:rPr>
                    <a:t>Bandpass filter signals to [0.01,2] Hz.</a:t>
                  </a:r>
                  <a:endParaRPr lang="en-US" sz="1600" dirty="0">
                    <a:effectLst/>
                    <a:latin typeface="Times New Roman" panose="02020603050405020304" pitchFamily="18" charset="0"/>
                    <a:ea typeface="SimSun" panose="02010600030101010101" pitchFamily="2" charset="-122"/>
                  </a:endParaRPr>
                </a:p>
                <a:p>
                  <a:pPr marL="571500" marR="0" indent="-342900">
                    <a:spcBef>
                      <a:spcPts val="0"/>
                    </a:spcBef>
                    <a:spcAft>
                      <a:spcPts val="0"/>
                    </a:spcAft>
                    <a:buFont typeface="+mj-lt"/>
                    <a:buAutoNum type="arabicPeriod"/>
                  </a:pPr>
                  <a:r>
                    <a:rPr lang="en-US" sz="1600" kern="1200" dirty="0">
                      <a:solidFill>
                        <a:srgbClr val="000000"/>
                      </a:solidFill>
                      <a:effectLst/>
                      <a:latin typeface="Times New Roman" panose="02020603050405020304" pitchFamily="18" charset="0"/>
                      <a:ea typeface="SimSun" panose="02010600030101010101" pitchFamily="2" charset="-122"/>
                    </a:rPr>
                    <a:t>Smooth signals by 4</a:t>
                  </a:r>
                  <a:r>
                    <a:rPr lang="en-US" sz="1600" kern="1200" baseline="30000" dirty="0">
                      <a:solidFill>
                        <a:srgbClr val="000000"/>
                      </a:solidFill>
                      <a:effectLst/>
                      <a:latin typeface="Times New Roman" panose="02020603050405020304" pitchFamily="18" charset="0"/>
                      <a:ea typeface="SimSun" panose="02010600030101010101" pitchFamily="2" charset="-122"/>
                    </a:rPr>
                    <a:t>th</a:t>
                  </a:r>
                  <a:r>
                    <a:rPr lang="en-US" sz="1600" kern="1200" dirty="0">
                      <a:solidFill>
                        <a:srgbClr val="000000"/>
                      </a:solidFill>
                      <a:effectLst/>
                      <a:latin typeface="Times New Roman" panose="02020603050405020304" pitchFamily="18" charset="0"/>
                      <a:ea typeface="SimSun" panose="02010600030101010101" pitchFamily="2" charset="-122"/>
                    </a:rPr>
                    <a:t>-order FIR filters </a:t>
                  </a:r>
                  <a:endParaRPr lang="en-US" sz="1600" dirty="0">
                    <a:effectLst/>
                    <a:latin typeface="Times New Roman" panose="02020603050405020304" pitchFamily="18" charset="0"/>
                    <a:ea typeface="SimSun" panose="02010600030101010101" pitchFamily="2" charset="-122"/>
                  </a:endParaRPr>
                </a:p>
                <a:p>
                  <a:pPr marL="571500" marR="0" indent="-342900">
                    <a:spcBef>
                      <a:spcPts val="0"/>
                    </a:spcBef>
                    <a:spcAft>
                      <a:spcPts val="0"/>
                    </a:spcAft>
                    <a:buFont typeface="+mj-lt"/>
                    <a:buAutoNum type="arabicPeriod"/>
                  </a:pPr>
                  <a:r>
                    <a:rPr lang="en-US" sz="1600" kern="1200" dirty="0">
                      <a:solidFill>
                        <a:srgbClr val="000000"/>
                      </a:solidFill>
                      <a:effectLst/>
                      <a:latin typeface="Times New Roman" panose="02020603050405020304" pitchFamily="18" charset="0"/>
                      <a:ea typeface="SimSun" panose="02010600030101010101" pitchFamily="2" charset="-122"/>
                    </a:rPr>
                    <a:t>Segment waveforms into epochs (</a:t>
                  </a:r>
                  <a:r>
                    <a:rPr lang="en-US" sz="1600" i="1" kern="1200" dirty="0" err="1">
                      <a:solidFill>
                        <a:srgbClr val="000000"/>
                      </a:solidFill>
                      <a:effectLst/>
                      <a:latin typeface="Times New Roman" panose="02020603050405020304" pitchFamily="18" charset="0"/>
                      <a:ea typeface="SimSun" panose="02010600030101010101" pitchFamily="2" charset="-122"/>
                    </a:rPr>
                    <a:t>T</a:t>
                  </a:r>
                  <a:r>
                    <a:rPr lang="en-US" sz="1600" i="1" kern="1200" baseline="-25000" dirty="0" err="1">
                      <a:solidFill>
                        <a:srgbClr val="000000"/>
                      </a:solidFill>
                      <a:effectLst/>
                      <a:latin typeface="Times New Roman" panose="02020603050405020304" pitchFamily="18" charset="0"/>
                      <a:ea typeface="SimSun" panose="02010600030101010101" pitchFamily="2" charset="-122"/>
                    </a:rPr>
                    <a:t>epoch</a:t>
                  </a:r>
                  <a:r>
                    <a:rPr lang="en-US" sz="1600" kern="1200" dirty="0">
                      <a:solidFill>
                        <a:srgbClr val="000000"/>
                      </a:solidFill>
                      <a:effectLst/>
                      <a:latin typeface="Times New Roman" panose="02020603050405020304" pitchFamily="18" charset="0"/>
                      <a:ea typeface="SimSun" panose="02010600030101010101" pitchFamily="2" charset="-122"/>
                    </a:rPr>
                    <a:t> =60s).</a:t>
                  </a:r>
                  <a:endParaRPr lang="en-US" sz="1600" dirty="0">
                    <a:effectLst/>
                    <a:latin typeface="Times New Roman" panose="02020603050405020304" pitchFamily="18" charset="0"/>
                    <a:ea typeface="SimSun" panose="02010600030101010101" pitchFamily="2" charset="-122"/>
                  </a:endParaRPr>
                </a:p>
              </p:txBody>
            </p:sp>
            <p:sp>
              <p:nvSpPr>
                <p:cNvPr id="12" name="Callout: Down Arrow 11">
                  <a:extLst>
                    <a:ext uri="{FF2B5EF4-FFF2-40B4-BE49-F238E27FC236}">
                      <a16:creationId xmlns:a16="http://schemas.microsoft.com/office/drawing/2014/main" id="{ACE8632A-F20F-4D20-AB21-890BAA995740}"/>
                    </a:ext>
                  </a:extLst>
                </p:cNvPr>
                <p:cNvSpPr/>
                <p:nvPr/>
              </p:nvSpPr>
              <p:spPr>
                <a:xfrm>
                  <a:off x="44309" y="770528"/>
                  <a:ext cx="1633871" cy="527044"/>
                </a:xfrm>
                <a:prstGeom prst="downArrowCallout">
                  <a:avLst>
                    <a:gd name="adj1" fmla="val 20044"/>
                    <a:gd name="adj2" fmla="val 21283"/>
                    <a:gd name="adj3" fmla="val 21154"/>
                    <a:gd name="adj4" fmla="val 6497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p>
              </p:txBody>
            </p:sp>
            <p:sp>
              <p:nvSpPr>
                <p:cNvPr id="13" name="TextBox 11">
                  <a:extLst>
                    <a:ext uri="{FF2B5EF4-FFF2-40B4-BE49-F238E27FC236}">
                      <a16:creationId xmlns:a16="http://schemas.microsoft.com/office/drawing/2014/main" id="{0C1DFFCB-68E0-45D5-9C18-7F47D86A8E0E}"/>
                    </a:ext>
                  </a:extLst>
                </p:cNvPr>
                <p:cNvSpPr txBox="1"/>
                <p:nvPr/>
              </p:nvSpPr>
              <p:spPr>
                <a:xfrm>
                  <a:off x="44309" y="778342"/>
                  <a:ext cx="1487955" cy="488944"/>
                </a:xfrm>
                <a:prstGeom prst="rect">
                  <a:avLst/>
                </a:prstGeom>
                <a:noFill/>
              </p:spPr>
              <p:txBody>
                <a:bodyPr wrap="square" rtlCol="0">
                  <a:noAutofit/>
                </a:bodyPr>
                <a:lstStyle/>
                <a:p>
                  <a:pPr marL="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5.      Normalize the respiratory features in epoch</a:t>
                  </a:r>
                  <a:endParaRPr lang="en-US" sz="16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6.      Feature statistics in epochs.</a:t>
                  </a:r>
                  <a:endParaRPr lang="en-US" sz="1600" dirty="0">
                    <a:effectLst/>
                    <a:latin typeface="Times New Roman" panose="02020603050405020304" pitchFamily="18" charset="0"/>
                    <a:ea typeface="SimSun" panose="02010600030101010101" pitchFamily="2" charset="-122"/>
                  </a:endParaRPr>
                </a:p>
                <a:p>
                  <a:pPr marL="4572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p:txBody>
            </p:sp>
            <p:sp>
              <p:nvSpPr>
                <p:cNvPr id="14" name="Rectangle 13">
                  <a:extLst>
                    <a:ext uri="{FF2B5EF4-FFF2-40B4-BE49-F238E27FC236}">
                      <a16:creationId xmlns:a16="http://schemas.microsoft.com/office/drawing/2014/main" id="{960C2E26-EB66-4D17-A66E-EC5F60C28793}"/>
                    </a:ext>
                  </a:extLst>
                </p:cNvPr>
                <p:cNvSpPr/>
                <p:nvPr/>
              </p:nvSpPr>
              <p:spPr>
                <a:xfrm>
                  <a:off x="31215" y="1319887"/>
                  <a:ext cx="1660834" cy="2793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p>
              </p:txBody>
            </p:sp>
          </p:grpSp>
        </p:grpSp>
        <p:sp>
          <p:nvSpPr>
            <p:cNvPr id="7" name="TextBox 11">
              <a:extLst>
                <a:ext uri="{FF2B5EF4-FFF2-40B4-BE49-F238E27FC236}">
                  <a16:creationId xmlns:a16="http://schemas.microsoft.com/office/drawing/2014/main" id="{C0FA52A3-A641-4EDA-BE30-8668B3805E91}"/>
                </a:ext>
              </a:extLst>
            </p:cNvPr>
            <p:cNvSpPr txBox="1"/>
            <p:nvPr/>
          </p:nvSpPr>
          <p:spPr>
            <a:xfrm>
              <a:off x="262472" y="1356055"/>
              <a:ext cx="3244594" cy="368300"/>
            </a:xfrm>
            <a:prstGeom prst="rect">
              <a:avLst/>
            </a:prstGeom>
            <a:noFill/>
          </p:spPr>
          <p:txBody>
            <a:bodyPr wrap="square" rtlCol="0">
              <a:noAutofit/>
            </a:bodyPr>
            <a:lstStyle/>
            <a:p>
              <a:pPr marL="2286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7.      Select the optimal channels.</a:t>
              </a:r>
              <a:endParaRPr lang="en-US" sz="1600" dirty="0">
                <a:effectLst/>
                <a:latin typeface="Times New Roman" panose="02020603050405020304" pitchFamily="18" charset="0"/>
                <a:ea typeface="SimSun" panose="02010600030101010101" pitchFamily="2" charset="-122"/>
              </a:endParaRPr>
            </a:p>
            <a:p>
              <a:pPr marL="2286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8.      Remove noisy epochs.</a:t>
              </a:r>
              <a:endParaRPr lang="en-US" sz="1600" dirty="0">
                <a:effectLst/>
                <a:latin typeface="Times New Roman" panose="02020603050405020304" pitchFamily="18" charset="0"/>
                <a:ea typeface="SimSun" panose="02010600030101010101" pitchFamily="2" charset="-122"/>
              </a:endParaRPr>
            </a:p>
            <a:p>
              <a:pPr marL="4572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a:p>
              <a:pPr marL="4572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p:txBody>
        </p:sp>
      </p:grpSp>
      <p:graphicFrame>
        <p:nvGraphicFramePr>
          <p:cNvPr id="18" name="Table 17">
            <a:extLst>
              <a:ext uri="{FF2B5EF4-FFF2-40B4-BE49-F238E27FC236}">
                <a16:creationId xmlns:a16="http://schemas.microsoft.com/office/drawing/2014/main" id="{A094EBC7-DE58-48CE-852D-4B368262B979}"/>
              </a:ext>
            </a:extLst>
          </p:cNvPr>
          <p:cNvGraphicFramePr>
            <a:graphicFrameLocks noGrp="1"/>
          </p:cNvGraphicFramePr>
          <p:nvPr>
            <p:extLst>
              <p:ext uri="{D42A27DB-BD31-4B8C-83A1-F6EECF244321}">
                <p14:modId xmlns:p14="http://schemas.microsoft.com/office/powerpoint/2010/main" val="889862199"/>
              </p:ext>
            </p:extLst>
          </p:nvPr>
        </p:nvGraphicFramePr>
        <p:xfrm>
          <a:off x="6619754" y="1003821"/>
          <a:ext cx="5217354" cy="3332010"/>
        </p:xfrm>
        <a:graphic>
          <a:graphicData uri="http://schemas.openxmlformats.org/drawingml/2006/table">
            <a:tbl>
              <a:tblPr firstRow="1" firstCol="1" bandRow="1">
                <a:tableStyleId>{5C22544A-7EE6-4342-B048-85BDC9FD1C3A}</a:tableStyleId>
              </a:tblPr>
              <a:tblGrid>
                <a:gridCol w="2122405">
                  <a:extLst>
                    <a:ext uri="{9D8B030D-6E8A-4147-A177-3AD203B41FA5}">
                      <a16:colId xmlns:a16="http://schemas.microsoft.com/office/drawing/2014/main" val="2278138162"/>
                    </a:ext>
                  </a:extLst>
                </a:gridCol>
                <a:gridCol w="3094949">
                  <a:extLst>
                    <a:ext uri="{9D8B030D-6E8A-4147-A177-3AD203B41FA5}">
                      <a16:colId xmlns:a16="http://schemas.microsoft.com/office/drawing/2014/main" val="4246790628"/>
                    </a:ext>
                  </a:extLst>
                </a:gridCol>
              </a:tblGrid>
              <a:tr h="289740">
                <a:tc>
                  <a:txBody>
                    <a:bodyPr/>
                    <a:lstStyle/>
                    <a:p>
                      <a:pPr marL="0" marR="0">
                        <a:spcBef>
                          <a:spcPts val="0"/>
                        </a:spcBef>
                        <a:spcAft>
                          <a:spcPts val="0"/>
                        </a:spcAft>
                      </a:pPr>
                      <a:r>
                        <a:rPr lang="en-US" sz="1200">
                          <a:effectLst/>
                        </a:rPr>
                        <a:t>Extracted Parameters </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Description</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22164570"/>
                  </a:ext>
                </a:extLst>
              </a:tr>
              <a:tr h="434610">
                <a:tc>
                  <a:txBody>
                    <a:bodyPr/>
                    <a:lstStyle/>
                    <a:p>
                      <a:pPr marL="0" marR="0">
                        <a:spcBef>
                          <a:spcPts val="0"/>
                        </a:spcBef>
                        <a:spcAft>
                          <a:spcPts val="0"/>
                        </a:spcAft>
                      </a:pPr>
                      <a:r>
                        <a:rPr lang="en-US" sz="1200" dirty="0">
                          <a:effectLst/>
                        </a:rPr>
                        <a:t>Breath Rate (BR)</a:t>
                      </a:r>
                      <a:endParaRPr lang="en-US"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Inverse of the interval between two neighboring minima.</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63604938"/>
                  </a:ext>
                </a:extLst>
              </a:tr>
              <a:tr h="579480">
                <a:tc>
                  <a:txBody>
                    <a:bodyPr/>
                    <a:lstStyle/>
                    <a:p>
                      <a:pPr marL="0" marR="0">
                        <a:spcBef>
                          <a:spcPts val="0"/>
                        </a:spcBef>
                        <a:spcAft>
                          <a:spcPts val="0"/>
                        </a:spcAft>
                      </a:pPr>
                      <a:r>
                        <a:rPr lang="en-US" sz="1200">
                          <a:effectLst/>
                        </a:rPr>
                        <a:t>Peak-to-Peak (PP)</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Lung volume represented by signal difference in successive peaks.</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940541385"/>
                  </a:ext>
                </a:extLst>
              </a:tr>
              <a:tr h="579480">
                <a:tc>
                  <a:txBody>
                    <a:bodyPr/>
                    <a:lstStyle/>
                    <a:p>
                      <a:pPr marL="0" marR="0">
                        <a:spcBef>
                          <a:spcPts val="0"/>
                        </a:spcBef>
                        <a:spcAft>
                          <a:spcPts val="0"/>
                        </a:spcAft>
                      </a:pPr>
                      <a:r>
                        <a:rPr lang="en-US" sz="1200">
                          <a:effectLst/>
                        </a:rPr>
                        <a:t>Inhalation Interval (IN)</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dirty="0">
                          <a:effectLst/>
                        </a:rPr>
                        <a:t>Time difference between one minimum and the following maximum.</a:t>
                      </a:r>
                      <a:endParaRPr lang="en-US"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16376890"/>
                  </a:ext>
                </a:extLst>
              </a:tr>
              <a:tr h="579480">
                <a:tc>
                  <a:txBody>
                    <a:bodyPr/>
                    <a:lstStyle/>
                    <a:p>
                      <a:pPr marL="0" marR="0">
                        <a:spcBef>
                          <a:spcPts val="0"/>
                        </a:spcBef>
                        <a:spcAft>
                          <a:spcPts val="0"/>
                        </a:spcAft>
                      </a:pPr>
                      <a:r>
                        <a:rPr lang="en-US" sz="1200">
                          <a:effectLst/>
                        </a:rPr>
                        <a:t>Exhalation Interval (EX)</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Time difference between one maximum and the following minimum.</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604506642"/>
                  </a:ext>
                </a:extLst>
              </a:tr>
              <a:tr h="289740">
                <a:tc>
                  <a:txBody>
                    <a:bodyPr/>
                    <a:lstStyle/>
                    <a:p>
                      <a:pPr marL="0" marR="0">
                        <a:spcBef>
                          <a:spcPts val="0"/>
                        </a:spcBef>
                        <a:spcAft>
                          <a:spcPts val="0"/>
                        </a:spcAft>
                      </a:pPr>
                      <a:r>
                        <a:rPr lang="en-US" sz="1200">
                          <a:effectLst/>
                        </a:rPr>
                        <a:t>Inter-Breath Interval (IBI)</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dirty="0">
                          <a:effectLst/>
                        </a:rPr>
                        <a:t>Interval between two neighboring maxima.</a:t>
                      </a:r>
                      <a:endParaRPr lang="en-US"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63921625"/>
                  </a:ext>
                </a:extLst>
              </a:tr>
              <a:tr h="289740">
                <a:tc>
                  <a:txBody>
                    <a:bodyPr/>
                    <a:lstStyle/>
                    <a:p>
                      <a:pPr marL="0" marR="0">
                        <a:spcBef>
                          <a:spcPts val="0"/>
                        </a:spcBef>
                        <a:spcAft>
                          <a:spcPts val="0"/>
                        </a:spcAft>
                      </a:pPr>
                      <a:r>
                        <a:rPr lang="en-US" sz="1200">
                          <a:effectLst/>
                        </a:rPr>
                        <a:t>In- Ex Ratio (IER) </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Inhalation/Exhalation interval ratio.</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58815549"/>
                  </a:ext>
                </a:extLst>
              </a:tr>
              <a:tr h="289740">
                <a:tc>
                  <a:txBody>
                    <a:bodyPr/>
                    <a:lstStyle/>
                    <a:p>
                      <a:pPr marL="0" marR="0">
                        <a:spcBef>
                          <a:spcPts val="0"/>
                        </a:spcBef>
                        <a:spcAft>
                          <a:spcPts val="0"/>
                        </a:spcAft>
                      </a:pPr>
                      <a:r>
                        <a:rPr lang="en-US" sz="1200" dirty="0">
                          <a:effectLst/>
                        </a:rPr>
                        <a:t>In- Ex Volume Ratio (IEPP)</a:t>
                      </a:r>
                      <a:endParaRPr lang="en-US"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dirty="0">
                          <a:effectLst/>
                        </a:rPr>
                        <a:t>Inhalation/exhalation volume ratio.</a:t>
                      </a:r>
                      <a:endParaRPr lang="en-US"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58027749"/>
                  </a:ext>
                </a:extLst>
              </a:tr>
            </a:tbl>
          </a:graphicData>
        </a:graphic>
      </p:graphicFrame>
      <p:graphicFrame>
        <p:nvGraphicFramePr>
          <p:cNvPr id="19" name="Table 18">
            <a:extLst>
              <a:ext uri="{FF2B5EF4-FFF2-40B4-BE49-F238E27FC236}">
                <a16:creationId xmlns:a16="http://schemas.microsoft.com/office/drawing/2014/main" id="{12311C9E-CE82-407F-9289-662E4CED5201}"/>
              </a:ext>
            </a:extLst>
          </p:cNvPr>
          <p:cNvGraphicFramePr>
            <a:graphicFrameLocks noGrp="1"/>
          </p:cNvGraphicFramePr>
          <p:nvPr>
            <p:extLst>
              <p:ext uri="{D42A27DB-BD31-4B8C-83A1-F6EECF244321}">
                <p14:modId xmlns:p14="http://schemas.microsoft.com/office/powerpoint/2010/main" val="3103946437"/>
              </p:ext>
            </p:extLst>
          </p:nvPr>
        </p:nvGraphicFramePr>
        <p:xfrm>
          <a:off x="7104497" y="4577429"/>
          <a:ext cx="4037954" cy="1121319"/>
        </p:xfrm>
        <a:graphic>
          <a:graphicData uri="http://schemas.openxmlformats.org/drawingml/2006/table">
            <a:tbl>
              <a:tblPr firstRow="1" firstCol="1" bandRow="1">
                <a:tableStyleId>{5C22544A-7EE6-4342-B048-85BDC9FD1C3A}</a:tableStyleId>
              </a:tblPr>
              <a:tblGrid>
                <a:gridCol w="569652">
                  <a:extLst>
                    <a:ext uri="{9D8B030D-6E8A-4147-A177-3AD203B41FA5}">
                      <a16:colId xmlns:a16="http://schemas.microsoft.com/office/drawing/2014/main" val="1940888452"/>
                    </a:ext>
                  </a:extLst>
                </a:gridCol>
                <a:gridCol w="704592">
                  <a:extLst>
                    <a:ext uri="{9D8B030D-6E8A-4147-A177-3AD203B41FA5}">
                      <a16:colId xmlns:a16="http://schemas.microsoft.com/office/drawing/2014/main" val="1475037787"/>
                    </a:ext>
                  </a:extLst>
                </a:gridCol>
                <a:gridCol w="685803">
                  <a:extLst>
                    <a:ext uri="{9D8B030D-6E8A-4147-A177-3AD203B41FA5}">
                      <a16:colId xmlns:a16="http://schemas.microsoft.com/office/drawing/2014/main" val="4189259851"/>
                    </a:ext>
                  </a:extLst>
                </a:gridCol>
                <a:gridCol w="592712">
                  <a:extLst>
                    <a:ext uri="{9D8B030D-6E8A-4147-A177-3AD203B41FA5}">
                      <a16:colId xmlns:a16="http://schemas.microsoft.com/office/drawing/2014/main" val="1833588712"/>
                    </a:ext>
                  </a:extLst>
                </a:gridCol>
                <a:gridCol w="537198">
                  <a:extLst>
                    <a:ext uri="{9D8B030D-6E8A-4147-A177-3AD203B41FA5}">
                      <a16:colId xmlns:a16="http://schemas.microsoft.com/office/drawing/2014/main" val="730767173"/>
                    </a:ext>
                  </a:extLst>
                </a:gridCol>
                <a:gridCol w="461188">
                  <a:extLst>
                    <a:ext uri="{9D8B030D-6E8A-4147-A177-3AD203B41FA5}">
                      <a16:colId xmlns:a16="http://schemas.microsoft.com/office/drawing/2014/main" val="2296086270"/>
                    </a:ext>
                  </a:extLst>
                </a:gridCol>
                <a:gridCol w="486809">
                  <a:extLst>
                    <a:ext uri="{9D8B030D-6E8A-4147-A177-3AD203B41FA5}">
                      <a16:colId xmlns:a16="http://schemas.microsoft.com/office/drawing/2014/main" val="1964778858"/>
                    </a:ext>
                  </a:extLst>
                </a:gridCol>
              </a:tblGrid>
              <a:tr h="189579">
                <a:tc>
                  <a:txBody>
                    <a:bodyPr/>
                    <a:lstStyle/>
                    <a:p>
                      <a:pPr marL="0" marR="0" algn="ctr">
                        <a:spcBef>
                          <a:spcPts val="0"/>
                        </a:spcBef>
                        <a:spcAft>
                          <a:spcPts val="0"/>
                        </a:spcAft>
                      </a:pPr>
                      <a:r>
                        <a:rPr lang="en-US" sz="1100" dirty="0">
                          <a:effectLst/>
                        </a:rPr>
                        <a:t>µ</a:t>
                      </a:r>
                      <a:r>
                        <a:rPr lang="en-US" sz="1100" baseline="-25000" dirty="0">
                          <a:effectLst/>
                        </a:rPr>
                        <a:t>BR</a:t>
                      </a:r>
                      <a:endParaRPr lang="en-US" sz="110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PP</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IN</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µ</a:t>
                      </a:r>
                      <a:r>
                        <a:rPr lang="en-US" sz="1100" baseline="-25000" dirty="0">
                          <a:effectLst/>
                        </a:rPr>
                        <a:t>EX</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IBI</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IER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IEPP</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11691969"/>
                  </a:ext>
                </a:extLst>
              </a:tr>
              <a:tr h="186348">
                <a:tc>
                  <a:txBody>
                    <a:bodyPr/>
                    <a:lstStyle/>
                    <a:p>
                      <a:pPr marL="0" marR="0" indent="0" algn="ctr">
                        <a:lnSpc>
                          <a:spcPct val="105000"/>
                        </a:lnSpc>
                        <a:spcBef>
                          <a:spcPts val="0"/>
                        </a:spcBef>
                        <a:spcAft>
                          <a:spcPts val="0"/>
                        </a:spcAft>
                      </a:pPr>
                      <a:r>
                        <a:rPr lang="en-US" sz="1100">
                          <a:effectLst/>
                        </a:rPr>
                        <a:t>σ</a:t>
                      </a:r>
                      <a:r>
                        <a:rPr lang="en-US" sz="1100" baseline="-25000">
                          <a:effectLst/>
                        </a:rPr>
                        <a:t>BR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err="1">
                          <a:effectLst/>
                        </a:rPr>
                        <a:t>σ</a:t>
                      </a:r>
                      <a:r>
                        <a:rPr lang="en-US" sz="1100" baseline="-25000" dirty="0" err="1">
                          <a:effectLst/>
                        </a:rPr>
                        <a:t>PP</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IN</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EX</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IBI</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IER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IEPP</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85061814"/>
                  </a:ext>
                </a:extLst>
              </a:tr>
              <a:tr h="186348">
                <a:tc>
                  <a:txBody>
                    <a:bodyPr/>
                    <a:lstStyle/>
                    <a:p>
                      <a:pPr marL="0" marR="0" indent="0" algn="ctr">
                        <a:lnSpc>
                          <a:spcPct val="105000"/>
                        </a:lnSpc>
                        <a:spcBef>
                          <a:spcPts val="0"/>
                        </a:spcBef>
                        <a:spcAft>
                          <a:spcPts val="0"/>
                        </a:spcAft>
                      </a:pPr>
                      <a:r>
                        <a:rPr lang="en-US" sz="1100">
                          <a:effectLst/>
                        </a:rPr>
                        <a:t>CoV</a:t>
                      </a:r>
                      <a:r>
                        <a:rPr lang="en-US" sz="1100" baseline="-25000">
                          <a:effectLst/>
                        </a:rPr>
                        <a:t>BR</a:t>
                      </a:r>
                      <a:endParaRPr lang="en-US"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128270" algn="just">
                        <a:lnSpc>
                          <a:spcPct val="105000"/>
                        </a:lnSpc>
                        <a:spcBef>
                          <a:spcPts val="0"/>
                        </a:spcBef>
                        <a:spcAft>
                          <a:spcPts val="0"/>
                        </a:spcAft>
                      </a:pPr>
                      <a:r>
                        <a:rPr lang="en-US" sz="1100">
                          <a:effectLst/>
                        </a:rPr>
                        <a:t>CoV</a:t>
                      </a:r>
                      <a:r>
                        <a:rPr lang="en-US" sz="1100" baseline="-25000">
                          <a:effectLst/>
                        </a:rPr>
                        <a:t>PP</a:t>
                      </a:r>
                      <a:endParaRPr lang="en-US"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128270" algn="ctr">
                        <a:lnSpc>
                          <a:spcPct val="105000"/>
                        </a:lnSpc>
                        <a:spcBef>
                          <a:spcPts val="0"/>
                        </a:spcBef>
                        <a:spcAft>
                          <a:spcPts val="0"/>
                        </a:spcAft>
                      </a:pPr>
                      <a:r>
                        <a:rPr lang="en-US" sz="1100" dirty="0" err="1">
                          <a:effectLst/>
                        </a:rPr>
                        <a:t>CoV</a:t>
                      </a:r>
                      <a:r>
                        <a:rPr lang="en-US" sz="1100" baseline="-25000" dirty="0" err="1">
                          <a:effectLst/>
                        </a:rPr>
                        <a:t>IN</a:t>
                      </a:r>
                      <a:endParaRPr lang="en-U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105000"/>
                        </a:lnSpc>
                        <a:spcBef>
                          <a:spcPts val="0"/>
                        </a:spcBef>
                        <a:spcAft>
                          <a:spcPts val="0"/>
                        </a:spcAft>
                      </a:pPr>
                      <a:r>
                        <a:rPr lang="en-US" sz="1100" dirty="0" err="1">
                          <a:effectLst/>
                        </a:rPr>
                        <a:t>CoV</a:t>
                      </a:r>
                      <a:r>
                        <a:rPr lang="en-US" sz="1100" baseline="-25000" dirty="0" err="1">
                          <a:effectLst/>
                        </a:rPr>
                        <a:t>EX</a:t>
                      </a:r>
                      <a:endParaRPr lang="en-U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105000"/>
                        </a:lnSpc>
                        <a:spcBef>
                          <a:spcPts val="0"/>
                        </a:spcBef>
                        <a:spcAft>
                          <a:spcPts val="0"/>
                        </a:spcAft>
                      </a:pPr>
                      <a:r>
                        <a:rPr lang="en-US" sz="1100">
                          <a:effectLst/>
                        </a:rPr>
                        <a:t>CoV</a:t>
                      </a:r>
                      <a:r>
                        <a:rPr lang="en-US" sz="1100" baseline="-25000">
                          <a:effectLst/>
                        </a:rPr>
                        <a:t>IBI</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 </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 </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74988253"/>
                  </a:ext>
                </a:extLst>
              </a:tr>
              <a:tr h="186348">
                <a:tc>
                  <a:txBody>
                    <a:bodyPr/>
                    <a:lstStyle/>
                    <a:p>
                      <a:pPr marL="0" marR="0" indent="0" algn="ctr">
                        <a:lnSpc>
                          <a:spcPct val="105000"/>
                        </a:lnSpc>
                        <a:spcBef>
                          <a:spcPts val="0"/>
                        </a:spcBef>
                        <a:spcAft>
                          <a:spcPts val="0"/>
                        </a:spcAft>
                      </a:pPr>
                      <a:r>
                        <a:rPr lang="en-US" sz="1100">
                          <a:effectLst/>
                        </a:rPr>
                        <a:t>ℜ</a:t>
                      </a:r>
                      <a:r>
                        <a:rPr lang="en-US" sz="1100" baseline="-25000">
                          <a:effectLst/>
                        </a:rPr>
                        <a:t>BR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PP</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IN</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EX</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ℜ</a:t>
                      </a:r>
                      <a:r>
                        <a:rPr lang="en-US" sz="1100" baseline="-25000" dirty="0">
                          <a:effectLst/>
                        </a:rPr>
                        <a:t>IBI</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IER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IEPP</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7073485"/>
                  </a:ext>
                </a:extLst>
              </a:tr>
              <a:tr h="186348">
                <a:tc>
                  <a:txBody>
                    <a:bodyPr/>
                    <a:lstStyle/>
                    <a:p>
                      <a:pPr marL="0" marR="0" indent="0" algn="ctr">
                        <a:lnSpc>
                          <a:spcPct val="105000"/>
                        </a:lnSpc>
                        <a:spcBef>
                          <a:spcPts val="0"/>
                        </a:spcBef>
                        <a:spcAft>
                          <a:spcPts val="0"/>
                        </a:spcAft>
                      </a:pPr>
                      <a:r>
                        <a:rPr lang="en-US" sz="1100">
                          <a:effectLst/>
                        </a:rPr>
                        <a:t>ς</a:t>
                      </a:r>
                      <a:r>
                        <a:rPr lang="en-US" sz="1100" baseline="-25000">
                          <a:effectLst/>
                        </a:rPr>
                        <a:t>BR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PP</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IN</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EX</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IBI</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err="1">
                          <a:effectLst/>
                        </a:rPr>
                        <a:t>ς</a:t>
                      </a:r>
                      <a:r>
                        <a:rPr lang="en-US" sz="1100" baseline="-25000" dirty="0" err="1">
                          <a:effectLst/>
                        </a:rPr>
                        <a:t>IER</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IEPP</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31124758"/>
                  </a:ext>
                </a:extLst>
              </a:tr>
              <a:tr h="186348">
                <a:tc>
                  <a:txBody>
                    <a:bodyPr/>
                    <a:lstStyle/>
                    <a:p>
                      <a:pPr marL="0" marR="0" indent="0" algn="ctr">
                        <a:lnSpc>
                          <a:spcPct val="105000"/>
                        </a:lnSpc>
                        <a:spcBef>
                          <a:spcPts val="0"/>
                        </a:spcBef>
                        <a:spcAft>
                          <a:spcPts val="0"/>
                        </a:spcAft>
                      </a:pPr>
                      <a:r>
                        <a:rPr lang="en-US" sz="1100">
                          <a:effectLst/>
                        </a:rPr>
                        <a:t>µ</a:t>
                      </a:r>
                      <a:r>
                        <a:rPr lang="en-US" sz="1100" baseline="-25000">
                          <a:effectLst/>
                        </a:rPr>
                        <a:t>skew</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kurt</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entropy</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cycle</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 </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 </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 </a:t>
                      </a:r>
                      <a:endParaRPr lang="en-US" sz="1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22884663"/>
                  </a:ext>
                </a:extLst>
              </a:tr>
            </a:tbl>
          </a:graphicData>
        </a:graphic>
      </p:graphicFrame>
      <p:graphicFrame>
        <p:nvGraphicFramePr>
          <p:cNvPr id="20" name="Table 19">
            <a:extLst>
              <a:ext uri="{FF2B5EF4-FFF2-40B4-BE49-F238E27FC236}">
                <a16:creationId xmlns:a16="http://schemas.microsoft.com/office/drawing/2014/main" id="{900F300A-43E7-4F23-B0BE-7ED017CCF01D}"/>
              </a:ext>
            </a:extLst>
          </p:cNvPr>
          <p:cNvGraphicFramePr>
            <a:graphicFrameLocks noGrp="1"/>
          </p:cNvGraphicFramePr>
          <p:nvPr>
            <p:extLst>
              <p:ext uri="{D42A27DB-BD31-4B8C-83A1-F6EECF244321}">
                <p14:modId xmlns:p14="http://schemas.microsoft.com/office/powerpoint/2010/main" val="3385737479"/>
              </p:ext>
            </p:extLst>
          </p:nvPr>
        </p:nvGraphicFramePr>
        <p:xfrm>
          <a:off x="7803795" y="5961490"/>
          <a:ext cx="2639359" cy="850681"/>
        </p:xfrm>
        <a:graphic>
          <a:graphicData uri="http://schemas.openxmlformats.org/drawingml/2006/table">
            <a:tbl>
              <a:tblPr firstRow="1" firstCol="1" bandRow="1">
                <a:tableStyleId>{5C22544A-7EE6-4342-B048-85BDC9FD1C3A}</a:tableStyleId>
              </a:tblPr>
              <a:tblGrid>
                <a:gridCol w="522373">
                  <a:extLst>
                    <a:ext uri="{9D8B030D-6E8A-4147-A177-3AD203B41FA5}">
                      <a16:colId xmlns:a16="http://schemas.microsoft.com/office/drawing/2014/main" val="2960116922"/>
                    </a:ext>
                  </a:extLst>
                </a:gridCol>
                <a:gridCol w="571861">
                  <a:extLst>
                    <a:ext uri="{9D8B030D-6E8A-4147-A177-3AD203B41FA5}">
                      <a16:colId xmlns:a16="http://schemas.microsoft.com/office/drawing/2014/main" val="2784458979"/>
                    </a:ext>
                  </a:extLst>
                </a:gridCol>
                <a:gridCol w="648057">
                  <a:extLst>
                    <a:ext uri="{9D8B030D-6E8A-4147-A177-3AD203B41FA5}">
                      <a16:colId xmlns:a16="http://schemas.microsoft.com/office/drawing/2014/main" val="2315847024"/>
                    </a:ext>
                  </a:extLst>
                </a:gridCol>
                <a:gridCol w="498022">
                  <a:extLst>
                    <a:ext uri="{9D8B030D-6E8A-4147-A177-3AD203B41FA5}">
                      <a16:colId xmlns:a16="http://schemas.microsoft.com/office/drawing/2014/main" val="843146469"/>
                    </a:ext>
                  </a:extLst>
                </a:gridCol>
                <a:gridCol w="399046">
                  <a:extLst>
                    <a:ext uri="{9D8B030D-6E8A-4147-A177-3AD203B41FA5}">
                      <a16:colId xmlns:a16="http://schemas.microsoft.com/office/drawing/2014/main" val="529130882"/>
                    </a:ext>
                  </a:extLst>
                </a:gridCol>
              </a:tblGrid>
              <a:tr h="211861">
                <a:tc>
                  <a:txBody>
                    <a:bodyPr/>
                    <a:lstStyle/>
                    <a:p>
                      <a:pPr marL="0" marR="0" algn="ctr">
                        <a:spcBef>
                          <a:spcPts val="0"/>
                        </a:spcBef>
                        <a:spcAft>
                          <a:spcPts val="0"/>
                        </a:spcAft>
                      </a:pPr>
                      <a:r>
                        <a:rPr lang="en-US" sz="1200">
                          <a:effectLst/>
                        </a:rPr>
                        <a:t>ƞ</a:t>
                      </a:r>
                      <a:r>
                        <a:rPr lang="en-US" sz="1200" baseline="-25000">
                          <a:effectLst/>
                        </a:rPr>
                        <a:t>f1</a:t>
                      </a:r>
                      <a:endParaRPr lang="en-US" sz="120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ƞ</a:t>
                      </a:r>
                      <a:r>
                        <a:rPr lang="en-US" sz="1200" baseline="-25000">
                          <a:effectLst/>
                        </a:rPr>
                        <a:t>f2</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ƞ</a:t>
                      </a:r>
                      <a:r>
                        <a:rPr lang="en-US" sz="1200" baseline="-25000">
                          <a:effectLst/>
                        </a:rPr>
                        <a:t>f3</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dirty="0">
                          <a:effectLst/>
                        </a:rPr>
                        <a:t>ƞ</a:t>
                      </a:r>
                      <a:r>
                        <a:rPr lang="en-US" sz="1200" baseline="-25000" dirty="0">
                          <a:effectLst/>
                        </a:rPr>
                        <a:t>f4</a:t>
                      </a:r>
                      <a:endParaRPr lang="en-US"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ƞ</a:t>
                      </a:r>
                      <a:r>
                        <a:rPr lang="en-US" sz="1200" baseline="-25000">
                          <a:effectLst/>
                        </a:rPr>
                        <a:t>f5</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61811489"/>
                  </a:ext>
                </a:extLst>
              </a:tr>
              <a:tr h="208183">
                <a:tc>
                  <a:txBody>
                    <a:bodyPr/>
                    <a:lstStyle/>
                    <a:p>
                      <a:pPr marL="0" marR="0" indent="0" algn="ctr">
                        <a:lnSpc>
                          <a:spcPct val="105000"/>
                        </a:lnSpc>
                        <a:spcBef>
                          <a:spcPts val="0"/>
                        </a:spcBef>
                        <a:spcAft>
                          <a:spcPts val="0"/>
                        </a:spcAft>
                      </a:pPr>
                      <a:r>
                        <a:rPr lang="en-US" sz="1200">
                          <a:effectLst/>
                        </a:rPr>
                        <a:t>ƿ</a:t>
                      </a:r>
                      <a:r>
                        <a:rPr lang="en-US" sz="1200" baseline="-25000">
                          <a:effectLst/>
                        </a:rPr>
                        <a:t>f1</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ƿ</a:t>
                      </a:r>
                      <a:r>
                        <a:rPr lang="en-US" sz="1200" baseline="-25000">
                          <a:effectLst/>
                        </a:rPr>
                        <a:t>f2</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ƿ</a:t>
                      </a:r>
                      <a:r>
                        <a:rPr lang="en-US" sz="1200" baseline="-25000">
                          <a:effectLst/>
                        </a:rPr>
                        <a:t>f3</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ƿ</a:t>
                      </a:r>
                      <a:r>
                        <a:rPr lang="en-US" sz="1200" baseline="-25000">
                          <a:effectLst/>
                        </a:rPr>
                        <a:t>f4</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ƿ</a:t>
                      </a:r>
                      <a:r>
                        <a:rPr lang="en-US" sz="1200" baseline="-25000">
                          <a:effectLst/>
                        </a:rPr>
                        <a:t>f5</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78353453"/>
                  </a:ext>
                </a:extLst>
              </a:tr>
              <a:tr h="430637">
                <a:tc>
                  <a:txBody>
                    <a:bodyPr/>
                    <a:lstStyle/>
                    <a:p>
                      <a:pPr marL="0" marR="0" indent="0" algn="ctr">
                        <a:lnSpc>
                          <a:spcPct val="105000"/>
                        </a:lnSpc>
                        <a:spcBef>
                          <a:spcPts val="0"/>
                        </a:spcBef>
                        <a:spcAft>
                          <a:spcPts val="0"/>
                        </a:spcAft>
                      </a:pPr>
                      <a:r>
                        <a:rPr lang="en-US" sz="1200">
                          <a:effectLst/>
                        </a:rPr>
                        <a:t>f</a:t>
                      </a:r>
                      <a:r>
                        <a:rPr lang="en-US" sz="1200" baseline="-25000">
                          <a:effectLst/>
                        </a:rPr>
                        <a:t>BR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128270" algn="ctr">
                        <a:lnSpc>
                          <a:spcPct val="105000"/>
                        </a:lnSpc>
                        <a:spcBef>
                          <a:spcPts val="0"/>
                        </a:spcBef>
                        <a:spcAft>
                          <a:spcPts val="0"/>
                        </a:spcAft>
                      </a:pPr>
                      <a:r>
                        <a:rPr lang="en-US" sz="1200">
                          <a:effectLst/>
                        </a:rPr>
                        <a:t>f</a:t>
                      </a:r>
                      <a:r>
                        <a:rPr lang="en-US" sz="1200" baseline="-25000">
                          <a:effectLst/>
                        </a:rPr>
                        <a:t>HR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128270" algn="ctr">
                        <a:lnSpc>
                          <a:spcPct val="105000"/>
                        </a:lnSpc>
                        <a:spcBef>
                          <a:spcPts val="0"/>
                        </a:spcBef>
                        <a:spcAft>
                          <a:spcPts val="0"/>
                        </a:spcAft>
                      </a:pPr>
                      <a:r>
                        <a:rPr lang="en-US" sz="1200">
                          <a:effectLst/>
                        </a:rPr>
                        <a:t>SNR</a:t>
                      </a:r>
                      <a:r>
                        <a:rPr lang="en-US" sz="1200" baseline="-25000">
                          <a:effectLst/>
                        </a:rPr>
                        <a:t>BR</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dirty="0">
                          <a:effectLst/>
                        </a:rPr>
                        <a:t>SNR</a:t>
                      </a:r>
                      <a:r>
                        <a:rPr lang="en-US" sz="1200" baseline="-25000" dirty="0">
                          <a:effectLst/>
                        </a:rPr>
                        <a:t>HR</a:t>
                      </a:r>
                      <a:endParaRPr lang="en-US"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dirty="0">
                          <a:effectLst/>
                        </a:rPr>
                        <a:t> </a:t>
                      </a:r>
                      <a:endParaRPr lang="en-US"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59472324"/>
                  </a:ext>
                </a:extLst>
              </a:tr>
            </a:tbl>
          </a:graphicData>
        </a:graphic>
      </p:graphicFrame>
      <p:sp>
        <p:nvSpPr>
          <p:cNvPr id="23" name="TextBox 22">
            <a:extLst>
              <a:ext uri="{FF2B5EF4-FFF2-40B4-BE49-F238E27FC236}">
                <a16:creationId xmlns:a16="http://schemas.microsoft.com/office/drawing/2014/main" id="{FA7A6E76-212C-4236-909A-A61AEBEFCA77}"/>
              </a:ext>
            </a:extLst>
          </p:cNvPr>
          <p:cNvSpPr txBox="1"/>
          <p:nvPr/>
        </p:nvSpPr>
        <p:spPr>
          <a:xfrm>
            <a:off x="6825513" y="673096"/>
            <a:ext cx="10212308" cy="369332"/>
          </a:xfrm>
          <a:prstGeom prst="rect">
            <a:avLst/>
          </a:prstGeom>
          <a:noFill/>
        </p:spPr>
        <p:txBody>
          <a:bodyPr wrap="square">
            <a:spAutoFit/>
          </a:bodyPr>
          <a:lstStyle/>
          <a:p>
            <a:r>
              <a:rPr lang="en-US" dirty="0"/>
              <a:t>Instantaneous Respiratory parameters (7)</a:t>
            </a:r>
          </a:p>
        </p:txBody>
      </p:sp>
      <p:sp>
        <p:nvSpPr>
          <p:cNvPr id="25" name="TextBox 24">
            <a:extLst>
              <a:ext uri="{FF2B5EF4-FFF2-40B4-BE49-F238E27FC236}">
                <a16:creationId xmlns:a16="http://schemas.microsoft.com/office/drawing/2014/main" id="{C651DB5F-40E2-4446-BFDA-CEBF5E16116A}"/>
              </a:ext>
            </a:extLst>
          </p:cNvPr>
          <p:cNvSpPr txBox="1"/>
          <p:nvPr/>
        </p:nvSpPr>
        <p:spPr>
          <a:xfrm>
            <a:off x="4017320" y="4260049"/>
            <a:ext cx="10212308"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Respiratory features (37)</a:t>
            </a:r>
            <a:endParaRPr kumimoji="0" lang="en-US" altLang="zh-CN" sz="1800" b="0" i="0" u="none" strike="noStrike" cap="none" normalizeH="0" baseline="0" dirty="0">
              <a:ln>
                <a:noFill/>
              </a:ln>
              <a:solidFill>
                <a:schemeClr val="tx1"/>
              </a:solidFill>
              <a:effectLst/>
            </a:endParaRPr>
          </a:p>
        </p:txBody>
      </p:sp>
      <p:sp>
        <p:nvSpPr>
          <p:cNvPr id="27" name="TextBox 26">
            <a:extLst>
              <a:ext uri="{FF2B5EF4-FFF2-40B4-BE49-F238E27FC236}">
                <a16:creationId xmlns:a16="http://schemas.microsoft.com/office/drawing/2014/main" id="{D649C1C3-E7E6-4C9A-BDFD-7F42740DF25F}"/>
              </a:ext>
            </a:extLst>
          </p:cNvPr>
          <p:cNvSpPr txBox="1"/>
          <p:nvPr/>
        </p:nvSpPr>
        <p:spPr>
          <a:xfrm>
            <a:off x="7889151" y="5645453"/>
            <a:ext cx="2829599" cy="369332"/>
          </a:xfrm>
          <a:prstGeom prst="rect">
            <a:avLst/>
          </a:prstGeom>
          <a:noFill/>
        </p:spPr>
        <p:txBody>
          <a:bodyPr wrap="square">
            <a:spAutoFit/>
          </a:bodyPr>
          <a:lstStyle/>
          <a:p>
            <a:r>
              <a:rPr kumimoji="0" lang="en-US" altLang="zh-CN"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Frequency features (14)</a:t>
            </a:r>
            <a:endParaRPr lang="en-US" dirty="0"/>
          </a:p>
        </p:txBody>
      </p:sp>
      <p:sp>
        <p:nvSpPr>
          <p:cNvPr id="28" name="TextBox 27">
            <a:extLst>
              <a:ext uri="{FF2B5EF4-FFF2-40B4-BE49-F238E27FC236}">
                <a16:creationId xmlns:a16="http://schemas.microsoft.com/office/drawing/2014/main" id="{946EAF74-F47E-48AF-87AF-0F6E3511F6CF}"/>
              </a:ext>
            </a:extLst>
          </p:cNvPr>
          <p:cNvSpPr txBox="1"/>
          <p:nvPr/>
        </p:nvSpPr>
        <p:spPr>
          <a:xfrm>
            <a:off x="8027834" y="222253"/>
            <a:ext cx="3780300" cy="461665"/>
          </a:xfrm>
          <a:prstGeom prst="rect">
            <a:avLst/>
          </a:prstGeom>
          <a:noFill/>
        </p:spPr>
        <p:txBody>
          <a:bodyPr wrap="square" rtlCol="0">
            <a:spAutoFit/>
          </a:bodyPr>
          <a:lstStyle/>
          <a:p>
            <a:r>
              <a:rPr lang="en-US" sz="2400" dirty="0"/>
              <a:t>Feature extraction </a:t>
            </a:r>
          </a:p>
        </p:txBody>
      </p:sp>
    </p:spTree>
    <p:extLst>
      <p:ext uri="{BB962C8B-B14F-4D97-AF65-F5344CB8AC3E}">
        <p14:creationId xmlns:p14="http://schemas.microsoft.com/office/powerpoint/2010/main" val="131721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CCCA93-6347-4BD3-85F4-5A3400571697}"/>
              </a:ext>
            </a:extLst>
          </p:cNvPr>
          <p:cNvSpPr>
            <a:spLocks noGrp="1"/>
          </p:cNvSpPr>
          <p:nvPr>
            <p:ph type="title"/>
          </p:nvPr>
        </p:nvSpPr>
        <p:spPr>
          <a:xfrm>
            <a:off x="363784" y="292708"/>
            <a:ext cx="8739609" cy="603443"/>
          </a:xfrm>
        </p:spPr>
        <p:txBody>
          <a:bodyPr>
            <a:normAutofit fontScale="90000"/>
          </a:bodyPr>
          <a:lstStyle/>
          <a:p>
            <a:r>
              <a:rPr lang="en-US" dirty="0"/>
              <a:t>Feature analysis</a:t>
            </a:r>
          </a:p>
        </p:txBody>
      </p:sp>
      <p:sp>
        <p:nvSpPr>
          <p:cNvPr id="4" name="Slide Number Placeholder 3">
            <a:extLst>
              <a:ext uri="{FF2B5EF4-FFF2-40B4-BE49-F238E27FC236}">
                <a16:creationId xmlns:a16="http://schemas.microsoft.com/office/drawing/2014/main" id="{3581E1B3-E7FC-423B-9824-55AD92BF2F96}"/>
              </a:ext>
            </a:extLst>
          </p:cNvPr>
          <p:cNvSpPr>
            <a:spLocks noGrp="1"/>
          </p:cNvSpPr>
          <p:nvPr>
            <p:ph type="sldNum" sz="quarter" idx="16"/>
          </p:nvPr>
        </p:nvSpPr>
        <p:spPr/>
        <p:txBody>
          <a:bodyPr/>
          <a:lstStyle/>
          <a:p>
            <a:fld id="{D18BBA3C-BC02-4541-B141-B3BB29076188}" type="slidenum">
              <a:rPr lang="en-US" smtClean="0"/>
              <a:pPr/>
              <a:t>5</a:t>
            </a:fld>
            <a:endParaRPr lang="en-US"/>
          </a:p>
        </p:txBody>
      </p:sp>
      <p:grpSp>
        <p:nvGrpSpPr>
          <p:cNvPr id="5" name="Group 4">
            <a:extLst>
              <a:ext uri="{FF2B5EF4-FFF2-40B4-BE49-F238E27FC236}">
                <a16:creationId xmlns:a16="http://schemas.microsoft.com/office/drawing/2014/main" id="{9340A8C3-51EE-44EE-B748-5D7A8A4E149C}"/>
              </a:ext>
            </a:extLst>
          </p:cNvPr>
          <p:cNvGrpSpPr/>
          <p:nvPr/>
        </p:nvGrpSpPr>
        <p:grpSpPr>
          <a:xfrm>
            <a:off x="3009530" y="738388"/>
            <a:ext cx="5745860" cy="5826904"/>
            <a:chOff x="-529556" y="129546"/>
            <a:chExt cx="4062776" cy="4618481"/>
          </a:xfrm>
        </p:grpSpPr>
        <p:grpSp>
          <p:nvGrpSpPr>
            <p:cNvPr id="6" name="Group 5">
              <a:extLst>
                <a:ext uri="{FF2B5EF4-FFF2-40B4-BE49-F238E27FC236}">
                  <a16:creationId xmlns:a16="http://schemas.microsoft.com/office/drawing/2014/main" id="{96EB6AD1-A4E2-4A9E-BC4B-29D091A1851B}"/>
                </a:ext>
              </a:extLst>
            </p:cNvPr>
            <p:cNvGrpSpPr/>
            <p:nvPr/>
          </p:nvGrpSpPr>
          <p:grpSpPr>
            <a:xfrm>
              <a:off x="-529556" y="129546"/>
              <a:ext cx="4062776" cy="4618481"/>
              <a:chOff x="-611443" y="68151"/>
              <a:chExt cx="4062776" cy="4619482"/>
            </a:xfrm>
          </p:grpSpPr>
          <p:sp>
            <p:nvSpPr>
              <p:cNvPr id="9" name="Text Box 2">
                <a:extLst>
                  <a:ext uri="{FF2B5EF4-FFF2-40B4-BE49-F238E27FC236}">
                    <a16:creationId xmlns:a16="http://schemas.microsoft.com/office/drawing/2014/main" id="{719C7237-DB21-4CD2-B928-B76C0DB9BB6C}"/>
                  </a:ext>
                </a:extLst>
              </p:cNvPr>
              <p:cNvSpPr txBox="1">
                <a:spLocks noChangeArrowheads="1"/>
              </p:cNvSpPr>
              <p:nvPr/>
            </p:nvSpPr>
            <p:spPr bwMode="auto">
              <a:xfrm>
                <a:off x="-611443" y="4050805"/>
                <a:ext cx="4062776" cy="636828"/>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Scatter plots of chosen respiratory features from COVID and human study datasets. Top and right lines are smoothed continuous distribution by Gaussian kernels. (a): </a:t>
                </a:r>
                <a:r>
                  <a:rPr lang="en-US" sz="1400" i="1" dirty="0">
                    <a:effectLst/>
                    <a:latin typeface="Times New Roman" panose="02020603050405020304" pitchFamily="18" charset="0"/>
                    <a:ea typeface="SimSun" panose="02010600030101010101" pitchFamily="2" charset="-122"/>
                  </a:rPr>
                  <a:t>ℜ</a:t>
                </a:r>
                <a:r>
                  <a:rPr lang="en-US" sz="1400" i="1" baseline="-25000" dirty="0">
                    <a:effectLst/>
                    <a:latin typeface="Times New Roman" panose="02020603050405020304" pitchFamily="18" charset="0"/>
                    <a:ea typeface="SimSun" panose="02010600030101010101" pitchFamily="2" charset="-122"/>
                  </a:rPr>
                  <a:t>BR </a:t>
                </a:r>
                <a:r>
                  <a:rPr lang="en-US" sz="1400" dirty="0">
                    <a:effectLst/>
                    <a:latin typeface="Times New Roman" panose="02020603050405020304" pitchFamily="18" charset="0"/>
                    <a:ea typeface="SimSun" panose="02010600030101010101" pitchFamily="2" charset="-122"/>
                  </a:rPr>
                  <a:t>and </a:t>
                </a:r>
                <a:r>
                  <a:rPr lang="en-US" sz="1400" i="1" dirty="0">
                    <a:effectLst/>
                    <a:latin typeface="Times New Roman" panose="02020603050405020304" pitchFamily="18" charset="0"/>
                    <a:ea typeface="SimSun" panose="02010600030101010101" pitchFamily="2" charset="-122"/>
                  </a:rPr>
                  <a:t>ℜ</a:t>
                </a:r>
                <a:r>
                  <a:rPr lang="en-US" sz="1400" i="1" baseline="-25000" dirty="0">
                    <a:effectLst/>
                    <a:latin typeface="Times New Roman" panose="02020603050405020304" pitchFamily="18" charset="0"/>
                    <a:ea typeface="SimSun" panose="02010600030101010101" pitchFamily="2" charset="-122"/>
                  </a:rPr>
                  <a:t>PP</a:t>
                </a:r>
                <a:r>
                  <a:rPr lang="en-US" sz="1400" dirty="0">
                    <a:effectLst/>
                    <a:latin typeface="Times New Roman" panose="02020603050405020304" pitchFamily="18" charset="0"/>
                    <a:ea typeface="SimSun" panose="02010600030101010101" pitchFamily="2" charset="-122"/>
                  </a:rPr>
                  <a:t>; (b):</a:t>
                </a:r>
                <a:r>
                  <a:rPr lang="en-US" sz="1400" i="1" dirty="0">
                    <a:effectLst/>
                    <a:latin typeface="Times New Roman" panose="02020603050405020304" pitchFamily="18" charset="0"/>
                    <a:ea typeface="SimSun" panose="02010600030101010101" pitchFamily="2" charset="-122"/>
                  </a:rPr>
                  <a:t> </a:t>
                </a:r>
                <a:r>
                  <a:rPr lang="en-US" sz="1400" i="1" dirty="0" err="1">
                    <a:effectLst/>
                    <a:latin typeface="Times New Roman" panose="02020603050405020304" pitchFamily="18" charset="0"/>
                    <a:ea typeface="SimSun" panose="02010600030101010101" pitchFamily="2" charset="-122"/>
                  </a:rPr>
                  <a:t>ς</a:t>
                </a:r>
                <a:r>
                  <a:rPr lang="en-US" sz="1400" i="1" baseline="-25000" dirty="0" err="1">
                    <a:effectLst/>
                    <a:latin typeface="Times New Roman" panose="02020603050405020304" pitchFamily="18" charset="0"/>
                    <a:ea typeface="SimSun" panose="02010600030101010101" pitchFamily="2" charset="-122"/>
                  </a:rPr>
                  <a:t>IBI</a:t>
                </a:r>
                <a:r>
                  <a:rPr lang="en-US" sz="1400" i="1" dirty="0">
                    <a:effectLst/>
                    <a:latin typeface="Times New Roman" panose="02020603050405020304" pitchFamily="18" charset="0"/>
                    <a:ea typeface="SimSun" panose="02010600030101010101" pitchFamily="2" charset="-122"/>
                  </a:rPr>
                  <a:t> </a:t>
                </a:r>
                <a:r>
                  <a:rPr lang="en-US" sz="1400" dirty="0">
                    <a:effectLst/>
                    <a:latin typeface="Times New Roman" panose="02020603050405020304" pitchFamily="18" charset="0"/>
                    <a:ea typeface="SimSun" panose="02010600030101010101" pitchFamily="2" charset="-122"/>
                  </a:rPr>
                  <a:t>and </a:t>
                </a:r>
                <a:r>
                  <a:rPr lang="en-US" sz="1400" i="1" dirty="0">
                    <a:effectLst/>
                    <a:latin typeface="Times New Roman" panose="02020603050405020304" pitchFamily="18" charset="0"/>
                    <a:ea typeface="SimSun" panose="02010600030101010101" pitchFamily="2" charset="-122"/>
                  </a:rPr>
                  <a:t>ℜ</a:t>
                </a:r>
                <a:r>
                  <a:rPr lang="en-US" sz="1400" i="1" baseline="-25000" dirty="0">
                    <a:effectLst/>
                    <a:latin typeface="Times New Roman" panose="02020603050405020304" pitchFamily="18" charset="0"/>
                    <a:ea typeface="SimSun" panose="02010600030101010101" pitchFamily="2" charset="-122"/>
                  </a:rPr>
                  <a:t>IBI</a:t>
                </a:r>
                <a:r>
                  <a:rPr lang="en-US" sz="1400" dirty="0">
                    <a:effectLst/>
                    <a:latin typeface="Times New Roman" panose="02020603050405020304" pitchFamily="18" charset="0"/>
                    <a:ea typeface="SimSun" panose="02010600030101010101" pitchFamily="2" charset="-122"/>
                  </a:rPr>
                  <a:t>. </a:t>
                </a:r>
              </a:p>
            </p:txBody>
          </p:sp>
          <p:pic>
            <p:nvPicPr>
              <p:cNvPr id="10" name="Picture 9">
                <a:extLst>
                  <a:ext uri="{FF2B5EF4-FFF2-40B4-BE49-F238E27FC236}">
                    <a16:creationId xmlns:a16="http://schemas.microsoft.com/office/drawing/2014/main" id="{D44CBD93-C4AF-4DA7-9F49-1D5DB2DC58E0}"/>
                  </a:ext>
                </a:extLst>
              </p:cNvPr>
              <p:cNvPicPr>
                <a:picLocks noChangeAspect="1"/>
              </p:cNvPicPr>
              <p:nvPr/>
            </p:nvPicPr>
            <p:blipFill rotWithShape="1">
              <a:blip r:embed="rId2"/>
              <a:srcRect l="-1" t="6128" r="21"/>
              <a:stretch/>
            </p:blipFill>
            <p:spPr>
              <a:xfrm>
                <a:off x="68483" y="68151"/>
                <a:ext cx="2817024" cy="1984977"/>
              </a:xfrm>
              <a:prstGeom prst="rect">
                <a:avLst/>
              </a:prstGeom>
            </p:spPr>
          </p:pic>
          <p:pic>
            <p:nvPicPr>
              <p:cNvPr id="11" name="Picture 10">
                <a:extLst>
                  <a:ext uri="{FF2B5EF4-FFF2-40B4-BE49-F238E27FC236}">
                    <a16:creationId xmlns:a16="http://schemas.microsoft.com/office/drawing/2014/main" id="{5C731E12-F0B7-4402-B36D-436FED94337B}"/>
                  </a:ext>
                </a:extLst>
              </p:cNvPr>
              <p:cNvPicPr>
                <a:picLocks noChangeAspect="1"/>
              </p:cNvPicPr>
              <p:nvPr/>
            </p:nvPicPr>
            <p:blipFill>
              <a:blip r:embed="rId3"/>
              <a:srcRect t="2287" b="2287"/>
              <a:stretch/>
            </p:blipFill>
            <p:spPr bwMode="auto">
              <a:xfrm>
                <a:off x="47767" y="1992546"/>
                <a:ext cx="2874010" cy="2058259"/>
              </a:xfrm>
              <a:prstGeom prst="rect">
                <a:avLst/>
              </a:prstGeom>
              <a:ln>
                <a:noFill/>
              </a:ln>
              <a:extLst>
                <a:ext uri="{53640926-AAD7-44D8-BBD7-CCE9431645EC}">
                  <a14:shadowObscured xmlns:a14="http://schemas.microsoft.com/office/drawing/2010/main"/>
                </a:ext>
              </a:extLst>
            </p:spPr>
          </p:pic>
        </p:grpSp>
        <p:sp>
          <p:nvSpPr>
            <p:cNvPr id="7" name="Text Box 2">
              <a:extLst>
                <a:ext uri="{FF2B5EF4-FFF2-40B4-BE49-F238E27FC236}">
                  <a16:creationId xmlns:a16="http://schemas.microsoft.com/office/drawing/2014/main" id="{B0451584-E52B-4C34-811E-277FBF038773}"/>
                </a:ext>
              </a:extLst>
            </p:cNvPr>
            <p:cNvSpPr txBox="1">
              <a:spLocks noChangeArrowheads="1"/>
            </p:cNvSpPr>
            <p:nvPr/>
          </p:nvSpPr>
          <p:spPr bwMode="auto">
            <a:xfrm>
              <a:off x="187544" y="1773619"/>
              <a:ext cx="349884" cy="23242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(a) </a:t>
              </a:r>
              <a:endParaRPr lang="en-US" sz="800">
                <a:effectLst/>
                <a:latin typeface="Times New Roman" panose="02020603050405020304" pitchFamily="18" charset="0"/>
                <a:ea typeface="SimSun" panose="02010600030101010101" pitchFamily="2" charset="-122"/>
              </a:endParaRPr>
            </a:p>
          </p:txBody>
        </p:sp>
        <p:sp>
          <p:nvSpPr>
            <p:cNvPr id="8" name="Text Box 2">
              <a:extLst>
                <a:ext uri="{FF2B5EF4-FFF2-40B4-BE49-F238E27FC236}">
                  <a16:creationId xmlns:a16="http://schemas.microsoft.com/office/drawing/2014/main" id="{3788728D-EBE6-456B-B68A-6C881803DF57}"/>
                </a:ext>
              </a:extLst>
            </p:cNvPr>
            <p:cNvSpPr txBox="1">
              <a:spLocks noChangeArrowheads="1"/>
            </p:cNvSpPr>
            <p:nvPr/>
          </p:nvSpPr>
          <p:spPr bwMode="auto">
            <a:xfrm>
              <a:off x="179671" y="3762324"/>
              <a:ext cx="389254" cy="232409"/>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(b) </a:t>
              </a:r>
              <a:endParaRPr lang="en-US" sz="800">
                <a:effectLst/>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280161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6BD73-1CA1-4358-A33D-A93223852C53}"/>
              </a:ext>
            </a:extLst>
          </p:cNvPr>
          <p:cNvSpPr>
            <a:spLocks noGrp="1"/>
          </p:cNvSpPr>
          <p:nvPr>
            <p:ph type="title"/>
          </p:nvPr>
        </p:nvSpPr>
        <p:spPr/>
        <p:txBody>
          <a:bodyPr>
            <a:normAutofit fontScale="90000"/>
          </a:bodyPr>
          <a:lstStyle/>
          <a:p>
            <a:r>
              <a:rPr lang="en-US" sz="4400" dirty="0"/>
              <a:t>Dyspnea scoring ML model:</a:t>
            </a:r>
            <a:br>
              <a:rPr lang="en-US" sz="4400" dirty="0"/>
            </a:br>
            <a:endParaRPr lang="en-US" dirty="0"/>
          </a:p>
        </p:txBody>
      </p:sp>
      <p:sp>
        <p:nvSpPr>
          <p:cNvPr id="4" name="Slide Number Placeholder 3">
            <a:extLst>
              <a:ext uri="{FF2B5EF4-FFF2-40B4-BE49-F238E27FC236}">
                <a16:creationId xmlns:a16="http://schemas.microsoft.com/office/drawing/2014/main" id="{CF43A5BD-1F42-4460-9743-351E0C767714}"/>
              </a:ext>
            </a:extLst>
          </p:cNvPr>
          <p:cNvSpPr>
            <a:spLocks noGrp="1"/>
          </p:cNvSpPr>
          <p:nvPr>
            <p:ph type="sldNum" sz="quarter" idx="16"/>
          </p:nvPr>
        </p:nvSpPr>
        <p:spPr/>
        <p:txBody>
          <a:bodyPr/>
          <a:lstStyle/>
          <a:p>
            <a:fld id="{D18BBA3C-BC02-4541-B141-B3BB29076188}" type="slidenum">
              <a:rPr lang="en-US" smtClean="0"/>
              <a:pPr/>
              <a:t>6</a:t>
            </a:fld>
            <a:endParaRPr lang="en-US"/>
          </a:p>
        </p:txBody>
      </p:sp>
      <p:sp>
        <p:nvSpPr>
          <p:cNvPr id="6" name="TextBox 5">
            <a:extLst>
              <a:ext uri="{FF2B5EF4-FFF2-40B4-BE49-F238E27FC236}">
                <a16:creationId xmlns:a16="http://schemas.microsoft.com/office/drawing/2014/main" id="{00082CF3-07EF-4258-BF8E-3D2F75A2730C}"/>
              </a:ext>
            </a:extLst>
          </p:cNvPr>
          <p:cNvSpPr txBox="1"/>
          <p:nvPr/>
        </p:nvSpPr>
        <p:spPr>
          <a:xfrm>
            <a:off x="495793" y="5027494"/>
            <a:ext cx="6125592" cy="1477328"/>
          </a:xfrm>
          <a:prstGeom prst="rect">
            <a:avLst/>
          </a:prstGeom>
          <a:noFill/>
        </p:spPr>
        <p:txBody>
          <a:bodyPr wrap="square">
            <a:spAutoFit/>
          </a:bodyPr>
          <a:lstStyle/>
          <a:p>
            <a:r>
              <a:rPr lang="en-US" dirty="0"/>
              <a:t>High similarity between dyspnea on COVID patients and physiologically induced dyspnea on healthy subjects was established. COVID patients have consistently high objective dyspnea scores in comparison with normal breathing of healthy subjects. </a:t>
            </a:r>
          </a:p>
        </p:txBody>
      </p:sp>
      <p:grpSp>
        <p:nvGrpSpPr>
          <p:cNvPr id="7" name="Group 6">
            <a:extLst>
              <a:ext uri="{FF2B5EF4-FFF2-40B4-BE49-F238E27FC236}">
                <a16:creationId xmlns:a16="http://schemas.microsoft.com/office/drawing/2014/main" id="{01DF0A56-9545-40AD-8A52-352C1DA7EB8C}"/>
              </a:ext>
            </a:extLst>
          </p:cNvPr>
          <p:cNvGrpSpPr/>
          <p:nvPr/>
        </p:nvGrpSpPr>
        <p:grpSpPr>
          <a:xfrm>
            <a:off x="670260" y="2069055"/>
            <a:ext cx="5492648" cy="2719890"/>
            <a:chOff x="-374443" y="801800"/>
            <a:chExt cx="3423565" cy="1528151"/>
          </a:xfrm>
        </p:grpSpPr>
        <p:sp>
          <p:nvSpPr>
            <p:cNvPr id="8" name="Text Box 2">
              <a:extLst>
                <a:ext uri="{FF2B5EF4-FFF2-40B4-BE49-F238E27FC236}">
                  <a16:creationId xmlns:a16="http://schemas.microsoft.com/office/drawing/2014/main" id="{8F61D56B-48CB-4E89-9500-61B4B631424A}"/>
                </a:ext>
              </a:extLst>
            </p:cNvPr>
            <p:cNvSpPr txBox="1">
              <a:spLocks noChangeArrowheads="1"/>
            </p:cNvSpPr>
            <p:nvPr/>
          </p:nvSpPr>
          <p:spPr bwMode="auto">
            <a:xfrm>
              <a:off x="-345495" y="1886747"/>
              <a:ext cx="3394617" cy="44320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Dyspnea scoring results for COVID patients and healthy subjects (Exp 1). The average of </a:t>
              </a:r>
              <a:r>
                <a:rPr lang="en-US" sz="1400" i="1" dirty="0" err="1">
                  <a:effectLst/>
                  <a:latin typeface="Times New Roman" panose="02020603050405020304" pitchFamily="18" charset="0"/>
                  <a:ea typeface="SimSun" panose="02010600030101010101" pitchFamily="2" charset="-122"/>
                </a:rPr>
                <a:t>D</a:t>
              </a:r>
              <a:r>
                <a:rPr lang="en-US" sz="1400" i="1" baseline="-25000" dirty="0" err="1">
                  <a:effectLst/>
                  <a:latin typeface="Times New Roman" panose="02020603050405020304" pitchFamily="18" charset="0"/>
                  <a:ea typeface="SimSun" panose="02010600030101010101" pitchFamily="2" charset="-122"/>
                </a:rPr>
                <a:t>obj</a:t>
              </a:r>
              <a:r>
                <a:rPr lang="en-US" sz="1400" baseline="-25000" dirty="0">
                  <a:effectLst/>
                  <a:latin typeface="Times New Roman" panose="02020603050405020304" pitchFamily="18" charset="0"/>
                  <a:ea typeface="SimSun" panose="02010600030101010101" pitchFamily="2" charset="-122"/>
                </a:rPr>
                <a:t> </a:t>
              </a:r>
              <a:r>
                <a:rPr lang="en-US" sz="1400" dirty="0">
                  <a:effectLst/>
                  <a:latin typeface="Times New Roman" panose="02020603050405020304" pitchFamily="18" charset="0"/>
                  <a:ea typeface="SimSun" panose="02010600030101010101" pitchFamily="2" charset="-122"/>
                </a:rPr>
                <a:t>: COVID = 4.39; Healthy Normal = 1.26; Healthy Exertion = 2.72.</a:t>
              </a:r>
            </a:p>
          </p:txBody>
        </p:sp>
        <p:pic>
          <p:nvPicPr>
            <p:cNvPr id="9" name="Picture 8">
              <a:extLst>
                <a:ext uri="{FF2B5EF4-FFF2-40B4-BE49-F238E27FC236}">
                  <a16:creationId xmlns:a16="http://schemas.microsoft.com/office/drawing/2014/main" id="{07F515A0-6311-404C-A223-9D479C0F1EC7}"/>
                </a:ext>
              </a:extLst>
            </p:cNvPr>
            <p:cNvPicPr>
              <a:picLocks noChangeAspect="1"/>
            </p:cNvPicPr>
            <p:nvPr/>
          </p:nvPicPr>
          <p:blipFill rotWithShape="1">
            <a:blip r:embed="rId2"/>
            <a:srcRect l="6258" r="7879" b="825"/>
            <a:stretch/>
          </p:blipFill>
          <p:spPr>
            <a:xfrm>
              <a:off x="-374443" y="801800"/>
              <a:ext cx="3394773" cy="1061878"/>
            </a:xfrm>
            <a:prstGeom prst="rect">
              <a:avLst/>
            </a:prstGeom>
          </p:spPr>
        </p:pic>
      </p:grpSp>
      <p:grpSp>
        <p:nvGrpSpPr>
          <p:cNvPr id="10" name="Group 9">
            <a:extLst>
              <a:ext uri="{FF2B5EF4-FFF2-40B4-BE49-F238E27FC236}">
                <a16:creationId xmlns:a16="http://schemas.microsoft.com/office/drawing/2014/main" id="{70FFC622-C0D3-4DE6-9E3F-4AE1E5909567}"/>
              </a:ext>
            </a:extLst>
          </p:cNvPr>
          <p:cNvGrpSpPr/>
          <p:nvPr/>
        </p:nvGrpSpPr>
        <p:grpSpPr>
          <a:xfrm>
            <a:off x="6550584" y="2166961"/>
            <a:ext cx="5275989" cy="2621984"/>
            <a:chOff x="-335368" y="756827"/>
            <a:chExt cx="3484544" cy="1653776"/>
          </a:xfrm>
        </p:grpSpPr>
        <p:sp>
          <p:nvSpPr>
            <p:cNvPr id="11" name="Text Box 2">
              <a:extLst>
                <a:ext uri="{FF2B5EF4-FFF2-40B4-BE49-F238E27FC236}">
                  <a16:creationId xmlns:a16="http://schemas.microsoft.com/office/drawing/2014/main" id="{7E128F4A-E6D2-4E3E-AC02-733748AAF7E3}"/>
                </a:ext>
              </a:extLst>
            </p:cNvPr>
            <p:cNvSpPr txBox="1">
              <a:spLocks noChangeArrowheads="1"/>
            </p:cNvSpPr>
            <p:nvPr/>
          </p:nvSpPr>
          <p:spPr bwMode="auto">
            <a:xfrm>
              <a:off x="-248746" y="2016445"/>
              <a:ext cx="3397922" cy="39415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endParaRPr lang="en-US" sz="900" dirty="0">
                <a:effectLst/>
                <a:latin typeface="Times New Roman" panose="02020603050405020304" pitchFamily="18" charset="0"/>
                <a:ea typeface="SimSun" panose="02010600030101010101" pitchFamily="2" charset="-122"/>
              </a:endParaRPr>
            </a:p>
          </p:txBody>
        </p:sp>
        <p:pic>
          <p:nvPicPr>
            <p:cNvPr id="12" name="Picture 11">
              <a:extLst>
                <a:ext uri="{FF2B5EF4-FFF2-40B4-BE49-F238E27FC236}">
                  <a16:creationId xmlns:a16="http://schemas.microsoft.com/office/drawing/2014/main" id="{1D63DE03-7ACF-4F21-AAF9-A4C5AF7C55B1}"/>
                </a:ext>
              </a:extLst>
            </p:cNvPr>
            <p:cNvPicPr>
              <a:picLocks noChangeAspect="1"/>
            </p:cNvPicPr>
            <p:nvPr/>
          </p:nvPicPr>
          <p:blipFill>
            <a:blip r:embed="rId3"/>
            <a:srcRect l="630" r="630"/>
            <a:stretch/>
          </p:blipFill>
          <p:spPr>
            <a:xfrm>
              <a:off x="-335368" y="756827"/>
              <a:ext cx="3356867" cy="1311149"/>
            </a:xfrm>
            <a:prstGeom prst="rect">
              <a:avLst/>
            </a:prstGeom>
          </p:spPr>
        </p:pic>
      </p:grpSp>
      <p:sp>
        <p:nvSpPr>
          <p:cNvPr id="13" name="TextBox 12">
            <a:extLst>
              <a:ext uri="{FF2B5EF4-FFF2-40B4-BE49-F238E27FC236}">
                <a16:creationId xmlns:a16="http://schemas.microsoft.com/office/drawing/2014/main" id="{8DEA7EBD-329A-4F5D-9D19-69FDA1FFA804}"/>
              </a:ext>
            </a:extLst>
          </p:cNvPr>
          <p:cNvSpPr txBox="1"/>
          <p:nvPr/>
        </p:nvSpPr>
        <p:spPr>
          <a:xfrm>
            <a:off x="1859648" y="1059352"/>
            <a:ext cx="8837944" cy="584775"/>
          </a:xfrm>
          <a:prstGeom prst="rect">
            <a:avLst/>
          </a:prstGeom>
          <a:noFill/>
        </p:spPr>
        <p:txBody>
          <a:bodyPr wrap="square" rtlCol="0">
            <a:spAutoFit/>
          </a:bodyPr>
          <a:lstStyle/>
          <a:p>
            <a:r>
              <a:rPr lang="en-US" sz="1600" dirty="0"/>
              <a:t>The learning model was built from the respiratory features with self report on 32 healthy subjects under exertion and airway blockage. </a:t>
            </a:r>
          </a:p>
        </p:txBody>
      </p:sp>
      <p:sp>
        <p:nvSpPr>
          <p:cNvPr id="15" name="TextBox 14">
            <a:extLst>
              <a:ext uri="{FF2B5EF4-FFF2-40B4-BE49-F238E27FC236}">
                <a16:creationId xmlns:a16="http://schemas.microsoft.com/office/drawing/2014/main" id="{ADDB1749-3852-4B0A-A35C-525740412E2D}"/>
              </a:ext>
            </a:extLst>
          </p:cNvPr>
          <p:cNvSpPr txBox="1"/>
          <p:nvPr/>
        </p:nvSpPr>
        <p:spPr>
          <a:xfrm>
            <a:off x="7107868" y="4896551"/>
            <a:ext cx="5285360" cy="646331"/>
          </a:xfrm>
          <a:prstGeom prst="rect">
            <a:avLst/>
          </a:prstGeom>
          <a:noFill/>
        </p:spPr>
        <p:txBody>
          <a:bodyPr wrap="square">
            <a:spAutoFit/>
          </a:bodyPr>
          <a:lstStyle/>
          <a:p>
            <a:r>
              <a:rPr lang="en-US" dirty="0"/>
              <a:t>We also exhibited </a:t>
            </a:r>
            <a:r>
              <a:rPr lang="en-US" b="1" u="sng" dirty="0"/>
              <a:t>continuous</a:t>
            </a:r>
            <a:r>
              <a:rPr lang="en-US" dirty="0"/>
              <a:t> dyspnea scoring capability for </a:t>
            </a:r>
            <a:r>
              <a:rPr lang="en-US" b="1" u="sng" dirty="0"/>
              <a:t>12-16</a:t>
            </a:r>
            <a:r>
              <a:rPr lang="en-US" dirty="0"/>
              <a:t> hours on patients. </a:t>
            </a:r>
          </a:p>
        </p:txBody>
      </p:sp>
    </p:spTree>
    <p:extLst>
      <p:ext uri="{BB962C8B-B14F-4D97-AF65-F5344CB8AC3E}">
        <p14:creationId xmlns:p14="http://schemas.microsoft.com/office/powerpoint/2010/main" val="161881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641</Words>
  <Application>Microsoft Office PowerPoint</Application>
  <PresentationFormat>Widescreen</PresentationFormat>
  <Paragraphs>157</Paragraphs>
  <Slides>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Calibri Light</vt:lpstr>
      <vt:lpstr>Helvetica</vt:lpstr>
      <vt:lpstr>Times</vt:lpstr>
      <vt:lpstr>Times New Roman</vt:lpstr>
      <vt:lpstr>Office Theme</vt:lpstr>
      <vt:lpstr>1_Office Theme</vt:lpstr>
      <vt:lpstr>Objective dyspnea evaluation on  COVID-19 patients  learning from exertion-induced dyspnea scores</vt:lpstr>
      <vt:lpstr>Setup</vt:lpstr>
      <vt:lpstr>1D Time waveform</vt:lpstr>
      <vt:lpstr>Data processing</vt:lpstr>
      <vt:lpstr>Feature analysis</vt:lpstr>
      <vt:lpstr>Dyspnea scoring ML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dyspnea evaluation on  COVID-19 patients  learning from exertion-induced dyspnea scores</dc:title>
  <dc:creator>Zijing Zhang</dc:creator>
  <cp:lastModifiedBy>Zijing Zhang</cp:lastModifiedBy>
  <cp:revision>3</cp:revision>
  <dcterms:created xsi:type="dcterms:W3CDTF">2022-11-08T17:41:24Z</dcterms:created>
  <dcterms:modified xsi:type="dcterms:W3CDTF">2022-11-09T04:37:56Z</dcterms:modified>
</cp:coreProperties>
</file>