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0"/>
  </p:notesMasterIdLst>
  <p:sldIdLst>
    <p:sldId id="330" r:id="rId2"/>
    <p:sldId id="331" r:id="rId3"/>
    <p:sldId id="332" r:id="rId4"/>
    <p:sldId id="333" r:id="rId5"/>
    <p:sldId id="334" r:id="rId6"/>
    <p:sldId id="335" r:id="rId7"/>
    <p:sldId id="265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36FC-BBCE-4369-9777-A7E8CE48AC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F3CA-5EA9-44C7-BB62-42C52CEC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Respiratory disorders during sleep are a prevalent health condition that affects a large adult population. </a:t>
            </a:r>
          </a:p>
          <a:p>
            <a:r>
              <a:rPr lang="en-US" dirty="0"/>
              <a:t>Currently, the disorder events can hardly be predicted using the respiratory waveforms preceding the events.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Predictive warning of the sleep disorders in advance can help prevent serious apnea, especially for servicemen, and patients with chronic conditions.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goal is to predict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gold standard to evaluate sleep disorders including apnea is PSG, which requires a trained technician for live monitoring and post-processing scoring.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 from wearable sensing to non-invasive sensing, A bed-integrated radio-frequency (RF) sensor without user’s awareness,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extracted respiratory features to feed into the random-forest machine learning model for disorder detection and prediction. The technician annotation, derived from observation by polysomnography, was used as the ground truth during the supervised learning.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Normal: consistent and regular</a:t>
            </a:r>
          </a:p>
          <a:p>
            <a:r>
              <a:rPr lang="en-US" dirty="0"/>
              <a:t>Disorder: abnormal and irregular patterns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model: Random forest: tree model is white box, The most important features can be assessed in the learning model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binary class: separate disorders into OSA, CSA, hypopnea, accuracy degrades a lot, finally choose to combine together. </a:t>
            </a:r>
          </a:p>
          <a:p>
            <a:r>
              <a:rPr lang="en-US" dirty="0"/>
              <a:t>Results show that achieve high accuracy for disorder detection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Prediction of forthcoming apneic events could be made up to 90 s in advance.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sPo2 is not used because it doesn’t help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show that achieve high accuracy for disorder prediction.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617E-B45C-49AA-8EB9-6925B28AF3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1800" b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invasivee</a:t>
            </a:r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respiration sensors integrated into furniture can be invisible to the user and greatly enhance comfort and convenience to facilitate many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proposed radio-frequency (RF) sensor can be worn over clothing or completely invisible to the user with the least concerns of discomfort and awareness. It can be integrated into cloth, a bed, or a chair, hidden behind layers of fabrics. The senor can be cost-effective, compact, stable and compatible to various digital wireless protocols.</a:t>
            </a:r>
            <a:endParaRPr lang="en-US" sz="1800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EMG  measures electric activity of muscle, invasive, needles inserted into body, or non-invasive on surface, direct skin contact.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susceptible to various types of noises, motion interference, ECG artifacts, ambient noise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RMG is touchless, sensitive to muscle motion, more resistant to interference, can capture deep muscle motion 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B17-2FA5-4AE2-86CB-0B1BAEE4A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479B-0F5A-4FC3-8AD1-329C8DEA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3BA1-8566-47C6-A207-15825C4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6EA-50A3-4469-A3D8-BA136BF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FF6D-9FF8-4C99-B495-A1ED45C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F90D-459C-4F22-A355-E01A9DC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9BD3-22C6-4CD9-8A74-C9D2E395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11B9-48EB-42BF-9C5C-62B4FE9D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896-956C-4E26-8867-3C85748C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9F63-5552-4375-A49B-FB83634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4C4EC-6A24-4CFF-8F9C-0477308FE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52DC8-3085-4824-9D34-D0EA1402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8AE6-AF77-42C4-B2B4-CDEA86F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2FB7-BA12-4A2F-9705-2DAB23D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F7AD-F186-41DF-AE41-A01B67D9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185-6E0B-431A-8520-F920F9F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C346-FC07-4134-896E-559B9A29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4984-A921-44D8-8481-9DE4740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85CE-0535-4C2E-896B-D9C1FCF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07E-0065-4815-B305-04EAFB8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631-812F-4F8A-91D0-01D3AB54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07EA-2499-43C1-8EFC-3C48A642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83A7-E893-4C78-987F-11F3157E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867A-AC14-4919-8334-CC0C741D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7FA4-564B-4053-9A26-F1DD8EE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8A7D-EF67-4155-8AAB-04DEF1D4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F47C-F8ED-408F-B6BB-4F8397A3D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F0A8-12E2-4A3E-806B-D4936D0D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3C1F-BDB2-4A29-A6F3-27AFB71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6E2A-E992-43F2-9DB1-D0CD6577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5C6B-DA47-4460-BB35-4E635850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A84-62B0-4F4F-8DB8-8580B0BE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14F7-C550-474E-B036-8C5DCEFF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7122-6FC0-458E-9271-6CA949AC0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F7215-AB70-43BB-8B24-B93D6C64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0C480-366D-41A4-9E29-646D7BB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A313D-BE4E-48F3-88E0-77885208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D59-550B-48E4-BCD1-06DC662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32C07-EA16-4CED-9CDA-93B2F4F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72A8-E925-4F4B-94FE-6B51D4B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861D0-759E-49FB-923E-F43B4DA9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C8B42-D7AF-4F99-9883-63CBAA69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C614-6630-4D51-8C48-AE28454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2FCD3-84F5-4817-B3CE-9BCCC599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AA24B-4F9B-4B1A-A948-E5BAFC62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A64E1-F318-4AD4-8C09-A1855FB3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B20-C6A5-4B51-BC05-9BD46B4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4819-ECB1-4FBE-AC41-9D5AF4BB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E201-D47D-4F59-8EB8-66BE84F6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CE2DF-FCFF-49FC-B0FB-4CBFE582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7470-D2DA-4087-BD98-5966307E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ED5E-B8C0-48AE-ADE2-3F20CEC2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38D7-F260-478E-9EE7-1DE8A87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5176E-F35C-45D1-A979-09242DEA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E332-33BC-4F58-B273-6B370F8F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1245-1DCF-4C52-AC99-84A1F60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2E976-6BE9-455A-A34D-75A85743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38D6-23CF-4B58-BB9E-F4A0F93B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9D945-2531-4EC4-AE9E-96507E1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8361-3088-4E50-B698-D8A00234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A444-B809-4F4F-BBE3-4ACECF33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E4A9-DF48-4B9B-B605-FA7D1DD9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0D74-C253-4D9E-8002-87D29F9E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1E5E7-C944-4069-96AA-7939A944F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6" y="588436"/>
            <a:ext cx="11571817" cy="5410199"/>
          </a:xfrm>
        </p:spPr>
        <p:txBody>
          <a:bodyPr>
            <a:normAutofit/>
          </a:bodyPr>
          <a:lstStyle/>
          <a:p>
            <a:pPr marL="609552" lvl="1" indent="0">
              <a:buNone/>
            </a:pPr>
            <a:r>
              <a:rPr lang="en-US" sz="4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Early detection of sleep disorders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DDED-3E8A-431D-B0CA-18ACB4199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5CA37-428D-40C1-90F6-9ED78916E218}"/>
              </a:ext>
            </a:extLst>
          </p:cNvPr>
          <p:cNvSpPr txBox="1"/>
          <p:nvPr/>
        </p:nvSpPr>
        <p:spPr>
          <a:xfrm>
            <a:off x="999067" y="2592556"/>
            <a:ext cx="980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develop an autonomous system to detect and </a:t>
            </a:r>
            <a:r>
              <a:rPr lang="en-US" sz="3200" b="1" dirty="0"/>
              <a:t>predict </a:t>
            </a:r>
          </a:p>
          <a:p>
            <a:r>
              <a:rPr lang="en-US" sz="3200" dirty="0"/>
              <a:t>sleep disorders reliably based on real-time covert sensing. 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AA0504AD-958E-4319-8304-FC96CAE636FA}"/>
              </a:ext>
            </a:extLst>
          </p:cNvPr>
          <p:cNvSpPr/>
          <p:nvPr/>
        </p:nvSpPr>
        <p:spPr>
          <a:xfrm>
            <a:off x="999067" y="1524182"/>
            <a:ext cx="9652000" cy="24384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A8952099-1245-4CCD-BDD6-9C8BA57E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4270259"/>
            <a:ext cx="2318173" cy="248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FE624-17ED-4F73-B136-A1586A938C4E}"/>
              </a:ext>
            </a:extLst>
          </p:cNvPr>
          <p:cNvSpPr txBox="1"/>
          <p:nvPr/>
        </p:nvSpPr>
        <p:spPr>
          <a:xfrm>
            <a:off x="5024428" y="4723597"/>
            <a:ext cx="4580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Zijing Zhang, </a:t>
            </a:r>
          </a:p>
          <a:p>
            <a:r>
              <a:rPr lang="en-US" dirty="0"/>
              <a:t>PhD Candidate,  </a:t>
            </a:r>
          </a:p>
          <a:p>
            <a:r>
              <a:rPr lang="en-US" dirty="0"/>
              <a:t>2019-Expected May 2023,</a:t>
            </a:r>
          </a:p>
          <a:p>
            <a:r>
              <a:rPr lang="en-US" dirty="0"/>
              <a:t>School of Electrical and Computer Engineering </a:t>
            </a:r>
          </a:p>
          <a:p>
            <a:r>
              <a:rPr lang="en-US" dirty="0"/>
              <a:t>Cornell University, Ithaca, NY</a:t>
            </a:r>
          </a:p>
        </p:txBody>
      </p:sp>
    </p:spTree>
    <p:extLst>
      <p:ext uri="{BB962C8B-B14F-4D97-AF65-F5344CB8AC3E}">
        <p14:creationId xmlns:p14="http://schemas.microsoft.com/office/powerpoint/2010/main" val="11115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A0001-C2FD-4E49-B271-E8D292EE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3" y="300797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Experimental Setup in sleep center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FDA1-BD40-4CE9-82D9-D69F33EC1B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5B483-457F-4EA4-AC4C-A5B07F80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6" t="6572" r="47191" b="36"/>
          <a:stretch/>
        </p:blipFill>
        <p:spPr bwMode="auto">
          <a:xfrm>
            <a:off x="304800" y="1193800"/>
            <a:ext cx="4775200" cy="5687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B4673-2248-4031-92E9-C990DFE6E63C}"/>
              </a:ext>
            </a:extLst>
          </p:cNvPr>
          <p:cNvSpPr txBox="1"/>
          <p:nvPr/>
        </p:nvSpPr>
        <p:spPr>
          <a:xfrm>
            <a:off x="5615517" y="904240"/>
            <a:ext cx="7632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Overnight recordings collected from 27 patients </a:t>
            </a:r>
          </a:p>
          <a:p>
            <a:r>
              <a:rPr lang="en-US" sz="2400" dirty="0"/>
              <a:t>in the Weill Cornell Center for Sleep Medicine.</a:t>
            </a:r>
          </a:p>
          <a:p>
            <a:endParaRPr lang="en-US" sz="2400" dirty="0"/>
          </a:p>
          <a:p>
            <a:r>
              <a:rPr lang="en-US" sz="2400" b="1" dirty="0"/>
              <a:t>Invisible sensing</a:t>
            </a:r>
            <a:r>
              <a:rPr lang="en-US" sz="2400" dirty="0"/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Notched transmission line sensor</a:t>
            </a:r>
            <a:endParaRPr lang="en-US" sz="2400" dirty="0"/>
          </a:p>
          <a:p>
            <a:r>
              <a:rPr lang="en-US" sz="2400" dirty="0"/>
              <a:t>under the mattress pad.</a:t>
            </a:r>
          </a:p>
        </p:txBody>
      </p:sp>
      <p:pic>
        <p:nvPicPr>
          <p:cNvPr id="12" name="Picture 11" descr="A picture containing person, indoor, laying&#10;&#10;Description automatically generated">
            <a:extLst>
              <a:ext uri="{FF2B5EF4-FFF2-40B4-BE49-F238E27FC236}">
                <a16:creationId xmlns:a16="http://schemas.microsoft.com/office/drawing/2014/main" id="{710DB275-04A7-4E04-9DA2-3FED8EC14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8" y="4343401"/>
            <a:ext cx="2889293" cy="223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EB20D5-430A-4612-B9D2-1308ED7B0C15}"/>
              </a:ext>
            </a:extLst>
          </p:cNvPr>
          <p:cNvSpPr txBox="1"/>
          <p:nvPr/>
        </p:nvSpPr>
        <p:spPr>
          <a:xfrm>
            <a:off x="8699400" y="4956764"/>
            <a:ext cx="288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technology:</a:t>
            </a:r>
          </a:p>
          <a:p>
            <a:r>
              <a:rPr lang="en-US" sz="2400" dirty="0"/>
              <a:t>Polysomnography</a:t>
            </a:r>
          </a:p>
          <a:p>
            <a:r>
              <a:rPr lang="en-US" sz="2400" dirty="0"/>
              <a:t>(PSG)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3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C16F31-DBF6-4CFB-81CD-2C91E824B600}"/>
              </a:ext>
            </a:extLst>
          </p:cNvPr>
          <p:cNvGrpSpPr/>
          <p:nvPr/>
        </p:nvGrpSpPr>
        <p:grpSpPr>
          <a:xfrm>
            <a:off x="7620001" y="1280944"/>
            <a:ext cx="4210048" cy="4204845"/>
            <a:chOff x="-168306" y="1335596"/>
            <a:chExt cx="2983644" cy="2481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84101F-111A-426A-B54A-8D800BE54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t="20134" r="36645" b="6912"/>
            <a:stretch/>
          </p:blipFill>
          <p:spPr bwMode="auto">
            <a:xfrm>
              <a:off x="-168306" y="1335596"/>
              <a:ext cx="2983644" cy="2255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93C9D250-A20B-4EF0-938B-E6018418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07" y="3603813"/>
              <a:ext cx="2584619" cy="2135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just"/>
              <a:r>
                <a:rPr lang="en-US" sz="1867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The prediction labelling criterion. </a:t>
              </a:r>
              <a:endParaRPr lang="en-US" sz="1067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116411-7D9B-4BAC-BA42-0F59464F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86713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processing procedures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D837-4041-44A3-81D4-BC25181D12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E1AD-6883-4EB9-BE5B-A55166CE31B4}"/>
              </a:ext>
            </a:extLst>
          </p:cNvPr>
          <p:cNvSpPr txBox="1"/>
          <p:nvPr/>
        </p:nvSpPr>
        <p:spPr>
          <a:xfrm>
            <a:off x="304800" y="1498600"/>
            <a:ext cx="7518400" cy="270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Down sample and synchronize NCS and PSG. </a:t>
            </a: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Filter and smoothing (0.05-2 Hz)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Segment waveform 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epoch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40s,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slide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15 s).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Label operator annotation.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Extract features in epoch.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Select epochs by signal quality.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Output to the ML model.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7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A2E836-AEB9-4627-97E9-C08BCDCA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1092200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Waveform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B48AE-666D-4F5B-BEF1-38714BFE4C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98453"/>
            <a:ext cx="2743200" cy="366183"/>
          </a:xfrm>
        </p:spPr>
        <p:txBody>
          <a:bodyPr/>
          <a:lstStyle/>
          <a:p>
            <a:fld id="{D18BBA3C-BC02-4541-B141-B3BB290761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069FA-AC98-48EE-8C8A-14E362E279C2}"/>
              </a:ext>
            </a:extLst>
          </p:cNvPr>
          <p:cNvPicPr/>
          <p:nvPr/>
        </p:nvPicPr>
        <p:blipFill rotWithShape="1">
          <a:blip r:embed="rId3"/>
          <a:srcRect l="19573" t="11331" r="37938" b="5592"/>
          <a:stretch/>
        </p:blipFill>
        <p:spPr bwMode="auto">
          <a:xfrm>
            <a:off x="3048000" y="234952"/>
            <a:ext cx="6096000" cy="6038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E8918-3437-4F42-B3D3-D5EF9218A0D6}"/>
              </a:ext>
            </a:extLst>
          </p:cNvPr>
          <p:cNvSpPr txBox="1"/>
          <p:nvPr/>
        </p:nvSpPr>
        <p:spPr>
          <a:xfrm>
            <a:off x="9575800" y="86475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1AA27-4552-4CFB-9BEE-7107C16870BB}"/>
              </a:ext>
            </a:extLst>
          </p:cNvPr>
          <p:cNvSpPr txBox="1"/>
          <p:nvPr/>
        </p:nvSpPr>
        <p:spPr>
          <a:xfrm>
            <a:off x="9575800" y="33782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Disorders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3D9833-DED3-4FF2-82E5-273BE4736E8A}"/>
              </a:ext>
            </a:extLst>
          </p:cNvPr>
          <p:cNvSpPr/>
          <p:nvPr/>
        </p:nvSpPr>
        <p:spPr>
          <a:xfrm>
            <a:off x="9139659" y="885921"/>
            <a:ext cx="203200" cy="50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C19D3AC-1903-43B7-9E82-60130AEBFBAE}"/>
              </a:ext>
            </a:extLst>
          </p:cNvPr>
          <p:cNvSpPr/>
          <p:nvPr/>
        </p:nvSpPr>
        <p:spPr>
          <a:xfrm>
            <a:off x="9139660" y="2413000"/>
            <a:ext cx="220241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15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7782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994401" y="2461673"/>
          <a:ext cx="3938463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179955">
                  <a:extLst>
                    <a:ext uri="{9D8B030D-6E8A-4147-A177-3AD203B41FA5}">
                      <a16:colId xmlns:a16="http://schemas.microsoft.com/office/drawing/2014/main" val="3806083386"/>
                    </a:ext>
                  </a:extLst>
                </a:gridCol>
                <a:gridCol w="1234508">
                  <a:extLst>
                    <a:ext uri="{9D8B030D-6E8A-4147-A177-3AD203B41FA5}">
                      <a16:colId xmlns:a16="http://schemas.microsoft.com/office/drawing/2014/main" val="300839489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set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NCS + SpO2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PSG + SpO2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Accuracy(%)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88.9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85.2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Sensitivity(%)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88.6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78.3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Specificity(%)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89.0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87.4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 importance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(0.58)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(0.14)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CoV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(0.04)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(0.36)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ƞ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baseline="-25000" dirty="0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E563F3-C14E-4249-A805-421F708A91D7}"/>
              </a:ext>
            </a:extLst>
          </p:cNvPr>
          <p:cNvSpPr txBox="1"/>
          <p:nvPr/>
        </p:nvSpPr>
        <p:spPr>
          <a:xfrm>
            <a:off x="6419849" y="5814409"/>
            <a:ext cx="4673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SpO2 : Oxygen saturation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0657C-9901-4595-BC98-41F8B1E05BB2}"/>
              </a:ext>
            </a:extLst>
          </p:cNvPr>
          <p:cNvGrpSpPr/>
          <p:nvPr/>
        </p:nvGrpSpPr>
        <p:grpSpPr>
          <a:xfrm>
            <a:off x="1930401" y="981270"/>
            <a:ext cx="2711449" cy="5279713"/>
            <a:chOff x="1066800" y="738511"/>
            <a:chExt cx="2033587" cy="39597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460013-B241-4DF4-AAD7-DC9C18B2B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29620" t="5122" r="53855" b="35422"/>
            <a:stretch/>
          </p:blipFill>
          <p:spPr bwMode="auto">
            <a:xfrm>
              <a:off x="1143000" y="738511"/>
              <a:ext cx="1957387" cy="395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3C9979-C284-4739-A34F-D2EE3EAEAF24}"/>
                </a:ext>
              </a:extLst>
            </p:cNvPr>
            <p:cNvSpPr/>
            <p:nvPr/>
          </p:nvSpPr>
          <p:spPr>
            <a:xfrm>
              <a:off x="1066800" y="4360807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74322-2602-4DF3-A7F6-556DA7EA5D21}"/>
                </a:ext>
              </a:extLst>
            </p:cNvPr>
            <p:cNvSpPr/>
            <p:nvPr/>
          </p:nvSpPr>
          <p:spPr>
            <a:xfrm>
              <a:off x="1107743" y="2469505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030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96" y="33557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892800" y="2490331"/>
          <a:ext cx="4470400" cy="319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084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282428">
                  <a:extLst>
                    <a:ext uri="{9D8B030D-6E8A-4147-A177-3AD203B41FA5}">
                      <a16:colId xmlns:a16="http://schemas.microsoft.com/office/drawing/2014/main" val="1146623344"/>
                    </a:ext>
                  </a:extLst>
                </a:gridCol>
                <a:gridCol w="1440888">
                  <a:extLst>
                    <a:ext uri="{9D8B030D-6E8A-4147-A177-3AD203B41FA5}">
                      <a16:colId xmlns:a16="http://schemas.microsoft.com/office/drawing/2014/main" val="3030611545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set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NCS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PSG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Accuracy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81.9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74.1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Sensitivity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74.6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55.8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Specificity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84.9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78.9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Feature importance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ƞ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p0</a:t>
                      </a:r>
                      <a:r>
                        <a:rPr lang="en-US" sz="16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(0.19)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(0.13)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(0.21)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min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(0.17)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(0.09)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47423DB-EF79-4FD8-8980-63B5344E9489}"/>
              </a:ext>
            </a:extLst>
          </p:cNvPr>
          <p:cNvGrpSpPr/>
          <p:nvPr/>
        </p:nvGrpSpPr>
        <p:grpSpPr>
          <a:xfrm>
            <a:off x="1016001" y="1035146"/>
            <a:ext cx="3399809" cy="5189633"/>
            <a:chOff x="457198" y="889325"/>
            <a:chExt cx="2321259" cy="3811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95E7D9-8336-4038-B706-6B38F65ED92E}"/>
                </a:ext>
              </a:extLst>
            </p:cNvPr>
            <p:cNvGrpSpPr/>
            <p:nvPr/>
          </p:nvGrpSpPr>
          <p:grpSpPr>
            <a:xfrm>
              <a:off x="457198" y="889325"/>
              <a:ext cx="2321259" cy="3811263"/>
              <a:chOff x="-838202" y="838319"/>
              <a:chExt cx="2321259" cy="381126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D4E9D3-B070-4F40-9A94-15C4D7476090}"/>
                  </a:ext>
                </a:extLst>
              </p:cNvPr>
              <p:cNvPicPr/>
              <p:nvPr/>
            </p:nvPicPr>
            <p:blipFill rotWithShape="1">
              <a:blip r:embed="rId3"/>
              <a:srcRect l="16794" t="4601" r="68158" b="36827"/>
              <a:stretch/>
            </p:blipFill>
            <p:spPr bwMode="auto">
              <a:xfrm>
                <a:off x="-193343" y="838319"/>
                <a:ext cx="1676400" cy="381126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D16A6A-F207-4824-B2AC-F396B67AC859}"/>
                  </a:ext>
                </a:extLst>
              </p:cNvPr>
              <p:cNvSpPr/>
              <p:nvPr/>
            </p:nvSpPr>
            <p:spPr>
              <a:xfrm>
                <a:off x="-838202" y="2636047"/>
                <a:ext cx="190500" cy="2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6E296C-D68C-46E0-8D76-A052ADFE59FB}"/>
                  </a:ext>
                </a:extLst>
              </p:cNvPr>
              <p:cNvSpPr/>
              <p:nvPr/>
            </p:nvSpPr>
            <p:spPr>
              <a:xfrm>
                <a:off x="-457200" y="4386677"/>
                <a:ext cx="571500" cy="215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A4D04E-B770-48C4-86EB-7DCDD17F07DB}"/>
                </a:ext>
              </a:extLst>
            </p:cNvPr>
            <p:cNvSpPr/>
            <p:nvPr/>
          </p:nvSpPr>
          <p:spPr>
            <a:xfrm>
              <a:off x="915819" y="2541101"/>
              <a:ext cx="571500" cy="215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586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DF1F61-B666-43AA-9838-5BB8755F359D}"/>
              </a:ext>
            </a:extLst>
          </p:cNvPr>
          <p:cNvGrpSpPr/>
          <p:nvPr/>
        </p:nvGrpSpPr>
        <p:grpSpPr>
          <a:xfrm>
            <a:off x="1479360" y="1164597"/>
            <a:ext cx="4914608" cy="3841214"/>
            <a:chOff x="3940769" y="2437424"/>
            <a:chExt cx="4775754" cy="3719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4B9241-2FE6-4532-B842-2872DDAE1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 t="11836" r="-2008" b="8966"/>
            <a:stretch/>
          </p:blipFill>
          <p:spPr>
            <a:xfrm>
              <a:off x="4666600" y="2437424"/>
              <a:ext cx="4049923" cy="32161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970B5B-818F-4485-BB06-CF6877A196D6}"/>
                </a:ext>
              </a:extLst>
            </p:cNvPr>
            <p:cNvSpPr txBox="1"/>
            <p:nvPr/>
          </p:nvSpPr>
          <p:spPr>
            <a:xfrm>
              <a:off x="5935153" y="5787935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B80C15-7D9B-45D9-A90C-F4F91B46B231}"/>
                </a:ext>
              </a:extLst>
            </p:cNvPr>
            <p:cNvSpPr txBox="1"/>
            <p:nvPr/>
          </p:nvSpPr>
          <p:spPr>
            <a:xfrm rot="16200000">
              <a:off x="3529381" y="344064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2C4E7B-2E6C-447B-8683-5658561BA725}"/>
                </a:ext>
              </a:extLst>
            </p:cNvPr>
            <p:cNvSpPr txBox="1"/>
            <p:nvPr/>
          </p:nvSpPr>
          <p:spPr>
            <a:xfrm>
              <a:off x="5034013" y="5536083"/>
              <a:ext cx="348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            OSA  Present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A30F15-7516-428D-8AD4-C46628498958}"/>
              </a:ext>
            </a:extLst>
          </p:cNvPr>
          <p:cNvSpPr txBox="1"/>
          <p:nvPr/>
        </p:nvSpPr>
        <p:spPr>
          <a:xfrm rot="16200000">
            <a:off x="220540" y="2411180"/>
            <a:ext cx="3581238" cy="38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          OSA  Present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77F77-1AEB-45B7-843F-90EC8C0C62FC}"/>
              </a:ext>
            </a:extLst>
          </p:cNvPr>
          <p:cNvSpPr txBox="1"/>
          <p:nvPr/>
        </p:nvSpPr>
        <p:spPr>
          <a:xfrm>
            <a:off x="1769828" y="4506092"/>
            <a:ext cx="64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D07F9A-6184-4427-B182-F1EF67B44EE1}"/>
              </a:ext>
            </a:extLst>
          </p:cNvPr>
          <p:cNvGrpSpPr/>
          <p:nvPr/>
        </p:nvGrpSpPr>
        <p:grpSpPr>
          <a:xfrm>
            <a:off x="5511691" y="682512"/>
            <a:ext cx="5217875" cy="4621084"/>
            <a:chOff x="5511691" y="682512"/>
            <a:chExt cx="5217875" cy="46210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B9E50F-5A64-4F3E-92BE-9EB1307C9245}"/>
                </a:ext>
              </a:extLst>
            </p:cNvPr>
            <p:cNvGrpSpPr/>
            <p:nvPr/>
          </p:nvGrpSpPr>
          <p:grpSpPr>
            <a:xfrm>
              <a:off x="5511691" y="1009910"/>
              <a:ext cx="5217875" cy="3382581"/>
              <a:chOff x="2564422" y="1420238"/>
              <a:chExt cx="5217875" cy="338258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7C80D23-0726-4770-BC98-709EC7A57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8" t="11440" r="4170" b="9908"/>
              <a:stretch/>
            </p:blipFill>
            <p:spPr>
              <a:xfrm>
                <a:off x="3515557" y="1420238"/>
                <a:ext cx="4266740" cy="338258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6AC69-44C9-4A2D-B518-0496E20C394E}"/>
                  </a:ext>
                </a:extLst>
              </p:cNvPr>
              <p:cNvSpPr txBox="1"/>
              <p:nvPr/>
            </p:nvSpPr>
            <p:spPr>
              <a:xfrm rot="16200000">
                <a:off x="2153034" y="2641795"/>
                <a:ext cx="1192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68032F-9AF8-4845-B2F5-96715DCB8FAF}"/>
                </a:ext>
              </a:extLst>
            </p:cNvPr>
            <p:cNvSpPr txBox="1"/>
            <p:nvPr/>
          </p:nvSpPr>
          <p:spPr>
            <a:xfrm>
              <a:off x="7765875" y="4922214"/>
              <a:ext cx="1226767" cy="3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B6A4FC-2D4A-4F1D-BD3A-F37A135B6B3E}"/>
                </a:ext>
              </a:extLst>
            </p:cNvPr>
            <p:cNvSpPr txBox="1"/>
            <p:nvPr/>
          </p:nvSpPr>
          <p:spPr>
            <a:xfrm>
              <a:off x="6393968" y="4369194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FC0A00-3686-4211-86B9-5D0E9689C33B}"/>
                </a:ext>
              </a:extLst>
            </p:cNvPr>
            <p:cNvSpPr txBox="1"/>
            <p:nvPr/>
          </p:nvSpPr>
          <p:spPr>
            <a:xfrm>
              <a:off x="8418619" y="435161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7543E-1124-46D2-B4EB-F390789545FB}"/>
                </a:ext>
              </a:extLst>
            </p:cNvPr>
            <p:cNvSpPr txBox="1"/>
            <p:nvPr/>
          </p:nvSpPr>
          <p:spPr>
            <a:xfrm>
              <a:off x="5671757" y="4576417"/>
              <a:ext cx="64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1676AA-0683-41CB-8F62-830DEE95785D}"/>
                </a:ext>
              </a:extLst>
            </p:cNvPr>
            <p:cNvSpPr txBox="1"/>
            <p:nvPr/>
          </p:nvSpPr>
          <p:spPr>
            <a:xfrm>
              <a:off x="7751916" y="4359480"/>
              <a:ext cx="15183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B6AD03-F85E-40D0-A856-74F0F0111A4E}"/>
                </a:ext>
              </a:extLst>
            </p:cNvPr>
            <p:cNvSpPr txBox="1"/>
            <p:nvPr/>
          </p:nvSpPr>
          <p:spPr>
            <a:xfrm rot="16200000">
              <a:off x="5352932" y="3510749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B312C9-4225-471A-BA49-C8F88D8F88ED}"/>
                </a:ext>
              </a:extLst>
            </p:cNvPr>
            <p:cNvSpPr txBox="1"/>
            <p:nvPr/>
          </p:nvSpPr>
          <p:spPr>
            <a:xfrm rot="16200000">
              <a:off x="5372723" y="247022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C5892-E5ED-4A26-90CB-534B2D3CDE39}"/>
                </a:ext>
              </a:extLst>
            </p:cNvPr>
            <p:cNvSpPr txBox="1"/>
            <p:nvPr/>
          </p:nvSpPr>
          <p:spPr>
            <a:xfrm rot="16200000">
              <a:off x="5289914" y="1266830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B556D2-5AAE-4187-B53C-F6BEADE5671C}"/>
              </a:ext>
            </a:extLst>
          </p:cNvPr>
          <p:cNvSpPr txBox="1"/>
          <p:nvPr/>
        </p:nvSpPr>
        <p:spPr>
          <a:xfrm>
            <a:off x="1310728" y="345738"/>
            <a:ext cx="1003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AHI</a:t>
            </a:r>
            <a:r>
              <a:rPr lang="en-US" sz="2400" dirty="0"/>
              <a:t>, calculated by the number of apnea and hypopnea events per hour of sleep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55A9E-D90D-41D8-8A0E-FC6163E55C80}"/>
              </a:ext>
            </a:extLst>
          </p:cNvPr>
          <p:cNvSpPr txBox="1"/>
          <p:nvPr/>
        </p:nvSpPr>
        <p:spPr>
          <a:xfrm>
            <a:off x="2415342" y="5184694"/>
            <a:ext cx="275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binary AHI classes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  Normal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&gt; 5 as OSA Present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0.93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CB595-A389-45AE-8F84-F82A1852A412}"/>
              </a:ext>
            </a:extLst>
          </p:cNvPr>
          <p:cNvSpPr txBox="1"/>
          <p:nvPr/>
        </p:nvSpPr>
        <p:spPr>
          <a:xfrm>
            <a:off x="6317271" y="5211357"/>
            <a:ext cx="3925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three AHI classes 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5: Normal;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 &lt; 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15: Mild OSA;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15 &lt; AHI &lt; 30: Moderate OSA,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0.70.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227-2538-4178-BF79-2BB18BD0B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2BA5A-B955-4521-86B5-7E583D74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43037-1F10-4BC6-A456-6C0DFF0D7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24B4-6F62-4714-B65B-7FEF26DCAD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50287" y="3252833"/>
            <a:ext cx="4673600" cy="21432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person in a hospital bed&#10;&#10;Description automatically generated with low confidence">
            <a:extLst>
              <a:ext uri="{FF2B5EF4-FFF2-40B4-BE49-F238E27FC236}">
                <a16:creationId xmlns:a16="http://schemas.microsoft.com/office/drawing/2014/main" id="{93FFB067-DCEC-46A8-98FA-3C0BAF21E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40" y="784192"/>
            <a:ext cx="2743200" cy="1792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096FB4-3D16-4806-BE32-155C29011966}"/>
              </a:ext>
            </a:extLst>
          </p:cNvPr>
          <p:cNvSpPr txBox="1"/>
          <p:nvPr/>
        </p:nvSpPr>
        <p:spPr>
          <a:xfrm>
            <a:off x="453065" y="5622978"/>
            <a:ext cx="6196552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respiratory disorders detection using non-invasive sensors integrated into bed.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CBE6F17-B13A-400A-9F93-8666D29F5C9D}"/>
              </a:ext>
            </a:extLst>
          </p:cNvPr>
          <p:cNvSpPr/>
          <p:nvPr/>
        </p:nvSpPr>
        <p:spPr>
          <a:xfrm rot="5400000">
            <a:off x="3203748" y="3145720"/>
            <a:ext cx="39038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439AB-A626-4C32-B9F2-F86A6DC137CD}"/>
              </a:ext>
            </a:extLst>
          </p:cNvPr>
          <p:cNvSpPr txBox="1"/>
          <p:nvPr/>
        </p:nvSpPr>
        <p:spPr>
          <a:xfrm>
            <a:off x="1773341" y="3361791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invisible sensing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3FE2B-EA25-4A46-9DB9-651E7FDFC9BA}"/>
              </a:ext>
            </a:extLst>
          </p:cNvPr>
          <p:cNvSpPr txBox="1"/>
          <p:nvPr/>
        </p:nvSpPr>
        <p:spPr>
          <a:xfrm>
            <a:off x="6649617" y="1757238"/>
            <a:ext cx="4937619" cy="298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current sleep apnea diagnosis platform was mostly based on PSG, which remained expensive in terms of hardware and operators, uncomfortable from body electrodes, and time-consuming for deployment.  The ability to predict upcoming SDB events by PSG was also limited. </a:t>
            </a:r>
          </a:p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future, our covert detection and prediction system could expedite intervention, and improve diagnosis and therapy for respiratory disturbance during sleep.</a:t>
            </a:r>
          </a:p>
        </p:txBody>
      </p:sp>
    </p:spTree>
    <p:extLst>
      <p:ext uri="{BB962C8B-B14F-4D97-AF65-F5344CB8AC3E}">
        <p14:creationId xmlns:p14="http://schemas.microsoft.com/office/powerpoint/2010/main" val="10178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887</Words>
  <Application>Microsoft Office PowerPoint</Application>
  <PresentationFormat>Widescreen</PresentationFormat>
  <Paragraphs>172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PowerPoint Presentation</vt:lpstr>
      <vt:lpstr>Experimental Setup in sleep center </vt:lpstr>
      <vt:lpstr>Signal processing procedures </vt:lpstr>
      <vt:lpstr>Waveform  examples</vt:lpstr>
      <vt:lpstr>Detect sleep disorders using ML model</vt:lpstr>
      <vt:lpstr>Predict sleep disorders using ML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Zijing Zhang</dc:creator>
  <cp:lastModifiedBy>Zijing Zhang</cp:lastModifiedBy>
  <cp:revision>7</cp:revision>
  <dcterms:created xsi:type="dcterms:W3CDTF">2022-09-01T03:50:35Z</dcterms:created>
  <dcterms:modified xsi:type="dcterms:W3CDTF">2022-11-08T16:28:47Z</dcterms:modified>
</cp:coreProperties>
</file>