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1FF56-3943-CE4E-B5F2-4322AF9AC906}" v="766" dt="2021-03-02T16:49:32.666"/>
    <p1510:client id="{1C5DEDE9-587B-A79B-7835-6BF8FC7E536C}" v="3" dt="2021-03-02T16:16:36.250"/>
    <p1510:client id="{E9044077-00FA-40FE-AC69-6C2DF3E3849B}" v="99" dt="2021-03-02T16:11:3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avedefender.ru/matematicheskaya-vselennaya-eksponentsialy-i-eksponentsialnyj-rost-prostym-yazykom/" TargetMode="External"/><Relationship Id="rId2" Type="http://schemas.openxmlformats.org/officeDocument/2006/relationships/hyperlink" Target="https://www.investopedia.com/terms/e/exponential-growth.asp#:~:text=Exponential%20growth%20is%20a%20pattern,curve%20of%20an%20exponential%20function.&amp;text=The%20population%20is%20growing%20to,case%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dexinvesting.ru/%D0%BA%D0%B0%D0%BF%D0%B8%D1%82%D0%B0%D0%BB%D0%B8%D0%B7%D0%B0%D1%86%D0%B8%D1%8F-%D0%B8%D0%BD%D0%B2%D0%B5%D1%81%D1%82%D0%B8%D1%86%D0%B8%D0%B9/" TargetMode="External"/><Relationship Id="rId5" Type="http://schemas.openxmlformats.org/officeDocument/2006/relationships/hyperlink" Target="https://futurist.ru/articles/165-rost-po-eksponente-kak-nauchitysya-predskazivaty-budushchee" TargetMode="External"/><Relationship Id="rId4" Type="http://schemas.openxmlformats.org/officeDocument/2006/relationships/hyperlink" Target="https://vc.ru/finance/110492-chto-takoe-slozhnyy-procent-i-kak-investoru-na-nem-zarabot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244B2-32ED-4AD3-8498-5214BD05E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079" y="402285"/>
            <a:ext cx="4260603" cy="30363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" sz="3200" dirty="0">
                <a:latin typeface="Arial"/>
                <a:ea typeface="+mj-lt"/>
                <a:cs typeface="+mj-lt"/>
              </a:rPr>
              <a:t>Экспоненциальный рост экономики</a:t>
            </a:r>
            <a:endParaRPr lang="ru-RU" sz="3200">
              <a:latin typeface="Arial"/>
              <a:cs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7E240E-7F04-4FB7-8400-84C75BC8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462" y="3973619"/>
            <a:ext cx="4435837" cy="1376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b="1" dirty="0">
                <a:latin typeface="Arial"/>
                <a:ea typeface="+mn-lt"/>
                <a:cs typeface="+mn-lt"/>
              </a:rPr>
              <a:t>Студент: Каримов Зуфар</a:t>
            </a:r>
            <a:endParaRPr lang="ru" b="1" u="sng">
              <a:latin typeface="Arial"/>
              <a:cs typeface="Calibri"/>
            </a:endParaRPr>
          </a:p>
          <a:p>
            <a:r>
              <a:rPr lang="ru" b="1" dirty="0">
                <a:latin typeface="Arial"/>
                <a:ea typeface="+mn-lt"/>
                <a:cs typeface="+mn-lt"/>
              </a:rPr>
              <a:t>Группа: НПИбд-01-18</a:t>
            </a:r>
            <a:endParaRPr lang="ru" b="1" u="sng">
              <a:latin typeface="Arial"/>
              <a:cs typeface="Calibri"/>
            </a:endParaRPr>
          </a:p>
        </p:txBody>
      </p:sp>
      <p:pic>
        <p:nvPicPr>
          <p:cNvPr id="4" name="Picture 3" descr="Документ с графиком и ручкой">
            <a:extLst>
              <a:ext uri="{FF2B5EF4-FFF2-40B4-BE49-F238E27FC236}">
                <a16:creationId xmlns:a16="http://schemas.microsoft.com/office/drawing/2014/main" id="{F70ED36F-821A-40C2-BA28-BB031644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2" r="9370" b="-4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C699C-F3E2-413B-90E3-22BFBA2B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ru" b="1" dirty="0"/>
              <a:t>Содержание </a:t>
            </a:r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810C5-43B5-48B6-B273-2F415D28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507" y="983671"/>
            <a:ext cx="5942737" cy="49425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140000"/>
              </a:lnSpc>
            </a:pPr>
            <a:r>
              <a:rPr lang="ru-RU" sz="1600" b="1" dirty="0">
                <a:latin typeface="Arial"/>
                <a:cs typeface="Arial"/>
              </a:rPr>
              <a:t>Введение </a:t>
            </a:r>
          </a:p>
          <a:p>
            <a:pPr marL="342900" indent="-342900">
              <a:lnSpc>
                <a:spcPct val="140000"/>
              </a:lnSpc>
            </a:pPr>
            <a:r>
              <a:rPr lang="ru-RU" sz="1600" b="1" dirty="0">
                <a:latin typeface="Arial"/>
                <a:cs typeface="Arial"/>
              </a:rPr>
              <a:t>Экспоненциальный рост </a:t>
            </a:r>
            <a:endParaRPr lang="ru-RU" sz="1600" b="1">
              <a:latin typeface="Arial"/>
              <a:ea typeface="+mn-lt"/>
              <a:cs typeface="Arial"/>
            </a:endParaRPr>
          </a:p>
          <a:p>
            <a:pPr marL="834390" lvl="2">
              <a:lnSpc>
                <a:spcPct val="140000"/>
              </a:lnSpc>
            </a:pPr>
            <a:r>
              <a:rPr lang="ru-RU" b="1" dirty="0">
                <a:latin typeface="Arial"/>
                <a:ea typeface="+mn-lt"/>
                <a:cs typeface="+mn-lt"/>
              </a:rPr>
              <a:t>    </a:t>
            </a:r>
            <a:r>
              <a:rPr lang="ru-RU" dirty="0">
                <a:latin typeface="Arial"/>
                <a:ea typeface="+mn-lt"/>
                <a:cs typeface="+mn-lt"/>
              </a:rPr>
              <a:t>Что такое экспоненциальный рост</a:t>
            </a:r>
            <a:endParaRPr lang="en-US">
              <a:latin typeface="Arial"/>
              <a:ea typeface="+mn-lt"/>
              <a:cs typeface="+mn-lt"/>
            </a:endParaRPr>
          </a:p>
          <a:p>
            <a:pPr marL="891540" lvl="2" indent="-342900">
              <a:lnSpc>
                <a:spcPct val="140000"/>
              </a:lnSpc>
              <a:buClr>
                <a:srgbClr val="B2BDAD"/>
              </a:buClr>
              <a:buFont typeface="Arial"/>
              <a:buChar char="•"/>
            </a:pPr>
            <a:r>
              <a:rPr lang="ru-RU" dirty="0">
                <a:latin typeface="Arial"/>
                <a:ea typeface="+mn-lt"/>
                <a:cs typeface="+mn-lt"/>
              </a:rPr>
              <a:t>   Наглядный пример экспоненциального роста</a:t>
            </a:r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-RU" sz="1600" b="1" dirty="0">
                <a:latin typeface="Arial"/>
                <a:ea typeface="+mn-lt"/>
                <a:cs typeface="+mn-lt"/>
              </a:rPr>
              <a:t>Применение экспоненциального роста в финансах</a:t>
            </a:r>
            <a:endParaRPr lang="ru-RU" sz="1600" b="1" dirty="0">
              <a:latin typeface="Arial"/>
              <a:cs typeface="Arial"/>
            </a:endParaRPr>
          </a:p>
          <a:p>
            <a:pPr marL="662940" lvl="2" indent="-342900">
              <a:lnSpc>
                <a:spcPct val="140000"/>
              </a:lnSpc>
              <a:buClr>
                <a:srgbClr val="B2BDAD"/>
              </a:buClr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          </a:t>
            </a:r>
            <a:r>
              <a:rPr lang="ru-RU" dirty="0">
                <a:latin typeface="Arial"/>
                <a:ea typeface="+mn-lt"/>
                <a:cs typeface="+mn-lt"/>
              </a:rPr>
              <a:t>Магия сложного процента</a:t>
            </a:r>
            <a:endParaRPr lang="ru-RU" dirty="0">
              <a:latin typeface="Arial"/>
              <a:cs typeface="Arial"/>
            </a:endParaRPr>
          </a:p>
          <a:p>
            <a:pPr marL="662940" lvl="2" indent="-342900">
              <a:lnSpc>
                <a:spcPct val="140000"/>
              </a:lnSpc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          </a:t>
            </a:r>
            <a:r>
              <a:rPr lang="ru-RU" dirty="0">
                <a:latin typeface="Arial"/>
                <a:ea typeface="+mn-lt"/>
                <a:cs typeface="+mn-lt"/>
              </a:rPr>
              <a:t>Ключевые составляющие сложных процентов</a:t>
            </a:r>
            <a:endParaRPr lang="ru-RU" dirty="0">
              <a:latin typeface="Arial"/>
              <a:cs typeface="Arial"/>
            </a:endParaRPr>
          </a:p>
          <a:p>
            <a:pPr marL="342900" indent="-342900">
              <a:lnSpc>
                <a:spcPct val="140000"/>
              </a:lnSpc>
            </a:pPr>
            <a:r>
              <a:rPr lang="ru-RU" sz="1600" b="1" dirty="0">
                <a:latin typeface="Arial"/>
                <a:cs typeface="Arial"/>
              </a:rPr>
              <a:t>Заключение </a:t>
            </a:r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-RU" sz="1600" b="1" dirty="0">
                <a:latin typeface="Arial"/>
                <a:cs typeface="Arial"/>
              </a:rPr>
              <a:t>Список литературы по теме    </a:t>
            </a:r>
            <a:r>
              <a:rPr lang="ru-RU" sz="1600" dirty="0">
                <a:latin typeface="Arial"/>
                <a:cs typeface="Arial"/>
              </a:rPr>
              <a:t>   </a:t>
            </a:r>
          </a:p>
        </p:txBody>
      </p:sp>
      <p:sp>
        <p:nvSpPr>
          <p:cNvPr id="140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0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411D8-3E9D-4984-9DB1-15E002A9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/>
              <a:t>Что такое экспоненциальный рост? </a:t>
            </a:r>
            <a:endParaRPr lang="en-US" sz="38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59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DC720B0-6EAA-46D0-8B1D-735C01BA9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560" y="1592390"/>
            <a:ext cx="4765855" cy="38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61E3CBF-4E12-4928-8D3B-03282DCE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3" y="1638845"/>
            <a:ext cx="3679285" cy="3091058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2DD7C8C-81BB-475B-AEFC-5E798DAB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9718" y="1641690"/>
            <a:ext cx="5820524" cy="294159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FC2AAAA-3320-45C6-B519-EDA74196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0">
              <a:extLst>
                <a:ext uri="{FF2B5EF4-FFF2-40B4-BE49-F238E27FC236}">
                  <a16:creationId xmlns:a16="http://schemas.microsoft.com/office/drawing/2014/main" id="{1D08A4B9-6797-4801-B23E-13A88CE7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8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тол, чашка&#10;&#10;Автоматически созданное описание">
            <a:extLst>
              <a:ext uri="{FF2B5EF4-FFF2-40B4-BE49-F238E27FC236}">
                <a16:creationId xmlns:a16="http://schemas.microsoft.com/office/drawing/2014/main" id="{9FF6E7A0-44B4-413C-BDCC-0DD211758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95" b="3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D25F9-4A79-44F8-B6EE-12DBFDD7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39" y="215153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Магия сложного процента</a:t>
            </a:r>
            <a:r>
              <a:rPr lang="en-US" sz="540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36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B0501-CA63-4FAF-8980-7C2AC539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ea typeface="+mj-lt"/>
                <a:cs typeface="+mj-lt"/>
              </a:rPr>
              <a:t>Вклад при начислении простого и сложного процента в течение 20 лет</a:t>
            </a:r>
            <a:endParaRPr lang="ru-RU" dirty="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5A38199-840D-48BC-92F7-01E27743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591" y="1994588"/>
            <a:ext cx="6268527" cy="4326864"/>
          </a:xfrm>
        </p:spPr>
      </p:pic>
    </p:spTree>
    <p:extLst>
      <p:ext uri="{BB962C8B-B14F-4D97-AF65-F5344CB8AC3E}">
        <p14:creationId xmlns:p14="http://schemas.microsoft.com/office/powerpoint/2010/main" val="21327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Клавиши старинного кассового аппарата">
            <a:extLst>
              <a:ext uri="{FF2B5EF4-FFF2-40B4-BE49-F238E27FC236}">
                <a16:creationId xmlns:a16="http://schemas.microsoft.com/office/drawing/2014/main" id="{E7DD5C99-D09D-47B4-8673-49D252E84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041" r="25738" b="-7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2A84-6A59-47A9-934D-A68AC6FC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ru" b="1">
                <a:solidFill>
                  <a:srgbClr val="FFFFFF"/>
                </a:solidFill>
                <a:ea typeface="+mj-lt"/>
                <a:cs typeface="+mj-lt"/>
              </a:rPr>
              <a:t>Ключевые составляющие сложных процентов</a:t>
            </a:r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DE21D-B60B-41CB-ACB1-2AFF3869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736" y="387471"/>
            <a:ext cx="6024831" cy="6471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40000"/>
              </a:lnSpc>
              <a:buClr>
                <a:srgbClr val="F1F3F0">
                  <a:lumMod val="75000"/>
                </a:srgbClr>
              </a:buClr>
            </a:pPr>
            <a:endParaRPr lang="ru" sz="1600" dirty="0">
              <a:ea typeface="+mn-lt"/>
              <a:cs typeface="+mn-lt"/>
            </a:endParaRPr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" sz="1600" dirty="0">
                <a:ea typeface="+mn-lt"/>
                <a:cs typeface="+mn-lt"/>
              </a:rPr>
              <a:t>Процентная ставка. Чем выше процентная ставка, тем больше денег можно зарабатывать.</a:t>
            </a:r>
            <a:endParaRPr lang="ru" sz="1600"/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" sz="1600" dirty="0">
                <a:ea typeface="+mn-lt"/>
                <a:cs typeface="+mn-lt"/>
              </a:rPr>
              <a:t>Стартовый капитал. С какой суммы вы начинаете? Хотя со временем начисление сложных процентов суммируется, но все же зависит от начальной суммы.</a:t>
            </a:r>
            <a:endParaRPr lang="ru" sz="1600" dirty="0"/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" sz="1600" dirty="0">
                <a:ea typeface="+mn-lt"/>
                <a:cs typeface="+mn-lt"/>
              </a:rPr>
              <a:t>Частота начисления. Как часто человек будет реинвестировать – ежедневно, ежемесячно или ежегодно – определяет, насколько быстро растет баланс. </a:t>
            </a:r>
            <a:endParaRPr lang="ru" sz="1600" dirty="0"/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r>
              <a:rPr lang="ru" sz="1600" dirty="0">
                <a:ea typeface="+mn-lt"/>
                <a:cs typeface="+mn-lt"/>
              </a:rPr>
              <a:t>Продолжительность. Чем дольше вы оставляете деньги на сберегательном счете, тем дольше он будет накапливаться.</a:t>
            </a:r>
            <a:endParaRPr lang="ru" sz="1600" dirty="0"/>
          </a:p>
          <a:p>
            <a:pPr>
              <a:lnSpc>
                <a:spcPct val="140000"/>
              </a:lnSpc>
              <a:buClr>
                <a:srgbClr val="B2BDAD"/>
              </a:buClr>
            </a:pPr>
            <a:r>
              <a:rPr lang="ru" sz="1600" dirty="0">
                <a:ea typeface="+mn-lt"/>
                <a:cs typeface="+mn-lt"/>
              </a:rPr>
              <a:t>Депозиты и снятие средств. Ожидаете ли вы регулярно пополнять свой счет? Скорость, с которой вы увеличиваете свой основной баланс, имеет большое значение в долгосрочной перспективе.</a:t>
            </a:r>
            <a:endParaRPr lang="ru" sz="1600" dirty="0"/>
          </a:p>
          <a:p>
            <a:pPr marL="342900" indent="-342900">
              <a:lnSpc>
                <a:spcPct val="140000"/>
              </a:lnSpc>
              <a:buClr>
                <a:srgbClr val="B2BDAD"/>
              </a:buClr>
            </a:pPr>
            <a:endParaRPr lang="ru" sz="1400"/>
          </a:p>
          <a:p>
            <a:pPr>
              <a:lnSpc>
                <a:spcPct val="140000"/>
              </a:lnSpc>
              <a:buClr>
                <a:srgbClr val="B2BDAD"/>
              </a:buClr>
            </a:pPr>
            <a:endParaRPr lang="ru" sz="1400"/>
          </a:p>
        </p:txBody>
      </p:sp>
    </p:spTree>
    <p:extLst>
      <p:ext uri="{BB962C8B-B14F-4D97-AF65-F5344CB8AC3E}">
        <p14:creationId xmlns:p14="http://schemas.microsoft.com/office/powerpoint/2010/main" val="20800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AE5E-2F28-4752-9316-F999398D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>
                <a:ea typeface="+mj-lt"/>
                <a:cs typeface="+mj-lt"/>
              </a:rPr>
              <a:t>Список литературы по теме.</a:t>
            </a:r>
            <a:r>
              <a:rPr lang="ru-RU" dirty="0">
                <a:ea typeface="+mj-lt"/>
                <a:cs typeface="+mj-lt"/>
              </a:rPr>
              <a:t>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1570F-461C-4FCD-B25F-2AB8672C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6369"/>
            <a:ext cx="9691520" cy="50126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" sz="1600" b="1" dirty="0">
                <a:ea typeface="+mn-lt"/>
                <a:cs typeface="+mn-lt"/>
                <a:hlinkClick r:id="rId2"/>
              </a:rPr>
              <a:t>https://www.investopedia.com/terms/e/exponential-growth.asp#:~:text=Exponential%20growth%20is%20a%20pattern,curve%20of%20an%20exponential%20function.&amp;text=The%20population%20is%20growing%20to,case%20</a:t>
            </a:r>
            <a:r>
              <a:rPr lang="ru" sz="1600" b="1" dirty="0">
                <a:ea typeface="+mn-lt"/>
                <a:cs typeface="+mn-lt"/>
              </a:rPr>
              <a:t> </a:t>
            </a:r>
            <a:endParaRPr lang="ru-RU" sz="1600"/>
          </a:p>
          <a:p>
            <a:r>
              <a:rPr lang="ru" sz="1600" b="1" dirty="0">
                <a:ea typeface="+mn-lt"/>
                <a:cs typeface="+mn-lt"/>
                <a:hlinkClick r:id="rId3"/>
              </a:rPr>
              <a:t>https://bravedefender.ru/matematicheskaya-vselennaya-eksponentsialy-i-eksponentsialnyj-rost-prostym-yazykom/</a:t>
            </a:r>
            <a:r>
              <a:rPr lang="ru" sz="1600" b="1" dirty="0">
                <a:ea typeface="+mn-lt"/>
                <a:cs typeface="+mn-lt"/>
              </a:rPr>
              <a:t> </a:t>
            </a:r>
            <a:endParaRPr lang="ru-RU" sz="1600"/>
          </a:p>
          <a:p>
            <a:r>
              <a:rPr lang="ru" sz="1600" b="1" dirty="0">
                <a:ea typeface="+mn-lt"/>
                <a:cs typeface="+mn-lt"/>
                <a:hlinkClick r:id="rId4"/>
              </a:rPr>
              <a:t>https://vc.ru/finance/110492-chto-takoe-slozhnyy-procent-i-kak-investoru-na-nem-zarabotat</a:t>
            </a:r>
            <a:r>
              <a:rPr lang="ru" sz="1600" b="1" dirty="0">
                <a:ea typeface="+mn-lt"/>
                <a:cs typeface="+mn-lt"/>
              </a:rPr>
              <a:t> </a:t>
            </a:r>
            <a:endParaRPr lang="ru-RU" sz="1600"/>
          </a:p>
          <a:p>
            <a:r>
              <a:rPr lang="ru" sz="1600" b="1" dirty="0">
                <a:ea typeface="+mn-lt"/>
                <a:cs typeface="+mn-lt"/>
                <a:hlinkClick r:id="rId5"/>
              </a:rPr>
              <a:t>https://futurist.ru/articles/165-rost-po-eksponente-kak-nauchitysya-predskazivaty-budushchee</a:t>
            </a:r>
            <a:r>
              <a:rPr lang="ru" sz="1600" b="1" dirty="0">
                <a:ea typeface="+mn-lt"/>
                <a:cs typeface="+mn-lt"/>
              </a:rPr>
              <a:t> </a:t>
            </a:r>
            <a:endParaRPr lang="ru-RU" sz="1600"/>
          </a:p>
          <a:p>
            <a:r>
              <a:rPr lang="ru" sz="1600" b="1" dirty="0">
                <a:ea typeface="+mn-lt"/>
                <a:cs typeface="+mn-lt"/>
                <a:hlinkClick r:id="rId6"/>
              </a:rPr>
              <a:t>https://indexinvesting.ru/%D0%BA%D0%B0%D0%BF%D0%B8%D1%82%D0%B0%D0%BB%D0%B8%D0%B7%D0%B0%D1%86%D0%B8%D1%8F-%D0%B8%D0%BD%D0%B2%D0%B5%D1%81%D1%82%D0%B8%D1%86%D0%B8%D0%B9/</a:t>
            </a:r>
            <a:r>
              <a:rPr lang="ru" sz="1600" b="1" dirty="0">
                <a:ea typeface="+mn-lt"/>
                <a:cs typeface="+mn-lt"/>
              </a:rPr>
              <a:t> 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5684977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BohemianVTI</vt:lpstr>
      <vt:lpstr>Экспоненциальный рост экономики</vt:lpstr>
      <vt:lpstr>Содержание </vt:lpstr>
      <vt:lpstr>Что такое экспоненциальный рост? </vt:lpstr>
      <vt:lpstr>Презентация PowerPoint</vt:lpstr>
      <vt:lpstr>Магия сложного процента </vt:lpstr>
      <vt:lpstr>Вклад при начислении простого и сложного процента в течение 20 лет</vt:lpstr>
      <vt:lpstr>Ключевые составляющие сложных процентов </vt:lpstr>
      <vt:lpstr>Список литературы по теме.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185</cp:revision>
  <dcterms:created xsi:type="dcterms:W3CDTF">2021-03-02T16:03:07Z</dcterms:created>
  <dcterms:modified xsi:type="dcterms:W3CDTF">2021-03-02T16:50:39Z</dcterms:modified>
</cp:coreProperties>
</file>