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67FB6-B198-4D43-900D-104C86D1FF45}" v="572" dt="2021-02-26T14:59:21.987"/>
    <p1510:client id="{FAC5416B-DF15-F17A-8F46-722BDF64F1FB}" v="363" dt="2021-02-26T15:27:05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87B14-455C-4DF0-A8D2-4EE92C2CED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2714A5-7AF1-4165-8119-50FF775EFFB7}">
      <dgm:prSet/>
      <dgm:spPr/>
      <dgm:t>
        <a:bodyPr/>
        <a:lstStyle/>
        <a:p>
          <a:r>
            <a:rPr lang="ru-RU"/>
            <a:t>Олифер В. Компьютерные сети. Принципы, технологии, протоколы. Учебник для вузов / В. Олифер, Н. Олифер; Питер, 2014. - 960с.</a:t>
          </a:r>
          <a:endParaRPr lang="en-US"/>
        </a:p>
      </dgm:t>
    </dgm:pt>
    <dgm:pt modelId="{E5C0F948-22E9-4A6E-97E4-378CF2B21754}" type="parTrans" cxnId="{01D3D454-5AC8-4C6F-A071-DDCA828C3903}">
      <dgm:prSet/>
      <dgm:spPr/>
      <dgm:t>
        <a:bodyPr/>
        <a:lstStyle/>
        <a:p>
          <a:endParaRPr lang="en-US"/>
        </a:p>
      </dgm:t>
    </dgm:pt>
    <dgm:pt modelId="{E6A8BD19-3DC0-4C78-8456-3B3A35AF214F}" type="sibTrans" cxnId="{01D3D454-5AC8-4C6F-A071-DDCA828C3903}">
      <dgm:prSet/>
      <dgm:spPr/>
      <dgm:t>
        <a:bodyPr/>
        <a:lstStyle/>
        <a:p>
          <a:endParaRPr lang="en-US"/>
        </a:p>
      </dgm:t>
    </dgm:pt>
    <dgm:pt modelId="{9D9692D5-6017-43BA-AADE-8DE61026EE64}">
      <dgm:prSet/>
      <dgm:spPr/>
      <dgm:t>
        <a:bodyPr/>
        <a:lstStyle/>
        <a:p>
          <a:r>
            <a:rPr lang="ru-RU"/>
            <a:t>Официальное руководство Cisco по подготовке к сертификационным экзаменам. Академическое издание / Уэнделл Одом; Москва, Питер, 2015. - 903с. </a:t>
          </a:r>
          <a:endParaRPr lang="en-US"/>
        </a:p>
      </dgm:t>
    </dgm:pt>
    <dgm:pt modelId="{132BDA10-071A-420F-A37B-30BCF05CEF76}" type="parTrans" cxnId="{F6C69872-24E5-4630-A5AE-A7295452E5A7}">
      <dgm:prSet/>
      <dgm:spPr/>
      <dgm:t>
        <a:bodyPr/>
        <a:lstStyle/>
        <a:p>
          <a:endParaRPr lang="en-US"/>
        </a:p>
      </dgm:t>
    </dgm:pt>
    <dgm:pt modelId="{D0772954-3D58-4677-9C2A-00746D155C6C}" type="sibTrans" cxnId="{F6C69872-24E5-4630-A5AE-A7295452E5A7}">
      <dgm:prSet/>
      <dgm:spPr/>
      <dgm:t>
        <a:bodyPr/>
        <a:lstStyle/>
        <a:p>
          <a:endParaRPr lang="en-US"/>
        </a:p>
      </dgm:t>
    </dgm:pt>
    <dgm:pt modelId="{9AB0E84B-2904-45B7-94AE-FBD45EDE134A}">
      <dgm:prSet/>
      <dgm:spPr/>
      <dgm:t>
        <a:bodyPr/>
        <a:lstStyle/>
        <a:p>
          <a:r>
            <a:rPr lang="ru-RU"/>
            <a:t>Администрирование сетей Cisco: освоение за месяц / пер. с анг. М.А.Райтмана. - М.: ДМК Пресс, 2018. - 316 с.</a:t>
          </a:r>
          <a:endParaRPr lang="en-US"/>
        </a:p>
      </dgm:t>
    </dgm:pt>
    <dgm:pt modelId="{12E706FB-AC8B-4D2A-850A-2B307301F9FF}" type="parTrans" cxnId="{28B3DF59-A2A6-4C6F-87AD-798CAD432EE5}">
      <dgm:prSet/>
      <dgm:spPr/>
      <dgm:t>
        <a:bodyPr/>
        <a:lstStyle/>
        <a:p>
          <a:endParaRPr lang="en-US"/>
        </a:p>
      </dgm:t>
    </dgm:pt>
    <dgm:pt modelId="{4D6623E1-8C62-483E-9D89-29F5E5C41F32}" type="sibTrans" cxnId="{28B3DF59-A2A6-4C6F-87AD-798CAD432EE5}">
      <dgm:prSet/>
      <dgm:spPr/>
      <dgm:t>
        <a:bodyPr/>
        <a:lstStyle/>
        <a:p>
          <a:endParaRPr lang="en-US"/>
        </a:p>
      </dgm:t>
    </dgm:pt>
    <dgm:pt modelId="{4E086D13-8A92-4CDD-B5C9-0ABAF4E4A9C2}" type="pres">
      <dgm:prSet presAssocID="{5DC87B14-455C-4DF0-A8D2-4EE92C2CED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725767-9B92-446F-96D6-11D38ADDEF42}" type="pres">
      <dgm:prSet presAssocID="{5A2714A5-7AF1-4165-8119-50FF775EFFB7}" presName="hierRoot1" presStyleCnt="0"/>
      <dgm:spPr/>
    </dgm:pt>
    <dgm:pt modelId="{98E83DE6-204F-4276-BEF8-21681E4BFB4D}" type="pres">
      <dgm:prSet presAssocID="{5A2714A5-7AF1-4165-8119-50FF775EFFB7}" presName="composite" presStyleCnt="0"/>
      <dgm:spPr/>
    </dgm:pt>
    <dgm:pt modelId="{ED88FDF9-6A8C-4541-94E6-F6EBF1914C8F}" type="pres">
      <dgm:prSet presAssocID="{5A2714A5-7AF1-4165-8119-50FF775EFFB7}" presName="background" presStyleLbl="node0" presStyleIdx="0" presStyleCnt="3"/>
      <dgm:spPr/>
    </dgm:pt>
    <dgm:pt modelId="{D0678727-571A-4C42-AA61-75935423C295}" type="pres">
      <dgm:prSet presAssocID="{5A2714A5-7AF1-4165-8119-50FF775EFFB7}" presName="text" presStyleLbl="fgAcc0" presStyleIdx="0" presStyleCnt="3">
        <dgm:presLayoutVars>
          <dgm:chPref val="3"/>
        </dgm:presLayoutVars>
      </dgm:prSet>
      <dgm:spPr/>
    </dgm:pt>
    <dgm:pt modelId="{2A78CD3B-8AA6-4DD5-8581-8AD8574FD127}" type="pres">
      <dgm:prSet presAssocID="{5A2714A5-7AF1-4165-8119-50FF775EFFB7}" presName="hierChild2" presStyleCnt="0"/>
      <dgm:spPr/>
    </dgm:pt>
    <dgm:pt modelId="{4DC41315-6655-44FE-B160-AAAD6ACDB2A9}" type="pres">
      <dgm:prSet presAssocID="{9D9692D5-6017-43BA-AADE-8DE61026EE64}" presName="hierRoot1" presStyleCnt="0"/>
      <dgm:spPr/>
    </dgm:pt>
    <dgm:pt modelId="{E2843F60-C72C-4368-B212-ED84928088F9}" type="pres">
      <dgm:prSet presAssocID="{9D9692D5-6017-43BA-AADE-8DE61026EE64}" presName="composite" presStyleCnt="0"/>
      <dgm:spPr/>
    </dgm:pt>
    <dgm:pt modelId="{191EC3CF-D19A-4533-AC70-A7A36CED9656}" type="pres">
      <dgm:prSet presAssocID="{9D9692D5-6017-43BA-AADE-8DE61026EE64}" presName="background" presStyleLbl="node0" presStyleIdx="1" presStyleCnt="3"/>
      <dgm:spPr/>
    </dgm:pt>
    <dgm:pt modelId="{271EFE06-A39E-4BB1-BCD0-1A4C24220A96}" type="pres">
      <dgm:prSet presAssocID="{9D9692D5-6017-43BA-AADE-8DE61026EE64}" presName="text" presStyleLbl="fgAcc0" presStyleIdx="1" presStyleCnt="3">
        <dgm:presLayoutVars>
          <dgm:chPref val="3"/>
        </dgm:presLayoutVars>
      </dgm:prSet>
      <dgm:spPr/>
    </dgm:pt>
    <dgm:pt modelId="{07939C7E-8353-4419-B0C7-8DD204564EE4}" type="pres">
      <dgm:prSet presAssocID="{9D9692D5-6017-43BA-AADE-8DE61026EE64}" presName="hierChild2" presStyleCnt="0"/>
      <dgm:spPr/>
    </dgm:pt>
    <dgm:pt modelId="{53133173-084F-4A4C-AB8C-C6E1CD32672D}" type="pres">
      <dgm:prSet presAssocID="{9AB0E84B-2904-45B7-94AE-FBD45EDE134A}" presName="hierRoot1" presStyleCnt="0"/>
      <dgm:spPr/>
    </dgm:pt>
    <dgm:pt modelId="{3147F67C-99C5-433A-9A34-DB03832B70ED}" type="pres">
      <dgm:prSet presAssocID="{9AB0E84B-2904-45B7-94AE-FBD45EDE134A}" presName="composite" presStyleCnt="0"/>
      <dgm:spPr/>
    </dgm:pt>
    <dgm:pt modelId="{CA7BE840-B3AF-4A90-9463-8AB454F8BC1D}" type="pres">
      <dgm:prSet presAssocID="{9AB0E84B-2904-45B7-94AE-FBD45EDE134A}" presName="background" presStyleLbl="node0" presStyleIdx="2" presStyleCnt="3"/>
      <dgm:spPr/>
    </dgm:pt>
    <dgm:pt modelId="{FBCBE8D0-C8AE-46B7-91EC-CDDCA6EC9E11}" type="pres">
      <dgm:prSet presAssocID="{9AB0E84B-2904-45B7-94AE-FBD45EDE134A}" presName="text" presStyleLbl="fgAcc0" presStyleIdx="2" presStyleCnt="3">
        <dgm:presLayoutVars>
          <dgm:chPref val="3"/>
        </dgm:presLayoutVars>
      </dgm:prSet>
      <dgm:spPr/>
    </dgm:pt>
    <dgm:pt modelId="{39A336D6-B472-49A6-A81C-03A5A31A76D7}" type="pres">
      <dgm:prSet presAssocID="{9AB0E84B-2904-45B7-94AE-FBD45EDE134A}" presName="hierChild2" presStyleCnt="0"/>
      <dgm:spPr/>
    </dgm:pt>
  </dgm:ptLst>
  <dgm:cxnLst>
    <dgm:cxn modelId="{D9CEF300-0DB3-4C96-9BEB-394560698A86}" type="presOf" srcId="{9AB0E84B-2904-45B7-94AE-FBD45EDE134A}" destId="{FBCBE8D0-C8AE-46B7-91EC-CDDCA6EC9E11}" srcOrd="0" destOrd="0" presId="urn:microsoft.com/office/officeart/2005/8/layout/hierarchy1"/>
    <dgm:cxn modelId="{F6C69872-24E5-4630-A5AE-A7295452E5A7}" srcId="{5DC87B14-455C-4DF0-A8D2-4EE92C2CED46}" destId="{9D9692D5-6017-43BA-AADE-8DE61026EE64}" srcOrd="1" destOrd="0" parTransId="{132BDA10-071A-420F-A37B-30BCF05CEF76}" sibTransId="{D0772954-3D58-4677-9C2A-00746D155C6C}"/>
    <dgm:cxn modelId="{01D3D454-5AC8-4C6F-A071-DDCA828C3903}" srcId="{5DC87B14-455C-4DF0-A8D2-4EE92C2CED46}" destId="{5A2714A5-7AF1-4165-8119-50FF775EFFB7}" srcOrd="0" destOrd="0" parTransId="{E5C0F948-22E9-4A6E-97E4-378CF2B21754}" sibTransId="{E6A8BD19-3DC0-4C78-8456-3B3A35AF214F}"/>
    <dgm:cxn modelId="{28B3DF59-A2A6-4C6F-87AD-798CAD432EE5}" srcId="{5DC87B14-455C-4DF0-A8D2-4EE92C2CED46}" destId="{9AB0E84B-2904-45B7-94AE-FBD45EDE134A}" srcOrd="2" destOrd="0" parTransId="{12E706FB-AC8B-4D2A-850A-2B307301F9FF}" sibTransId="{4D6623E1-8C62-483E-9D89-29F5E5C41F32}"/>
    <dgm:cxn modelId="{E6F091AA-24BD-4070-9238-EEA520649182}" type="presOf" srcId="{5A2714A5-7AF1-4165-8119-50FF775EFFB7}" destId="{D0678727-571A-4C42-AA61-75935423C295}" srcOrd="0" destOrd="0" presId="urn:microsoft.com/office/officeart/2005/8/layout/hierarchy1"/>
    <dgm:cxn modelId="{6E1061B2-537A-47AA-A0A4-579B2B181B21}" type="presOf" srcId="{9D9692D5-6017-43BA-AADE-8DE61026EE64}" destId="{271EFE06-A39E-4BB1-BCD0-1A4C24220A96}" srcOrd="0" destOrd="0" presId="urn:microsoft.com/office/officeart/2005/8/layout/hierarchy1"/>
    <dgm:cxn modelId="{60F9F3F3-0C91-48FA-8A89-B20A0628AA88}" type="presOf" srcId="{5DC87B14-455C-4DF0-A8D2-4EE92C2CED46}" destId="{4E086D13-8A92-4CDD-B5C9-0ABAF4E4A9C2}" srcOrd="0" destOrd="0" presId="urn:microsoft.com/office/officeart/2005/8/layout/hierarchy1"/>
    <dgm:cxn modelId="{9376AEB2-4CBD-4092-818B-55BCF1BBF08B}" type="presParOf" srcId="{4E086D13-8A92-4CDD-B5C9-0ABAF4E4A9C2}" destId="{B0725767-9B92-446F-96D6-11D38ADDEF42}" srcOrd="0" destOrd="0" presId="urn:microsoft.com/office/officeart/2005/8/layout/hierarchy1"/>
    <dgm:cxn modelId="{EDEEC385-88E5-43F1-BAE8-1741453D6072}" type="presParOf" srcId="{B0725767-9B92-446F-96D6-11D38ADDEF42}" destId="{98E83DE6-204F-4276-BEF8-21681E4BFB4D}" srcOrd="0" destOrd="0" presId="urn:microsoft.com/office/officeart/2005/8/layout/hierarchy1"/>
    <dgm:cxn modelId="{E5864B74-3FA4-47AE-975D-B494A0EAFB1A}" type="presParOf" srcId="{98E83DE6-204F-4276-BEF8-21681E4BFB4D}" destId="{ED88FDF9-6A8C-4541-94E6-F6EBF1914C8F}" srcOrd="0" destOrd="0" presId="urn:microsoft.com/office/officeart/2005/8/layout/hierarchy1"/>
    <dgm:cxn modelId="{ECB752D4-9C53-456C-89DB-C31EB06C5F84}" type="presParOf" srcId="{98E83DE6-204F-4276-BEF8-21681E4BFB4D}" destId="{D0678727-571A-4C42-AA61-75935423C295}" srcOrd="1" destOrd="0" presId="urn:microsoft.com/office/officeart/2005/8/layout/hierarchy1"/>
    <dgm:cxn modelId="{AD1EAC61-25C4-4C4A-AAA4-152859F45539}" type="presParOf" srcId="{B0725767-9B92-446F-96D6-11D38ADDEF42}" destId="{2A78CD3B-8AA6-4DD5-8581-8AD8574FD127}" srcOrd="1" destOrd="0" presId="urn:microsoft.com/office/officeart/2005/8/layout/hierarchy1"/>
    <dgm:cxn modelId="{E4A8E6DF-3808-4084-BE3C-94FCDC519544}" type="presParOf" srcId="{4E086D13-8A92-4CDD-B5C9-0ABAF4E4A9C2}" destId="{4DC41315-6655-44FE-B160-AAAD6ACDB2A9}" srcOrd="1" destOrd="0" presId="urn:microsoft.com/office/officeart/2005/8/layout/hierarchy1"/>
    <dgm:cxn modelId="{5DB98604-7E8B-4311-9241-5DAF58EDFA04}" type="presParOf" srcId="{4DC41315-6655-44FE-B160-AAAD6ACDB2A9}" destId="{E2843F60-C72C-4368-B212-ED84928088F9}" srcOrd="0" destOrd="0" presId="urn:microsoft.com/office/officeart/2005/8/layout/hierarchy1"/>
    <dgm:cxn modelId="{E7D8CF58-42A1-4370-B6C2-2F99536FA918}" type="presParOf" srcId="{E2843F60-C72C-4368-B212-ED84928088F9}" destId="{191EC3CF-D19A-4533-AC70-A7A36CED9656}" srcOrd="0" destOrd="0" presId="urn:microsoft.com/office/officeart/2005/8/layout/hierarchy1"/>
    <dgm:cxn modelId="{AE85E175-6214-42F9-9267-D8700F19BD1F}" type="presParOf" srcId="{E2843F60-C72C-4368-B212-ED84928088F9}" destId="{271EFE06-A39E-4BB1-BCD0-1A4C24220A96}" srcOrd="1" destOrd="0" presId="urn:microsoft.com/office/officeart/2005/8/layout/hierarchy1"/>
    <dgm:cxn modelId="{B252FD2B-1EFE-4C9F-9E78-CFEC4038D4D0}" type="presParOf" srcId="{4DC41315-6655-44FE-B160-AAAD6ACDB2A9}" destId="{07939C7E-8353-4419-B0C7-8DD204564EE4}" srcOrd="1" destOrd="0" presId="urn:microsoft.com/office/officeart/2005/8/layout/hierarchy1"/>
    <dgm:cxn modelId="{FB51F7AD-611A-404E-8AF3-F0BE5CF9BEA7}" type="presParOf" srcId="{4E086D13-8A92-4CDD-B5C9-0ABAF4E4A9C2}" destId="{53133173-084F-4A4C-AB8C-C6E1CD32672D}" srcOrd="2" destOrd="0" presId="urn:microsoft.com/office/officeart/2005/8/layout/hierarchy1"/>
    <dgm:cxn modelId="{47E4195E-FAB8-4776-BE58-6512C2CA76E4}" type="presParOf" srcId="{53133173-084F-4A4C-AB8C-C6E1CD32672D}" destId="{3147F67C-99C5-433A-9A34-DB03832B70ED}" srcOrd="0" destOrd="0" presId="urn:microsoft.com/office/officeart/2005/8/layout/hierarchy1"/>
    <dgm:cxn modelId="{E66B770F-6865-4EDC-80FE-457E229F6BA9}" type="presParOf" srcId="{3147F67C-99C5-433A-9A34-DB03832B70ED}" destId="{CA7BE840-B3AF-4A90-9463-8AB454F8BC1D}" srcOrd="0" destOrd="0" presId="urn:microsoft.com/office/officeart/2005/8/layout/hierarchy1"/>
    <dgm:cxn modelId="{83D485F1-7CF0-48C4-98EA-1BFB33CA336C}" type="presParOf" srcId="{3147F67C-99C5-433A-9A34-DB03832B70ED}" destId="{FBCBE8D0-C8AE-46B7-91EC-CDDCA6EC9E11}" srcOrd="1" destOrd="0" presId="urn:microsoft.com/office/officeart/2005/8/layout/hierarchy1"/>
    <dgm:cxn modelId="{7D32FC3C-3AAA-4700-B136-E374E1E06AE5}" type="presParOf" srcId="{53133173-084F-4A4C-AB8C-C6E1CD32672D}" destId="{39A336D6-B472-49A6-A81C-03A5A31A76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8FDF9-6A8C-4541-94E6-F6EBF1914C8F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78727-571A-4C42-AA61-75935423C295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Олифер В. Компьютерные сети. Принципы, технологии, протоколы. Учебник для вузов / В. Олифер, Н. Олифер; Питер, 2014. - 960с.</a:t>
          </a:r>
          <a:endParaRPr lang="en-US" sz="1800" kern="1200"/>
        </a:p>
      </dsp:txBody>
      <dsp:txXfrm>
        <a:off x="402381" y="1143622"/>
        <a:ext cx="2986781" cy="1854488"/>
      </dsp:txXfrm>
    </dsp:sp>
    <dsp:sp modelId="{191EC3CF-D19A-4533-AC70-A7A36CED9656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EFE06-A39E-4BB1-BCD0-1A4C24220A96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Официальное руководство Cisco по подготовке к сертификационным экзаменам. Академическое издание / Уэнделл Одом; Москва, Питер, 2015. - 903с. </a:t>
          </a:r>
          <a:endParaRPr lang="en-US" sz="1800" kern="1200"/>
        </a:p>
      </dsp:txBody>
      <dsp:txXfrm>
        <a:off x="4193927" y="1143622"/>
        <a:ext cx="2986781" cy="1854488"/>
      </dsp:txXfrm>
    </dsp:sp>
    <dsp:sp modelId="{CA7BE840-B3AF-4A90-9463-8AB454F8BC1D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BE8D0-C8AE-46B7-91EC-CDDCA6EC9E11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Администрирование сетей Cisco: освоение за месяц / пер. с анг. М.А.Райтмана. - М.: ДМК Пресс, 2018. - 316 с.</a:t>
          </a:r>
          <a:endParaRPr lang="en-US" sz="1800" kern="1200"/>
        </a:p>
      </dsp:txBody>
      <dsp:txXfrm>
        <a:off x="7985472" y="1143622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1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1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73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32A9-5135-4280-BEE6-A075EA3FE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ru" sz="3100">
                <a:solidFill>
                  <a:schemeClr val="tx1"/>
                </a:solidFill>
                <a:ea typeface="+mj-lt"/>
                <a:cs typeface="+mj-lt"/>
              </a:rPr>
              <a:t>Использование протокола STP. Агрегирование каналов</a:t>
            </a:r>
            <a:r>
              <a:rPr lang="ru-RU" sz="3100">
                <a:solidFill>
                  <a:schemeClr val="tx1"/>
                </a:solidFill>
                <a:ea typeface="+mj-lt"/>
                <a:cs typeface="+mj-lt"/>
              </a:rPr>
              <a:t> </a:t>
            </a:r>
            <a:endParaRPr lang="ru-RU" sz="310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101E4-2F26-44C7-9367-6ADA1E0F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000">
                <a:ea typeface="+mn-lt"/>
                <a:cs typeface="+mn-lt"/>
              </a:rPr>
              <a:t>Студент: Каримов Зуфар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ru-RU" sz="2000">
                <a:ea typeface="+mn-lt"/>
                <a:cs typeface="+mn-lt"/>
              </a:rPr>
              <a:t>Группа: НПИбд-01-18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ru-RU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B8644-CCE5-43F0-8CDE-84E32C972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6" r="-1" b="499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0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5493AF-EC73-439F-9492-2B7D4512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83" y="1689417"/>
            <a:ext cx="4436565" cy="1256729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0B9BE51-F320-4CAB-9D65-1DB8DF73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3115" y="1811245"/>
            <a:ext cx="3703320" cy="10274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F12E8-F4A3-42F8-9198-72F5D8BA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Настройка статического EtherChannel 2го уровня 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8633EC-C124-4738-A9D2-57475546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05" y="1376117"/>
            <a:ext cx="3904603" cy="22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0C910A-23FB-4DC5-8EE3-314202E9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" y="1713053"/>
            <a:ext cx="3933357" cy="1281343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D4AD229-71C6-4D4A-BFA2-B2752E16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3682" y="1717682"/>
            <a:ext cx="4235281" cy="127208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C055C-6012-4204-9DD0-937247A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Настройка EtherChannel 2го уровня с помощью LACP 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6E6229-697F-4CC4-BDC6-25234725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03" y="1321987"/>
            <a:ext cx="3947734" cy="21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D56D0-40F7-49A8-B1FD-E638882F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ru" b="1">
                <a:solidFill>
                  <a:schemeClr val="tx1">
                    <a:lumMod val="85000"/>
                    <a:lumOff val="15000"/>
                  </a:schemeClr>
                </a:solidFill>
                <a:latin typeface="Corbel"/>
                <a:ea typeface="+mj-lt"/>
                <a:cs typeface="+mj-lt"/>
              </a:rPr>
              <a:t>Список литературы по теме.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Corbel"/>
                <a:ea typeface="+mj-lt"/>
                <a:cs typeface="+mj-lt"/>
              </a:rPr>
              <a:t> 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1DFCC32-A96C-4D90-9195-DBE3F30DE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8990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10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B1F9-BB31-49A7-A46F-4BCFDEDD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Благодарю за ваше внимание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25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9D60C-E282-4E5C-8FAF-68BF90A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22" y="808696"/>
            <a:ext cx="7437209" cy="56575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b="1" dirty="0">
                <a:latin typeface="Corbel"/>
              </a:rPr>
              <a:t> </a:t>
            </a:r>
            <a:r>
              <a:rPr lang="ru-RU" sz="2000" b="1" dirty="0">
                <a:latin typeface="Corbel"/>
              </a:rPr>
              <a:t>Содержание 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Введение 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Протокол STP</a:t>
            </a:r>
          </a:p>
          <a:p>
            <a:pPr marL="610235" lvl="1" indent="-285750">
              <a:lnSpc>
                <a:spcPct val="110000"/>
              </a:lnSpc>
            </a:pPr>
            <a:r>
              <a:rPr lang="ru-RU" sz="1800" dirty="0" err="1">
                <a:latin typeface="Corbel"/>
              </a:rPr>
              <a:t>Bridge</a:t>
            </a:r>
            <a:r>
              <a:rPr lang="ru-RU" sz="1800" dirty="0">
                <a:latin typeface="Corbel"/>
              </a:rPr>
              <a:t> </a:t>
            </a:r>
            <a:r>
              <a:rPr lang="ru-RU" sz="1800" dirty="0" err="1">
                <a:latin typeface="Corbel"/>
              </a:rPr>
              <a:t>Protocol</a:t>
            </a:r>
            <a:r>
              <a:rPr lang="ru-RU" sz="1800" dirty="0">
                <a:latin typeface="Corbel"/>
              </a:rPr>
              <a:t> </a:t>
            </a:r>
            <a:r>
              <a:rPr lang="ru-RU" sz="1800" dirty="0" err="1">
                <a:latin typeface="Corbel"/>
              </a:rPr>
              <a:t>Data</a:t>
            </a:r>
            <a:r>
              <a:rPr lang="ru-RU" sz="1800" dirty="0">
                <a:latin typeface="Corbel"/>
              </a:rPr>
              <a:t> </a:t>
            </a:r>
            <a:r>
              <a:rPr lang="ru-RU" sz="1800" dirty="0" err="1">
                <a:latin typeface="Corbel"/>
              </a:rPr>
              <a:t>Unit</a:t>
            </a:r>
            <a:endParaRPr lang="ru-RU" sz="1800" dirty="0">
              <a:latin typeface="Corbel"/>
            </a:endParaRPr>
          </a:p>
          <a:p>
            <a:pPr marL="610235" lvl="1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Настройка STP</a:t>
            </a:r>
          </a:p>
          <a:p>
            <a:pPr marL="610235" lvl="1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Разновидности STP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Агрегирование каналов</a:t>
            </a:r>
          </a:p>
          <a:p>
            <a:pPr marL="610235" lvl="1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Агрегирование каналов в </a:t>
            </a:r>
            <a:r>
              <a:rPr lang="ru-RU" sz="1800" dirty="0" err="1">
                <a:latin typeface="Corbel"/>
              </a:rPr>
              <a:t>Cisco</a:t>
            </a:r>
            <a:endParaRPr lang="ru-RU" sz="1800">
              <a:latin typeface="Corbel" panose="020B0503020204020204" pitchFamily="34" charset="0"/>
            </a:endParaRPr>
          </a:p>
          <a:p>
            <a:pPr marL="610235" lvl="1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Настройка статического </a:t>
            </a:r>
            <a:r>
              <a:rPr lang="ru-RU" sz="1800" dirty="0" err="1">
                <a:latin typeface="Corbel"/>
              </a:rPr>
              <a:t>EtherChannel</a:t>
            </a:r>
            <a:r>
              <a:rPr lang="ru-RU" sz="1800" dirty="0">
                <a:latin typeface="Corbel"/>
              </a:rPr>
              <a:t> </a:t>
            </a:r>
          </a:p>
          <a:p>
            <a:pPr marL="610235" lvl="1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Настройка </a:t>
            </a:r>
            <a:r>
              <a:rPr lang="ru-RU" sz="1800" dirty="0" err="1">
                <a:latin typeface="Corbel"/>
              </a:rPr>
              <a:t>EtherChannel</a:t>
            </a:r>
            <a:r>
              <a:rPr lang="ru-RU" sz="1800" dirty="0">
                <a:latin typeface="Corbel"/>
              </a:rPr>
              <a:t> с помощью LACP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Заключение 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Corbel"/>
              </a:rPr>
              <a:t>Список литературы по теме</a:t>
            </a:r>
          </a:p>
          <a:p>
            <a:pPr marL="285750" indent="-285750">
              <a:lnSpc>
                <a:spcPct val="110000"/>
              </a:lnSpc>
            </a:pPr>
            <a:endParaRPr lang="ru-RU" sz="1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8352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A06A7-E568-431F-B264-0798EF85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Протокол STP.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2C901A6-A6E9-4636-B2E7-7825A2DB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9" r="6243" b="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D30D2-13D6-4C29-BE8D-B4676290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Bridge Protocol Data Unit 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3171E08-4000-4A20-B99C-D60FA2C7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880321"/>
            <a:ext cx="6764864" cy="50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226B4-9370-412E-9501-60953309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153" y="387826"/>
            <a:ext cx="3891134" cy="131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Настройка STP 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29942A-DEA1-4547-A090-7C1E95B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" r="1793" b="5"/>
          <a:stretch/>
        </p:blipFill>
        <p:spPr>
          <a:xfrm>
            <a:off x="8485677" y="1047059"/>
            <a:ext cx="3701121" cy="351174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48550F-DA37-47A1-AC77-F986B9E8D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8" b="3"/>
          <a:stretch/>
        </p:blipFill>
        <p:spPr>
          <a:xfrm>
            <a:off x="509" y="1047059"/>
            <a:ext cx="3715498" cy="3439862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72E7B84-6FAA-40D2-9777-B55349040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1" r="20326" b="2"/>
          <a:stretch/>
        </p:blipFill>
        <p:spPr>
          <a:xfrm>
            <a:off x="3714562" y="2542304"/>
            <a:ext cx="4765043" cy="43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887BC5A-A8F7-489F-8982-70E610E9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89BD3B-D523-4770-93E8-3E1DDE2B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FCD5A8-05B8-424F-964A-EB97BE65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D30E83C-8638-46D6-8A1B-4C7E4B415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234834F-EC30-4488-9DA2-02CCBC75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00" y="-2873"/>
            <a:ext cx="3642859" cy="3208451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9D3C422-1553-46F8-A244-0DE0A281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9" y="1508468"/>
            <a:ext cx="5520955" cy="3848666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51752B-E091-4421-BD25-812C4251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5427" y="3275163"/>
            <a:ext cx="3694077" cy="35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6B3AA-2A53-42F5-A7E0-FEE3AE09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ru" b="1" dirty="0">
                <a:latin typeface="Corbel"/>
                <a:ea typeface="+mj-lt"/>
                <a:cs typeface="+mj-lt"/>
              </a:rPr>
              <a:t>Виды протокола STP</a:t>
            </a:r>
            <a:r>
              <a:rPr lang="ru-RU" dirty="0">
                <a:latin typeface="Corbel"/>
                <a:ea typeface="+mj-lt"/>
                <a:cs typeface="+mj-lt"/>
              </a:rPr>
              <a:t> 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2604-225E-418F-B08D-0889EEFB8990}"/>
              </a:ext>
            </a:extLst>
          </p:cNvPr>
          <p:cNvSpPr txBox="1"/>
          <p:nvPr/>
        </p:nvSpPr>
        <p:spPr>
          <a:xfrm>
            <a:off x="7096664" y="324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8BD9911F-E56A-4E52-9D9D-A00CAA236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3715"/>
              </p:ext>
            </p:extLst>
          </p:nvPr>
        </p:nvGraphicFramePr>
        <p:xfrm>
          <a:off x="581025" y="2451075"/>
          <a:ext cx="11029951" cy="359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008">
                  <a:extLst>
                    <a:ext uri="{9D8B030D-6E8A-4147-A177-3AD203B41FA5}">
                      <a16:colId xmlns:a16="http://schemas.microsoft.com/office/drawing/2014/main" val="3442517572"/>
                    </a:ext>
                  </a:extLst>
                </a:gridCol>
                <a:gridCol w="6107943">
                  <a:extLst>
                    <a:ext uri="{9D8B030D-6E8A-4147-A177-3AD203B41FA5}">
                      <a16:colId xmlns:a16="http://schemas.microsoft.com/office/drawing/2014/main" val="3084483653"/>
                    </a:ext>
                  </a:extLst>
                </a:gridCol>
              </a:tblGrid>
              <a:tr h="632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Название</a:t>
                      </a:r>
                      <a:endParaRPr lang="ru-RU" sz="2800"/>
                    </a:p>
                  </a:txBody>
                  <a:tcPr marL="143810" marR="143810" marT="71905" marB="719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Имя стандарта</a:t>
                      </a:r>
                      <a:endParaRPr lang="ru-RU" sz="2800"/>
                    </a:p>
                  </a:txBody>
                  <a:tcPr marL="143810" marR="143810" marT="71905" marB="71905"/>
                </a:tc>
                <a:extLst>
                  <a:ext uri="{0D108BD9-81ED-4DB2-BD59-A6C34878D82A}">
                    <a16:rowId xmlns:a16="http://schemas.microsoft.com/office/drawing/2014/main" val="3881655217"/>
                  </a:ext>
                </a:extLst>
              </a:tr>
              <a:tr h="632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 err="1">
                          <a:latin typeface="Corbel"/>
                        </a:rPr>
                        <a:t>Per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-VLAN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Spanning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Tree</a:t>
                      </a:r>
                      <a:endParaRPr lang="ru-RU" sz="2800" err="1"/>
                    </a:p>
                  </a:txBody>
                  <a:tcPr marL="143810" marR="143810" marT="71905" marB="719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Только на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cisco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устройствах</a:t>
                      </a:r>
                      <a:endParaRPr lang="ru-RU" sz="2800"/>
                    </a:p>
                  </a:txBody>
                  <a:tcPr marL="143810" marR="143810" marT="71905" marB="71905"/>
                </a:tc>
                <a:extLst>
                  <a:ext uri="{0D108BD9-81ED-4DB2-BD59-A6C34878D82A}">
                    <a16:rowId xmlns:a16="http://schemas.microsoft.com/office/drawing/2014/main" val="2540866603"/>
                  </a:ext>
                </a:extLst>
              </a:tr>
              <a:tr h="632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 err="1">
                          <a:latin typeface="Corbel"/>
                        </a:rPr>
                        <a:t>Rapid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Spanning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Tree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Protocol</a:t>
                      </a:r>
                      <a:endParaRPr lang="ru-RU" sz="2800" err="1"/>
                    </a:p>
                  </a:txBody>
                  <a:tcPr marL="143810" marR="143810" marT="71905" marB="719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802.1w</a:t>
                      </a:r>
                      <a:endParaRPr lang="ru-RU" sz="2800"/>
                    </a:p>
                  </a:txBody>
                  <a:tcPr marL="143810" marR="143810" marT="71905" marB="71905"/>
                </a:tc>
                <a:extLst>
                  <a:ext uri="{0D108BD9-81ED-4DB2-BD59-A6C34878D82A}">
                    <a16:rowId xmlns:a16="http://schemas.microsoft.com/office/drawing/2014/main" val="2508836640"/>
                  </a:ext>
                </a:extLst>
              </a:tr>
              <a:tr h="632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800" b="0" i="0" u="none" strike="noStrike" noProof="0" err="1">
                          <a:latin typeface="Corbel"/>
                        </a:rPr>
                        <a:t>Per</a:t>
                      </a:r>
                      <a:r>
                        <a:rPr lang="ru-RU" sz="2800" b="0" i="0" u="none" strike="noStrike" noProof="0">
                          <a:latin typeface="Corbel"/>
                        </a:rPr>
                        <a:t>-VLAN </a:t>
                      </a:r>
                      <a:r>
                        <a:rPr lang="ru-RU" sz="2800" b="0" i="0" u="none" strike="noStrike" noProof="0" err="1">
                          <a:latin typeface="Corbel"/>
                        </a:rPr>
                        <a:t>Spanning</a:t>
                      </a:r>
                      <a:r>
                        <a:rPr lang="ru-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-RU" sz="2800" b="0" i="0" u="none" strike="noStrike" noProof="0" err="1">
                          <a:latin typeface="Corbel"/>
                        </a:rPr>
                        <a:t>Tree</a:t>
                      </a:r>
                      <a:r>
                        <a:rPr lang="ru-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-RU" sz="2800" b="0" i="0" u="none" strike="noStrike" noProof="0" err="1">
                          <a:latin typeface="Corbel"/>
                        </a:rPr>
                        <a:t>Plus</a:t>
                      </a:r>
                      <a:endParaRPr lang="ru-RU" sz="2800" err="1"/>
                    </a:p>
                  </a:txBody>
                  <a:tcPr marL="143810" marR="143810" marT="71905" marB="719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Только на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cisco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устройствах</a:t>
                      </a:r>
                      <a:endParaRPr lang="ru-RU" sz="2800"/>
                    </a:p>
                  </a:txBody>
                  <a:tcPr marL="143810" marR="143810" marT="71905" marB="71905"/>
                </a:tc>
                <a:extLst>
                  <a:ext uri="{0D108BD9-81ED-4DB2-BD59-A6C34878D82A}">
                    <a16:rowId xmlns:a16="http://schemas.microsoft.com/office/drawing/2014/main" val="2354510934"/>
                  </a:ext>
                </a:extLst>
              </a:tr>
              <a:tr h="1064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 err="1">
                          <a:latin typeface="Corbel"/>
                        </a:rPr>
                        <a:t>Multi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Spanning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Tree</a:t>
                      </a:r>
                      <a:r>
                        <a:rPr lang="ru" sz="2800" b="0" i="0" u="none" strike="noStrike" noProof="0">
                          <a:latin typeface="Corbel"/>
                        </a:rPr>
                        <a:t> </a:t>
                      </a:r>
                      <a:r>
                        <a:rPr lang="ru" sz="2800" b="0" i="0" u="none" strike="noStrike" noProof="0" err="1">
                          <a:latin typeface="Corbel"/>
                        </a:rPr>
                        <a:t>Protocol</a:t>
                      </a:r>
                      <a:endParaRPr lang="ru-RU" sz="2800" err="1"/>
                    </a:p>
                  </a:txBody>
                  <a:tcPr marL="143810" marR="143810" marT="71905" marB="719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2800" b="0" i="0" u="none" strike="noStrike" noProof="0">
                          <a:latin typeface="Corbel"/>
                        </a:rPr>
                        <a:t>IEEE 802.1s, позже вошел в стандарт IEEE 802.1Q-2005</a:t>
                      </a:r>
                      <a:endParaRPr lang="ru-RU" sz="2800"/>
                    </a:p>
                  </a:txBody>
                  <a:tcPr marL="143810" marR="143810" marT="71905" marB="71905"/>
                </a:tc>
                <a:extLst>
                  <a:ext uri="{0D108BD9-81ED-4DB2-BD59-A6C34878D82A}">
                    <a16:rowId xmlns:a16="http://schemas.microsoft.com/office/drawing/2014/main" val="3495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3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E150AE-E140-48A8-9199-C14277A6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516574"/>
            <a:ext cx="11274641" cy="195524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98379-D638-4FB0-B094-F1CF599B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Агрегирование каналов </a:t>
            </a:r>
          </a:p>
        </p:txBody>
      </p:sp>
    </p:spTree>
    <p:extLst>
      <p:ext uri="{BB962C8B-B14F-4D97-AF65-F5344CB8AC3E}">
        <p14:creationId xmlns:p14="http://schemas.microsoft.com/office/powerpoint/2010/main" val="155414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6E1CA-757D-4639-93C3-562463AC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ru" b="1" dirty="0">
                <a:latin typeface="Corbel"/>
                <a:ea typeface="+mj-lt"/>
                <a:cs typeface="+mj-lt"/>
              </a:rPr>
              <a:t>Агрегирование каналов в </a:t>
            </a:r>
            <a:r>
              <a:rPr lang="ru" b="1" dirty="0" err="1">
                <a:latin typeface="Corbel"/>
                <a:ea typeface="+mj-lt"/>
                <a:cs typeface="+mj-lt"/>
              </a:rPr>
              <a:t>Cisco</a:t>
            </a:r>
            <a:r>
              <a:rPr lang="ru-RU" dirty="0">
                <a:latin typeface="Corbel"/>
                <a:ea typeface="+mj-lt"/>
                <a:cs typeface="+mj-lt"/>
              </a:rPr>
              <a:t> </a:t>
            </a:r>
            <a:endParaRPr 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ACE898A-2FA5-48EB-B6EF-DFAA3CD0F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673699"/>
              </p:ext>
            </p:extLst>
          </p:nvPr>
        </p:nvGraphicFramePr>
        <p:xfrm>
          <a:off x="1315587" y="2054016"/>
          <a:ext cx="9696520" cy="419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671">
                  <a:extLst>
                    <a:ext uri="{9D8B030D-6E8A-4147-A177-3AD203B41FA5}">
                      <a16:colId xmlns:a16="http://schemas.microsoft.com/office/drawing/2014/main" val="1705654707"/>
                    </a:ext>
                  </a:extLst>
                </a:gridCol>
                <a:gridCol w="3531757">
                  <a:extLst>
                    <a:ext uri="{9D8B030D-6E8A-4147-A177-3AD203B41FA5}">
                      <a16:colId xmlns:a16="http://schemas.microsoft.com/office/drawing/2014/main" val="1218104630"/>
                    </a:ext>
                  </a:extLst>
                </a:gridCol>
                <a:gridCol w="3495092">
                  <a:extLst>
                    <a:ext uri="{9D8B030D-6E8A-4147-A177-3AD203B41FA5}">
                      <a16:colId xmlns:a16="http://schemas.microsoft.com/office/drawing/2014/main" val="3084750868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2529" marR="62529" marT="31265" marB="3126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Преимущества</a:t>
                      </a:r>
                      <a:endParaRPr lang="ru-RU" sz="1200" dirty="0"/>
                    </a:p>
                  </a:txBody>
                  <a:tcPr marL="62529" marR="62529" marT="31265" marB="3126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Недостатки</a:t>
                      </a:r>
                      <a:endParaRPr lang="ru-RU" sz="1200" dirty="0"/>
                    </a:p>
                  </a:txBody>
                  <a:tcPr marL="62529" marR="62529" marT="31265" marB="31265"/>
                </a:tc>
                <a:extLst>
                  <a:ext uri="{0D108BD9-81ED-4DB2-BD59-A6C34878D82A}">
                    <a16:rowId xmlns:a16="http://schemas.microsoft.com/office/drawing/2014/main" val="2722387307"/>
                  </a:ext>
                </a:extLst>
              </a:tr>
              <a:tr h="925512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Статическое агрегирование</a:t>
                      </a:r>
                      <a:endParaRPr lang="ru-RU" sz="1200" dirty="0"/>
                    </a:p>
                  </a:txBody>
                  <a:tcPr marL="62529" marR="62529" marT="31265" marB="31265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Не вносит дополнительную задержку при поднятии агрегированного канала или изменении его настроек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endParaRPr lang="ru-RU" sz="1200"/>
                    </a:p>
                  </a:txBody>
                  <a:tcPr marL="62529" marR="62529" marT="31265" marB="31265" anchor="ctr"/>
                </a:tc>
                <a:tc rowSpan="2"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Нет согласования настроек с удаленной стороной. Ошибки в настройке могут привести к образованию петель</a:t>
                      </a:r>
                      <a:endParaRPr lang="ru-RU" sz="1200" dirty="0"/>
                    </a:p>
                    <a:p>
                      <a:pPr lvl="0" algn="l">
                        <a:buNone/>
                      </a:pPr>
                      <a:endParaRPr lang="ru-RU" sz="1200"/>
                    </a:p>
                  </a:txBody>
                  <a:tcPr marL="62529" marR="62529" marT="31265" marB="31265" anchor="ctr"/>
                </a:tc>
                <a:extLst>
                  <a:ext uri="{0D108BD9-81ED-4DB2-BD59-A6C34878D82A}">
                    <a16:rowId xmlns:a16="http://schemas.microsoft.com/office/drawing/2014/main" val="1578090901"/>
                  </a:ext>
                </a:extLst>
              </a:tr>
              <a:tr h="715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Вариант, который рекомендует использовать </a:t>
                      </a:r>
                      <a:r>
                        <a:rPr lang="ru" sz="1200" b="0" i="0" u="none" strike="noStrike" noProof="0" dirty="0" err="1">
                          <a:latin typeface="Corbel"/>
                        </a:rPr>
                        <a:t>Cisco</a:t>
                      </a:r>
                      <a:endParaRPr lang="ru-RU" sz="1200" dirty="0" err="1"/>
                    </a:p>
                    <a:p>
                      <a:pPr lvl="0">
                        <a:buNone/>
                      </a:pPr>
                      <a:endParaRPr lang="ru-RU" sz="1200"/>
                    </a:p>
                  </a:txBody>
                  <a:tcPr marL="62529" marR="62529" marT="31265" marB="31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26658"/>
                  </a:ext>
                </a:extLst>
              </a:tr>
              <a:tr h="925512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Агрегирование с помощью LACP</a:t>
                      </a:r>
                      <a:endParaRPr lang="ru-RU" sz="1200" dirty="0"/>
                    </a:p>
                  </a:txBody>
                  <a:tcPr marL="62529" marR="62529" marT="31265" marB="31265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Согласование настроек с удаленной стороной позволяет избежать ошибок и петель в сети.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endParaRPr lang="ru-RU" sz="1200"/>
                    </a:p>
                  </a:txBody>
                  <a:tcPr marL="62529" marR="62529" marT="31265" marB="31265" anchor="ctr"/>
                </a:tc>
                <a:tc rowSpan="2"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Вносит дополнительную задержку при поднятии агрегированного канала или изменении его настроек.</a:t>
                      </a:r>
                      <a:endParaRPr lang="ru-RU" sz="1200" dirty="0"/>
                    </a:p>
                    <a:p>
                      <a:pPr lvl="0">
                        <a:buNone/>
                      </a:pPr>
                      <a:endParaRPr lang="ru-RU" sz="1200"/>
                    </a:p>
                  </a:txBody>
                  <a:tcPr marL="62529" marR="62529" marT="31265" marB="31265" anchor="ctr"/>
                </a:tc>
                <a:extLst>
                  <a:ext uri="{0D108BD9-81ED-4DB2-BD59-A6C34878D82A}">
                    <a16:rowId xmlns:a16="http://schemas.microsoft.com/office/drawing/2014/main" val="913486361"/>
                  </a:ext>
                </a:extLst>
              </a:tr>
              <a:tr h="1327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0" i="0" u="none" strike="noStrike" noProof="0" dirty="0">
                          <a:latin typeface="Corbel"/>
                        </a:rPr>
                        <a:t>Поддержка </a:t>
                      </a:r>
                      <a:r>
                        <a:rPr lang="ru" sz="1200" b="0" i="0" u="none" strike="noStrike" noProof="0" dirty="0" err="1">
                          <a:latin typeface="Corbel"/>
                        </a:rPr>
                        <a:t>standby</a:t>
                      </a:r>
                      <a:r>
                        <a:rPr lang="ru" sz="1200" b="0" i="0" u="none" strike="noStrike" noProof="0" dirty="0">
                          <a:latin typeface="Corbel"/>
                        </a:rPr>
                        <a:t>-интерфейсов позволяет агрегировать до 16ти портов, 8 из которых будут активными, а остальные в режиме </a:t>
                      </a:r>
                      <a:r>
                        <a:rPr lang="ru" sz="1200" b="0" i="0" u="none" strike="noStrike" noProof="0" dirty="0" err="1">
                          <a:latin typeface="Corbel"/>
                        </a:rPr>
                        <a:t>standby</a:t>
                      </a:r>
                      <a:endParaRPr lang="ru-RU" sz="1200" dirty="0" err="1"/>
                    </a:p>
                    <a:p>
                      <a:pPr lvl="0">
                        <a:buNone/>
                      </a:pPr>
                      <a:endParaRPr lang="ru-RU" sz="1200"/>
                    </a:p>
                  </a:txBody>
                  <a:tcPr marL="62529" marR="62529" marT="31265" marB="3126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6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DividendVTI</vt:lpstr>
      <vt:lpstr>Использование протокола STP. Агрегирование каналов </vt:lpstr>
      <vt:lpstr>Презентация PowerPoint</vt:lpstr>
      <vt:lpstr>Протокол STP. </vt:lpstr>
      <vt:lpstr>Bridge Protocol Data Unit </vt:lpstr>
      <vt:lpstr>Настройка STP </vt:lpstr>
      <vt:lpstr>Презентация PowerPoint</vt:lpstr>
      <vt:lpstr>Виды протокола STP </vt:lpstr>
      <vt:lpstr>Агрегирование каналов </vt:lpstr>
      <vt:lpstr>Агрегирование каналов в Cisco </vt:lpstr>
      <vt:lpstr>Настройка статического EtherChannel 2го уровня </vt:lpstr>
      <vt:lpstr>Настройка EtherChannel 2го уровня с помощью LACP </vt:lpstr>
      <vt:lpstr>Список литературы по теме. </vt:lpstr>
      <vt:lpstr>Благодарю за ваше внимание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331</cp:revision>
  <dcterms:created xsi:type="dcterms:W3CDTF">2021-02-26T14:23:47Z</dcterms:created>
  <dcterms:modified xsi:type="dcterms:W3CDTF">2021-02-26T15:27:26Z</dcterms:modified>
</cp:coreProperties>
</file>