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C2172-C799-48F3-BD77-E3DDB71FE677}" v="545" dt="2022-11-24T10:05:37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9E665-B0A5-475F-8F44-C04C0CF4E3D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0C6109-9230-452F-9A95-D00786BB04FE}">
      <dgm:prSet/>
      <dgm:spPr/>
      <dgm:t>
        <a:bodyPr/>
        <a:lstStyle/>
        <a:p>
          <a:r>
            <a:rPr lang="ru-RU"/>
            <a:t>Введение</a:t>
          </a:r>
          <a:endParaRPr lang="en-US"/>
        </a:p>
      </dgm:t>
    </dgm:pt>
    <dgm:pt modelId="{ACD703FE-60ED-408C-B5CA-7D29F5D9EE64}" type="parTrans" cxnId="{F9F627AA-5341-4564-923D-47DDE3477211}">
      <dgm:prSet/>
      <dgm:spPr/>
      <dgm:t>
        <a:bodyPr/>
        <a:lstStyle/>
        <a:p>
          <a:endParaRPr lang="en-US"/>
        </a:p>
      </dgm:t>
    </dgm:pt>
    <dgm:pt modelId="{3A2E9DAE-5337-4B1C-84F6-2065E3416D81}" type="sibTrans" cxnId="{F9F627AA-5341-4564-923D-47DDE3477211}">
      <dgm:prSet/>
      <dgm:spPr/>
      <dgm:t>
        <a:bodyPr/>
        <a:lstStyle/>
        <a:p>
          <a:endParaRPr lang="en-US"/>
        </a:p>
      </dgm:t>
    </dgm:pt>
    <dgm:pt modelId="{9B92E390-28BB-4975-86B4-8612ACA0F4E3}">
      <dgm:prSet/>
      <dgm:spPr/>
      <dgm:t>
        <a:bodyPr/>
        <a:lstStyle/>
        <a:p>
          <a:r>
            <a:rPr lang="ru-RU"/>
            <a:t>Что такое управления паролями?</a:t>
          </a:r>
          <a:endParaRPr lang="en-US"/>
        </a:p>
      </dgm:t>
    </dgm:pt>
    <dgm:pt modelId="{6E95C735-E9CD-4DE3-93AB-0F092572FB04}" type="parTrans" cxnId="{439AD986-AD8F-450E-B4A8-5542669EB0A1}">
      <dgm:prSet/>
      <dgm:spPr/>
      <dgm:t>
        <a:bodyPr/>
        <a:lstStyle/>
        <a:p>
          <a:endParaRPr lang="en-US"/>
        </a:p>
      </dgm:t>
    </dgm:pt>
    <dgm:pt modelId="{8941F0EF-4BB7-4E6F-9B1F-53C2BC19863F}" type="sibTrans" cxnId="{439AD986-AD8F-450E-B4A8-5542669EB0A1}">
      <dgm:prSet/>
      <dgm:spPr/>
      <dgm:t>
        <a:bodyPr/>
        <a:lstStyle/>
        <a:p>
          <a:endParaRPr lang="en-US"/>
        </a:p>
      </dgm:t>
    </dgm:pt>
    <dgm:pt modelId="{36B90F14-BDC4-4A5A-AD2C-BE865E3EEB18}">
      <dgm:prSet/>
      <dgm:spPr/>
      <dgm:t>
        <a:bodyPr/>
        <a:lstStyle/>
        <a:p>
          <a:r>
            <a:rPr lang="ru-RU"/>
            <a:t>Распространенные ошибки</a:t>
          </a:r>
          <a:endParaRPr lang="en-US"/>
        </a:p>
      </dgm:t>
    </dgm:pt>
    <dgm:pt modelId="{FE008664-43F2-4F50-9AA0-593974FC4E2A}" type="parTrans" cxnId="{9E289344-F8F4-40AA-A806-93EBA93046F4}">
      <dgm:prSet/>
      <dgm:spPr/>
      <dgm:t>
        <a:bodyPr/>
        <a:lstStyle/>
        <a:p>
          <a:endParaRPr lang="en-US"/>
        </a:p>
      </dgm:t>
    </dgm:pt>
    <dgm:pt modelId="{19B5B1EE-EFF5-4BB4-9E54-77B111BDB694}" type="sibTrans" cxnId="{9E289344-F8F4-40AA-A806-93EBA93046F4}">
      <dgm:prSet/>
      <dgm:spPr/>
      <dgm:t>
        <a:bodyPr/>
        <a:lstStyle/>
        <a:p>
          <a:endParaRPr lang="en-US"/>
        </a:p>
      </dgm:t>
    </dgm:pt>
    <dgm:pt modelId="{0F29F7F3-741C-4C4C-9F43-4638FA9792B7}">
      <dgm:prSet/>
      <dgm:spPr/>
      <dgm:t>
        <a:bodyPr/>
        <a:lstStyle/>
        <a:p>
          <a:r>
            <a:rPr lang="ru-RU"/>
            <a:t>Как сделать пароль более надежным?</a:t>
          </a:r>
          <a:endParaRPr lang="en-US"/>
        </a:p>
      </dgm:t>
    </dgm:pt>
    <dgm:pt modelId="{7BBAA645-122A-4B46-B705-5007DDF6431E}" type="parTrans" cxnId="{40EA9A5F-C6FA-42A6-AADD-FDF8EAC7CB71}">
      <dgm:prSet/>
      <dgm:spPr/>
      <dgm:t>
        <a:bodyPr/>
        <a:lstStyle/>
        <a:p>
          <a:endParaRPr lang="en-US"/>
        </a:p>
      </dgm:t>
    </dgm:pt>
    <dgm:pt modelId="{017AFFF1-C6E8-4A8E-85D1-15B02E1520DF}" type="sibTrans" cxnId="{40EA9A5F-C6FA-42A6-AADD-FDF8EAC7CB71}">
      <dgm:prSet/>
      <dgm:spPr/>
      <dgm:t>
        <a:bodyPr/>
        <a:lstStyle/>
        <a:p>
          <a:endParaRPr lang="en-US"/>
        </a:p>
      </dgm:t>
    </dgm:pt>
    <dgm:pt modelId="{C5069BFE-C24B-4319-A8CE-D6A7DEAEEBA4}">
      <dgm:prSet/>
      <dgm:spPr/>
      <dgm:t>
        <a:bodyPr/>
        <a:lstStyle/>
        <a:p>
          <a:r>
            <a:rPr lang="ru-RU"/>
            <a:t>Как защитить пароль</a:t>
          </a:r>
          <a:endParaRPr lang="en-US"/>
        </a:p>
      </dgm:t>
    </dgm:pt>
    <dgm:pt modelId="{F82C5062-E0B8-4B4E-BEF5-3BDAB0A8D827}" type="parTrans" cxnId="{E5F0C002-33CB-4696-89E5-98BC826750B9}">
      <dgm:prSet/>
      <dgm:spPr/>
      <dgm:t>
        <a:bodyPr/>
        <a:lstStyle/>
        <a:p>
          <a:endParaRPr lang="en-US"/>
        </a:p>
      </dgm:t>
    </dgm:pt>
    <dgm:pt modelId="{2676E8CC-A5EC-4B21-9B0D-60F7CAAB7E6A}" type="sibTrans" cxnId="{E5F0C002-33CB-4696-89E5-98BC826750B9}">
      <dgm:prSet/>
      <dgm:spPr/>
      <dgm:t>
        <a:bodyPr/>
        <a:lstStyle/>
        <a:p>
          <a:endParaRPr lang="en-US"/>
        </a:p>
      </dgm:t>
    </dgm:pt>
    <dgm:pt modelId="{F860C31B-FB0A-4C0A-A424-57DF8B041505}">
      <dgm:prSet/>
      <dgm:spPr/>
      <dgm:t>
        <a:bodyPr/>
        <a:lstStyle/>
        <a:p>
          <a:r>
            <a:rPr lang="ru-RU"/>
            <a:t>Заключение</a:t>
          </a:r>
          <a:endParaRPr lang="en-US"/>
        </a:p>
      </dgm:t>
    </dgm:pt>
    <dgm:pt modelId="{663139AD-0327-4047-8271-D21BE53CCEEA}" type="parTrans" cxnId="{7DF8A5FD-48E7-4D29-8775-818674129399}">
      <dgm:prSet/>
      <dgm:spPr/>
      <dgm:t>
        <a:bodyPr/>
        <a:lstStyle/>
        <a:p>
          <a:endParaRPr lang="en-US"/>
        </a:p>
      </dgm:t>
    </dgm:pt>
    <dgm:pt modelId="{3BC269BF-E5BF-4962-A8DD-8C89EE46C6F2}" type="sibTrans" cxnId="{7DF8A5FD-48E7-4D29-8775-818674129399}">
      <dgm:prSet/>
      <dgm:spPr/>
      <dgm:t>
        <a:bodyPr/>
        <a:lstStyle/>
        <a:p>
          <a:endParaRPr lang="en-US"/>
        </a:p>
      </dgm:t>
    </dgm:pt>
    <dgm:pt modelId="{143F7D2A-E7DD-42D2-8CED-4F4D80BCDB58}">
      <dgm:prSet/>
      <dgm:spPr/>
      <dgm:t>
        <a:bodyPr/>
        <a:lstStyle/>
        <a:p>
          <a:r>
            <a:rPr lang="ru-RU"/>
            <a:t>Список литературы</a:t>
          </a:r>
          <a:endParaRPr lang="en-US"/>
        </a:p>
      </dgm:t>
    </dgm:pt>
    <dgm:pt modelId="{645D5500-7DCE-4A1D-97B1-26CE4DE34816}" type="parTrans" cxnId="{FE41A262-D261-47ED-AD68-09944CC21A8C}">
      <dgm:prSet/>
      <dgm:spPr/>
      <dgm:t>
        <a:bodyPr/>
        <a:lstStyle/>
        <a:p>
          <a:endParaRPr lang="en-US"/>
        </a:p>
      </dgm:t>
    </dgm:pt>
    <dgm:pt modelId="{92AE8293-183B-4328-8135-E8E369BC67F6}" type="sibTrans" cxnId="{FE41A262-D261-47ED-AD68-09944CC21A8C}">
      <dgm:prSet/>
      <dgm:spPr/>
      <dgm:t>
        <a:bodyPr/>
        <a:lstStyle/>
        <a:p>
          <a:endParaRPr lang="en-US"/>
        </a:p>
      </dgm:t>
    </dgm:pt>
    <dgm:pt modelId="{F9EEB23F-E9A1-47AD-9C00-3345A36D8B2D}" type="pres">
      <dgm:prSet presAssocID="{C6F9E665-B0A5-475F-8F44-C04C0CF4E3DD}" presName="diagram" presStyleCnt="0">
        <dgm:presLayoutVars>
          <dgm:dir/>
          <dgm:resizeHandles val="exact"/>
        </dgm:presLayoutVars>
      </dgm:prSet>
      <dgm:spPr/>
    </dgm:pt>
    <dgm:pt modelId="{53DCE854-54E8-4306-817C-AB5F8F274A58}" type="pres">
      <dgm:prSet presAssocID="{300C6109-9230-452F-9A95-D00786BB04FE}" presName="node" presStyleLbl="node1" presStyleIdx="0" presStyleCnt="7">
        <dgm:presLayoutVars>
          <dgm:bulletEnabled val="1"/>
        </dgm:presLayoutVars>
      </dgm:prSet>
      <dgm:spPr/>
    </dgm:pt>
    <dgm:pt modelId="{5A97A595-96BC-4D54-87F1-C3D96835AE28}" type="pres">
      <dgm:prSet presAssocID="{3A2E9DAE-5337-4B1C-84F6-2065E3416D81}" presName="sibTrans" presStyleCnt="0"/>
      <dgm:spPr/>
    </dgm:pt>
    <dgm:pt modelId="{8B8687B4-798C-44E1-B99C-EF5505A700CF}" type="pres">
      <dgm:prSet presAssocID="{9B92E390-28BB-4975-86B4-8612ACA0F4E3}" presName="node" presStyleLbl="node1" presStyleIdx="1" presStyleCnt="7">
        <dgm:presLayoutVars>
          <dgm:bulletEnabled val="1"/>
        </dgm:presLayoutVars>
      </dgm:prSet>
      <dgm:spPr/>
    </dgm:pt>
    <dgm:pt modelId="{E920479F-0920-449A-80B4-1CBB6FF048A9}" type="pres">
      <dgm:prSet presAssocID="{8941F0EF-4BB7-4E6F-9B1F-53C2BC19863F}" presName="sibTrans" presStyleCnt="0"/>
      <dgm:spPr/>
    </dgm:pt>
    <dgm:pt modelId="{730013A0-543D-45D3-870C-A683D8821AF3}" type="pres">
      <dgm:prSet presAssocID="{36B90F14-BDC4-4A5A-AD2C-BE865E3EEB18}" presName="node" presStyleLbl="node1" presStyleIdx="2" presStyleCnt="7">
        <dgm:presLayoutVars>
          <dgm:bulletEnabled val="1"/>
        </dgm:presLayoutVars>
      </dgm:prSet>
      <dgm:spPr/>
    </dgm:pt>
    <dgm:pt modelId="{D09975EF-9924-4A03-8DB2-B5AAE674F831}" type="pres">
      <dgm:prSet presAssocID="{19B5B1EE-EFF5-4BB4-9E54-77B111BDB694}" presName="sibTrans" presStyleCnt="0"/>
      <dgm:spPr/>
    </dgm:pt>
    <dgm:pt modelId="{A915998D-C448-4D53-BF6D-7062EFA69B07}" type="pres">
      <dgm:prSet presAssocID="{0F29F7F3-741C-4C4C-9F43-4638FA9792B7}" presName="node" presStyleLbl="node1" presStyleIdx="3" presStyleCnt="7">
        <dgm:presLayoutVars>
          <dgm:bulletEnabled val="1"/>
        </dgm:presLayoutVars>
      </dgm:prSet>
      <dgm:spPr/>
    </dgm:pt>
    <dgm:pt modelId="{FBA806A6-999C-46ED-B596-3D09848C4367}" type="pres">
      <dgm:prSet presAssocID="{017AFFF1-C6E8-4A8E-85D1-15B02E1520DF}" presName="sibTrans" presStyleCnt="0"/>
      <dgm:spPr/>
    </dgm:pt>
    <dgm:pt modelId="{7CE49608-5B9A-4624-95DF-A7C6598D14E9}" type="pres">
      <dgm:prSet presAssocID="{C5069BFE-C24B-4319-A8CE-D6A7DEAEEBA4}" presName="node" presStyleLbl="node1" presStyleIdx="4" presStyleCnt="7">
        <dgm:presLayoutVars>
          <dgm:bulletEnabled val="1"/>
        </dgm:presLayoutVars>
      </dgm:prSet>
      <dgm:spPr/>
    </dgm:pt>
    <dgm:pt modelId="{1CAEB4C9-2394-49AA-9865-2080F4B8CC20}" type="pres">
      <dgm:prSet presAssocID="{2676E8CC-A5EC-4B21-9B0D-60F7CAAB7E6A}" presName="sibTrans" presStyleCnt="0"/>
      <dgm:spPr/>
    </dgm:pt>
    <dgm:pt modelId="{E0ADC99A-9BDB-4F77-8F5A-D59F61347263}" type="pres">
      <dgm:prSet presAssocID="{F860C31B-FB0A-4C0A-A424-57DF8B041505}" presName="node" presStyleLbl="node1" presStyleIdx="5" presStyleCnt="7">
        <dgm:presLayoutVars>
          <dgm:bulletEnabled val="1"/>
        </dgm:presLayoutVars>
      </dgm:prSet>
      <dgm:spPr/>
    </dgm:pt>
    <dgm:pt modelId="{47A7B3DB-835D-4C46-BED6-AB3DCD2A1029}" type="pres">
      <dgm:prSet presAssocID="{3BC269BF-E5BF-4962-A8DD-8C89EE46C6F2}" presName="sibTrans" presStyleCnt="0"/>
      <dgm:spPr/>
    </dgm:pt>
    <dgm:pt modelId="{C36C01A1-3C75-4002-A42A-F90E9194AADC}" type="pres">
      <dgm:prSet presAssocID="{143F7D2A-E7DD-42D2-8CED-4F4D80BCDB58}" presName="node" presStyleLbl="node1" presStyleIdx="6" presStyleCnt="7">
        <dgm:presLayoutVars>
          <dgm:bulletEnabled val="1"/>
        </dgm:presLayoutVars>
      </dgm:prSet>
      <dgm:spPr/>
    </dgm:pt>
  </dgm:ptLst>
  <dgm:cxnLst>
    <dgm:cxn modelId="{E5F0C002-33CB-4696-89E5-98BC826750B9}" srcId="{C6F9E665-B0A5-475F-8F44-C04C0CF4E3DD}" destId="{C5069BFE-C24B-4319-A8CE-D6A7DEAEEBA4}" srcOrd="4" destOrd="0" parTransId="{F82C5062-E0B8-4B4E-BEF5-3BDAB0A8D827}" sibTransId="{2676E8CC-A5EC-4B21-9B0D-60F7CAAB7E6A}"/>
    <dgm:cxn modelId="{D27C950F-5BFE-42A4-9EAC-9108F623FDC2}" type="presOf" srcId="{C5069BFE-C24B-4319-A8CE-D6A7DEAEEBA4}" destId="{7CE49608-5B9A-4624-95DF-A7C6598D14E9}" srcOrd="0" destOrd="0" presId="urn:microsoft.com/office/officeart/2005/8/layout/default"/>
    <dgm:cxn modelId="{5DDE1732-E541-4896-9898-8B8A66CB4E0A}" type="presOf" srcId="{9B92E390-28BB-4975-86B4-8612ACA0F4E3}" destId="{8B8687B4-798C-44E1-B99C-EF5505A700CF}" srcOrd="0" destOrd="0" presId="urn:microsoft.com/office/officeart/2005/8/layout/default"/>
    <dgm:cxn modelId="{BA590635-0DCE-418B-8FBD-9E4ACFB0E895}" type="presOf" srcId="{143F7D2A-E7DD-42D2-8CED-4F4D80BCDB58}" destId="{C36C01A1-3C75-4002-A42A-F90E9194AADC}" srcOrd="0" destOrd="0" presId="urn:microsoft.com/office/officeart/2005/8/layout/default"/>
    <dgm:cxn modelId="{40EA9A5F-C6FA-42A6-AADD-FDF8EAC7CB71}" srcId="{C6F9E665-B0A5-475F-8F44-C04C0CF4E3DD}" destId="{0F29F7F3-741C-4C4C-9F43-4638FA9792B7}" srcOrd="3" destOrd="0" parTransId="{7BBAA645-122A-4B46-B705-5007DDF6431E}" sibTransId="{017AFFF1-C6E8-4A8E-85D1-15B02E1520DF}"/>
    <dgm:cxn modelId="{FE41A262-D261-47ED-AD68-09944CC21A8C}" srcId="{C6F9E665-B0A5-475F-8F44-C04C0CF4E3DD}" destId="{143F7D2A-E7DD-42D2-8CED-4F4D80BCDB58}" srcOrd="6" destOrd="0" parTransId="{645D5500-7DCE-4A1D-97B1-26CE4DE34816}" sibTransId="{92AE8293-183B-4328-8135-E8E369BC67F6}"/>
    <dgm:cxn modelId="{9E289344-F8F4-40AA-A806-93EBA93046F4}" srcId="{C6F9E665-B0A5-475F-8F44-C04C0CF4E3DD}" destId="{36B90F14-BDC4-4A5A-AD2C-BE865E3EEB18}" srcOrd="2" destOrd="0" parTransId="{FE008664-43F2-4F50-9AA0-593974FC4E2A}" sibTransId="{19B5B1EE-EFF5-4BB4-9E54-77B111BDB694}"/>
    <dgm:cxn modelId="{3C943A4E-5C93-4F5A-8236-0208B8C5E4F3}" type="presOf" srcId="{36B90F14-BDC4-4A5A-AD2C-BE865E3EEB18}" destId="{730013A0-543D-45D3-870C-A683D8821AF3}" srcOrd="0" destOrd="0" presId="urn:microsoft.com/office/officeart/2005/8/layout/default"/>
    <dgm:cxn modelId="{439AD986-AD8F-450E-B4A8-5542669EB0A1}" srcId="{C6F9E665-B0A5-475F-8F44-C04C0CF4E3DD}" destId="{9B92E390-28BB-4975-86B4-8612ACA0F4E3}" srcOrd="1" destOrd="0" parTransId="{6E95C735-E9CD-4DE3-93AB-0F092572FB04}" sibTransId="{8941F0EF-4BB7-4E6F-9B1F-53C2BC19863F}"/>
    <dgm:cxn modelId="{04B7B288-531A-470D-8CC5-8FFD0336D3A4}" type="presOf" srcId="{300C6109-9230-452F-9A95-D00786BB04FE}" destId="{53DCE854-54E8-4306-817C-AB5F8F274A58}" srcOrd="0" destOrd="0" presId="urn:microsoft.com/office/officeart/2005/8/layout/default"/>
    <dgm:cxn modelId="{155244A4-A37C-440A-A3B4-2C9862FFBDF7}" type="presOf" srcId="{F860C31B-FB0A-4C0A-A424-57DF8B041505}" destId="{E0ADC99A-9BDB-4F77-8F5A-D59F61347263}" srcOrd="0" destOrd="0" presId="urn:microsoft.com/office/officeart/2005/8/layout/default"/>
    <dgm:cxn modelId="{F9F627AA-5341-4564-923D-47DDE3477211}" srcId="{C6F9E665-B0A5-475F-8F44-C04C0CF4E3DD}" destId="{300C6109-9230-452F-9A95-D00786BB04FE}" srcOrd="0" destOrd="0" parTransId="{ACD703FE-60ED-408C-B5CA-7D29F5D9EE64}" sibTransId="{3A2E9DAE-5337-4B1C-84F6-2065E3416D81}"/>
    <dgm:cxn modelId="{69A28BAE-0F41-4B3D-A0EB-C2EFB67C0F51}" type="presOf" srcId="{0F29F7F3-741C-4C4C-9F43-4638FA9792B7}" destId="{A915998D-C448-4D53-BF6D-7062EFA69B07}" srcOrd="0" destOrd="0" presId="urn:microsoft.com/office/officeart/2005/8/layout/default"/>
    <dgm:cxn modelId="{976399D4-5ACE-474A-9429-15850E528089}" type="presOf" srcId="{C6F9E665-B0A5-475F-8F44-C04C0CF4E3DD}" destId="{F9EEB23F-E9A1-47AD-9C00-3345A36D8B2D}" srcOrd="0" destOrd="0" presId="urn:microsoft.com/office/officeart/2005/8/layout/default"/>
    <dgm:cxn modelId="{7DF8A5FD-48E7-4D29-8775-818674129399}" srcId="{C6F9E665-B0A5-475F-8F44-C04C0CF4E3DD}" destId="{F860C31B-FB0A-4C0A-A424-57DF8B041505}" srcOrd="5" destOrd="0" parTransId="{663139AD-0327-4047-8271-D21BE53CCEEA}" sibTransId="{3BC269BF-E5BF-4962-A8DD-8C89EE46C6F2}"/>
    <dgm:cxn modelId="{35882FBD-84C6-4F3F-8E36-30FFFB28843B}" type="presParOf" srcId="{F9EEB23F-E9A1-47AD-9C00-3345A36D8B2D}" destId="{53DCE854-54E8-4306-817C-AB5F8F274A58}" srcOrd="0" destOrd="0" presId="urn:microsoft.com/office/officeart/2005/8/layout/default"/>
    <dgm:cxn modelId="{106F3CE0-43B1-44FC-8746-258E6FE96891}" type="presParOf" srcId="{F9EEB23F-E9A1-47AD-9C00-3345A36D8B2D}" destId="{5A97A595-96BC-4D54-87F1-C3D96835AE28}" srcOrd="1" destOrd="0" presId="urn:microsoft.com/office/officeart/2005/8/layout/default"/>
    <dgm:cxn modelId="{60364B5D-F019-4798-92E8-F95841A27E0F}" type="presParOf" srcId="{F9EEB23F-E9A1-47AD-9C00-3345A36D8B2D}" destId="{8B8687B4-798C-44E1-B99C-EF5505A700CF}" srcOrd="2" destOrd="0" presId="urn:microsoft.com/office/officeart/2005/8/layout/default"/>
    <dgm:cxn modelId="{217E6126-B732-4602-A399-886678445580}" type="presParOf" srcId="{F9EEB23F-E9A1-47AD-9C00-3345A36D8B2D}" destId="{E920479F-0920-449A-80B4-1CBB6FF048A9}" srcOrd="3" destOrd="0" presId="urn:microsoft.com/office/officeart/2005/8/layout/default"/>
    <dgm:cxn modelId="{0E5AECF2-EE86-458C-B058-BAE65C04E557}" type="presParOf" srcId="{F9EEB23F-E9A1-47AD-9C00-3345A36D8B2D}" destId="{730013A0-543D-45D3-870C-A683D8821AF3}" srcOrd="4" destOrd="0" presId="urn:microsoft.com/office/officeart/2005/8/layout/default"/>
    <dgm:cxn modelId="{344A538C-0CBE-476E-A891-649A28B4FD84}" type="presParOf" srcId="{F9EEB23F-E9A1-47AD-9C00-3345A36D8B2D}" destId="{D09975EF-9924-4A03-8DB2-B5AAE674F831}" srcOrd="5" destOrd="0" presId="urn:microsoft.com/office/officeart/2005/8/layout/default"/>
    <dgm:cxn modelId="{33398A0C-8733-43C7-A1C4-6049B31C84CA}" type="presParOf" srcId="{F9EEB23F-E9A1-47AD-9C00-3345A36D8B2D}" destId="{A915998D-C448-4D53-BF6D-7062EFA69B07}" srcOrd="6" destOrd="0" presId="urn:microsoft.com/office/officeart/2005/8/layout/default"/>
    <dgm:cxn modelId="{B4F91CCC-CB32-4A43-B58E-08DD84FE3BAA}" type="presParOf" srcId="{F9EEB23F-E9A1-47AD-9C00-3345A36D8B2D}" destId="{FBA806A6-999C-46ED-B596-3D09848C4367}" srcOrd="7" destOrd="0" presId="urn:microsoft.com/office/officeart/2005/8/layout/default"/>
    <dgm:cxn modelId="{808853F7-6D65-441B-AB15-021F14795FD0}" type="presParOf" srcId="{F9EEB23F-E9A1-47AD-9C00-3345A36D8B2D}" destId="{7CE49608-5B9A-4624-95DF-A7C6598D14E9}" srcOrd="8" destOrd="0" presId="urn:microsoft.com/office/officeart/2005/8/layout/default"/>
    <dgm:cxn modelId="{AB03BEDB-5ADC-4E17-8E56-B504DB5FFFF9}" type="presParOf" srcId="{F9EEB23F-E9A1-47AD-9C00-3345A36D8B2D}" destId="{1CAEB4C9-2394-49AA-9865-2080F4B8CC20}" srcOrd="9" destOrd="0" presId="urn:microsoft.com/office/officeart/2005/8/layout/default"/>
    <dgm:cxn modelId="{B50FCA80-F13E-4D95-9E2B-C3E49E2994C3}" type="presParOf" srcId="{F9EEB23F-E9A1-47AD-9C00-3345A36D8B2D}" destId="{E0ADC99A-9BDB-4F77-8F5A-D59F61347263}" srcOrd="10" destOrd="0" presId="urn:microsoft.com/office/officeart/2005/8/layout/default"/>
    <dgm:cxn modelId="{AC25AFCE-155F-45BC-A294-D576B01FDDF1}" type="presParOf" srcId="{F9EEB23F-E9A1-47AD-9C00-3345A36D8B2D}" destId="{47A7B3DB-835D-4C46-BED6-AB3DCD2A1029}" srcOrd="11" destOrd="0" presId="urn:microsoft.com/office/officeart/2005/8/layout/default"/>
    <dgm:cxn modelId="{30A9B763-F540-4B1A-B496-450954D4D4E5}" type="presParOf" srcId="{F9EEB23F-E9A1-47AD-9C00-3345A36D8B2D}" destId="{C36C01A1-3C75-4002-A42A-F90E9194AAD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CE854-54E8-4306-817C-AB5F8F274A58}">
      <dsp:nvSpPr>
        <dsp:cNvPr id="0" name=""/>
        <dsp:cNvSpPr/>
      </dsp:nvSpPr>
      <dsp:spPr>
        <a:xfrm>
          <a:off x="3125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Введение</a:t>
          </a:r>
          <a:endParaRPr lang="en-US" sz="2200" kern="1200"/>
        </a:p>
      </dsp:txBody>
      <dsp:txXfrm>
        <a:off x="3125" y="297381"/>
        <a:ext cx="2479476" cy="1487685"/>
      </dsp:txXfrm>
    </dsp:sp>
    <dsp:sp modelId="{8B8687B4-798C-44E1-B99C-EF5505A700CF}">
      <dsp:nvSpPr>
        <dsp:cNvPr id="0" name=""/>
        <dsp:cNvSpPr/>
      </dsp:nvSpPr>
      <dsp:spPr>
        <a:xfrm>
          <a:off x="2730549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Что такое управления паролями?</a:t>
          </a:r>
          <a:endParaRPr lang="en-US" sz="2200" kern="1200"/>
        </a:p>
      </dsp:txBody>
      <dsp:txXfrm>
        <a:off x="2730549" y="297381"/>
        <a:ext cx="2479476" cy="1487685"/>
      </dsp:txXfrm>
    </dsp:sp>
    <dsp:sp modelId="{730013A0-543D-45D3-870C-A683D8821AF3}">
      <dsp:nvSpPr>
        <dsp:cNvPr id="0" name=""/>
        <dsp:cNvSpPr/>
      </dsp:nvSpPr>
      <dsp:spPr>
        <a:xfrm>
          <a:off x="5457973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Распространенные ошибки</a:t>
          </a:r>
          <a:endParaRPr lang="en-US" sz="2200" kern="1200"/>
        </a:p>
      </dsp:txBody>
      <dsp:txXfrm>
        <a:off x="5457973" y="297381"/>
        <a:ext cx="2479476" cy="1487685"/>
      </dsp:txXfrm>
    </dsp:sp>
    <dsp:sp modelId="{A915998D-C448-4D53-BF6D-7062EFA69B07}">
      <dsp:nvSpPr>
        <dsp:cNvPr id="0" name=""/>
        <dsp:cNvSpPr/>
      </dsp:nvSpPr>
      <dsp:spPr>
        <a:xfrm>
          <a:off x="8185398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Как сделать пароль более надежным?</a:t>
          </a:r>
          <a:endParaRPr lang="en-US" sz="2200" kern="1200"/>
        </a:p>
      </dsp:txBody>
      <dsp:txXfrm>
        <a:off x="8185398" y="297381"/>
        <a:ext cx="2479476" cy="1487685"/>
      </dsp:txXfrm>
    </dsp:sp>
    <dsp:sp modelId="{7CE49608-5B9A-4624-95DF-A7C6598D14E9}">
      <dsp:nvSpPr>
        <dsp:cNvPr id="0" name=""/>
        <dsp:cNvSpPr/>
      </dsp:nvSpPr>
      <dsp:spPr>
        <a:xfrm>
          <a:off x="1366837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Как защитить пароль</a:t>
          </a:r>
          <a:endParaRPr lang="en-US" sz="2200" kern="1200"/>
        </a:p>
      </dsp:txBody>
      <dsp:txXfrm>
        <a:off x="1366837" y="2033015"/>
        <a:ext cx="2479476" cy="1487685"/>
      </dsp:txXfrm>
    </dsp:sp>
    <dsp:sp modelId="{E0ADC99A-9BDB-4F77-8F5A-D59F61347263}">
      <dsp:nvSpPr>
        <dsp:cNvPr id="0" name=""/>
        <dsp:cNvSpPr/>
      </dsp:nvSpPr>
      <dsp:spPr>
        <a:xfrm>
          <a:off x="4094261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Заключение</a:t>
          </a:r>
          <a:endParaRPr lang="en-US" sz="2200" kern="1200"/>
        </a:p>
      </dsp:txBody>
      <dsp:txXfrm>
        <a:off x="4094261" y="2033015"/>
        <a:ext cx="2479476" cy="1487685"/>
      </dsp:txXfrm>
    </dsp:sp>
    <dsp:sp modelId="{C36C01A1-3C75-4002-A42A-F90E9194AADC}">
      <dsp:nvSpPr>
        <dsp:cNvPr id="0" name=""/>
        <dsp:cNvSpPr/>
      </dsp:nvSpPr>
      <dsp:spPr>
        <a:xfrm>
          <a:off x="6821685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Список литературы</a:t>
          </a:r>
          <a:endParaRPr lang="en-US" sz="2200" kern="1200"/>
        </a:p>
      </dsp:txBody>
      <dsp:txXfrm>
        <a:off x="6821685" y="2033015"/>
        <a:ext cx="2479476" cy="148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AD6AE-0021-84D1-B37F-76E93959E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1" r="22996" b="8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ru-RU" sz="4400">
                <a:cs typeface="Calibri Light"/>
              </a:rPr>
              <a:t>Системы управления паролями</a:t>
            </a:r>
            <a:endParaRPr lang="ru-RU" sz="4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7240" y="4571999"/>
            <a:ext cx="502276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dirty="0">
                <a:cs typeface="Calibri"/>
              </a:rPr>
              <a:t>Выполнил студент: Каримов Зуфар </a:t>
            </a:r>
            <a:r>
              <a:rPr lang="ru-RU" dirty="0" err="1">
                <a:cs typeface="Calibri"/>
              </a:rPr>
              <a:t>Исматович</a:t>
            </a:r>
            <a:endParaRPr lang="ru-RU" err="1">
              <a:cs typeface="Calibri"/>
            </a:endParaRPr>
          </a:p>
          <a:p>
            <a:pPr algn="l">
              <a:lnSpc>
                <a:spcPct val="115000"/>
              </a:lnSpc>
            </a:pPr>
            <a:r>
              <a:rPr lang="ru-RU" dirty="0">
                <a:cs typeface="Calibri"/>
              </a:rPr>
              <a:t>Группа: НФИмд-01-22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1B2E0-A459-E09B-9891-2A254B57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4" name="Рисунок 4" descr="Изображение выглядит как текст, синий, с плиткой, плитка&#10;&#10;Автоматически созданное описание">
            <a:extLst>
              <a:ext uri="{FF2B5EF4-FFF2-40B4-BE49-F238E27FC236}">
                <a16:creationId xmlns:a16="http://schemas.microsoft.com/office/drawing/2014/main" id="{7ABDF498-5DBB-CFEB-7B5A-71F864601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599" y="1914408"/>
            <a:ext cx="6455535" cy="4303690"/>
          </a:xfrm>
        </p:spPr>
      </p:pic>
    </p:spTree>
    <p:extLst>
      <p:ext uri="{BB962C8B-B14F-4D97-AF65-F5344CB8AC3E}">
        <p14:creationId xmlns:p14="http://schemas.microsoft.com/office/powerpoint/2010/main" val="7326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C943F-3783-F7A3-A819-41BC2589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5A22D95-0640-7888-250C-AB0CC38AC1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7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A9696-B6CB-0FAB-7BF9-BF740AA7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управление паролями?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31AC74F-711F-A861-40C4-F3AA738D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014" y="2281524"/>
            <a:ext cx="6417971" cy="3773375"/>
          </a:xfrm>
        </p:spPr>
      </p:pic>
    </p:spTree>
    <p:extLst>
      <p:ext uri="{BB962C8B-B14F-4D97-AF65-F5344CB8AC3E}">
        <p14:creationId xmlns:p14="http://schemas.microsoft.com/office/powerpoint/2010/main" val="13173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B17DB-9476-0048-D030-28A633D2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366"/>
            <a:ext cx="9734282" cy="751269"/>
          </a:xfrm>
        </p:spPr>
        <p:txBody>
          <a:bodyPr/>
          <a:lstStyle/>
          <a:p>
            <a:r>
              <a:rPr lang="ru-RU" dirty="0"/>
              <a:t>Распространенные ошибки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B21956-2BA4-9136-B097-B6BB616CA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71387"/>
              </p:ext>
            </p:extLst>
          </p:nvPr>
        </p:nvGraphicFramePr>
        <p:xfrm>
          <a:off x="397098" y="1041042"/>
          <a:ext cx="11405841" cy="562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47">
                  <a:extLst>
                    <a:ext uri="{9D8B030D-6E8A-4147-A177-3AD203B41FA5}">
                      <a16:colId xmlns:a16="http://schemas.microsoft.com/office/drawing/2014/main" val="867292373"/>
                    </a:ext>
                  </a:extLst>
                </a:gridCol>
                <a:gridCol w="3801947">
                  <a:extLst>
                    <a:ext uri="{9D8B030D-6E8A-4147-A177-3AD203B41FA5}">
                      <a16:colId xmlns:a16="http://schemas.microsoft.com/office/drawing/2014/main" val="2448287928"/>
                    </a:ext>
                  </a:extLst>
                </a:gridCol>
                <a:gridCol w="3801947">
                  <a:extLst>
                    <a:ext uri="{9D8B030D-6E8A-4147-A177-3AD203B41FA5}">
                      <a16:colId xmlns:a16="http://schemas.microsoft.com/office/drawing/2014/main" val="497904030"/>
                    </a:ext>
                  </a:extLst>
                </a:gridCol>
              </a:tblGrid>
              <a:tr h="4270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Ошибка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Пример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Оценка риска</a:t>
                      </a:r>
                      <a:endParaRPr lang="ru-R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07224"/>
                  </a:ext>
                </a:extLst>
              </a:tr>
              <a:tr h="730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Использование общего пароля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/>
                        <a:t>12345678 </a:t>
                      </a:r>
                      <a:endParaRPr lang="ru-RU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Avenir Next LT Pro"/>
                        </a:rPr>
                        <a:t>qwertyui</a:t>
                      </a:r>
                      <a:r>
                        <a:rPr lang="ru-RU" sz="1600" b="0" i="0" u="none" strike="noStrike" noProof="0" dirty="0"/>
                        <a:t> 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Слишком рискованно, это первые догадки злоумышленников</a:t>
                      </a:r>
                      <a:endParaRPr lang="ru-R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78964"/>
                  </a:ext>
                </a:extLst>
              </a:tr>
              <a:tr h="13638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Использование пароля, основанного на личных данных (псевдонимы, названия книг, группы)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гладиатор </a:t>
                      </a:r>
                      <a:endParaRPr lang="ru-RU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Avenir Next LT Pro"/>
                        </a:rPr>
                        <a:t>hala</a:t>
                      </a:r>
                      <a:r>
                        <a:rPr lang="en-US" sz="1600" b="0" i="0" u="none" strike="noStrike" noProof="0" dirty="0">
                          <a:latin typeface="Avenir Next LT Pro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Avenir Next LT Pro"/>
                        </a:rPr>
                        <a:t>madrid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Слишком рискованно, кто знает, легко может угадать эту информацию</a:t>
                      </a:r>
                      <a:endParaRPr lang="ru-R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3959"/>
                  </a:ext>
                </a:extLst>
              </a:tr>
              <a:tr h="1033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Использование короткого пароля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Avenir Next LT Pro"/>
                        </a:rPr>
                        <a:t>John1234</a:t>
                      </a:r>
                      <a:r>
                        <a:rPr lang="ru-RU" sz="1600" b="0" i="0" u="none" strike="noStrike" noProof="0" dirty="0"/>
                        <a:t> </a:t>
                      </a:r>
                      <a:endParaRPr lang="ru-RU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Avenir Next LT Pro"/>
                        </a:rPr>
                        <a:t>Jim1974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Чем короче пароль, тем больше возможностей увидеть, угадать и взломать</a:t>
                      </a:r>
                      <a:endParaRPr lang="ru-R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39159"/>
                  </a:ext>
                </a:extLst>
              </a:tr>
              <a:tr h="1033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Использование одного пароля везде 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Использование одного пароля на каждом сайте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Рискованно. Если кто-то узнает об этом пароле, остальные учетные записи будут под угрозой</a:t>
                      </a:r>
                      <a:endParaRPr lang="ru-R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85702"/>
                  </a:ext>
                </a:extLst>
              </a:tr>
              <a:tr h="1033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Записать свой пароль 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Записать пароль на заметке или где-нибудь еще</a:t>
                      </a:r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b="0" i="0" u="none" strike="noStrike" noProof="0" dirty="0"/>
                        <a:t>Высокий риск, потому что любой, кто увидит заметку, может войти в вашу учетную запись</a:t>
                      </a:r>
                      <a:endParaRPr lang="ru-R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2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92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23768-5AD2-45A2-BD55-2D7D05E9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Как сделать пароль надежным?</a:t>
            </a:r>
            <a:r>
              <a:rPr lang="ru-RU" dirty="0">
                <a:ea typeface="+mj-lt"/>
                <a:cs typeface="+mj-lt"/>
              </a:rPr>
              <a:t> 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A363D1-DC40-8E4D-A8E9-3D266CE37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240" y="2286001"/>
            <a:ext cx="7004789" cy="4107857"/>
          </a:xfrm>
        </p:spPr>
      </p:pic>
    </p:spTree>
    <p:extLst>
      <p:ext uri="{BB962C8B-B14F-4D97-AF65-F5344CB8AC3E}">
        <p14:creationId xmlns:p14="http://schemas.microsoft.com/office/powerpoint/2010/main" val="205064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94AC91-07EB-C75D-2E20-1B47F99A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18" y="3960254"/>
            <a:ext cx="6214057" cy="289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Длина пароля = 3 символа</a:t>
            </a:r>
            <a:r>
              <a:rPr lang="ru-RU" sz="1600" dirty="0">
                <a:ea typeface="+mn-lt"/>
                <a:cs typeface="+mn-lt"/>
              </a:rPr>
              <a:t> </a:t>
            </a:r>
            <a:endParaRPr lang="ru-RU" sz="1600">
              <a:solidFill>
                <a:srgbClr val="FFFFFF">
                  <a:alpha val="70000"/>
                </a:srgb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Первый символ = строчные буквы (26 вариантов) + прописные буквы (26 вариантов) = 52</a:t>
            </a:r>
            <a:r>
              <a:rPr lang="ru-RU" sz="1600" dirty="0">
                <a:ea typeface="+mn-lt"/>
                <a:cs typeface="+mn-lt"/>
              </a:rPr>
              <a:t> </a:t>
            </a:r>
            <a:endParaRPr lang="ru-RU" sz="1600">
              <a:solidFill>
                <a:srgbClr val="FFFFFF">
                  <a:alpha val="70000"/>
                </a:srgb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Второй символ = 52 (такой же, как первый символ)</a:t>
            </a:r>
            <a:r>
              <a:rPr lang="ru-RU" sz="1600" b="1" dirty="0">
                <a:ea typeface="+mn-lt"/>
                <a:cs typeface="+mn-lt"/>
              </a:rPr>
              <a:t> </a:t>
            </a:r>
            <a:endParaRPr lang="ru-RU" sz="160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Третий символ = 52 (так же, как первый и второй символы)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en-US" sz="1600" b="1" i="1" err="1">
                <a:ea typeface="+mn-lt"/>
                <a:cs typeface="+mn-lt"/>
              </a:rPr>
              <a:t>Всего</a:t>
            </a:r>
            <a:r>
              <a:rPr lang="en-US" sz="1600" b="1" i="1" dirty="0">
                <a:ea typeface="+mn-lt"/>
                <a:cs typeface="+mn-lt"/>
              </a:rPr>
              <a:t> = 52 ^ 3 = 52 * 52 * 52 = 140608 </a:t>
            </a:r>
            <a:r>
              <a:rPr lang="en-US" sz="1600" b="1" i="1" err="1">
                <a:ea typeface="+mn-lt"/>
                <a:cs typeface="+mn-lt"/>
              </a:rPr>
              <a:t>комбинаций</a:t>
            </a:r>
            <a:endParaRPr lang="ru-RU" sz="1600" err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7B21D70-0855-53C5-50F3-F07EB63D82EB}"/>
              </a:ext>
            </a:extLst>
          </p:cNvPr>
          <p:cNvSpPr txBox="1">
            <a:spLocks/>
          </p:cNvSpPr>
          <p:nvPr/>
        </p:nvSpPr>
        <p:spPr>
          <a:xfrm>
            <a:off x="5464935" y="1064654"/>
            <a:ext cx="6214057" cy="2895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Длина пароля = 3 символа</a:t>
            </a:r>
            <a:r>
              <a:rPr lang="ru-RU" sz="1600" dirty="0">
                <a:ea typeface="+mn-lt"/>
                <a:cs typeface="+mn-lt"/>
              </a:rPr>
              <a:t> </a:t>
            </a:r>
            <a:endParaRPr lang="ru-RU" sz="1600">
              <a:solidFill>
                <a:srgbClr val="FFFFFF">
                  <a:alpha val="70000"/>
                </a:srgb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Первый символ = строчные буквы (26 вариантов) + прописные буквы (26 вариантов) + цифры (10 вариантов) = 62</a:t>
            </a:r>
            <a:r>
              <a:rPr lang="ru-RU" sz="1600" dirty="0">
                <a:ea typeface="+mn-lt"/>
                <a:cs typeface="+mn-lt"/>
              </a:rPr>
              <a:t> </a:t>
            </a:r>
            <a:endParaRPr lang="ru-RU" sz="1600" dirty="0">
              <a:solidFill>
                <a:srgbClr val="FFFFFF">
                  <a:alpha val="70000"/>
                </a:srgb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Второй символ = 62 (такой же, как первый символ)</a:t>
            </a:r>
            <a:r>
              <a:rPr lang="ru-RU" sz="1600" b="1" dirty="0">
                <a:ea typeface="+mn-lt"/>
                <a:cs typeface="+mn-lt"/>
              </a:rPr>
              <a:t> </a:t>
            </a:r>
            <a:endParaRPr lang="ru-RU" sz="160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b="1" i="1" dirty="0">
                <a:ea typeface="+mn-lt"/>
                <a:cs typeface="+mn-lt"/>
              </a:rPr>
              <a:t>Третий символ = 62 (так же, как первый и второй символы)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en-US" sz="1600" b="1" i="1" dirty="0" err="1">
                <a:ea typeface="+mn-lt"/>
                <a:cs typeface="+mn-lt"/>
              </a:rPr>
              <a:t>Всего</a:t>
            </a:r>
            <a:r>
              <a:rPr lang="en-US" sz="1600" b="1" i="1" dirty="0">
                <a:ea typeface="+mn-lt"/>
                <a:cs typeface="+mn-lt"/>
              </a:rPr>
              <a:t> = 62 ^ 3 = 62 * 62 * 62 = 238328 </a:t>
            </a:r>
            <a:r>
              <a:rPr lang="en-US" sz="1600" b="1" i="1" dirty="0" err="1">
                <a:ea typeface="+mn-lt"/>
                <a:cs typeface="+mn-lt"/>
              </a:rPr>
              <a:t>комбинаций</a:t>
            </a:r>
            <a:endParaRPr lang="ru-RU" sz="1600" dirty="0" err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49E4C84-58E6-73CF-8851-1B77D5F6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25" y="289774"/>
            <a:ext cx="9444508" cy="772733"/>
          </a:xfrm>
        </p:spPr>
        <p:txBody>
          <a:bodyPr/>
          <a:lstStyle/>
          <a:p>
            <a:r>
              <a:rPr lang="ru-RU" dirty="0"/>
              <a:t>Сила в разнообразии</a:t>
            </a:r>
          </a:p>
        </p:txBody>
      </p:sp>
    </p:spTree>
    <p:extLst>
      <p:ext uri="{BB962C8B-B14F-4D97-AF65-F5344CB8AC3E}">
        <p14:creationId xmlns:p14="http://schemas.microsoft.com/office/powerpoint/2010/main" val="16921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A2D23-CFF4-3E72-3FC9-03ECD619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Помощь от менеджера паролей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791505-0005-565E-F1BE-1A0A4A81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120" y="2286001"/>
            <a:ext cx="6214490" cy="4140054"/>
          </a:xfrm>
        </p:spPr>
      </p:pic>
    </p:spTree>
    <p:extLst>
      <p:ext uri="{BB962C8B-B14F-4D97-AF65-F5344CB8AC3E}">
        <p14:creationId xmlns:p14="http://schemas.microsoft.com/office/powerpoint/2010/main" val="92621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4F60D-4605-5067-357A-F6E80CD2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Двухфакторная аутентификация (2FA)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4017A10-BA81-BFAC-EB47-D55B2FA4B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811" y="2286000"/>
            <a:ext cx="5542379" cy="3818083"/>
          </a:xfrm>
        </p:spPr>
      </p:pic>
    </p:spTree>
    <p:extLst>
      <p:ext uri="{BB962C8B-B14F-4D97-AF65-F5344CB8AC3E}">
        <p14:creationId xmlns:p14="http://schemas.microsoft.com/office/powerpoint/2010/main" val="27258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78A4-6BA6-5690-779D-086BD7E6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защитить пароль</a:t>
            </a:r>
          </a:p>
        </p:txBody>
      </p:sp>
      <p:pic>
        <p:nvPicPr>
          <p:cNvPr id="4" name="Рисунок 4" descr="Изображение выглядит как текст, внутренний, электроника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1951545F-B684-FC63-6AEB-C613404DC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269" y="2039155"/>
            <a:ext cx="6435463" cy="4290308"/>
          </a:xfrm>
        </p:spPr>
      </p:pic>
    </p:spTree>
    <p:extLst>
      <p:ext uri="{BB962C8B-B14F-4D97-AF65-F5344CB8AC3E}">
        <p14:creationId xmlns:p14="http://schemas.microsoft.com/office/powerpoint/2010/main" val="90856095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A2441"/>
      </a:dk2>
      <a:lt2>
        <a:srgbClr val="E7E8E2"/>
      </a:lt2>
      <a:accent1>
        <a:srgbClr val="876EEE"/>
      </a:accent1>
      <a:accent2>
        <a:srgbClr val="4E71EB"/>
      </a:accent2>
      <a:accent3>
        <a:srgbClr val="42AEEA"/>
      </a:accent3>
      <a:accent4>
        <a:srgbClr val="39B6AF"/>
      </a:accent4>
      <a:accent5>
        <a:srgbClr val="33BA7A"/>
      </a:accent5>
      <a:accent6>
        <a:srgbClr val="2EBA3D"/>
      </a:accent6>
      <a:hlink>
        <a:srgbClr val="7D88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PebbleVTI</vt:lpstr>
      <vt:lpstr>Системы управления паролями</vt:lpstr>
      <vt:lpstr>Содержание</vt:lpstr>
      <vt:lpstr>Что такое управление паролями?</vt:lpstr>
      <vt:lpstr>Распространенные ошибки</vt:lpstr>
      <vt:lpstr>Как сделать пароль надежным? </vt:lpstr>
      <vt:lpstr>Сила в разнообразии</vt:lpstr>
      <vt:lpstr>Помощь от менеджера паролей</vt:lpstr>
      <vt:lpstr>Двухфакторная аутентификация (2FA)</vt:lpstr>
      <vt:lpstr>Как защитить пароль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137</cp:revision>
  <dcterms:created xsi:type="dcterms:W3CDTF">2022-11-24T09:25:31Z</dcterms:created>
  <dcterms:modified xsi:type="dcterms:W3CDTF">2022-11-24T10:05:44Z</dcterms:modified>
</cp:coreProperties>
</file>