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64" y="115"/>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7052749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标题文本</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“在此键入引文。”</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标题文本</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标题文本</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标题文本</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5270550" y="4457700"/>
            <a:ext cx="227320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常用的js库</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nvSpPr>
        <p:spPr>
          <a:xfrm>
            <a:off x="1182894" y="1200150"/>
            <a:ext cx="135954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React</a:t>
            </a:r>
          </a:p>
        </p:txBody>
      </p:sp>
      <p:sp>
        <p:nvSpPr>
          <p:cNvPr id="144" name="Shape 144"/>
          <p:cNvSpPr/>
          <p:nvPr/>
        </p:nvSpPr>
        <p:spPr>
          <a:xfrm>
            <a:off x="1213324" y="2616200"/>
            <a:ext cx="11225984" cy="4521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a:t>React is mostly the V in MVC. It focuses entirely on that piece of MVC and disregards the architecture of the rest of your application. It provides a component layer that makes it easier to make UI elements and combine them together. It abstracts the DOM away so that it optimizes rendering and allows you to render React from node.js. Further, it implements a one-way reactive data flow that makes it easier to understand and use than other frameworks.</a:t>
            </a:r>
          </a:p>
          <a:p>
            <a:pPr algn="l">
              <a:defRPr sz="2400"/>
            </a:pPr>
            <a:endParaRPr dirty="0"/>
          </a:p>
          <a:p>
            <a:pPr algn="l">
              <a:defRPr sz="2400"/>
            </a:pPr>
            <a:endParaRPr dirty="0"/>
          </a:p>
          <a:p>
            <a:pPr algn="l">
              <a:defRPr sz="2400"/>
            </a:pPr>
            <a:r>
              <a:rPr dirty="0"/>
              <a:t>When to use React? When you want a powerful View layer but don’t need an elaborate framework for the rest of your application or when you want a View layer to go with your Angular, Backbone, or Ember application. When you are trying to build an isomorphic web framework</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nvSpPr>
        <p:spPr>
          <a:xfrm>
            <a:off x="1017405" y="1725846"/>
            <a:ext cx="11451149" cy="30845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err="1"/>
              <a:t>首先，对于React，有一些认识误区，这里先总结一下</a:t>
            </a:r>
            <a:r>
              <a:rPr dirty="0"/>
              <a:t>：</a:t>
            </a:r>
          </a:p>
          <a:p>
            <a:pPr algn="l">
              <a:defRPr sz="2400"/>
            </a:pPr>
            <a:endParaRPr dirty="0"/>
          </a:p>
          <a:p>
            <a:pPr algn="l">
              <a:defRPr sz="2400"/>
            </a:pPr>
            <a:r>
              <a:rPr dirty="0" err="1"/>
              <a:t>React不是一个完整的MVC框架，最多可以认为是MVC中的V（View</a:t>
            </a:r>
            <a:r>
              <a:rPr dirty="0"/>
              <a:t>），</a:t>
            </a:r>
            <a:r>
              <a:rPr dirty="0" err="1"/>
              <a:t>甚至React并不非常认可MVC开发模式</a:t>
            </a:r>
            <a:r>
              <a:rPr dirty="0"/>
              <a:t>；</a:t>
            </a:r>
          </a:p>
          <a:p>
            <a:pPr algn="l">
              <a:defRPr sz="2400"/>
            </a:pPr>
            <a:endParaRPr dirty="0"/>
          </a:p>
          <a:p>
            <a:pPr algn="l">
              <a:defRPr sz="2400"/>
            </a:pPr>
            <a:r>
              <a:rPr dirty="0"/>
              <a:t>1 </a:t>
            </a:r>
            <a:r>
              <a:rPr dirty="0" err="1"/>
              <a:t>虚拟DOM</a:t>
            </a:r>
            <a:endParaRPr dirty="0"/>
          </a:p>
          <a:p>
            <a:pPr algn="l">
              <a:defRPr sz="2400"/>
            </a:pPr>
            <a:endParaRPr dirty="0"/>
          </a:p>
          <a:p>
            <a:pPr algn="l">
              <a:defRPr sz="2400"/>
            </a:pPr>
            <a:r>
              <a:rPr dirty="0"/>
              <a:t>2 </a:t>
            </a:r>
            <a:r>
              <a:rPr dirty="0" err="1"/>
              <a:t>组件化</a:t>
            </a:r>
            <a:endParaRPr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pasted-image.png"/>
          <p:cNvPicPr>
            <a:picLocks noChangeAspect="1"/>
          </p:cNvPicPr>
          <p:nvPr/>
        </p:nvPicPr>
        <p:blipFill>
          <a:blip r:embed="rId2">
            <a:extLst/>
          </a:blip>
          <a:stretch>
            <a:fillRect/>
          </a:stretch>
        </p:blipFill>
        <p:spPr>
          <a:xfrm>
            <a:off x="2692400" y="1585383"/>
            <a:ext cx="8740875" cy="5492184"/>
          </a:xfrm>
          <a:prstGeom prst="rect">
            <a:avLst/>
          </a:prstGeom>
          <a:ln w="12700">
            <a:miter lim="400000"/>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p:nvPr/>
        </p:nvSpPr>
        <p:spPr>
          <a:xfrm>
            <a:off x="1334236" y="2588683"/>
            <a:ext cx="9046160" cy="2679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err="1"/>
              <a:t>var</a:t>
            </a:r>
            <a:r>
              <a:rPr dirty="0"/>
              <a:t> </a:t>
            </a:r>
            <a:r>
              <a:rPr dirty="0" err="1"/>
              <a:t>HelloMessage</a:t>
            </a:r>
            <a:r>
              <a:rPr dirty="0"/>
              <a:t> = </a:t>
            </a:r>
            <a:r>
              <a:rPr dirty="0" err="1"/>
              <a:t>React.createClass</a:t>
            </a:r>
            <a:r>
              <a:rPr dirty="0"/>
              <a:t>({</a:t>
            </a:r>
          </a:p>
          <a:p>
            <a:pPr algn="l">
              <a:defRPr sz="2400"/>
            </a:pPr>
            <a:r>
              <a:rPr dirty="0"/>
              <a:t>  render: function() {</a:t>
            </a:r>
          </a:p>
          <a:p>
            <a:pPr algn="l">
              <a:defRPr sz="2400"/>
            </a:pPr>
            <a:r>
              <a:rPr dirty="0"/>
              <a:t>    return &lt;div&gt;Hello {this.props.name}&lt;/div&gt;;</a:t>
            </a:r>
          </a:p>
          <a:p>
            <a:pPr algn="l">
              <a:defRPr sz="2400"/>
            </a:pPr>
            <a:r>
              <a:rPr dirty="0"/>
              <a:t>  }</a:t>
            </a:r>
          </a:p>
          <a:p>
            <a:pPr algn="l">
              <a:defRPr sz="2400"/>
            </a:pPr>
            <a:r>
              <a:rPr dirty="0"/>
              <a:t>});</a:t>
            </a:r>
          </a:p>
          <a:p>
            <a:pPr algn="l">
              <a:defRPr sz="2400"/>
            </a:pPr>
            <a:endParaRPr dirty="0"/>
          </a:p>
          <a:p>
            <a:pPr algn="l">
              <a:defRPr sz="2400"/>
            </a:pPr>
            <a:r>
              <a:rPr dirty="0" err="1"/>
              <a:t>ReactDOM.render</a:t>
            </a:r>
            <a:r>
              <a:rPr dirty="0"/>
              <a:t>(&lt;</a:t>
            </a:r>
            <a:r>
              <a:rPr dirty="0" err="1"/>
              <a:t>HelloMessage</a:t>
            </a:r>
            <a:r>
              <a:rPr dirty="0"/>
              <a:t> name="John" /&gt;, </a:t>
            </a:r>
            <a:r>
              <a:rPr dirty="0" err="1"/>
              <a:t>mountNode</a:t>
            </a:r>
            <a:r>
              <a:rPr dirty="0"/>
              <a: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628339" y="706966"/>
            <a:ext cx="1689722"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jQuery</a:t>
            </a:r>
          </a:p>
        </p:txBody>
      </p:sp>
      <p:sp>
        <p:nvSpPr>
          <p:cNvPr id="153" name="Shape 153"/>
          <p:cNvSpPr/>
          <p:nvPr/>
        </p:nvSpPr>
        <p:spPr>
          <a:xfrm>
            <a:off x="896052" y="2963333"/>
            <a:ext cx="11212697" cy="304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err="1"/>
              <a:t>jQuery</a:t>
            </a:r>
            <a:r>
              <a:rPr dirty="0"/>
              <a:t> is the most used JavaScript library in the world, and no app should ever go without it unless you dislike programmer productivity. It makes DOM traversal, event handling, animation, AJAX so much simpler and easier across all browsers.</a:t>
            </a:r>
          </a:p>
          <a:p>
            <a:pPr algn="l">
              <a:defRPr sz="2400"/>
            </a:pPr>
            <a:endParaRPr dirty="0"/>
          </a:p>
          <a:p>
            <a:pPr algn="l">
              <a:defRPr sz="2400"/>
            </a:pPr>
            <a:endParaRPr dirty="0"/>
          </a:p>
          <a:p>
            <a:pPr algn="l">
              <a:defRPr sz="2400"/>
            </a:pPr>
            <a:r>
              <a:rPr dirty="0"/>
              <a:t>When to use </a:t>
            </a:r>
            <a:r>
              <a:rPr dirty="0" err="1"/>
              <a:t>jQuery</a:t>
            </a:r>
            <a:r>
              <a:rPr dirty="0"/>
              <a:t>? Always, unless you want to use a lighter-weight version like </a:t>
            </a:r>
            <a:r>
              <a:rPr dirty="0" err="1"/>
              <a:t>Zepto</a:t>
            </a:r>
            <a:r>
              <a:rPr dirty="0"/>
              <a:t>.</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nvSpPr>
        <p:spPr>
          <a:xfrm>
            <a:off x="634339" y="1049866"/>
            <a:ext cx="10365448" cy="3759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b="1">
                <a:latin typeface="Helvetica"/>
                <a:ea typeface="Helvetica"/>
                <a:cs typeface="Helvetica"/>
                <a:sym typeface="Helvetica"/>
              </a:defRPr>
            </a:pPr>
            <a:r>
              <a:rPr dirty="0"/>
              <a:t>D3.js</a:t>
            </a:r>
          </a:p>
          <a:p>
            <a:pPr algn="l"/>
            <a:endParaRPr dirty="0"/>
          </a:p>
          <a:p>
            <a:pPr algn="l"/>
            <a:endParaRPr dirty="0"/>
          </a:p>
          <a:p>
            <a:pPr algn="l"/>
            <a:endParaRPr dirty="0"/>
          </a:p>
          <a:p>
            <a:pPr algn="l">
              <a:defRPr sz="2400"/>
            </a:pPr>
            <a:r>
              <a:rPr dirty="0"/>
              <a:t>D3 allows you to manipulate data documents from any source and apply a transformation into the DOM or/and SVG or/and CSS. D3 focuses on modern web standards and ensures you are free from any proprietary format like Flash or Silverlight.</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p:nvPr/>
        </p:nvSpPr>
        <p:spPr>
          <a:xfrm>
            <a:off x="744042" y="903816"/>
            <a:ext cx="11057568" cy="5067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b="1">
                <a:latin typeface="Helvetica"/>
                <a:ea typeface="Helvetica"/>
                <a:cs typeface="Helvetica"/>
                <a:sym typeface="Helvetica"/>
              </a:defRPr>
            </a:pPr>
            <a:r>
              <a:rPr dirty="0"/>
              <a:t>Grunt &amp; Gulp</a:t>
            </a:r>
          </a:p>
          <a:p>
            <a:pPr algn="l">
              <a:defRPr sz="2400"/>
            </a:pPr>
            <a:endParaRPr dirty="0"/>
          </a:p>
          <a:p>
            <a:pPr algn="l">
              <a:defRPr sz="2400"/>
            </a:pPr>
            <a:endParaRPr dirty="0"/>
          </a:p>
          <a:p>
            <a:pPr algn="l">
              <a:defRPr sz="2400"/>
            </a:pPr>
            <a:r>
              <a:rPr dirty="0"/>
              <a:t>Building websites for production typically </a:t>
            </a:r>
            <a:r>
              <a:rPr dirty="0" err="1"/>
              <a:t>involvesome</a:t>
            </a:r>
            <a:r>
              <a:rPr dirty="0"/>
              <a:t> tasks to improve performance like </a:t>
            </a:r>
            <a:r>
              <a:rPr dirty="0" err="1"/>
              <a:t>minification</a:t>
            </a:r>
            <a:r>
              <a:rPr dirty="0"/>
              <a:t> of JavaScript and CSS, compilation of </a:t>
            </a:r>
            <a:r>
              <a:rPr dirty="0" err="1"/>
              <a:t>CoffeeScript</a:t>
            </a:r>
            <a:r>
              <a:rPr dirty="0"/>
              <a:t>/</a:t>
            </a:r>
            <a:r>
              <a:rPr dirty="0" err="1"/>
              <a:t>TypeScript</a:t>
            </a:r>
            <a:r>
              <a:rPr dirty="0"/>
              <a:t>, unit testing, </a:t>
            </a:r>
            <a:r>
              <a:rPr dirty="0" err="1"/>
              <a:t>lintin</a:t>
            </a:r>
            <a:r>
              <a:rPr dirty="0"/>
              <a:t>. Perhaps you already have a </a:t>
            </a:r>
            <a:r>
              <a:rPr dirty="0" err="1"/>
              <a:t>toolchain</a:t>
            </a:r>
            <a:r>
              <a:rPr dirty="0"/>
              <a:t> ready to prepare your website for production but if you do not, you want to use a task runner like Grunt or Gulp. Both have endless plugins to do just about any transformation to your website to get it ready for production.</a:t>
            </a:r>
          </a:p>
          <a:p>
            <a:pPr algn="l">
              <a:defRPr sz="2400"/>
            </a:pPr>
            <a:endParaRPr dirty="0"/>
          </a:p>
          <a:p>
            <a:pPr algn="l">
              <a:defRPr sz="2400"/>
            </a:pPr>
            <a:endParaRPr dirty="0"/>
          </a:p>
          <a:p>
            <a:pPr algn="l">
              <a:defRPr sz="2400"/>
            </a:pPr>
            <a:r>
              <a:rPr dirty="0"/>
              <a:t>When to use Grunt? When you prefer writing configuration files and don’t mind your task runner generating intermediary files.</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pasted-image.png"/>
          <p:cNvPicPr>
            <a:picLocks noChangeAspect="1"/>
          </p:cNvPicPr>
          <p:nvPr/>
        </p:nvPicPr>
        <p:blipFill>
          <a:blip r:embed="rId2">
            <a:extLst/>
          </a:blip>
          <a:stretch>
            <a:fillRect/>
          </a:stretch>
        </p:blipFill>
        <p:spPr>
          <a:xfrm>
            <a:off x="778933" y="1873851"/>
            <a:ext cx="10699326" cy="3381804"/>
          </a:xfrm>
          <a:prstGeom prst="rect">
            <a:avLst/>
          </a:prstGeom>
          <a:ln w="12700">
            <a:miter lim="400000"/>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nvSpPr>
        <p:spPr>
          <a:xfrm>
            <a:off x="575733" y="321733"/>
            <a:ext cx="5135904"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spcBef>
                <a:spcPts val="1200"/>
              </a:spcBef>
              <a:defRPr sz="5300">
                <a:solidFill>
                  <a:srgbClr val="ED7D31"/>
                </a:solidFill>
                <a:latin typeface="Microsoft YaHei"/>
                <a:ea typeface="Microsoft YaHei"/>
                <a:cs typeface="Microsoft YaHei"/>
                <a:sym typeface="Microsoft YaHei"/>
              </a:defRPr>
            </a:lvl1pPr>
          </a:lstStyle>
          <a:p>
            <a:r>
              <a:t>jQuery  再介绍  </a:t>
            </a:r>
            <a:endParaRPr sz="1200">
              <a:solidFill>
                <a:srgbClr val="000000"/>
              </a:solidFill>
              <a:latin typeface="Times"/>
              <a:ea typeface="Times"/>
              <a:cs typeface="Times"/>
              <a:sym typeface="Times"/>
            </a:endParaRPr>
          </a:p>
        </p:txBody>
      </p:sp>
      <p:pic>
        <p:nvPicPr>
          <p:cNvPr id="162" name="page11image3816.png"/>
          <p:cNvPicPr>
            <a:picLocks noChangeAspect="1"/>
          </p:cNvPicPr>
          <p:nvPr/>
        </p:nvPicPr>
        <p:blipFill>
          <a:blip r:embed="rId2">
            <a:extLst/>
          </a:blip>
          <a:stretch>
            <a:fillRect/>
          </a:stretch>
        </p:blipFill>
        <p:spPr>
          <a:xfrm>
            <a:off x="6007100" y="1530350"/>
            <a:ext cx="5135163" cy="6692900"/>
          </a:xfrm>
          <a:prstGeom prst="rect">
            <a:avLst/>
          </a:prstGeom>
          <a:ln w="12700">
            <a:miter lim="400000"/>
          </a:ln>
        </p:spPr>
      </p:pic>
      <p:sp>
        <p:nvSpPr>
          <p:cNvPr id="163" name="Shape 163"/>
          <p:cNvSpPr/>
          <p:nvPr/>
        </p:nvSpPr>
        <p:spPr>
          <a:xfrm>
            <a:off x="5126566" y="958849"/>
            <a:ext cx="190501" cy="457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200">
                <a:latin typeface="Times"/>
                <a:ea typeface="Times"/>
                <a:cs typeface="Times"/>
                <a:sym typeface="Times"/>
              </a:defRPr>
            </a:lvl1pPr>
          </a:lstStyle>
          <a:p>
            <a:r>
              <a:t> </a:t>
            </a:r>
          </a:p>
        </p:txBody>
      </p:sp>
      <p:sp>
        <p:nvSpPr>
          <p:cNvPr id="164" name="Shape 164"/>
          <p:cNvSpPr/>
          <p:nvPr/>
        </p:nvSpPr>
        <p:spPr>
          <a:xfrm>
            <a:off x="510116" y="3071178"/>
            <a:ext cx="4416274" cy="36112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spcBef>
                <a:spcPts val="1200"/>
              </a:spcBef>
              <a:defRPr sz="2400">
                <a:solidFill>
                  <a:srgbClr val="595959"/>
                </a:solidFill>
                <a:latin typeface="Microsoft YaHei"/>
                <a:ea typeface="Microsoft YaHei"/>
                <a:cs typeface="Microsoft YaHei"/>
                <a:sym typeface="Microsoft YaHei"/>
              </a:defRPr>
            </a:pPr>
            <a:r>
              <a:rPr dirty="0"/>
              <a:t>1  </a:t>
            </a:r>
            <a:r>
              <a:rPr dirty="0" err="1"/>
              <a:t>市场占有率最广的前端框架</a:t>
            </a:r>
            <a:r>
              <a:rPr dirty="0"/>
              <a:t>, </a:t>
            </a:r>
          </a:p>
          <a:p>
            <a:pPr algn="l" defTabSz="457200">
              <a:spcBef>
                <a:spcPts val="1200"/>
              </a:spcBef>
              <a:defRPr sz="2400">
                <a:solidFill>
                  <a:srgbClr val="595959"/>
                </a:solidFill>
                <a:latin typeface="Microsoft YaHei"/>
                <a:ea typeface="Microsoft YaHei"/>
                <a:cs typeface="Microsoft YaHei"/>
                <a:sym typeface="Microsoft YaHei"/>
              </a:defRPr>
            </a:pPr>
            <a:r>
              <a:rPr dirty="0"/>
              <a:t>占比:60%+ 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a:t>2  </a:t>
            </a:r>
            <a:r>
              <a:rPr dirty="0" err="1"/>
              <a:t>jQuery</a:t>
            </a:r>
            <a:r>
              <a:rPr dirty="0"/>
              <a:t>  </a:t>
            </a:r>
            <a:r>
              <a:rPr dirty="0" err="1" smtClean="0"/>
              <a:t>所遵循的原则</a:t>
            </a:r>
            <a:endParaRPr lang="en-US" dirty="0" smtClean="0"/>
          </a:p>
          <a:p>
            <a:pPr algn="l" defTabSz="457200">
              <a:spcBef>
                <a:spcPts val="1200"/>
              </a:spcBef>
              <a:defRPr sz="2400">
                <a:solidFill>
                  <a:srgbClr val="595959"/>
                </a:solidFill>
                <a:latin typeface="Microsoft YaHei"/>
                <a:ea typeface="Microsoft YaHei"/>
                <a:cs typeface="Microsoft YaHei"/>
                <a:sym typeface="Microsoft YaHei"/>
              </a:defRPr>
            </a:pPr>
            <a:r>
              <a:rPr dirty="0" smtClean="0"/>
              <a:t>Write Less</a:t>
            </a:r>
            <a:r>
              <a:rPr dirty="0"/>
              <a:t>,  Do  More 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baseline="183333" dirty="0"/>
              <a:t> </a:t>
            </a:r>
            <a:r>
              <a:rPr dirty="0" err="1"/>
              <a:t>jQuery</a:t>
            </a:r>
            <a:r>
              <a:rPr dirty="0"/>
              <a:t>  </a:t>
            </a:r>
            <a:r>
              <a:rPr dirty="0" err="1"/>
              <a:t>让写</a:t>
            </a:r>
            <a:r>
              <a:rPr dirty="0"/>
              <a:t>  JS  </a:t>
            </a:r>
            <a:r>
              <a:rPr dirty="0" err="1"/>
              <a:t>代码变得</a:t>
            </a:r>
            <a:endParaRPr dirty="0"/>
          </a:p>
          <a:p>
            <a:pPr algn="l" defTabSz="457200">
              <a:spcBef>
                <a:spcPts val="1200"/>
              </a:spcBef>
              <a:defRPr sz="2400">
                <a:solidFill>
                  <a:srgbClr val="595959"/>
                </a:solidFill>
                <a:latin typeface="Microsoft YaHei"/>
                <a:ea typeface="Microsoft YaHei"/>
                <a:cs typeface="Microsoft YaHei"/>
                <a:sym typeface="Microsoft YaHei"/>
              </a:defRPr>
            </a:pPr>
            <a:r>
              <a:rPr dirty="0" err="1"/>
              <a:t>简单</a:t>
            </a:r>
            <a:r>
              <a:rPr dirty="0"/>
              <a:t>、 </a:t>
            </a:r>
            <a:r>
              <a:rPr dirty="0" err="1"/>
              <a:t>高效、跨平台</a:t>
            </a:r>
            <a:r>
              <a:rPr dirty="0"/>
              <a:t> </a:t>
            </a:r>
            <a:endParaRPr dirty="0">
              <a:solidFill>
                <a:srgbClr val="000000"/>
              </a:solidFill>
              <a:latin typeface="Times"/>
              <a:ea typeface="Times"/>
              <a:cs typeface="Times"/>
              <a:sym typeface="Times"/>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p:nvPr/>
        </p:nvSpPr>
        <p:spPr>
          <a:xfrm>
            <a:off x="902389" y="1146175"/>
            <a:ext cx="10861356" cy="62420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spcBef>
                <a:spcPts val="1200"/>
              </a:spcBef>
              <a:defRPr sz="5300">
                <a:solidFill>
                  <a:srgbClr val="ED7D31"/>
                </a:solidFill>
                <a:latin typeface="Microsoft YaHei"/>
                <a:ea typeface="Microsoft YaHei"/>
                <a:cs typeface="Microsoft YaHei"/>
                <a:sym typeface="Microsoft YaHei"/>
              </a:defRPr>
            </a:pPr>
            <a:r>
              <a:rPr dirty="0" err="1"/>
              <a:t>jQuery</a:t>
            </a:r>
            <a:r>
              <a:rPr dirty="0"/>
              <a:t>  </a:t>
            </a:r>
            <a:r>
              <a:rPr dirty="0" err="1"/>
              <a:t>库使用的特点和亮点</a:t>
            </a:r>
            <a:r>
              <a:rPr dirty="0"/>
              <a:t>   </a:t>
            </a:r>
            <a:endParaRPr sz="1200" dirty="0">
              <a:solidFill>
                <a:srgbClr val="000000"/>
              </a:solidFill>
              <a:latin typeface="Times"/>
              <a:ea typeface="Times"/>
              <a:cs typeface="Times"/>
              <a:sym typeface="Times"/>
            </a:endParaRPr>
          </a:p>
          <a:p>
            <a:pPr algn="l" defTabSz="457200">
              <a:spcBef>
                <a:spcPts val="1200"/>
              </a:spcBef>
              <a:defRPr sz="3700">
                <a:solidFill>
                  <a:srgbClr val="595959"/>
                </a:solidFill>
                <a:latin typeface="Microsoft YaHei"/>
                <a:ea typeface="Microsoft YaHei"/>
                <a:cs typeface="Microsoft YaHei"/>
                <a:sym typeface="Microsoft YaHei"/>
              </a:defRPr>
            </a:pPr>
            <a:r>
              <a:rPr dirty="0"/>
              <a:t>1 </a:t>
            </a:r>
            <a:r>
              <a:rPr dirty="0" err="1"/>
              <a:t>精悍</a:t>
            </a:r>
            <a:r>
              <a:rPr dirty="0"/>
              <a:t> </a:t>
            </a:r>
            <a:endParaRPr sz="1200" dirty="0">
              <a:solidFill>
                <a:srgbClr val="000000"/>
              </a:solidFill>
              <a:latin typeface="Times"/>
              <a:ea typeface="Times"/>
              <a:cs typeface="Times"/>
              <a:sym typeface="Times"/>
            </a:endParaRPr>
          </a:p>
          <a:p>
            <a:pPr algn="l" defTabSz="457200">
              <a:spcBef>
                <a:spcPts val="1200"/>
              </a:spcBef>
              <a:defRPr sz="3700">
                <a:solidFill>
                  <a:srgbClr val="595959"/>
                </a:solidFill>
                <a:latin typeface="Microsoft YaHei"/>
                <a:ea typeface="Microsoft YaHei"/>
                <a:cs typeface="Microsoft YaHei"/>
                <a:sym typeface="Microsoft YaHei"/>
              </a:defRPr>
            </a:pPr>
            <a:r>
              <a:rPr dirty="0"/>
              <a:t>2 </a:t>
            </a:r>
            <a:r>
              <a:rPr dirty="0" err="1"/>
              <a:t>功能特点</a:t>
            </a:r>
            <a:r>
              <a:rPr dirty="0"/>
              <a:t>    </a:t>
            </a:r>
            <a:r>
              <a:rPr dirty="0" err="1"/>
              <a:t>DOM选择器、集合化处理、链式操作</a:t>
            </a:r>
            <a:r>
              <a:rPr dirty="0"/>
              <a:t>    </a:t>
            </a:r>
            <a:r>
              <a:rPr dirty="0" err="1"/>
              <a:t>事件处理、Ajax操作、动态效果</a:t>
            </a:r>
            <a:r>
              <a:rPr dirty="0"/>
              <a:t>    </a:t>
            </a:r>
            <a:r>
              <a:rPr dirty="0" err="1"/>
              <a:t>浏览器兼容</a:t>
            </a:r>
            <a:r>
              <a:rPr dirty="0"/>
              <a:t>(1.x与2.x版的不同)   </a:t>
            </a:r>
            <a:endParaRPr sz="1200" dirty="0">
              <a:solidFill>
                <a:srgbClr val="000000"/>
              </a:solidFill>
              <a:latin typeface="Times"/>
              <a:ea typeface="Times"/>
              <a:cs typeface="Times"/>
              <a:sym typeface="Times"/>
            </a:endParaRPr>
          </a:p>
          <a:p>
            <a:pPr algn="l" defTabSz="457200">
              <a:spcBef>
                <a:spcPts val="1200"/>
              </a:spcBef>
              <a:defRPr sz="3700">
                <a:solidFill>
                  <a:srgbClr val="595959"/>
                </a:solidFill>
                <a:latin typeface="Microsoft YaHei"/>
                <a:ea typeface="Microsoft YaHei"/>
                <a:cs typeface="Microsoft YaHei"/>
                <a:sym typeface="Microsoft YaHei"/>
              </a:defRPr>
            </a:pPr>
            <a:r>
              <a:rPr baseline="-122972" dirty="0"/>
              <a:t>  </a:t>
            </a:r>
            <a:r>
              <a:rPr dirty="0"/>
              <a:t> </a:t>
            </a:r>
            <a:r>
              <a:rPr dirty="0" err="1"/>
              <a:t>行为与结构的分离</a:t>
            </a:r>
            <a:r>
              <a:rPr dirty="0"/>
              <a:t>   </a:t>
            </a:r>
          </a:p>
          <a:p>
            <a:pPr algn="l" defTabSz="457200">
              <a:spcBef>
                <a:spcPts val="1200"/>
              </a:spcBef>
              <a:defRPr sz="3700">
                <a:solidFill>
                  <a:srgbClr val="595959"/>
                </a:solidFill>
                <a:latin typeface="Microsoft YaHei"/>
                <a:ea typeface="Microsoft YaHei"/>
                <a:cs typeface="Microsoft YaHei"/>
                <a:sym typeface="Microsoft YaHei"/>
              </a:defRPr>
            </a:pPr>
            <a:r>
              <a:rPr dirty="0"/>
              <a:t>3 </a:t>
            </a:r>
            <a:r>
              <a:rPr dirty="0" err="1"/>
              <a:t>插件化机制与丰富的现有插件</a:t>
            </a:r>
            <a:r>
              <a:rPr dirty="0"/>
              <a:t>   </a:t>
            </a:r>
            <a:endParaRPr sz="1200" dirty="0">
              <a:solidFill>
                <a:srgbClr val="000000"/>
              </a:solidFill>
              <a:latin typeface="Times"/>
              <a:ea typeface="Times"/>
              <a:cs typeface="Times"/>
              <a:sym typeface="Times"/>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1212465" y="1567498"/>
            <a:ext cx="10703251" cy="546713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spcBef>
                <a:spcPts val="1200"/>
              </a:spcBef>
              <a:defRPr sz="5300">
                <a:solidFill>
                  <a:srgbClr val="ED7D31"/>
                </a:solidFill>
                <a:latin typeface="Microsoft YaHei"/>
                <a:ea typeface="Microsoft YaHei"/>
                <a:cs typeface="Microsoft YaHei"/>
                <a:sym typeface="Microsoft YaHei"/>
              </a:defRPr>
            </a:pPr>
            <a:r>
              <a:rPr dirty="0" err="1"/>
              <a:t>库分类汇总</a:t>
            </a:r>
            <a:r>
              <a:rPr dirty="0"/>
              <a:t>  </a:t>
            </a:r>
          </a:p>
          <a:p>
            <a:pPr algn="l" defTabSz="457200">
              <a:spcBef>
                <a:spcPts val="1200"/>
              </a:spcBef>
              <a:defRPr sz="5300">
                <a:solidFill>
                  <a:srgbClr val="ED7D31"/>
                </a:solidFill>
                <a:latin typeface="Microsoft YaHei"/>
                <a:ea typeface="Microsoft YaHei"/>
                <a:cs typeface="Microsoft YaHei"/>
                <a:sym typeface="Microsoft YaHei"/>
              </a:defRPr>
            </a:pPr>
            <a:r>
              <a:rPr dirty="0"/>
              <a:t> </a:t>
            </a:r>
            <a:endParaRPr sz="1200" dirty="0">
              <a:solidFill>
                <a:srgbClr val="000000"/>
              </a:solidFill>
              <a:latin typeface="Times"/>
              <a:ea typeface="Times"/>
              <a:cs typeface="Times"/>
              <a:sym typeface="Times"/>
            </a:endParaRPr>
          </a:p>
          <a:p>
            <a:pPr algn="l" defTabSz="457200">
              <a:lnSpc>
                <a:spcPct val="60000"/>
              </a:lnSpc>
              <a:spcBef>
                <a:spcPts val="1200"/>
              </a:spcBef>
              <a:defRPr sz="3700">
                <a:solidFill>
                  <a:srgbClr val="595959"/>
                </a:solidFill>
                <a:latin typeface="Microsoft YaHei"/>
                <a:ea typeface="Microsoft YaHei"/>
                <a:cs typeface="Microsoft YaHei"/>
                <a:sym typeface="Microsoft YaHei"/>
              </a:defRPr>
            </a:pPr>
            <a:r>
              <a:rPr dirty="0"/>
              <a:t>1 Underscore、Lazy.js  和  Sugar.js  </a:t>
            </a:r>
            <a:r>
              <a:rPr dirty="0" err="1"/>
              <a:t>基础库</a:t>
            </a:r>
            <a:r>
              <a:rPr dirty="0"/>
              <a:t>   </a:t>
            </a:r>
          </a:p>
          <a:p>
            <a:pPr algn="l" defTabSz="457200">
              <a:lnSpc>
                <a:spcPct val="60000"/>
              </a:lnSpc>
              <a:spcBef>
                <a:spcPts val="1200"/>
              </a:spcBef>
              <a:defRPr sz="3700">
                <a:solidFill>
                  <a:srgbClr val="595959"/>
                </a:solidFill>
                <a:latin typeface="Microsoft YaHei"/>
                <a:ea typeface="Microsoft YaHei"/>
                <a:cs typeface="Microsoft YaHei"/>
                <a:sym typeface="Microsoft YaHei"/>
              </a:defRPr>
            </a:pPr>
            <a:endParaRPr lang="en-US" baseline="121621" dirty="0"/>
          </a:p>
          <a:p>
            <a:pPr algn="l" defTabSz="457200">
              <a:lnSpc>
                <a:spcPct val="60000"/>
              </a:lnSpc>
              <a:spcBef>
                <a:spcPts val="1200"/>
              </a:spcBef>
              <a:defRPr sz="3700">
                <a:solidFill>
                  <a:srgbClr val="595959"/>
                </a:solidFill>
                <a:latin typeface="Microsoft YaHei"/>
                <a:ea typeface="Microsoft YaHei"/>
                <a:cs typeface="Microsoft YaHei"/>
                <a:sym typeface="Microsoft YaHei"/>
              </a:defRPr>
            </a:pPr>
            <a:r>
              <a:rPr dirty="0" smtClean="0"/>
              <a:t>2 </a:t>
            </a:r>
            <a:r>
              <a:rPr dirty="0" err="1"/>
              <a:t>jQuery</a:t>
            </a:r>
            <a:r>
              <a:rPr dirty="0"/>
              <a:t>(</a:t>
            </a:r>
            <a:r>
              <a:rPr dirty="0" err="1"/>
              <a:t>Zepto</a:t>
            </a:r>
            <a:r>
              <a:rPr dirty="0"/>
              <a:t>)  </a:t>
            </a:r>
          </a:p>
          <a:p>
            <a:pPr algn="l" defTabSz="457200">
              <a:spcBef>
                <a:spcPts val="1200"/>
              </a:spcBef>
              <a:defRPr sz="3700">
                <a:solidFill>
                  <a:srgbClr val="595959"/>
                </a:solidFill>
                <a:latin typeface="Microsoft YaHei"/>
                <a:ea typeface="Microsoft YaHei"/>
                <a:cs typeface="Microsoft YaHei"/>
                <a:sym typeface="Microsoft YaHei"/>
              </a:defRPr>
            </a:pPr>
            <a:r>
              <a:rPr dirty="0" smtClean="0"/>
              <a:t>3 </a:t>
            </a:r>
            <a:r>
              <a:rPr dirty="0" err="1"/>
              <a:t>jQuery插件</a:t>
            </a:r>
            <a:endParaRPr dirty="0"/>
          </a:p>
          <a:p>
            <a:pPr algn="l" defTabSz="457200">
              <a:spcBef>
                <a:spcPts val="1200"/>
              </a:spcBef>
              <a:defRPr sz="3700">
                <a:solidFill>
                  <a:srgbClr val="595959"/>
                </a:solidFill>
                <a:latin typeface="Microsoft YaHei"/>
                <a:ea typeface="Microsoft YaHei"/>
                <a:cs typeface="Microsoft YaHei"/>
                <a:sym typeface="Microsoft YaHei"/>
              </a:defRPr>
            </a:pPr>
            <a:r>
              <a:rPr dirty="0"/>
              <a:t>4</a:t>
            </a:r>
            <a:r>
              <a:rPr dirty="0">
                <a:latin typeface="Helvetica"/>
                <a:ea typeface="Helvetica"/>
                <a:cs typeface="Helvetica"/>
                <a:sym typeface="Helvetica"/>
              </a:rPr>
              <a:t> </a:t>
            </a:r>
            <a:r>
              <a:rPr dirty="0" err="1"/>
              <a:t>Dojo、MooTools</a:t>
            </a:r>
            <a:r>
              <a:rPr dirty="0"/>
              <a:t>   </a:t>
            </a:r>
          </a:p>
          <a:p>
            <a:pPr algn="l" defTabSz="457200">
              <a:lnSpc>
                <a:spcPct val="60000"/>
              </a:lnSpc>
              <a:spcBef>
                <a:spcPts val="1200"/>
              </a:spcBef>
              <a:defRPr sz="3700">
                <a:solidFill>
                  <a:srgbClr val="595959"/>
                </a:solidFill>
                <a:latin typeface="Microsoft YaHei"/>
                <a:ea typeface="Microsoft YaHei"/>
                <a:cs typeface="Microsoft YaHei"/>
                <a:sym typeface="Microsoft YaHei"/>
              </a:defRPr>
            </a:pPr>
            <a:endParaRPr sz="1200" dirty="0">
              <a:solidFill>
                <a:srgbClr val="000000"/>
              </a:solidFill>
              <a:latin typeface="Times"/>
              <a:ea typeface="Times"/>
              <a:cs typeface="Times"/>
              <a:sym typeface="Times"/>
            </a:endParaRPr>
          </a:p>
          <a:p>
            <a:pPr algn="l" defTabSz="457200">
              <a:lnSpc>
                <a:spcPct val="60000"/>
              </a:lnSpc>
              <a:spcBef>
                <a:spcPts val="1200"/>
              </a:spcBef>
              <a:defRPr sz="3700">
                <a:solidFill>
                  <a:srgbClr val="595959"/>
                </a:solidFill>
                <a:latin typeface="Microsoft YaHei"/>
                <a:ea typeface="Microsoft YaHei"/>
                <a:cs typeface="Microsoft YaHei"/>
                <a:sym typeface="Microsoft YaHei"/>
              </a:defRPr>
            </a:pPr>
            <a:r>
              <a:rPr dirty="0"/>
              <a:t>5</a:t>
            </a:r>
            <a:r>
              <a:rPr dirty="0">
                <a:latin typeface="Helvetica"/>
                <a:ea typeface="Helvetica"/>
                <a:cs typeface="Helvetica"/>
                <a:sym typeface="Helvetica"/>
              </a:rPr>
              <a:t> </a:t>
            </a:r>
            <a:r>
              <a:rPr dirty="0"/>
              <a:t>React </a:t>
            </a:r>
            <a:endParaRPr sz="1200" dirty="0">
              <a:solidFill>
                <a:srgbClr val="000000"/>
              </a:solidFill>
              <a:latin typeface="Times"/>
              <a:ea typeface="Times"/>
              <a:cs typeface="Times"/>
              <a:sym typeface="Times"/>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nvSpPr>
        <p:spPr>
          <a:xfrm>
            <a:off x="1153682" y="1909233"/>
            <a:ext cx="11420145" cy="5359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spcBef>
                <a:spcPts val="1200"/>
              </a:spcBef>
              <a:defRPr sz="5300">
                <a:solidFill>
                  <a:srgbClr val="ED7D31"/>
                </a:solidFill>
                <a:latin typeface="Microsoft YaHei"/>
                <a:ea typeface="Microsoft YaHei"/>
                <a:cs typeface="Microsoft YaHei"/>
                <a:sym typeface="Microsoft YaHei"/>
              </a:defRPr>
            </a:pPr>
            <a:r>
              <a:rPr dirty="0"/>
              <a:t>$  </a:t>
            </a:r>
            <a:r>
              <a:rPr dirty="0" err="1"/>
              <a:t>是什么</a:t>
            </a:r>
            <a:r>
              <a:rPr dirty="0"/>
              <a:t>? </a:t>
            </a:r>
            <a:endParaRPr sz="1200" dirty="0">
              <a:solidFill>
                <a:srgbClr val="000000"/>
              </a:solidFill>
              <a:latin typeface="Times"/>
              <a:ea typeface="Times"/>
              <a:cs typeface="Times"/>
              <a:sym typeface="Times"/>
            </a:endParaRPr>
          </a:p>
          <a:p>
            <a:pPr algn="l" defTabSz="457200">
              <a:spcBef>
                <a:spcPts val="1200"/>
              </a:spcBef>
              <a:defRPr sz="4800">
                <a:solidFill>
                  <a:srgbClr val="595959"/>
                </a:solidFill>
                <a:latin typeface="Microsoft YaHei"/>
                <a:ea typeface="Microsoft YaHei"/>
                <a:cs typeface="Microsoft YaHei"/>
                <a:sym typeface="Microsoft YaHei"/>
              </a:defRPr>
            </a:pPr>
            <a:r>
              <a:rPr dirty="0">
                <a:latin typeface="Menlo"/>
                <a:ea typeface="Menlo"/>
                <a:cs typeface="Menlo"/>
                <a:sym typeface="Menlo"/>
              </a:rPr>
              <a:t>$ </a:t>
            </a:r>
            <a:r>
              <a:rPr dirty="0"/>
              <a:t>即  </a:t>
            </a:r>
            <a:r>
              <a:rPr dirty="0" err="1">
                <a:latin typeface="Menlo"/>
                <a:ea typeface="Menlo"/>
                <a:cs typeface="Menlo"/>
                <a:sym typeface="Menlo"/>
              </a:rPr>
              <a:t>jQuery</a:t>
            </a:r>
            <a:r>
              <a:rPr dirty="0" err="1"/>
              <a:t>,可以被替代么</a:t>
            </a:r>
            <a:r>
              <a:rPr dirty="0"/>
              <a:t>?</a:t>
            </a:r>
            <a:r>
              <a:rPr dirty="0">
                <a:latin typeface="Menlo"/>
                <a:ea typeface="Menlo"/>
                <a:cs typeface="Menlo"/>
                <a:sym typeface="Menlo"/>
              </a:rPr>
              <a:t> </a:t>
            </a:r>
            <a:endParaRPr sz="1200" dirty="0">
              <a:solidFill>
                <a:srgbClr val="000000"/>
              </a:solidFill>
              <a:latin typeface="Times"/>
              <a:ea typeface="Times"/>
              <a:cs typeface="Times"/>
              <a:sym typeface="Times"/>
            </a:endParaRPr>
          </a:p>
          <a:p>
            <a:pPr algn="l" defTabSz="457200">
              <a:spcBef>
                <a:spcPts val="1200"/>
              </a:spcBef>
              <a:defRPr sz="4800">
                <a:solidFill>
                  <a:srgbClr val="595959"/>
                </a:solidFill>
                <a:latin typeface="Microsoft YaHei"/>
                <a:ea typeface="Microsoft YaHei"/>
                <a:cs typeface="Microsoft YaHei"/>
                <a:sym typeface="Microsoft YaHei"/>
              </a:defRPr>
            </a:pPr>
            <a:r>
              <a:rPr dirty="0">
                <a:latin typeface="Menlo"/>
                <a:ea typeface="Menlo"/>
                <a:cs typeface="Menlo"/>
                <a:sym typeface="Menlo"/>
              </a:rPr>
              <a:t>$.</a:t>
            </a:r>
            <a:r>
              <a:rPr dirty="0"/>
              <a:t>  </a:t>
            </a:r>
            <a:r>
              <a:rPr dirty="0" err="1"/>
              <a:t>取得全局属性或者函数</a:t>
            </a:r>
            <a:endParaRPr sz="1200" dirty="0">
              <a:solidFill>
                <a:srgbClr val="000000"/>
              </a:solidFill>
              <a:latin typeface="Times"/>
              <a:ea typeface="Times"/>
              <a:cs typeface="Times"/>
              <a:sym typeface="Times"/>
            </a:endParaRPr>
          </a:p>
          <a:p>
            <a:pPr algn="l" defTabSz="457200">
              <a:spcBef>
                <a:spcPts val="1200"/>
              </a:spcBef>
              <a:defRPr sz="4800">
                <a:solidFill>
                  <a:srgbClr val="595959"/>
                </a:solidFill>
                <a:latin typeface="Microsoft YaHei"/>
                <a:ea typeface="Microsoft YaHei"/>
                <a:cs typeface="Microsoft YaHei"/>
                <a:sym typeface="Microsoft YaHei"/>
              </a:defRPr>
            </a:pPr>
            <a:r>
              <a:rPr dirty="0">
                <a:latin typeface="Menlo"/>
                <a:ea typeface="Menlo"/>
                <a:cs typeface="Menlo"/>
                <a:sym typeface="Menlo"/>
              </a:rPr>
              <a:t>$()</a:t>
            </a:r>
            <a:r>
              <a:rPr dirty="0"/>
              <a:t>  </a:t>
            </a:r>
            <a:r>
              <a:rPr dirty="0" err="1"/>
              <a:t>返回</a:t>
            </a:r>
            <a:r>
              <a:rPr dirty="0" err="1">
                <a:latin typeface="Menlo"/>
                <a:ea typeface="Menlo"/>
                <a:cs typeface="Menlo"/>
                <a:sym typeface="Menlo"/>
              </a:rPr>
              <a:t>jQuery</a:t>
            </a:r>
            <a:r>
              <a:rPr dirty="0" err="1"/>
              <a:t>对象，如何取得原生对象</a:t>
            </a:r>
            <a:r>
              <a:rPr dirty="0">
                <a:latin typeface="Menlo"/>
                <a:ea typeface="Menlo"/>
                <a:cs typeface="Menlo"/>
                <a:sym typeface="Menlo"/>
              </a:rPr>
              <a:t> </a:t>
            </a:r>
            <a:endParaRPr sz="1200" dirty="0">
              <a:solidFill>
                <a:srgbClr val="000000"/>
              </a:solidFill>
              <a:latin typeface="Times"/>
              <a:ea typeface="Times"/>
              <a:cs typeface="Times"/>
              <a:sym typeface="Times"/>
            </a:endParaRPr>
          </a:p>
          <a:p>
            <a:pPr algn="l" defTabSz="457200">
              <a:spcBef>
                <a:spcPts val="1200"/>
              </a:spcBef>
              <a:defRPr sz="4800">
                <a:solidFill>
                  <a:srgbClr val="595959"/>
                </a:solidFill>
                <a:latin typeface="Microsoft YaHei"/>
                <a:ea typeface="Microsoft YaHei"/>
                <a:cs typeface="Microsoft YaHei"/>
                <a:sym typeface="Microsoft YaHei"/>
              </a:defRPr>
            </a:pPr>
            <a:endParaRPr sz="1200" dirty="0">
              <a:solidFill>
                <a:srgbClr val="000000"/>
              </a:solidFill>
              <a:latin typeface="Times"/>
              <a:ea typeface="Times"/>
              <a:cs typeface="Times"/>
              <a:sym typeface="Times"/>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nvSpPr>
        <p:spPr>
          <a:xfrm>
            <a:off x="956733" y="863600"/>
            <a:ext cx="11561277" cy="7620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spcBef>
                <a:spcPts val="1200"/>
              </a:spcBef>
              <a:defRPr sz="5300">
                <a:solidFill>
                  <a:srgbClr val="ED7D31"/>
                </a:solidFill>
                <a:latin typeface="Microsoft YaHei"/>
                <a:ea typeface="Microsoft YaHei"/>
                <a:cs typeface="Microsoft YaHei"/>
                <a:sym typeface="Microsoft YaHei"/>
              </a:defRPr>
            </a:pPr>
            <a:r>
              <a:rPr dirty="0" err="1"/>
              <a:t>jQuery</a:t>
            </a:r>
            <a:r>
              <a:rPr dirty="0"/>
              <a:t>  </a:t>
            </a:r>
            <a:r>
              <a:rPr dirty="0" err="1"/>
              <a:t>基本用法</a:t>
            </a:r>
            <a:r>
              <a:rPr dirty="0"/>
              <a:t>   </a:t>
            </a:r>
          </a:p>
          <a:p>
            <a:pPr algn="l" defTabSz="457200">
              <a:spcBef>
                <a:spcPts val="1200"/>
              </a:spcBef>
              <a:defRPr sz="5300">
                <a:solidFill>
                  <a:srgbClr val="ED7D31"/>
                </a:solidFill>
                <a:latin typeface="Microsoft YaHei"/>
                <a:ea typeface="Microsoft YaHei"/>
                <a:cs typeface="Microsoft YaHei"/>
                <a:sym typeface="Microsoft YaHei"/>
              </a:defRPr>
            </a:pPr>
            <a:endParaRPr sz="1200" dirty="0">
              <a:solidFill>
                <a:srgbClr val="000000"/>
              </a:solidFill>
              <a:latin typeface="Times"/>
              <a:ea typeface="Times"/>
              <a:cs typeface="Times"/>
              <a:sym typeface="Times"/>
            </a:endParaRPr>
          </a:p>
          <a:p>
            <a:pPr algn="l" defTabSz="457200">
              <a:spcBef>
                <a:spcPts val="1200"/>
              </a:spcBef>
              <a:defRPr sz="3700">
                <a:solidFill>
                  <a:srgbClr val="B42419"/>
                </a:solidFill>
                <a:latin typeface="Menlo"/>
                <a:ea typeface="Menlo"/>
                <a:cs typeface="Menlo"/>
                <a:sym typeface="Menlo"/>
              </a:defRPr>
            </a:pPr>
            <a:r>
              <a:rPr dirty="0">
                <a:solidFill>
                  <a:srgbClr val="C830C9"/>
                </a:solidFill>
              </a:rPr>
              <a:t>$</a:t>
            </a:r>
            <a:r>
              <a:rPr dirty="0">
                <a:solidFill>
                  <a:srgbClr val="000000"/>
                </a:solidFill>
              </a:rPr>
              <a:t>(</a:t>
            </a:r>
            <a:r>
              <a:rPr dirty="0">
                <a:solidFill>
                  <a:srgbClr val="2EAEBB"/>
                </a:solidFill>
              </a:rPr>
              <a:t>function </a:t>
            </a:r>
            <a:r>
              <a:rPr dirty="0">
                <a:solidFill>
                  <a:srgbClr val="000000"/>
                </a:solidFill>
              </a:rPr>
              <a:t>() </a:t>
            </a:r>
            <a:r>
              <a:rPr dirty="0">
                <a:solidFill>
                  <a:srgbClr val="2EAEBB"/>
                </a:solidFill>
              </a:rPr>
              <a:t>{</a:t>
            </a:r>
            <a:r>
              <a:rPr dirty="0">
                <a:solidFill>
                  <a:srgbClr val="000000"/>
                </a:solidFill>
              </a:rPr>
              <a:t> </a:t>
            </a:r>
            <a:r>
              <a:rPr dirty="0">
                <a:solidFill>
                  <a:srgbClr val="C830C9"/>
                </a:solidFill>
              </a:rPr>
              <a:t>console.log</a:t>
            </a:r>
            <a:r>
              <a:rPr dirty="0">
                <a:solidFill>
                  <a:srgbClr val="000000"/>
                </a:solidFill>
              </a:rPr>
              <a:t>(</a:t>
            </a:r>
            <a:r>
              <a:rPr dirty="0"/>
              <a:t>'Hello World'</a:t>
            </a:r>
            <a:r>
              <a:rPr dirty="0">
                <a:solidFill>
                  <a:srgbClr val="000000"/>
                </a:solidFill>
              </a:rPr>
              <a:t>)</a:t>
            </a:r>
            <a:r>
              <a:rPr dirty="0">
                <a:solidFill>
                  <a:srgbClr val="C830C9"/>
                </a:solidFill>
              </a:rPr>
              <a:t>;</a:t>
            </a:r>
            <a:r>
              <a:rPr dirty="0">
                <a:solidFill>
                  <a:srgbClr val="000000"/>
                </a:solidFill>
              </a:rPr>
              <a:t> </a:t>
            </a:r>
            <a:endParaRPr sz="1200" dirty="0">
              <a:solidFill>
                <a:srgbClr val="000000"/>
              </a:solidFill>
              <a:latin typeface="Times"/>
              <a:ea typeface="Times"/>
              <a:cs typeface="Times"/>
              <a:sym typeface="Times"/>
            </a:endParaRPr>
          </a:p>
          <a:p>
            <a:pPr algn="l" defTabSz="457200">
              <a:spcBef>
                <a:spcPts val="1200"/>
              </a:spcBef>
              <a:defRPr sz="3700">
                <a:solidFill>
                  <a:srgbClr val="C830C9"/>
                </a:solidFill>
                <a:latin typeface="Menlo"/>
                <a:ea typeface="Menlo"/>
                <a:cs typeface="Menlo"/>
                <a:sym typeface="Menlo"/>
              </a:defRPr>
            </a:pPr>
            <a:r>
              <a:rPr dirty="0">
                <a:solidFill>
                  <a:srgbClr val="2EAEBB"/>
                </a:solidFill>
              </a:rPr>
              <a:t>}</a:t>
            </a:r>
            <a:r>
              <a:rPr dirty="0">
                <a:solidFill>
                  <a:srgbClr val="000000"/>
                </a:solidFill>
              </a:rPr>
              <a:t>)</a:t>
            </a:r>
            <a:r>
              <a:rPr dirty="0"/>
              <a:t>;</a:t>
            </a:r>
          </a:p>
          <a:p>
            <a:pPr algn="l" defTabSz="457200">
              <a:spcBef>
                <a:spcPts val="1200"/>
              </a:spcBef>
              <a:defRPr sz="3700">
                <a:solidFill>
                  <a:srgbClr val="C830C9"/>
                </a:solidFill>
                <a:latin typeface="Menlo"/>
                <a:ea typeface="Menlo"/>
                <a:cs typeface="Menlo"/>
                <a:sym typeface="Menlo"/>
              </a:defRPr>
            </a:pPr>
            <a:endParaRPr sz="1200" dirty="0">
              <a:solidFill>
                <a:srgbClr val="000000"/>
              </a:solidFill>
              <a:latin typeface="Times"/>
              <a:ea typeface="Times"/>
              <a:cs typeface="Times"/>
              <a:sym typeface="Times"/>
            </a:endParaRPr>
          </a:p>
          <a:p>
            <a:pPr algn="l" defTabSz="457200">
              <a:spcBef>
                <a:spcPts val="1200"/>
              </a:spcBef>
              <a:defRPr sz="3700">
                <a:solidFill>
                  <a:srgbClr val="C1651D"/>
                </a:solidFill>
                <a:latin typeface="Menlo"/>
                <a:ea typeface="Menlo"/>
                <a:cs typeface="Menlo"/>
                <a:sym typeface="Menlo"/>
              </a:defRPr>
            </a:pPr>
            <a:r>
              <a:rPr dirty="0">
                <a:solidFill>
                  <a:srgbClr val="C830C9"/>
                </a:solidFill>
              </a:rPr>
              <a:t>$</a:t>
            </a:r>
            <a:r>
              <a:rPr dirty="0">
                <a:solidFill>
                  <a:srgbClr val="000000"/>
                </a:solidFill>
              </a:rPr>
              <a:t>(</a:t>
            </a:r>
            <a:r>
              <a:rPr dirty="0"/>
              <a:t>document</a:t>
            </a:r>
            <a:r>
              <a:rPr dirty="0">
                <a:solidFill>
                  <a:srgbClr val="000000"/>
                </a:solidFill>
              </a:rPr>
              <a:t>)</a:t>
            </a:r>
            <a:r>
              <a:rPr dirty="0">
                <a:solidFill>
                  <a:srgbClr val="C830C9"/>
                </a:solidFill>
              </a:rPr>
              <a:t>.ready</a:t>
            </a:r>
            <a:r>
              <a:rPr dirty="0">
                <a:solidFill>
                  <a:srgbClr val="000000"/>
                </a:solidFill>
              </a:rPr>
              <a:t>(</a:t>
            </a:r>
            <a:r>
              <a:rPr dirty="0">
                <a:solidFill>
                  <a:srgbClr val="2EAEBB"/>
                </a:solidFill>
              </a:rPr>
              <a:t>function</a:t>
            </a:r>
            <a:r>
              <a:rPr dirty="0">
                <a:solidFill>
                  <a:srgbClr val="000000"/>
                </a:solidFill>
              </a:rPr>
              <a:t>() </a:t>
            </a:r>
            <a:r>
              <a:rPr dirty="0">
                <a:solidFill>
                  <a:srgbClr val="2EAEBB"/>
                </a:solidFill>
              </a:rPr>
              <a:t>{</a:t>
            </a:r>
            <a:endParaRPr sz="1200" dirty="0">
              <a:solidFill>
                <a:srgbClr val="000000"/>
              </a:solidFill>
              <a:latin typeface="Times"/>
              <a:ea typeface="Times"/>
              <a:cs typeface="Times"/>
              <a:sym typeface="Times"/>
            </a:endParaRPr>
          </a:p>
          <a:p>
            <a:pPr algn="l" defTabSz="457200">
              <a:spcBef>
                <a:spcPts val="1200"/>
              </a:spcBef>
              <a:defRPr sz="3700">
                <a:solidFill>
                  <a:srgbClr val="C830C9"/>
                </a:solidFill>
                <a:latin typeface="Menlo"/>
                <a:ea typeface="Menlo"/>
                <a:cs typeface="Menlo"/>
                <a:sym typeface="Menlo"/>
              </a:defRPr>
            </a:pPr>
            <a:r>
              <a:rPr dirty="0"/>
              <a:t>console.log</a:t>
            </a:r>
            <a:r>
              <a:rPr dirty="0">
                <a:solidFill>
                  <a:srgbClr val="000000"/>
                </a:solidFill>
              </a:rPr>
              <a:t>(</a:t>
            </a:r>
            <a:r>
              <a:rPr dirty="0">
                <a:solidFill>
                  <a:srgbClr val="B42419"/>
                </a:solidFill>
              </a:rPr>
              <a:t>"ready2"</a:t>
            </a:r>
            <a:r>
              <a:rPr dirty="0">
                <a:solidFill>
                  <a:srgbClr val="000000"/>
                </a:solidFill>
              </a:rPr>
              <a:t>)</a:t>
            </a:r>
            <a:r>
              <a:rPr dirty="0"/>
              <a:t>;</a:t>
            </a:r>
            <a:r>
              <a:rPr dirty="0">
                <a:solidFill>
                  <a:srgbClr val="000000"/>
                </a:solidFill>
              </a:rPr>
              <a:t> </a:t>
            </a:r>
            <a:r>
              <a:rPr dirty="0">
                <a:solidFill>
                  <a:srgbClr val="2EAEBB"/>
                </a:solidFill>
              </a:rPr>
              <a:t>}</a:t>
            </a:r>
            <a:r>
              <a:rPr dirty="0">
                <a:solidFill>
                  <a:srgbClr val="000000"/>
                </a:solidFill>
              </a:rPr>
              <a:t>)</a:t>
            </a:r>
            <a:r>
              <a:rPr dirty="0"/>
              <a:t>; </a:t>
            </a:r>
            <a:endParaRPr sz="1200" dirty="0">
              <a:solidFill>
                <a:srgbClr val="000000"/>
              </a:solidFill>
              <a:latin typeface="Times"/>
              <a:ea typeface="Times"/>
              <a:cs typeface="Times"/>
              <a:sym typeface="Times"/>
            </a:endParaRPr>
          </a:p>
          <a:p>
            <a:pPr algn="l" defTabSz="457200">
              <a:spcBef>
                <a:spcPts val="1200"/>
              </a:spcBef>
              <a:defRPr sz="3700" baseline="121621">
                <a:solidFill>
                  <a:srgbClr val="C830C9"/>
                </a:solidFill>
                <a:latin typeface="Menlo"/>
                <a:ea typeface="Menlo"/>
                <a:cs typeface="Menlo"/>
                <a:sym typeface="Menlo"/>
              </a:defRPr>
            </a:pPr>
            <a:endParaRPr sz="1200" baseline="375000" dirty="0">
              <a:latin typeface="Times"/>
              <a:ea typeface="Times"/>
              <a:cs typeface="Times"/>
              <a:sym typeface="Times"/>
            </a:endParaRPr>
          </a:p>
          <a:p>
            <a:pPr algn="l" defTabSz="457200">
              <a:spcBef>
                <a:spcPts val="1200"/>
              </a:spcBef>
              <a:defRPr sz="3700">
                <a:solidFill>
                  <a:srgbClr val="595959"/>
                </a:solidFill>
                <a:latin typeface="Menlo"/>
                <a:ea typeface="Menlo"/>
                <a:cs typeface="Menlo"/>
                <a:sym typeface="Menlo"/>
              </a:defRPr>
            </a:pPr>
            <a:r>
              <a:rPr dirty="0">
                <a:latin typeface="Microsoft YaHei"/>
                <a:ea typeface="Microsoft YaHei"/>
                <a:cs typeface="Microsoft YaHei"/>
                <a:sym typeface="Microsoft YaHei"/>
              </a:rPr>
              <a:t>与  </a:t>
            </a:r>
            <a:r>
              <a:rPr dirty="0" err="1"/>
              <a:t>window.onload</a:t>
            </a:r>
            <a:r>
              <a:rPr dirty="0">
                <a:latin typeface="Microsoft YaHei"/>
                <a:ea typeface="Microsoft YaHei"/>
                <a:cs typeface="Microsoft YaHei"/>
                <a:sym typeface="Microsoft YaHei"/>
              </a:rPr>
              <a:t>  </a:t>
            </a:r>
            <a:r>
              <a:rPr dirty="0" err="1">
                <a:latin typeface="Microsoft YaHei"/>
                <a:ea typeface="Microsoft YaHei"/>
                <a:cs typeface="Microsoft YaHei"/>
                <a:sym typeface="Microsoft YaHei"/>
              </a:rPr>
              <a:t>有何不同?与</a:t>
            </a:r>
            <a:r>
              <a:rPr dirty="0"/>
              <a:t>$(window).load</a:t>
            </a:r>
            <a:r>
              <a:rPr dirty="0">
                <a:latin typeface="Microsoft YaHei"/>
                <a:ea typeface="Microsoft YaHei"/>
                <a:cs typeface="Microsoft YaHei"/>
                <a:sym typeface="Microsoft YaHei"/>
              </a:rPr>
              <a:t>  呢?</a:t>
            </a:r>
            <a:r>
              <a:rPr dirty="0"/>
              <a:t> </a:t>
            </a:r>
            <a:r>
              <a:rPr dirty="0" err="1">
                <a:solidFill>
                  <a:srgbClr val="EB6333"/>
                </a:solidFill>
                <a:latin typeface="Microsoft YaHei"/>
                <a:ea typeface="Microsoft YaHei"/>
                <a:cs typeface="Microsoft YaHei"/>
                <a:sym typeface="Microsoft YaHei"/>
              </a:rPr>
              <a:t>执行顺序注意</a:t>
            </a:r>
            <a:r>
              <a:rPr dirty="0">
                <a:solidFill>
                  <a:srgbClr val="EB6333"/>
                </a:solidFill>
                <a:latin typeface="Microsoft YaHei"/>
                <a:ea typeface="Microsoft YaHei"/>
                <a:cs typeface="Microsoft YaHei"/>
                <a:sym typeface="Microsoft YaHei"/>
              </a:rPr>
              <a:t>!</a:t>
            </a:r>
            <a:endParaRPr sz="1200" dirty="0">
              <a:solidFill>
                <a:srgbClr val="000000"/>
              </a:solidFill>
              <a:latin typeface="Times"/>
              <a:ea typeface="Times"/>
              <a:cs typeface="Times"/>
              <a:sym typeface="Times"/>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 name="page15image2360.png"/>
          <p:cNvPicPr>
            <a:picLocks noChangeAspect="1"/>
          </p:cNvPicPr>
          <p:nvPr/>
        </p:nvPicPr>
        <p:blipFill>
          <a:blip r:embed="rId2">
            <a:extLst/>
          </a:blip>
          <a:stretch>
            <a:fillRect/>
          </a:stretch>
        </p:blipFill>
        <p:spPr>
          <a:xfrm>
            <a:off x="1428750" y="2635250"/>
            <a:ext cx="10147300" cy="4711700"/>
          </a:xfrm>
          <a:prstGeom prst="rect">
            <a:avLst/>
          </a:prstGeom>
          <a:ln w="12700">
            <a:miter lim="400000"/>
          </a:ln>
        </p:spPr>
      </p:pic>
      <p:sp>
        <p:nvSpPr>
          <p:cNvPr id="173" name="Shape 173"/>
          <p:cNvSpPr/>
          <p:nvPr/>
        </p:nvSpPr>
        <p:spPr>
          <a:xfrm>
            <a:off x="1428750" y="2406649"/>
            <a:ext cx="190500" cy="457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200">
                <a:latin typeface="Times"/>
                <a:ea typeface="Times"/>
                <a:cs typeface="Times"/>
                <a:sym typeface="Times"/>
              </a:defRPr>
            </a:lvl1pPr>
          </a:lstStyle>
          <a:p>
            <a:r>
              <a:t> </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p:nvPr/>
        </p:nvSpPr>
        <p:spPr>
          <a:xfrm>
            <a:off x="903265" y="1924513"/>
            <a:ext cx="7667164" cy="471924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spcBef>
                <a:spcPts val="1200"/>
              </a:spcBef>
              <a:defRPr sz="5300">
                <a:solidFill>
                  <a:srgbClr val="ED7D31"/>
                </a:solidFill>
                <a:latin typeface="Microsoft YaHei"/>
                <a:ea typeface="Microsoft YaHei"/>
                <a:cs typeface="Microsoft YaHei"/>
                <a:sym typeface="Microsoft YaHei"/>
              </a:defRPr>
            </a:pPr>
            <a:r>
              <a:rPr dirty="0" err="1"/>
              <a:t>jQuery</a:t>
            </a:r>
            <a:r>
              <a:rPr dirty="0"/>
              <a:t>  </a:t>
            </a:r>
            <a:r>
              <a:rPr dirty="0" err="1"/>
              <a:t>选择器</a:t>
            </a:r>
            <a:r>
              <a:rPr dirty="0"/>
              <a:t>   </a:t>
            </a:r>
            <a:endParaRPr sz="1200" dirty="0">
              <a:solidFill>
                <a:srgbClr val="000000"/>
              </a:solidFill>
              <a:latin typeface="Times"/>
              <a:ea typeface="Times"/>
              <a:cs typeface="Times"/>
              <a:sym typeface="Times"/>
            </a:endParaRPr>
          </a:p>
          <a:p>
            <a:pPr algn="l" defTabSz="457200">
              <a:spcBef>
                <a:spcPts val="1200"/>
              </a:spcBef>
              <a:defRPr sz="3200">
                <a:solidFill>
                  <a:srgbClr val="595959"/>
                </a:solidFill>
                <a:latin typeface="Microsoft YaHei"/>
                <a:ea typeface="Microsoft YaHei"/>
                <a:cs typeface="Microsoft YaHei"/>
                <a:sym typeface="Microsoft YaHei"/>
              </a:defRPr>
            </a:pPr>
            <a:r>
              <a:rPr dirty="0"/>
              <a:t>1</a:t>
            </a:r>
            <a:r>
              <a:rPr dirty="0">
                <a:latin typeface="Helvetica"/>
                <a:ea typeface="Helvetica"/>
                <a:cs typeface="Helvetica"/>
                <a:sym typeface="Helvetica"/>
              </a:rPr>
              <a:t> </a:t>
            </a:r>
            <a:r>
              <a:rPr dirty="0" err="1"/>
              <a:t>什么是选择器</a:t>
            </a:r>
            <a:r>
              <a:rPr dirty="0"/>
              <a:t>?  </a:t>
            </a:r>
            <a:br>
              <a:rPr dirty="0"/>
            </a:br>
            <a:r>
              <a:rPr dirty="0"/>
              <a:t>1</a:t>
            </a:r>
            <a:r>
              <a:rPr dirty="0">
                <a:latin typeface="Helvetica"/>
                <a:ea typeface="Helvetica"/>
                <a:cs typeface="Helvetica"/>
                <a:sym typeface="Helvetica"/>
              </a:rPr>
              <a:t> </a:t>
            </a:r>
            <a:r>
              <a:rPr dirty="0" err="1"/>
              <a:t>支持从</a:t>
            </a:r>
            <a:r>
              <a:rPr dirty="0"/>
              <a:t>  CSS1  到  CSS3  </a:t>
            </a:r>
            <a:r>
              <a:rPr dirty="0" err="1"/>
              <a:t>的选择器</a:t>
            </a:r>
            <a:r>
              <a:rPr dirty="0"/>
              <a:t>   </a:t>
            </a:r>
            <a:endParaRPr dirty="0">
              <a:solidFill>
                <a:srgbClr val="000000"/>
              </a:solidFill>
              <a:latin typeface="Times"/>
              <a:ea typeface="Times"/>
              <a:cs typeface="Times"/>
              <a:sym typeface="Times"/>
            </a:endParaRPr>
          </a:p>
          <a:p>
            <a:pPr algn="l" defTabSz="457200">
              <a:spcBef>
                <a:spcPts val="1200"/>
              </a:spcBef>
              <a:defRPr sz="3200">
                <a:solidFill>
                  <a:srgbClr val="595959"/>
                </a:solidFill>
                <a:latin typeface="Microsoft YaHei"/>
                <a:ea typeface="Microsoft YaHei"/>
                <a:cs typeface="Microsoft YaHei"/>
                <a:sym typeface="Microsoft YaHei"/>
              </a:defRPr>
            </a:pPr>
            <a:r>
              <a:rPr dirty="0"/>
              <a:t>2</a:t>
            </a:r>
            <a:r>
              <a:rPr dirty="0">
                <a:latin typeface="Helvetica"/>
                <a:ea typeface="Helvetica"/>
                <a:cs typeface="Helvetica"/>
                <a:sym typeface="Helvetica"/>
              </a:rPr>
              <a:t> </a:t>
            </a:r>
            <a:r>
              <a:rPr dirty="0" err="1"/>
              <a:t>元素选择器</a:t>
            </a:r>
            <a:r>
              <a:rPr dirty="0"/>
              <a:t>   </a:t>
            </a:r>
            <a:r>
              <a:rPr dirty="0">
                <a:latin typeface="Helvetica"/>
                <a:ea typeface="Helvetica"/>
                <a:cs typeface="Helvetica"/>
                <a:sym typeface="Helvetica"/>
              </a:rPr>
              <a:t> </a:t>
            </a:r>
            <a:r>
              <a:rPr dirty="0"/>
              <a:t>element   </a:t>
            </a:r>
            <a:endParaRPr dirty="0">
              <a:solidFill>
                <a:srgbClr val="000000"/>
              </a:solidFill>
              <a:latin typeface="Times"/>
              <a:ea typeface="Times"/>
              <a:cs typeface="Times"/>
              <a:sym typeface="Times"/>
            </a:endParaRPr>
          </a:p>
          <a:p>
            <a:pPr algn="l" defTabSz="457200">
              <a:spcBef>
                <a:spcPts val="1200"/>
              </a:spcBef>
              <a:defRPr sz="3200">
                <a:solidFill>
                  <a:srgbClr val="595959"/>
                </a:solidFill>
                <a:latin typeface="Microsoft YaHei"/>
                <a:ea typeface="Microsoft YaHei"/>
                <a:cs typeface="Microsoft YaHei"/>
                <a:sym typeface="Microsoft YaHei"/>
              </a:defRPr>
            </a:pPr>
            <a:r>
              <a:rPr dirty="0"/>
              <a:t>3</a:t>
            </a:r>
            <a:r>
              <a:rPr dirty="0">
                <a:latin typeface="Helvetica"/>
                <a:ea typeface="Helvetica"/>
                <a:cs typeface="Helvetica"/>
                <a:sym typeface="Helvetica"/>
              </a:rPr>
              <a:t> </a:t>
            </a:r>
            <a:r>
              <a:rPr dirty="0" err="1"/>
              <a:t>ID选择器</a:t>
            </a:r>
            <a:r>
              <a:rPr dirty="0"/>
              <a:t>   #id   </a:t>
            </a:r>
            <a:endParaRPr dirty="0">
              <a:solidFill>
                <a:srgbClr val="000000"/>
              </a:solidFill>
              <a:latin typeface="Times"/>
              <a:ea typeface="Times"/>
              <a:cs typeface="Times"/>
              <a:sym typeface="Times"/>
            </a:endParaRPr>
          </a:p>
          <a:p>
            <a:pPr algn="l" defTabSz="457200">
              <a:spcBef>
                <a:spcPts val="1200"/>
              </a:spcBef>
              <a:defRPr sz="3200">
                <a:solidFill>
                  <a:srgbClr val="595959"/>
                </a:solidFill>
                <a:latin typeface="Microsoft YaHei"/>
                <a:ea typeface="Microsoft YaHei"/>
                <a:cs typeface="Microsoft YaHei"/>
                <a:sym typeface="Microsoft YaHei"/>
              </a:defRPr>
            </a:pPr>
            <a:r>
              <a:rPr dirty="0"/>
              <a:t>4</a:t>
            </a:r>
            <a:r>
              <a:rPr dirty="0">
                <a:latin typeface="Helvetica"/>
                <a:ea typeface="Helvetica"/>
                <a:cs typeface="Helvetica"/>
                <a:sym typeface="Helvetica"/>
              </a:rPr>
              <a:t> </a:t>
            </a:r>
            <a:r>
              <a:rPr dirty="0" err="1"/>
              <a:t>类别选择器</a:t>
            </a:r>
            <a:r>
              <a:rPr dirty="0"/>
              <a:t>   </a:t>
            </a:r>
            <a:r>
              <a:rPr dirty="0">
                <a:latin typeface="Helvetica"/>
                <a:ea typeface="Helvetica"/>
                <a:cs typeface="Helvetica"/>
                <a:sym typeface="Helvetica"/>
              </a:rPr>
              <a:t> </a:t>
            </a:r>
            <a:r>
              <a:rPr dirty="0"/>
              <a:t>.class   </a:t>
            </a:r>
            <a:endParaRPr dirty="0">
              <a:solidFill>
                <a:srgbClr val="000000"/>
              </a:solidFill>
              <a:latin typeface="Times"/>
              <a:ea typeface="Times"/>
              <a:cs typeface="Times"/>
              <a:sym typeface="Times"/>
            </a:endParaRPr>
          </a:p>
          <a:p>
            <a:pPr algn="l" defTabSz="457200">
              <a:spcBef>
                <a:spcPts val="1200"/>
              </a:spcBef>
              <a:defRPr sz="3700">
                <a:solidFill>
                  <a:srgbClr val="595959"/>
                </a:solidFill>
                <a:latin typeface="Microsoft YaHei"/>
                <a:ea typeface="Microsoft YaHei"/>
                <a:cs typeface="Microsoft YaHei"/>
                <a:sym typeface="Microsoft YaHei"/>
              </a:defRPr>
            </a:pPr>
            <a:r>
              <a:rPr sz="3200" dirty="0"/>
              <a:t>5</a:t>
            </a:r>
            <a:r>
              <a:rPr sz="3200" dirty="0">
                <a:latin typeface="Helvetica"/>
                <a:ea typeface="Helvetica"/>
                <a:cs typeface="Helvetica"/>
                <a:sym typeface="Helvetica"/>
              </a:rPr>
              <a:t> </a:t>
            </a:r>
            <a:r>
              <a:rPr sz="3200" dirty="0" err="1"/>
              <a:t>多元素选择器</a:t>
            </a:r>
            <a:r>
              <a:rPr sz="3200" dirty="0"/>
              <a:t>(*  selector1,selector2)</a:t>
            </a:r>
            <a:r>
              <a:rPr dirty="0"/>
              <a:t> </a:t>
            </a:r>
            <a:endParaRPr sz="1200" dirty="0">
              <a:solidFill>
                <a:srgbClr val="000000"/>
              </a:solidFill>
              <a:latin typeface="Times"/>
              <a:ea typeface="Times"/>
              <a:cs typeface="Times"/>
              <a:sym typeface="Times"/>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1163166" y="1828799"/>
            <a:ext cx="10678468" cy="497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spcBef>
                <a:spcPts val="1200"/>
              </a:spcBef>
              <a:defRPr>
                <a:solidFill>
                  <a:srgbClr val="ED7D31"/>
                </a:solidFill>
                <a:latin typeface="Microsoft YaHei"/>
                <a:ea typeface="Microsoft YaHei"/>
                <a:cs typeface="Microsoft YaHei"/>
                <a:sym typeface="Microsoft YaHei"/>
              </a:defRPr>
            </a:pPr>
            <a:r>
              <a:rPr dirty="0" err="1"/>
              <a:t>jQuery</a:t>
            </a:r>
            <a:r>
              <a:rPr dirty="0"/>
              <a:t>  </a:t>
            </a:r>
            <a:r>
              <a:rPr dirty="0" err="1"/>
              <a:t>复杂选择器</a:t>
            </a:r>
            <a:r>
              <a:rPr dirty="0"/>
              <a:t> 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a:t>1</a:t>
            </a:r>
            <a:r>
              <a:rPr dirty="0">
                <a:latin typeface="Helvetica"/>
                <a:ea typeface="Helvetica"/>
                <a:cs typeface="Helvetica"/>
                <a:sym typeface="Helvetica"/>
              </a:rPr>
              <a:t> </a:t>
            </a:r>
            <a:r>
              <a:rPr dirty="0"/>
              <a:t>$("#outer  div")  </a:t>
            </a:r>
            <a:r>
              <a:rPr dirty="0" err="1"/>
              <a:t>是什么</a:t>
            </a:r>
            <a:r>
              <a:rPr dirty="0"/>
              <a:t>?  </a:t>
            </a:r>
          </a:p>
          <a:p>
            <a:pPr algn="l" defTabSz="457200">
              <a:spcBef>
                <a:spcPts val="1200"/>
              </a:spcBef>
              <a:defRPr sz="2400">
                <a:solidFill>
                  <a:srgbClr val="595959"/>
                </a:solidFill>
                <a:latin typeface="Microsoft YaHei"/>
                <a:ea typeface="Microsoft YaHei"/>
                <a:cs typeface="Microsoft YaHei"/>
                <a:sym typeface="Microsoft YaHei"/>
              </a:defRPr>
            </a:pPr>
            <a:r>
              <a:rPr dirty="0"/>
              <a:t>2</a:t>
            </a:r>
            <a:r>
              <a:rPr dirty="0">
                <a:latin typeface="Helvetica"/>
                <a:ea typeface="Helvetica"/>
                <a:cs typeface="Helvetica"/>
                <a:sym typeface="Helvetica"/>
              </a:rPr>
              <a:t> </a:t>
            </a:r>
            <a:r>
              <a:rPr dirty="0"/>
              <a:t>$("#outer&gt;div")  </a:t>
            </a:r>
            <a:r>
              <a:rPr dirty="0" err="1"/>
              <a:t>是什么</a:t>
            </a:r>
            <a:r>
              <a:rPr dirty="0"/>
              <a:t>?  </a:t>
            </a:r>
          </a:p>
          <a:p>
            <a:pPr algn="l" defTabSz="457200">
              <a:spcBef>
                <a:spcPts val="1200"/>
              </a:spcBef>
              <a:defRPr sz="2400">
                <a:solidFill>
                  <a:srgbClr val="595959"/>
                </a:solidFill>
                <a:latin typeface="Microsoft YaHei"/>
                <a:ea typeface="Microsoft YaHei"/>
                <a:cs typeface="Microsoft YaHei"/>
                <a:sym typeface="Microsoft YaHei"/>
              </a:defRPr>
            </a:pPr>
            <a:r>
              <a:rPr dirty="0"/>
              <a:t>3</a:t>
            </a:r>
            <a:r>
              <a:rPr dirty="0">
                <a:latin typeface="Helvetica"/>
                <a:ea typeface="Helvetica"/>
                <a:cs typeface="Helvetica"/>
                <a:sym typeface="Helvetica"/>
              </a:rPr>
              <a:t> </a:t>
            </a:r>
            <a:r>
              <a:rPr dirty="0"/>
              <a:t>$(".</a:t>
            </a:r>
            <a:r>
              <a:rPr dirty="0" err="1"/>
              <a:t>one+div</a:t>
            </a:r>
            <a:r>
              <a:rPr dirty="0"/>
              <a:t>")  </a:t>
            </a:r>
            <a:br>
              <a:rPr dirty="0"/>
            </a:br>
            <a:r>
              <a:rPr dirty="0"/>
              <a:t>4</a:t>
            </a:r>
            <a:r>
              <a:rPr dirty="0">
                <a:latin typeface="Helvetica"/>
                <a:ea typeface="Helvetica"/>
                <a:cs typeface="Helvetica"/>
                <a:sym typeface="Helvetica"/>
              </a:rPr>
              <a:t> </a:t>
            </a:r>
            <a:r>
              <a:rPr dirty="0"/>
              <a:t>$(".</a:t>
            </a:r>
            <a:r>
              <a:rPr dirty="0" err="1"/>
              <a:t>two~div</a:t>
            </a:r>
            <a:r>
              <a:rPr dirty="0"/>
              <a:t>") 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a:t>5</a:t>
            </a:r>
            <a:r>
              <a:rPr dirty="0">
                <a:latin typeface="Helvetica"/>
                <a:ea typeface="Helvetica"/>
                <a:cs typeface="Helvetica"/>
                <a:sym typeface="Helvetica"/>
              </a:rPr>
              <a:t> </a:t>
            </a:r>
            <a:r>
              <a:rPr dirty="0"/>
              <a:t>$("</a:t>
            </a:r>
            <a:r>
              <a:rPr dirty="0" err="1"/>
              <a:t>div:first</a:t>
            </a:r>
            <a:r>
              <a:rPr dirty="0"/>
              <a:t>")  $("</a:t>
            </a:r>
            <a:r>
              <a:rPr dirty="0" err="1"/>
              <a:t>div:last</a:t>
            </a:r>
            <a:r>
              <a:rPr dirty="0"/>
              <a:t>")    $("</a:t>
            </a:r>
            <a:r>
              <a:rPr dirty="0" err="1"/>
              <a:t>div:not</a:t>
            </a:r>
            <a:r>
              <a:rPr dirty="0"/>
              <a:t>")  $("</a:t>
            </a:r>
            <a:r>
              <a:rPr dirty="0" err="1"/>
              <a:t>div:odd</a:t>
            </a:r>
            <a:r>
              <a:rPr dirty="0"/>
              <a:t>")  $ ("</a:t>
            </a:r>
            <a:r>
              <a:rPr dirty="0" err="1"/>
              <a:t>div:even</a:t>
            </a:r>
            <a:r>
              <a:rPr dirty="0"/>
              <a:t>")  $("</a:t>
            </a:r>
            <a:r>
              <a:rPr dirty="0" err="1"/>
              <a:t>div:eq</a:t>
            </a:r>
            <a:r>
              <a:rPr dirty="0"/>
              <a:t>(3)")  $("</a:t>
            </a:r>
            <a:r>
              <a:rPr dirty="0" err="1"/>
              <a:t>div:gt</a:t>
            </a:r>
            <a:r>
              <a:rPr dirty="0"/>
              <a:t>(3)")  $("</a:t>
            </a:r>
            <a:r>
              <a:rPr dirty="0" err="1"/>
              <a:t>div:lt</a:t>
            </a:r>
            <a:r>
              <a:rPr dirty="0"/>
              <a:t>(3)")    $ ("</a:t>
            </a:r>
            <a:r>
              <a:rPr dirty="0" err="1"/>
              <a:t>div:contains</a:t>
            </a:r>
            <a:r>
              <a:rPr dirty="0"/>
              <a:t>('one1')")  $("</a:t>
            </a:r>
            <a:r>
              <a:rPr dirty="0" err="1"/>
              <a:t>div:empty</a:t>
            </a:r>
            <a:r>
              <a:rPr dirty="0"/>
              <a:t>")  $("</a:t>
            </a:r>
            <a:r>
              <a:rPr dirty="0" err="1"/>
              <a:t>div:has</a:t>
            </a:r>
            <a:r>
              <a:rPr dirty="0"/>
              <a:t>(span)")  $ ("div[class]")  $("</a:t>
            </a:r>
            <a:r>
              <a:rPr dirty="0" err="1"/>
              <a:t>div:class</a:t>
            </a:r>
            <a:r>
              <a:rPr dirty="0"/>
              <a:t>=one")  $("</a:t>
            </a:r>
            <a:r>
              <a:rPr dirty="0" err="1"/>
              <a:t>div:class</a:t>
            </a:r>
            <a:r>
              <a:rPr dirty="0"/>
              <a:t>^=t")   </a:t>
            </a:r>
            <a:endParaRPr dirty="0">
              <a:solidFill>
                <a:srgbClr val="000000"/>
              </a:solidFill>
              <a:latin typeface="Times"/>
              <a:ea typeface="Times"/>
              <a:cs typeface="Times"/>
              <a:sym typeface="Times"/>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nvSpPr>
        <p:spPr>
          <a:xfrm>
            <a:off x="1312688" y="2395558"/>
            <a:ext cx="10696839" cy="465768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spcBef>
                <a:spcPts val="1200"/>
              </a:spcBef>
              <a:defRPr sz="2400">
                <a:solidFill>
                  <a:srgbClr val="ED7D31"/>
                </a:solidFill>
                <a:latin typeface="Microsoft YaHei"/>
                <a:ea typeface="Microsoft YaHei"/>
                <a:cs typeface="Microsoft YaHei"/>
                <a:sym typeface="Microsoft YaHei"/>
              </a:defRPr>
            </a:pPr>
            <a:r>
              <a:rPr dirty="0" err="1"/>
              <a:t>jQuery</a:t>
            </a:r>
            <a:r>
              <a:rPr dirty="0"/>
              <a:t>  </a:t>
            </a:r>
            <a:r>
              <a:rPr dirty="0" err="1"/>
              <a:t>DOM操作</a:t>
            </a:r>
            <a:r>
              <a:rPr dirty="0"/>
              <a:t>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smtClean="0"/>
              <a:t>1</a:t>
            </a:r>
            <a:r>
              <a:rPr lang="en-US" dirty="0" smtClean="0"/>
              <a:t> </a:t>
            </a:r>
            <a:r>
              <a:rPr dirty="0" err="1" smtClean="0"/>
              <a:t>append、appendTo、prepend、prependTo</a:t>
            </a:r>
            <a:r>
              <a:rPr dirty="0" smtClean="0"/>
              <a:t> </a:t>
            </a:r>
            <a:r>
              <a:rPr dirty="0"/>
              <a:t>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smtClean="0"/>
              <a:t>2</a:t>
            </a:r>
            <a:r>
              <a:rPr lang="en-US" dirty="0" smtClean="0"/>
              <a:t> </a:t>
            </a:r>
            <a:r>
              <a:rPr dirty="0" smtClean="0"/>
              <a:t>empty</a:t>
            </a:r>
            <a:r>
              <a:rPr dirty="0"/>
              <a:t>()、remove()、detach() 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smtClean="0"/>
              <a:t>3 </a:t>
            </a:r>
            <a:r>
              <a:rPr dirty="0" err="1"/>
              <a:t>属性操作之尺寸</a:t>
            </a:r>
            <a:r>
              <a:rPr dirty="0"/>
              <a:t>    width()、height()、</a:t>
            </a:r>
            <a:r>
              <a:rPr dirty="0" err="1"/>
              <a:t>innerWidth</a:t>
            </a:r>
            <a:r>
              <a:rPr dirty="0"/>
              <a:t>()、</a:t>
            </a:r>
            <a:r>
              <a:rPr dirty="0" err="1"/>
              <a:t>innerHeight</a:t>
            </a:r>
            <a:r>
              <a:rPr dirty="0"/>
              <a:t>()、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err="1"/>
              <a:t>outerWidth</a:t>
            </a:r>
            <a:r>
              <a:rPr dirty="0"/>
              <a:t>()、</a:t>
            </a:r>
            <a:r>
              <a:rPr dirty="0" err="1"/>
              <a:t>outerHeight</a:t>
            </a:r>
            <a:r>
              <a:rPr dirty="0"/>
              <a:t>() 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smtClean="0"/>
              <a:t>4 </a:t>
            </a:r>
            <a:r>
              <a:rPr dirty="0" err="1" smtClean="0"/>
              <a:t>属性操作之位置</a:t>
            </a:r>
            <a:r>
              <a:rPr dirty="0" smtClean="0"/>
              <a:t> </a:t>
            </a:r>
            <a:r>
              <a:rPr dirty="0"/>
              <a:t>  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a:t> offset()、position()、</a:t>
            </a:r>
            <a:r>
              <a:rPr dirty="0" err="1"/>
              <a:t>scrollTop</a:t>
            </a:r>
            <a:r>
              <a:rPr dirty="0"/>
              <a:t>()、</a:t>
            </a:r>
            <a:r>
              <a:rPr dirty="0" err="1"/>
              <a:t>scrollLeft</a:t>
            </a:r>
            <a:r>
              <a:rPr dirty="0"/>
              <a:t>()   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smtClean="0"/>
              <a:t>5 </a:t>
            </a:r>
            <a:r>
              <a:rPr dirty="0" err="1" smtClean="0"/>
              <a:t>属性操作之内容</a:t>
            </a:r>
            <a:r>
              <a:rPr dirty="0" smtClean="0"/>
              <a:t> </a:t>
            </a:r>
            <a:r>
              <a:rPr dirty="0"/>
              <a:t>  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a:t> </a:t>
            </a:r>
            <a:r>
              <a:rPr dirty="0" err="1"/>
              <a:t>val</a:t>
            </a:r>
            <a:r>
              <a:rPr dirty="0"/>
              <a:t>()  -&gt;</a:t>
            </a:r>
            <a:r>
              <a:rPr dirty="0" err="1"/>
              <a:t>form、text</a:t>
            </a:r>
            <a:r>
              <a:rPr dirty="0"/>
              <a:t>()  -&gt;</a:t>
            </a:r>
            <a:r>
              <a:rPr dirty="0" err="1"/>
              <a:t>pureTex、html</a:t>
            </a:r>
            <a:r>
              <a:rPr dirty="0"/>
              <a:t>()-&gt;html   </a:t>
            </a:r>
            <a:endParaRPr dirty="0">
              <a:solidFill>
                <a:srgbClr val="000000"/>
              </a:solidFill>
              <a:latin typeface="Times"/>
              <a:ea typeface="Times"/>
              <a:cs typeface="Times"/>
              <a:sym typeface="Times"/>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1020309" y="1210733"/>
            <a:ext cx="976988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spcBef>
                <a:spcPts val="1200"/>
              </a:spcBef>
              <a:defRPr>
                <a:solidFill>
                  <a:srgbClr val="ED7D31"/>
                </a:solidFill>
                <a:latin typeface="Microsoft YaHei"/>
                <a:ea typeface="Microsoft YaHei"/>
                <a:cs typeface="Microsoft YaHei"/>
                <a:sym typeface="Microsoft YaHei"/>
              </a:defRPr>
            </a:pPr>
            <a:r>
              <a:rPr dirty="0" err="1"/>
              <a:t>jQuery</a:t>
            </a:r>
            <a:r>
              <a:rPr dirty="0"/>
              <a:t>  </a:t>
            </a:r>
            <a:r>
              <a:rPr dirty="0" err="1"/>
              <a:t>基础事件</a:t>
            </a:r>
            <a:r>
              <a:rPr dirty="0"/>
              <a:t> </a:t>
            </a:r>
          </a:p>
          <a:p>
            <a:pPr algn="l" defTabSz="457200">
              <a:spcBef>
                <a:spcPts val="1200"/>
              </a:spcBef>
              <a:defRPr>
                <a:solidFill>
                  <a:srgbClr val="ED7D31"/>
                </a:solidFill>
                <a:latin typeface="Microsoft YaHei"/>
                <a:ea typeface="Microsoft YaHei"/>
                <a:cs typeface="Microsoft YaHei"/>
                <a:sym typeface="Microsoft YaHei"/>
              </a:defRPr>
            </a:pP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a:t>1</a:t>
            </a:r>
            <a:r>
              <a:rPr dirty="0">
                <a:latin typeface="Helvetica"/>
                <a:ea typeface="Helvetica"/>
                <a:cs typeface="Helvetica"/>
                <a:sym typeface="Helvetica"/>
              </a:rPr>
              <a:t> </a:t>
            </a:r>
            <a:r>
              <a:rPr dirty="0" err="1"/>
              <a:t>click、dblclick</a:t>
            </a:r>
            <a:r>
              <a:rPr dirty="0"/>
              <a:t>  </a:t>
            </a:r>
            <a:br>
              <a:rPr dirty="0"/>
            </a:br>
            <a:r>
              <a:rPr dirty="0"/>
              <a:t>2</a:t>
            </a:r>
            <a:r>
              <a:rPr dirty="0">
                <a:latin typeface="Helvetica"/>
                <a:ea typeface="Helvetica"/>
                <a:cs typeface="Helvetica"/>
                <a:sym typeface="Helvetica"/>
              </a:rPr>
              <a:t> </a:t>
            </a:r>
            <a:r>
              <a:rPr dirty="0" err="1"/>
              <a:t>mousedown、mouseup、mouseover、mouseout</a:t>
            </a:r>
            <a:r>
              <a:rPr dirty="0"/>
              <a:t>、 </a:t>
            </a:r>
            <a:endParaRPr dirty="0">
              <a:solidFill>
                <a:srgbClr val="000000"/>
              </a:solidFill>
              <a:latin typeface="Times"/>
              <a:ea typeface="Times"/>
              <a:cs typeface="Times"/>
              <a:sym typeface="Times"/>
            </a:endParaRPr>
          </a:p>
          <a:p>
            <a:pPr algn="l" defTabSz="457200">
              <a:spcBef>
                <a:spcPts val="1200"/>
              </a:spcBef>
              <a:defRPr sz="2400">
                <a:solidFill>
                  <a:srgbClr val="595959"/>
                </a:solidFill>
                <a:latin typeface="Microsoft YaHei"/>
                <a:ea typeface="Microsoft YaHei"/>
                <a:cs typeface="Microsoft YaHei"/>
                <a:sym typeface="Microsoft YaHei"/>
              </a:defRPr>
            </a:pPr>
            <a:r>
              <a:rPr dirty="0" err="1"/>
              <a:t>mousemove、mouseenter、mouseleave</a:t>
            </a:r>
            <a:r>
              <a:rPr dirty="0"/>
              <a:t>   </a:t>
            </a:r>
          </a:p>
          <a:p>
            <a:pPr algn="l" defTabSz="457200">
              <a:spcBef>
                <a:spcPts val="1200"/>
              </a:spcBef>
              <a:defRPr sz="2400">
                <a:solidFill>
                  <a:srgbClr val="595959"/>
                </a:solidFill>
                <a:latin typeface="Microsoft YaHei"/>
                <a:ea typeface="Microsoft YaHei"/>
                <a:cs typeface="Microsoft YaHei"/>
                <a:sym typeface="Microsoft YaHei"/>
              </a:defRPr>
            </a:pPr>
            <a:r>
              <a:rPr dirty="0"/>
              <a:t>3</a:t>
            </a:r>
            <a:r>
              <a:rPr dirty="0">
                <a:latin typeface="Helvetica"/>
                <a:ea typeface="Helvetica"/>
                <a:cs typeface="Helvetica"/>
                <a:sym typeface="Helvetica"/>
              </a:rPr>
              <a:t> </a:t>
            </a:r>
            <a:r>
              <a:rPr dirty="0" err="1"/>
              <a:t>keydown、keyup、keypress</a:t>
            </a:r>
            <a:r>
              <a:rPr dirty="0"/>
              <a:t>  </a:t>
            </a:r>
            <a:br>
              <a:rPr dirty="0"/>
            </a:br>
            <a:r>
              <a:rPr dirty="0"/>
              <a:t>4</a:t>
            </a:r>
            <a:r>
              <a:rPr dirty="0">
                <a:latin typeface="Helvetica"/>
                <a:ea typeface="Helvetica"/>
                <a:cs typeface="Helvetica"/>
                <a:sym typeface="Helvetica"/>
              </a:rPr>
              <a:t> </a:t>
            </a:r>
            <a:r>
              <a:rPr dirty="0" err="1"/>
              <a:t>load、unload</a:t>
            </a:r>
            <a:r>
              <a:rPr dirty="0"/>
              <a:t>  </a:t>
            </a:r>
            <a:br>
              <a:rPr dirty="0"/>
            </a:br>
            <a:r>
              <a:rPr dirty="0"/>
              <a:t>5</a:t>
            </a:r>
            <a:r>
              <a:rPr dirty="0">
                <a:latin typeface="Helvetica"/>
                <a:ea typeface="Helvetica"/>
                <a:cs typeface="Helvetica"/>
                <a:sym typeface="Helvetica"/>
              </a:rPr>
              <a:t> </a:t>
            </a:r>
            <a:r>
              <a:rPr dirty="0" err="1"/>
              <a:t>resize、scroll、focus、blur</a:t>
            </a:r>
            <a:r>
              <a:rPr dirty="0"/>
              <a:t>  </a:t>
            </a:r>
            <a:br>
              <a:rPr dirty="0"/>
            </a:br>
            <a:r>
              <a:rPr dirty="0"/>
              <a:t>6</a:t>
            </a:r>
            <a:r>
              <a:rPr dirty="0">
                <a:latin typeface="Helvetica"/>
                <a:ea typeface="Helvetica"/>
                <a:cs typeface="Helvetica"/>
                <a:sym typeface="Helvetica"/>
              </a:rPr>
              <a:t> </a:t>
            </a:r>
            <a:r>
              <a:rPr dirty="0" err="1"/>
              <a:t>select、change、submit</a:t>
            </a:r>
            <a:r>
              <a:rPr dirty="0"/>
              <a:t>   </a:t>
            </a:r>
            <a:endParaRPr dirty="0">
              <a:solidFill>
                <a:srgbClr val="000000"/>
              </a:solidFill>
              <a:latin typeface="Times"/>
              <a:ea typeface="Times"/>
              <a:cs typeface="Times"/>
              <a:sym typeface="Times"/>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nvSpPr>
        <p:spPr>
          <a:xfrm>
            <a:off x="1437648" y="819150"/>
            <a:ext cx="5514381" cy="811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spcBef>
                <a:spcPts val="1200"/>
              </a:spcBef>
              <a:defRPr>
                <a:solidFill>
                  <a:srgbClr val="ED7D31"/>
                </a:solidFill>
                <a:latin typeface="Microsoft YaHei"/>
                <a:ea typeface="Microsoft YaHei"/>
                <a:cs typeface="Microsoft YaHei"/>
                <a:sym typeface="Microsoft YaHei"/>
              </a:defRPr>
            </a:pPr>
            <a:r>
              <a:rPr dirty="0" err="1"/>
              <a:t>jQuery</a:t>
            </a:r>
            <a:r>
              <a:rPr dirty="0"/>
              <a:t>  </a:t>
            </a:r>
            <a:r>
              <a:rPr dirty="0" err="1"/>
              <a:t>事件对象与this</a:t>
            </a:r>
            <a:r>
              <a:rPr dirty="0"/>
              <a:t> </a:t>
            </a:r>
          </a:p>
          <a:p>
            <a:pPr algn="l" defTabSz="457200">
              <a:spcBef>
                <a:spcPts val="1200"/>
              </a:spcBef>
              <a:defRPr>
                <a:solidFill>
                  <a:srgbClr val="ED7D31"/>
                </a:solidFill>
                <a:latin typeface="Microsoft YaHei"/>
                <a:ea typeface="Microsoft YaHei"/>
                <a:cs typeface="Microsoft YaHei"/>
                <a:sym typeface="Microsoft YaHei"/>
              </a:defRPr>
            </a:pPr>
            <a:endParaRPr dirty="0">
              <a:solidFill>
                <a:srgbClr val="000000"/>
              </a:solidFill>
              <a:latin typeface="Times"/>
              <a:ea typeface="Times"/>
              <a:cs typeface="Times"/>
              <a:sym typeface="Times"/>
            </a:endParaRPr>
          </a:p>
          <a:p>
            <a:pPr algn="l" defTabSz="457200">
              <a:spcBef>
                <a:spcPts val="1200"/>
              </a:spcBef>
              <a:defRPr sz="3200">
                <a:solidFill>
                  <a:srgbClr val="595959"/>
                </a:solidFill>
                <a:latin typeface="Microsoft YaHei"/>
                <a:ea typeface="Microsoft YaHei"/>
                <a:cs typeface="Microsoft YaHei"/>
                <a:sym typeface="Microsoft YaHei"/>
              </a:defRPr>
            </a:pPr>
            <a:r>
              <a:rPr dirty="0"/>
              <a:t>1</a:t>
            </a:r>
            <a:r>
              <a:rPr dirty="0">
                <a:latin typeface="Helvetica"/>
                <a:ea typeface="Helvetica"/>
                <a:cs typeface="Helvetica"/>
                <a:sym typeface="Helvetica"/>
              </a:rPr>
              <a:t> </a:t>
            </a:r>
            <a:r>
              <a:rPr dirty="0"/>
              <a:t>event  </a:t>
            </a:r>
            <a:r>
              <a:rPr dirty="0" err="1"/>
              <a:t>对象</a:t>
            </a:r>
            <a:r>
              <a:rPr dirty="0"/>
              <a:t>   </a:t>
            </a:r>
          </a:p>
          <a:p>
            <a:pPr algn="l" defTabSz="457200">
              <a:spcBef>
                <a:spcPts val="300"/>
              </a:spcBef>
              <a:defRPr sz="2400">
                <a:solidFill>
                  <a:srgbClr val="595959"/>
                </a:solidFill>
                <a:latin typeface="Microsoft YaHei"/>
                <a:ea typeface="Microsoft YaHei"/>
                <a:cs typeface="Microsoft YaHei"/>
                <a:sym typeface="Microsoft YaHei"/>
              </a:defRPr>
            </a:pPr>
            <a:r>
              <a:rPr dirty="0"/>
              <a:t>1) type  </a:t>
            </a:r>
            <a:r>
              <a:rPr dirty="0" err="1"/>
              <a:t>类型</a:t>
            </a:r>
            <a:r>
              <a:rPr dirty="0"/>
              <a:t>     </a:t>
            </a:r>
          </a:p>
          <a:p>
            <a:pPr algn="l" defTabSz="457200">
              <a:spcBef>
                <a:spcPts val="300"/>
              </a:spcBef>
              <a:defRPr sz="2400">
                <a:solidFill>
                  <a:srgbClr val="595959"/>
                </a:solidFill>
                <a:latin typeface="Microsoft YaHei"/>
                <a:ea typeface="Microsoft YaHei"/>
                <a:cs typeface="Microsoft YaHei"/>
                <a:sym typeface="Microsoft YaHei"/>
              </a:defRPr>
            </a:pPr>
            <a:r>
              <a:rPr dirty="0"/>
              <a:t>2) target    </a:t>
            </a:r>
            <a:br>
              <a:rPr dirty="0"/>
            </a:br>
            <a:r>
              <a:rPr dirty="0"/>
              <a:t>3) data     </a:t>
            </a:r>
          </a:p>
          <a:p>
            <a:pPr algn="l" defTabSz="457200">
              <a:spcBef>
                <a:spcPts val="300"/>
              </a:spcBef>
              <a:defRPr sz="2400">
                <a:solidFill>
                  <a:srgbClr val="595959"/>
                </a:solidFill>
                <a:latin typeface="Microsoft YaHei"/>
                <a:ea typeface="Microsoft YaHei"/>
                <a:cs typeface="Microsoft YaHei"/>
                <a:sym typeface="Microsoft YaHei"/>
              </a:defRPr>
            </a:pPr>
            <a:r>
              <a:rPr dirty="0"/>
              <a:t>4) </a:t>
            </a:r>
            <a:r>
              <a:rPr dirty="0" err="1"/>
              <a:t>发生位置</a:t>
            </a:r>
            <a:r>
              <a:rPr dirty="0"/>
              <a:t>  (</a:t>
            </a:r>
            <a:r>
              <a:rPr dirty="0" err="1"/>
              <a:t>page、screen、client</a:t>
            </a:r>
            <a:r>
              <a:rPr dirty="0"/>
              <a:t>)   </a:t>
            </a:r>
          </a:p>
          <a:p>
            <a:pPr algn="l" defTabSz="457200">
              <a:spcBef>
                <a:spcPts val="300"/>
              </a:spcBef>
              <a:defRPr sz="2400">
                <a:solidFill>
                  <a:srgbClr val="595959"/>
                </a:solidFill>
                <a:latin typeface="Microsoft YaHei"/>
                <a:ea typeface="Microsoft YaHei"/>
                <a:cs typeface="Microsoft YaHei"/>
                <a:sym typeface="Microsoft YaHei"/>
              </a:defRPr>
            </a:pPr>
            <a:r>
              <a:rPr dirty="0"/>
              <a:t>5) which  </a:t>
            </a:r>
            <a:br>
              <a:rPr dirty="0"/>
            </a:br>
            <a:r>
              <a:rPr dirty="0"/>
              <a:t>6) </a:t>
            </a:r>
            <a:r>
              <a:rPr dirty="0" err="1"/>
              <a:t>altKey</a:t>
            </a:r>
            <a:r>
              <a:rPr dirty="0"/>
              <a:t>/</a:t>
            </a:r>
            <a:r>
              <a:rPr dirty="0" err="1"/>
              <a:t>shiftKey</a:t>
            </a:r>
            <a:r>
              <a:rPr dirty="0"/>
              <a:t>/</a:t>
            </a:r>
            <a:r>
              <a:rPr dirty="0" err="1"/>
              <a:t>ctrlKey</a:t>
            </a:r>
            <a:r>
              <a:rPr dirty="0"/>
              <a:t>/  </a:t>
            </a:r>
            <a:br>
              <a:rPr dirty="0"/>
            </a:br>
            <a:r>
              <a:rPr dirty="0"/>
              <a:t>7) </a:t>
            </a:r>
            <a:r>
              <a:rPr dirty="0" err="1"/>
              <a:t>preventDefault</a:t>
            </a:r>
            <a:r>
              <a:rPr dirty="0"/>
              <a:t>() </a:t>
            </a:r>
          </a:p>
          <a:p>
            <a:pPr algn="l" defTabSz="457200">
              <a:spcBef>
                <a:spcPts val="300"/>
              </a:spcBef>
              <a:defRPr sz="2400">
                <a:solidFill>
                  <a:srgbClr val="595959"/>
                </a:solidFill>
                <a:latin typeface="Arial"/>
                <a:ea typeface="Arial"/>
                <a:cs typeface="Arial"/>
                <a:sym typeface="Arial"/>
              </a:defRPr>
            </a:pPr>
            <a:r>
              <a:rPr dirty="0"/>
              <a:t>8) </a:t>
            </a:r>
            <a:r>
              <a:rPr dirty="0" err="1"/>
              <a:t>stopPropagation</a:t>
            </a:r>
            <a:r>
              <a:rPr dirty="0"/>
              <a:t>() </a:t>
            </a:r>
            <a:endParaRPr dirty="0">
              <a:solidFill>
                <a:srgbClr val="000000"/>
              </a:solidFill>
              <a:latin typeface="Times"/>
              <a:ea typeface="Times"/>
              <a:cs typeface="Times"/>
              <a:sym typeface="Times"/>
            </a:endParaRPr>
          </a:p>
          <a:p>
            <a:pPr algn="l" defTabSz="457200">
              <a:spcBef>
                <a:spcPts val="1200"/>
              </a:spcBef>
              <a:defRPr sz="3200">
                <a:solidFill>
                  <a:srgbClr val="595959"/>
                </a:solidFill>
                <a:latin typeface="Microsoft YaHei"/>
                <a:ea typeface="Microsoft YaHei"/>
                <a:cs typeface="Microsoft YaHei"/>
                <a:sym typeface="Microsoft YaHei"/>
              </a:defRPr>
            </a:pPr>
            <a:endParaRPr dirty="0">
              <a:solidFill>
                <a:srgbClr val="000000"/>
              </a:solidFill>
              <a:latin typeface="Times"/>
              <a:ea typeface="Times"/>
              <a:cs typeface="Times"/>
              <a:sym typeface="Times"/>
            </a:endParaRPr>
          </a:p>
          <a:p>
            <a:pPr algn="l" defTabSz="457200">
              <a:spcBef>
                <a:spcPts val="1200"/>
              </a:spcBef>
              <a:defRPr sz="3200">
                <a:solidFill>
                  <a:srgbClr val="595959"/>
                </a:solidFill>
                <a:latin typeface="Microsoft YaHei"/>
                <a:ea typeface="Microsoft YaHei"/>
                <a:cs typeface="Microsoft YaHei"/>
                <a:sym typeface="Microsoft YaHei"/>
              </a:defRPr>
            </a:pPr>
            <a:r>
              <a:rPr dirty="0"/>
              <a:t>2</a:t>
            </a:r>
            <a:r>
              <a:rPr dirty="0">
                <a:latin typeface="Helvetica"/>
                <a:ea typeface="Helvetica"/>
                <a:cs typeface="Helvetica"/>
                <a:sym typeface="Helvetica"/>
              </a:rPr>
              <a:t> </a:t>
            </a:r>
            <a:r>
              <a:rPr dirty="0"/>
              <a:t>this  </a:t>
            </a:r>
            <a:br>
              <a:rPr dirty="0"/>
            </a:br>
            <a:r>
              <a:rPr sz="2400" dirty="0"/>
              <a:t>1</a:t>
            </a:r>
            <a:r>
              <a:rPr sz="2400" dirty="0">
                <a:latin typeface="Helvetica"/>
                <a:ea typeface="Helvetica"/>
                <a:cs typeface="Helvetica"/>
                <a:sym typeface="Helvetica"/>
              </a:rPr>
              <a:t> </a:t>
            </a:r>
            <a:r>
              <a:rPr sz="2400" dirty="0" err="1"/>
              <a:t>全局</a:t>
            </a:r>
            <a:r>
              <a:rPr sz="2400" dirty="0"/>
              <a:t>   </a:t>
            </a:r>
            <a:endParaRPr sz="2400" dirty="0">
              <a:solidFill>
                <a:srgbClr val="000000"/>
              </a:solidFill>
              <a:latin typeface="Times"/>
              <a:ea typeface="Times"/>
              <a:cs typeface="Times"/>
              <a:sym typeface="Times"/>
            </a:endParaRPr>
          </a:p>
          <a:p>
            <a:pPr algn="l" defTabSz="457200">
              <a:spcBef>
                <a:spcPts val="1200"/>
              </a:spcBef>
              <a:defRPr sz="3200">
                <a:solidFill>
                  <a:srgbClr val="595959"/>
                </a:solidFill>
                <a:latin typeface="Microsoft YaHei"/>
                <a:ea typeface="Microsoft YaHei"/>
                <a:cs typeface="Microsoft YaHei"/>
                <a:sym typeface="Microsoft YaHei"/>
              </a:defRPr>
            </a:pPr>
            <a:r>
              <a:rPr sz="2400" dirty="0"/>
              <a:t>2</a:t>
            </a:r>
            <a:r>
              <a:rPr sz="2400" dirty="0">
                <a:latin typeface="Helvetica"/>
                <a:ea typeface="Helvetica"/>
                <a:cs typeface="Helvetica"/>
                <a:sym typeface="Helvetica"/>
              </a:rPr>
              <a:t> </a:t>
            </a:r>
            <a:r>
              <a:rPr sz="2400" dirty="0" err="1"/>
              <a:t>事件</a:t>
            </a:r>
            <a:r>
              <a:rPr sz="2400" dirty="0"/>
              <a:t>  </a:t>
            </a:r>
            <a:r>
              <a:rPr dirty="0"/>
              <a:t> </a:t>
            </a:r>
            <a:endParaRPr sz="1200" dirty="0">
              <a:solidFill>
                <a:srgbClr val="000000"/>
              </a:solidFill>
              <a:latin typeface="Times"/>
              <a:ea typeface="Times"/>
              <a:cs typeface="Times"/>
              <a:sym typeface="Times"/>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nvSpPr>
        <p:spPr>
          <a:xfrm>
            <a:off x="670974" y="505883"/>
            <a:ext cx="329778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jQuery源码分析</a:t>
            </a:r>
          </a:p>
        </p:txBody>
      </p:sp>
      <p:sp>
        <p:nvSpPr>
          <p:cNvPr id="186" name="Shape 186"/>
          <p:cNvSpPr/>
          <p:nvPr/>
        </p:nvSpPr>
        <p:spPr>
          <a:xfrm>
            <a:off x="3879028" y="3041311"/>
            <a:ext cx="3897174" cy="26888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(function(window, factory) {</a:t>
            </a:r>
          </a:p>
          <a:p>
            <a:pPr algn="l">
              <a:defRPr sz="2400"/>
            </a:pPr>
            <a:r>
              <a:rPr dirty="0"/>
              <a:t>    factory(window)</a:t>
            </a:r>
          </a:p>
          <a:p>
            <a:pPr algn="l">
              <a:defRPr sz="2400"/>
            </a:pPr>
            <a:r>
              <a:rPr dirty="0"/>
              <a:t>}(this, function() {</a:t>
            </a:r>
          </a:p>
          <a:p>
            <a:pPr algn="l">
              <a:defRPr sz="2400"/>
            </a:pPr>
            <a:r>
              <a:rPr dirty="0"/>
              <a:t>    return function() {</a:t>
            </a:r>
          </a:p>
          <a:p>
            <a:pPr algn="l">
              <a:defRPr sz="2400"/>
            </a:pPr>
            <a:r>
              <a:rPr dirty="0"/>
              <a:t>       //</a:t>
            </a:r>
            <a:r>
              <a:rPr dirty="0" err="1"/>
              <a:t>jQuery的调用</a:t>
            </a:r>
            <a:endParaRPr dirty="0"/>
          </a:p>
          <a:p>
            <a:pPr algn="l">
              <a:defRPr sz="2400"/>
            </a:pPr>
            <a:r>
              <a:rPr dirty="0"/>
              <a:t>    }</a:t>
            </a:r>
          </a:p>
          <a:p>
            <a:pPr algn="l">
              <a:defRPr sz="2400"/>
            </a:pPr>
            <a:r>
              <a:rPr dirty="0"/>
              <a:t>}))</a:t>
            </a:r>
          </a:p>
        </p:txBody>
      </p:sp>
      <p:sp>
        <p:nvSpPr>
          <p:cNvPr id="187" name="Shape 187"/>
          <p:cNvSpPr/>
          <p:nvPr/>
        </p:nvSpPr>
        <p:spPr>
          <a:xfrm>
            <a:off x="1035108" y="1567954"/>
            <a:ext cx="3314701" cy="55778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立即调用表达式</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913510" y="1660992"/>
            <a:ext cx="11177780" cy="52801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t>1 jQuery对象就是jQuery.fn.init对象</a:t>
            </a:r>
          </a:p>
          <a:p>
            <a:pPr algn="l">
              <a:defRPr sz="2400"/>
            </a:pPr>
            <a:endParaRPr/>
          </a:p>
          <a:p>
            <a:pPr algn="l">
              <a:defRPr sz="2400"/>
            </a:pPr>
            <a:r>
              <a:t>2 如果执行new jQuery(),最后返回 jQuery.fn.init对象；因此可以直接调用jQuery( selector, context )，没有必要使用new关键字</a:t>
            </a:r>
          </a:p>
          <a:p>
            <a:pPr algn="l">
              <a:defRPr sz="2400"/>
            </a:pPr>
            <a:endParaRPr/>
          </a:p>
          <a:p>
            <a:pPr algn="l">
              <a:defRPr sz="2400"/>
            </a:pPr>
            <a:r>
              <a:t>3 先执行 jQuery.fn = jQuery.prototype，</a:t>
            </a:r>
          </a:p>
          <a:p>
            <a:pPr algn="l">
              <a:defRPr sz="2400"/>
            </a:pPr>
            <a:r>
              <a:t>再执行 jQuery.fn.init.prototype = jQuery.fn，</a:t>
            </a:r>
          </a:p>
          <a:p>
            <a:pPr algn="l">
              <a:defRPr sz="2400"/>
            </a:pPr>
            <a:r>
              <a:t>合并后的代码如下：</a:t>
            </a:r>
          </a:p>
          <a:p>
            <a:pPr algn="l">
              <a:defRPr sz="2400"/>
            </a:pPr>
            <a:r>
              <a:t>jQuery.fn.init.prototype = jQuery.fn = jQuery.prototype</a:t>
            </a:r>
          </a:p>
          <a:p>
            <a:pPr algn="l">
              <a:defRPr sz="2400"/>
            </a:pPr>
            <a:r>
              <a:t> </a:t>
            </a:r>
          </a:p>
          <a:p>
            <a:pPr algn="l">
              <a:defRPr sz="2400"/>
            </a:pPr>
            <a:r>
              <a:t>4 所有挂载到jQuery.fn的方法，相当于挂载到了jQuery.prototype，即挂载到了jQuery 函数上（一开始的 jQuery = function( selector, context ) ），但是最后都相当于挂载到了 jQuery.fn.init.prototype，即相当于挂载到了一开始的jQuery 函数返回的对象上，即挂载到了我们最终使用的jQuery对象上。</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p:nvPr/>
        </p:nvSpPr>
        <p:spPr>
          <a:xfrm>
            <a:off x="977451" y="899583"/>
            <a:ext cx="4788509" cy="2095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spcBef>
                <a:spcPts val="1200"/>
              </a:spcBef>
              <a:defRPr sz="5300">
                <a:solidFill>
                  <a:srgbClr val="ED7D31"/>
                </a:solidFill>
                <a:latin typeface="Microsoft YaHei"/>
                <a:ea typeface="Microsoft YaHei"/>
                <a:cs typeface="Microsoft YaHei"/>
                <a:sym typeface="Microsoft YaHei"/>
              </a:defRPr>
            </a:pPr>
            <a:r>
              <a:t>框架分类汇总   </a:t>
            </a:r>
            <a:endParaRPr sz="1200">
              <a:solidFill>
                <a:srgbClr val="000000"/>
              </a:solidFill>
              <a:latin typeface="Times"/>
              <a:ea typeface="Times"/>
              <a:cs typeface="Times"/>
              <a:sym typeface="Times"/>
            </a:endParaRPr>
          </a:p>
          <a:p>
            <a:pPr algn="l" defTabSz="457200">
              <a:spcBef>
                <a:spcPts val="1200"/>
              </a:spcBef>
              <a:defRPr sz="3700">
                <a:solidFill>
                  <a:srgbClr val="595959"/>
                </a:solidFill>
                <a:latin typeface="Microsoft YaHei"/>
                <a:ea typeface="Microsoft YaHei"/>
                <a:cs typeface="Microsoft YaHei"/>
                <a:sym typeface="Microsoft YaHei"/>
              </a:defRPr>
            </a:pPr>
            <a:r>
              <a:t>  </a:t>
            </a:r>
            <a:endParaRPr sz="1200">
              <a:solidFill>
                <a:srgbClr val="000000"/>
              </a:solidFill>
              <a:latin typeface="Times"/>
              <a:ea typeface="Times"/>
              <a:cs typeface="Times"/>
              <a:sym typeface="Times"/>
            </a:endParaRPr>
          </a:p>
        </p:txBody>
      </p:sp>
      <p:sp>
        <p:nvSpPr>
          <p:cNvPr id="124" name="Shape 124"/>
          <p:cNvSpPr/>
          <p:nvPr/>
        </p:nvSpPr>
        <p:spPr>
          <a:xfrm>
            <a:off x="1417056" y="2808816"/>
            <a:ext cx="3672232" cy="501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dirty="0"/>
              <a:t>1 </a:t>
            </a:r>
            <a:r>
              <a:rPr dirty="0" err="1"/>
              <a:t>AngularJS</a:t>
            </a:r>
            <a:endParaRPr dirty="0"/>
          </a:p>
          <a:p>
            <a:pPr algn="l"/>
            <a:endParaRPr dirty="0"/>
          </a:p>
          <a:p>
            <a:pPr algn="l"/>
            <a:r>
              <a:rPr dirty="0"/>
              <a:t>2 Backbone.js    </a:t>
            </a:r>
          </a:p>
          <a:p>
            <a:pPr algn="l"/>
            <a:endParaRPr dirty="0"/>
          </a:p>
          <a:p>
            <a:pPr algn="l"/>
            <a:r>
              <a:rPr dirty="0"/>
              <a:t>3 Ember.js   </a:t>
            </a:r>
          </a:p>
          <a:p>
            <a:pPr algn="l"/>
            <a:endParaRPr dirty="0"/>
          </a:p>
          <a:p>
            <a:pPr algn="l"/>
            <a:r>
              <a:rPr dirty="0"/>
              <a:t>4 Knockout   </a:t>
            </a:r>
          </a:p>
          <a:p>
            <a:pPr algn="l"/>
            <a:endParaRPr dirty="0"/>
          </a:p>
          <a:p>
            <a:pPr algn="l"/>
            <a:r>
              <a:rPr dirty="0"/>
              <a:t>5 Skel.js </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nvSpPr>
        <p:spPr>
          <a:xfrm>
            <a:off x="2533989" y="2443145"/>
            <a:ext cx="8828485" cy="435731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defRPr sz="2400">
                <a:solidFill>
                  <a:srgbClr val="4663CC"/>
                </a:solidFill>
                <a:latin typeface="Consolas"/>
                <a:ea typeface="Consolas"/>
                <a:cs typeface="Consolas"/>
                <a:sym typeface="Consolas"/>
              </a:defRPr>
            </a:pPr>
            <a:r>
              <a:rPr dirty="0" err="1">
                <a:solidFill>
                  <a:srgbClr val="E48B00"/>
                </a:solidFill>
              </a:rPr>
              <a:t>jQuery</a:t>
            </a:r>
            <a:r>
              <a:rPr dirty="0">
                <a:solidFill>
                  <a:srgbClr val="E48B00"/>
                </a:solidFill>
              </a:rPr>
              <a:t> </a:t>
            </a:r>
            <a:r>
              <a:rPr dirty="0">
                <a:solidFill>
                  <a:srgbClr val="698906"/>
                </a:solidFill>
              </a:rPr>
              <a:t>= </a:t>
            </a:r>
            <a:r>
              <a:rPr dirty="0"/>
              <a:t>function</a:t>
            </a:r>
            <a:r>
              <a:rPr dirty="0">
                <a:solidFill>
                  <a:srgbClr val="4F5D66"/>
                </a:solidFill>
              </a:rPr>
              <a:t>( </a:t>
            </a:r>
            <a:r>
              <a:rPr dirty="0">
                <a:solidFill>
                  <a:srgbClr val="B58A00"/>
                </a:solidFill>
              </a:rPr>
              <a:t>selector</a:t>
            </a:r>
            <a:r>
              <a:rPr dirty="0">
                <a:solidFill>
                  <a:srgbClr val="4F5D66"/>
                </a:solidFill>
              </a:rPr>
              <a:t>, </a:t>
            </a:r>
            <a:r>
              <a:rPr dirty="0">
                <a:solidFill>
                  <a:srgbClr val="B58A00"/>
                </a:solidFill>
              </a:rPr>
              <a:t>context </a:t>
            </a:r>
            <a:r>
              <a:rPr dirty="0">
                <a:solidFill>
                  <a:srgbClr val="4F5D66"/>
                </a:solidFill>
              </a:rPr>
              <a: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dirty="0">
                <a:solidFill>
                  <a:srgbClr val="698906"/>
                </a:solidFill>
              </a:rPr>
              <a:t>return new </a:t>
            </a:r>
            <a:r>
              <a:rPr dirty="0" err="1"/>
              <a:t>jQuery.fn.init</a:t>
            </a:r>
            <a:r>
              <a:rPr dirty="0"/>
              <a:t>( selector, context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err="1"/>
              <a:t>jQuery.fn</a:t>
            </a:r>
            <a:r>
              <a:rPr dirty="0"/>
              <a:t> </a:t>
            </a:r>
            <a:r>
              <a:rPr dirty="0">
                <a:solidFill>
                  <a:srgbClr val="698906"/>
                </a:solidFill>
              </a:rPr>
              <a:t>= </a:t>
            </a:r>
            <a:r>
              <a:rPr dirty="0" err="1"/>
              <a:t>jQuery.prototype</a:t>
            </a:r>
            <a:r>
              <a:rPr dirty="0"/>
              <a:t> </a:t>
            </a:r>
            <a:r>
              <a:rPr dirty="0">
                <a:solidFill>
                  <a:srgbClr val="698906"/>
                </a:solidFill>
              </a:rPr>
              <a:t>= </a:t>
            </a: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dirty="0" err="1"/>
              <a:t>init：</a:t>
            </a:r>
            <a:r>
              <a:rPr dirty="0" err="1">
                <a:solidFill>
                  <a:srgbClr val="4663CC"/>
                </a:solidFill>
              </a:rPr>
              <a:t>function</a:t>
            </a:r>
            <a:r>
              <a:rPr dirty="0"/>
              <a:t>(){</a:t>
            </a:r>
            <a:endParaRPr dirty="0">
              <a:solidFill>
                <a:srgbClr val="000000"/>
              </a:solidFill>
            </a:endParaRPr>
          </a:p>
          <a:p>
            <a:pPr algn="l" defTabSz="457200">
              <a:defRPr sz="2400">
                <a:solidFill>
                  <a:srgbClr val="698906"/>
                </a:solidFill>
                <a:latin typeface="Consolas"/>
                <a:ea typeface="Consolas"/>
                <a:cs typeface="Consolas"/>
                <a:sym typeface="Consolas"/>
              </a:defRPr>
            </a:pPr>
            <a:r>
              <a:rPr dirty="0">
                <a:solidFill>
                  <a:srgbClr val="4F5D66"/>
                </a:solidFill>
              </a:rPr>
              <a:t>    </a:t>
            </a:r>
            <a:r>
              <a:rPr dirty="0"/>
              <a:t>return </a:t>
            </a:r>
            <a:r>
              <a:rPr dirty="0">
                <a:solidFill>
                  <a:srgbClr val="4F5D66"/>
                </a:solidFill>
              </a:rPr>
              <a:t>this</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dirty="0" err="1"/>
              <a:t>jquery</a:t>
            </a:r>
            <a:r>
              <a:rPr dirty="0"/>
              <a:t>: version,</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constructor: </a:t>
            </a:r>
            <a:r>
              <a:rPr dirty="0" err="1"/>
              <a:t>jQuery</a:t>
            </a: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err="1">
                <a:solidFill>
                  <a:srgbClr val="4663CC"/>
                </a:solidFill>
              </a:rPr>
              <a:t>var</a:t>
            </a:r>
            <a:r>
              <a:rPr dirty="0">
                <a:solidFill>
                  <a:srgbClr val="4663CC"/>
                </a:solidFill>
              </a:rPr>
              <a:t> </a:t>
            </a:r>
            <a:r>
              <a:rPr dirty="0"/>
              <a:t>a </a:t>
            </a:r>
            <a:r>
              <a:rPr dirty="0">
                <a:solidFill>
                  <a:srgbClr val="698906"/>
                </a:solidFill>
              </a:rPr>
              <a:t>= </a:t>
            </a:r>
            <a:r>
              <a:rPr dirty="0"/>
              <a:t>$() ;</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nvSpPr>
        <p:spPr>
          <a:xfrm>
            <a:off x="616000" y="742950"/>
            <a:ext cx="181600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Call方法</a:t>
            </a:r>
          </a:p>
        </p:txBody>
      </p:sp>
      <p:sp>
        <p:nvSpPr>
          <p:cNvPr id="194" name="Shape 194"/>
          <p:cNvSpPr/>
          <p:nvPr/>
        </p:nvSpPr>
        <p:spPr>
          <a:xfrm>
            <a:off x="1090079" y="2087119"/>
            <a:ext cx="10824642" cy="55793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a:t>   </a:t>
            </a:r>
            <a:r>
              <a:rPr dirty="0" err="1"/>
              <a:t>fun.call</a:t>
            </a:r>
            <a:r>
              <a:rPr dirty="0"/>
              <a:t>(</a:t>
            </a:r>
            <a:r>
              <a:rPr dirty="0" err="1"/>
              <a:t>thisArg</a:t>
            </a:r>
            <a:r>
              <a:rPr dirty="0"/>
              <a:t>[, arg1[, arg2[, ...]]])</a:t>
            </a:r>
          </a:p>
          <a:p>
            <a:pPr algn="l">
              <a:defRPr sz="2400"/>
            </a:pPr>
            <a:r>
              <a:rPr dirty="0"/>
              <a:t>  </a:t>
            </a:r>
          </a:p>
          <a:p>
            <a:pPr algn="l">
              <a:defRPr sz="2400"/>
            </a:pPr>
            <a:endParaRPr dirty="0"/>
          </a:p>
          <a:p>
            <a:pPr algn="l">
              <a:defRPr sz="2400"/>
            </a:pPr>
            <a:r>
              <a:rPr dirty="0"/>
              <a:t>    call 和 apply </a:t>
            </a:r>
            <a:r>
              <a:rPr dirty="0" err="1"/>
              <a:t>都是为了改变某个函数运行时的</a:t>
            </a:r>
            <a:r>
              <a:rPr dirty="0"/>
              <a:t> context </a:t>
            </a:r>
            <a:r>
              <a:rPr dirty="0" err="1"/>
              <a:t>即上下文而存在的，换句话说，就是为了改变函数体内部</a:t>
            </a:r>
            <a:r>
              <a:rPr dirty="0"/>
              <a:t> this </a:t>
            </a:r>
            <a:r>
              <a:rPr dirty="0" err="1"/>
              <a:t>的指向。因为</a:t>
            </a:r>
            <a:r>
              <a:rPr dirty="0"/>
              <a:t> JavaScript </a:t>
            </a:r>
            <a:r>
              <a:rPr dirty="0" err="1"/>
              <a:t>的函数存在「定义时上下文」和「运行时上下文」以及「上下文是可以改变的」这样的概念</a:t>
            </a:r>
            <a:r>
              <a:rPr dirty="0"/>
              <a:t>。</a:t>
            </a:r>
          </a:p>
          <a:p>
            <a:pPr algn="l">
              <a:defRPr sz="2400"/>
            </a:pPr>
            <a:endParaRPr dirty="0"/>
          </a:p>
          <a:p>
            <a:pPr algn="l">
              <a:defRPr sz="2400"/>
            </a:pPr>
            <a:r>
              <a:rPr dirty="0"/>
              <a:t>     </a:t>
            </a:r>
            <a:r>
              <a:rPr dirty="0" err="1"/>
              <a:t>当调用一个函数时，可以赋值一个不同的</a:t>
            </a:r>
            <a:r>
              <a:rPr dirty="0"/>
              <a:t> this </a:t>
            </a:r>
            <a:r>
              <a:rPr dirty="0" err="1"/>
              <a:t>对象。this</a:t>
            </a:r>
            <a:r>
              <a:rPr dirty="0"/>
              <a:t> </a:t>
            </a:r>
            <a:r>
              <a:rPr dirty="0" err="1"/>
              <a:t>引用当前对象，即</a:t>
            </a:r>
            <a:r>
              <a:rPr dirty="0"/>
              <a:t> call </a:t>
            </a:r>
            <a:r>
              <a:rPr dirty="0" err="1"/>
              <a:t>方法的第一个参数</a:t>
            </a:r>
            <a:r>
              <a:rPr dirty="0"/>
              <a:t>。</a:t>
            </a:r>
          </a:p>
          <a:p>
            <a:pPr algn="l">
              <a:defRPr sz="2400"/>
            </a:pPr>
            <a:endParaRPr dirty="0"/>
          </a:p>
          <a:p>
            <a:pPr algn="l">
              <a:defRPr sz="2400"/>
            </a:pPr>
            <a:r>
              <a:rPr dirty="0"/>
              <a:t>     </a:t>
            </a:r>
            <a:r>
              <a:rPr dirty="0" err="1"/>
              <a:t>通过</a:t>
            </a:r>
            <a:r>
              <a:rPr dirty="0"/>
              <a:t> call </a:t>
            </a:r>
            <a:r>
              <a:rPr dirty="0" err="1"/>
              <a:t>方法，你可以在一个对象上借用另一个对象上的方法，比如Object.prototype.toString.call</a:t>
            </a:r>
            <a:r>
              <a:rPr dirty="0"/>
              <a:t>([])，</a:t>
            </a:r>
            <a:r>
              <a:rPr dirty="0" err="1"/>
              <a:t>就是一个Array对象借用了Object对象上的方法</a:t>
            </a:r>
            <a:r>
              <a:rPr dirty="0"/>
              <a:t>。</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p:nvPr/>
        </p:nvSpPr>
        <p:spPr>
          <a:xfrm>
            <a:off x="1102630" y="1043770"/>
            <a:ext cx="6142941" cy="133299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200"/>
            </a:pPr>
            <a:r>
              <a:t> call和apply为何而存在</a:t>
            </a:r>
          </a:p>
          <a:p>
            <a:pPr algn="l">
              <a:defRPr sz="2400"/>
            </a:pPr>
            <a:endParaRPr/>
          </a:p>
          <a:p>
            <a:pPr algn="l">
              <a:defRPr sz="2400"/>
            </a:pPr>
            <a:r>
              <a:t>在javascript OOP中，我们经常会这样定义：</a:t>
            </a:r>
          </a:p>
        </p:txBody>
      </p:sp>
      <p:sp>
        <p:nvSpPr>
          <p:cNvPr id="197" name="Shape 197"/>
          <p:cNvSpPr/>
          <p:nvPr/>
        </p:nvSpPr>
        <p:spPr>
          <a:xfrm>
            <a:off x="2902115" y="2883647"/>
            <a:ext cx="8428589" cy="527323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defRPr sz="2400">
                <a:solidFill>
                  <a:srgbClr val="4663CC"/>
                </a:solidFill>
                <a:latin typeface="Consolas"/>
                <a:ea typeface="Consolas"/>
                <a:cs typeface="Consolas"/>
                <a:sym typeface="Consolas"/>
              </a:defRPr>
            </a:pPr>
            <a:r>
              <a:rPr dirty="0"/>
              <a:t>function </a:t>
            </a:r>
            <a:r>
              <a:rPr dirty="0">
                <a:solidFill>
                  <a:srgbClr val="E48B00"/>
                </a:solidFill>
              </a:rPr>
              <a:t>cat</a:t>
            </a:r>
            <a:r>
              <a:rPr dirty="0">
                <a:solidFill>
                  <a:srgbClr val="4F5D66"/>
                </a:solidFill>
              </a:rPr>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lang="en-US" dirty="0" smtClean="0"/>
              <a:t>//</a:t>
            </a:r>
            <a:r>
              <a:rPr dirty="0" smtClean="0"/>
              <a:t> </a:t>
            </a:r>
            <a:r>
              <a:rPr dirty="0" err="1"/>
              <a:t>this.</a:t>
            </a:r>
            <a:r>
              <a:rPr dirty="0" err="1">
                <a:solidFill>
                  <a:srgbClr val="E48B00"/>
                </a:solidFill>
              </a:rPr>
              <a:t>say</a:t>
            </a:r>
            <a:r>
              <a:rPr dirty="0">
                <a:solidFill>
                  <a:srgbClr val="E48B00"/>
                </a:solidFill>
              </a:rPr>
              <a:t> </a:t>
            </a:r>
            <a:r>
              <a:rPr dirty="0">
                <a:solidFill>
                  <a:srgbClr val="698906"/>
                </a:solidFill>
              </a:rPr>
              <a:t>= </a:t>
            </a:r>
            <a:r>
              <a:rPr dirty="0">
                <a:solidFill>
                  <a:srgbClr val="4663CC"/>
                </a:solidFill>
              </a:rPr>
              <a:t>function</a:t>
            </a:r>
            <a:r>
              <a:rPr dirty="0"/>
              <a:t>(){</a:t>
            </a:r>
            <a:r>
              <a:rPr dirty="0">
                <a:solidFill>
                  <a:srgbClr val="4A8A01"/>
                </a:solidFill>
              </a:rPr>
              <a:t>console</a:t>
            </a:r>
            <a:r>
              <a:rPr dirty="0"/>
              <a:t>.log(</a:t>
            </a:r>
            <a:r>
              <a:rPr dirty="0" err="1"/>
              <a:t>this.food</a:t>
            </a: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a:t>
            </a:r>
            <a:endParaRPr dirty="0">
              <a:solidFill>
                <a:srgbClr val="000000"/>
              </a:solidFill>
            </a:endParaRPr>
          </a:p>
          <a:p>
            <a:pPr algn="l" defTabSz="457200">
              <a:defRPr sz="2400">
                <a:latin typeface="Consolas"/>
                <a:ea typeface="Consolas"/>
                <a:cs typeface="Consolas"/>
                <a:sym typeface="Consolas"/>
              </a:defRPr>
            </a:pPr>
            <a:endParaRPr dirty="0">
              <a:solidFill>
                <a:srgbClr val="000000"/>
              </a:solidFill>
            </a:endParaRPr>
          </a:p>
          <a:p>
            <a:pPr algn="l" defTabSz="457200">
              <a:defRPr sz="2400">
                <a:solidFill>
                  <a:srgbClr val="4F5D66"/>
                </a:solidFill>
                <a:latin typeface="Consolas"/>
                <a:ea typeface="Consolas"/>
                <a:cs typeface="Consolas"/>
                <a:sym typeface="Consolas"/>
              </a:defRPr>
            </a:pPr>
            <a:r>
              <a:rPr dirty="0" err="1"/>
              <a:t>cat.prototype</a:t>
            </a:r>
            <a:r>
              <a:rPr dirty="0">
                <a:solidFill>
                  <a:srgbClr val="698906"/>
                </a:solidFill>
              </a:rPr>
              <a:t>=</a:t>
            </a: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dirty="0" err="1"/>
              <a:t>food:</a:t>
            </a:r>
            <a:r>
              <a:rPr dirty="0" err="1">
                <a:solidFill>
                  <a:srgbClr val="289C97"/>
                </a:solidFill>
              </a:rPr>
              <a:t>"fish</a:t>
            </a:r>
            <a:r>
              <a:rPr dirty="0">
                <a:solidFill>
                  <a:srgbClr val="289C97"/>
                </a:solidFill>
              </a:rPr>
              <a:t>"</a:t>
            </a:r>
            <a:r>
              <a:rPr dirty="0"/>
              <a:t>,</a:t>
            </a:r>
            <a:endParaRPr dirty="0">
              <a:solidFill>
                <a:srgbClr val="000000"/>
              </a:solidFill>
            </a:endParaRPr>
          </a:p>
          <a:p>
            <a:pPr algn="l" defTabSz="457200">
              <a:defRPr sz="2400">
                <a:solidFill>
                  <a:srgbClr val="4663CC"/>
                </a:solidFill>
                <a:latin typeface="Consolas"/>
                <a:ea typeface="Consolas"/>
                <a:cs typeface="Consolas"/>
                <a:sym typeface="Consolas"/>
              </a:defRPr>
            </a:pPr>
            <a:r>
              <a:rPr dirty="0">
                <a:solidFill>
                  <a:srgbClr val="4F5D66"/>
                </a:solidFill>
              </a:rPr>
              <a:t>  say: </a:t>
            </a:r>
            <a:r>
              <a:rPr dirty="0"/>
              <a:t>function</a:t>
            </a:r>
            <a:r>
              <a:rPr dirty="0">
                <a:solidFill>
                  <a:srgbClr val="4F5D66"/>
                </a:solidFill>
              </a:rPr>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alert(</a:t>
            </a:r>
            <a:r>
              <a:rPr dirty="0">
                <a:solidFill>
                  <a:srgbClr val="289C97"/>
                </a:solidFill>
              </a:rPr>
              <a:t>"I love "</a:t>
            </a:r>
            <a:r>
              <a:rPr dirty="0">
                <a:solidFill>
                  <a:srgbClr val="698906"/>
                </a:solidFill>
              </a:rPr>
              <a:t>+</a:t>
            </a:r>
            <a:r>
              <a:rPr dirty="0" err="1"/>
              <a:t>this.food</a:t>
            </a: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a:t>
            </a:r>
            <a:endParaRPr dirty="0">
              <a:solidFill>
                <a:srgbClr val="000000"/>
              </a:solidFill>
            </a:endParaRPr>
          </a:p>
          <a:p>
            <a:pPr algn="l" defTabSz="457200">
              <a:defRPr sz="2400">
                <a:latin typeface="Consolas"/>
                <a:ea typeface="Consolas"/>
                <a:cs typeface="Consolas"/>
                <a:sym typeface="Consolas"/>
              </a:defRPr>
            </a:pPr>
            <a:endParaRPr dirty="0">
              <a:solidFill>
                <a:srgbClr val="000000"/>
              </a:solidFill>
            </a:endParaRPr>
          </a:p>
          <a:p>
            <a:pPr algn="l" defTabSz="457200">
              <a:defRPr sz="2400">
                <a:latin typeface="Consolas"/>
                <a:ea typeface="Consolas"/>
                <a:cs typeface="Consolas"/>
                <a:sym typeface="Consolas"/>
              </a:defRPr>
            </a:pPr>
            <a:endParaRPr dirty="0">
              <a:solidFill>
                <a:srgbClr val="000000"/>
              </a:solidFill>
            </a:endParaRPr>
          </a:p>
          <a:p>
            <a:pPr algn="l" defTabSz="457200">
              <a:defRPr sz="2400">
                <a:solidFill>
                  <a:srgbClr val="698906"/>
                </a:solidFill>
                <a:latin typeface="Consolas"/>
                <a:ea typeface="Consolas"/>
                <a:cs typeface="Consolas"/>
                <a:sym typeface="Consolas"/>
              </a:defRPr>
            </a:pPr>
            <a:r>
              <a:rPr dirty="0" err="1">
                <a:solidFill>
                  <a:srgbClr val="4663CC"/>
                </a:solidFill>
              </a:rPr>
              <a:t>var</a:t>
            </a:r>
            <a:r>
              <a:rPr dirty="0">
                <a:solidFill>
                  <a:srgbClr val="4663CC"/>
                </a:solidFill>
              </a:rPr>
              <a:t> </a:t>
            </a:r>
            <a:r>
              <a:rPr dirty="0">
                <a:solidFill>
                  <a:srgbClr val="4F5D66"/>
                </a:solidFill>
              </a:rPr>
              <a:t>cat1 </a:t>
            </a:r>
            <a:r>
              <a:rPr dirty="0"/>
              <a:t>= new </a:t>
            </a:r>
            <a:r>
              <a:rPr dirty="0">
                <a:solidFill>
                  <a:srgbClr val="4F5D66"/>
                </a:solidFill>
              </a:rPr>
              <a:t>cat()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cat1.say();</a:t>
            </a:r>
            <a:endParaRPr dirty="0">
              <a:solidFill>
                <a:srgbClr val="000000"/>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p:nvPr/>
        </p:nvSpPr>
        <p:spPr>
          <a:xfrm>
            <a:off x="1058678" y="2961979"/>
            <a:ext cx="10887444" cy="30845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t>      但是如果我们有一个对象whiteDog = {food:"bone"},我们不想对它重新定义say方法，那么我们可以通过call或apply用blackCat的say方法：blackCat.say.call(whiteDog);</a:t>
            </a:r>
          </a:p>
          <a:p>
            <a:pPr algn="l">
              <a:defRPr sz="2400"/>
            </a:pPr>
            <a:endParaRPr/>
          </a:p>
          <a:p>
            <a:pPr algn="l">
              <a:defRPr sz="2400"/>
            </a:pPr>
            <a:r>
              <a:t>     所以，可以看出call和apply是为了动态改变this而出现的，当一个object没有某个方法，但是其他的有，我们可以借助call或apply用其它对象的方法来操作。</a:t>
            </a:r>
          </a:p>
          <a:p>
            <a:pPr algn="l">
              <a:defRPr sz="2400"/>
            </a:pPr>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nvSpPr>
        <p:spPr>
          <a:xfrm>
            <a:off x="2684016" y="3114369"/>
            <a:ext cx="4806554" cy="213632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defRPr sz="2800">
                <a:solidFill>
                  <a:srgbClr val="4F5D66"/>
                </a:solidFill>
                <a:latin typeface="Consolas"/>
                <a:ea typeface="Consolas"/>
                <a:cs typeface="Consolas"/>
                <a:sym typeface="Consolas"/>
              </a:defRPr>
            </a:pPr>
            <a:r>
              <a:rPr dirty="0" err="1">
                <a:solidFill>
                  <a:srgbClr val="4663CC"/>
                </a:solidFill>
              </a:rPr>
              <a:t>var</a:t>
            </a:r>
            <a:r>
              <a:rPr dirty="0">
                <a:solidFill>
                  <a:srgbClr val="4663CC"/>
                </a:solidFill>
              </a:rPr>
              <a:t> </a:t>
            </a:r>
            <a:r>
              <a:rPr dirty="0"/>
              <a:t>dog </a:t>
            </a:r>
            <a:r>
              <a:rPr dirty="0">
                <a:solidFill>
                  <a:srgbClr val="698906"/>
                </a:solidFill>
              </a:rPr>
              <a:t>= new </a:t>
            </a:r>
            <a:r>
              <a:rPr dirty="0"/>
              <a:t>Object();</a:t>
            </a:r>
            <a:endParaRPr dirty="0">
              <a:solidFill>
                <a:srgbClr val="000000"/>
              </a:solidFill>
            </a:endParaRPr>
          </a:p>
          <a:p>
            <a:pPr algn="l" defTabSz="457200">
              <a:defRPr sz="2800">
                <a:solidFill>
                  <a:srgbClr val="4F5D66"/>
                </a:solidFill>
                <a:latin typeface="Consolas"/>
                <a:ea typeface="Consolas"/>
                <a:cs typeface="Consolas"/>
                <a:sym typeface="Consolas"/>
              </a:defRPr>
            </a:pPr>
            <a:r>
              <a:rPr dirty="0" err="1"/>
              <a:t>dog.food</a:t>
            </a:r>
            <a:r>
              <a:rPr dirty="0">
                <a:solidFill>
                  <a:srgbClr val="698906"/>
                </a:solidFill>
              </a:rPr>
              <a:t>=</a:t>
            </a:r>
            <a:r>
              <a:rPr dirty="0">
                <a:solidFill>
                  <a:srgbClr val="289C97"/>
                </a:solidFill>
              </a:rPr>
              <a:t>"meat"</a:t>
            </a:r>
            <a:r>
              <a:rPr dirty="0"/>
              <a:t>;</a:t>
            </a:r>
            <a:endParaRPr dirty="0">
              <a:solidFill>
                <a:srgbClr val="000000"/>
              </a:solidFill>
            </a:endParaRPr>
          </a:p>
          <a:p>
            <a:pPr algn="l" defTabSz="457200">
              <a:defRPr sz="2800">
                <a:solidFill>
                  <a:srgbClr val="4F5D66"/>
                </a:solidFill>
                <a:latin typeface="Consolas"/>
                <a:ea typeface="Consolas"/>
                <a:cs typeface="Consolas"/>
                <a:sym typeface="Consolas"/>
              </a:defRPr>
            </a:pPr>
            <a:r>
              <a:rPr dirty="0" err="1"/>
              <a:t>cat.call</a:t>
            </a:r>
            <a:r>
              <a:rPr dirty="0"/>
              <a:t>(dog);</a:t>
            </a:r>
            <a:endParaRPr dirty="0">
              <a:solidFill>
                <a:srgbClr val="000000"/>
              </a:solidFill>
            </a:endParaRPr>
          </a:p>
          <a:p>
            <a:pPr algn="l" defTabSz="457200">
              <a:defRPr sz="2800">
                <a:solidFill>
                  <a:srgbClr val="A5B2B9"/>
                </a:solidFill>
                <a:latin typeface="Consolas"/>
                <a:ea typeface="Consolas"/>
                <a:cs typeface="Consolas"/>
                <a:sym typeface="Consolas"/>
              </a:defRPr>
            </a:pPr>
            <a:r>
              <a:rPr dirty="0" err="1">
                <a:solidFill>
                  <a:srgbClr val="4F5D66"/>
                </a:solidFill>
              </a:rPr>
              <a:t>dog.say</a:t>
            </a:r>
            <a:r>
              <a:rPr dirty="0">
                <a:solidFill>
                  <a:srgbClr val="4F5D66"/>
                </a:solidFill>
              </a:rPr>
              <a:t>();</a:t>
            </a:r>
            <a:r>
              <a:rPr dirty="0"/>
              <a:t>//I love meat</a:t>
            </a:r>
            <a:endParaRPr dirty="0">
              <a:solidFill>
                <a:srgbClr val="000000"/>
              </a:solidFill>
            </a:endParaRPr>
          </a:p>
          <a:p>
            <a:pPr algn="l" defTabSz="457200">
              <a:defRPr sz="2800">
                <a:solidFill>
                  <a:srgbClr val="A5B2B9"/>
                </a:solidFill>
                <a:latin typeface="Consolas"/>
                <a:ea typeface="Consolas"/>
                <a:cs typeface="Consolas"/>
                <a:sym typeface="Consolas"/>
              </a:defRPr>
            </a:pPr>
            <a:r>
              <a:rPr dirty="0"/>
              <a:t>// alert(</a:t>
            </a:r>
            <a:r>
              <a:rPr dirty="0" err="1"/>
              <a:t>obj.say</a:t>
            </a:r>
            <a:r>
              <a:rPr dirty="0"/>
              <a:t>);</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p:nvPr/>
        </p:nvSpPr>
        <p:spPr>
          <a:xfrm>
            <a:off x="1071450" y="2540644"/>
            <a:ext cx="11844934" cy="46723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defRPr sz="2400">
                <a:solidFill>
                  <a:srgbClr val="4F5D66"/>
                </a:solidFill>
                <a:latin typeface="Consolas"/>
                <a:ea typeface="Consolas"/>
                <a:cs typeface="Consolas"/>
                <a:sym typeface="Consolas"/>
              </a:defRPr>
            </a:pPr>
            <a:r>
              <a:rPr>
                <a:solidFill>
                  <a:srgbClr val="4663CC"/>
                </a:solidFill>
              </a:rPr>
              <a:t>var </a:t>
            </a:r>
            <a:r>
              <a:t>animals </a:t>
            </a:r>
            <a:r>
              <a:rPr>
                <a:solidFill>
                  <a:srgbClr val="698906"/>
                </a:solidFill>
              </a:rPr>
              <a:t>= </a:t>
            </a:r>
            <a:r>
              <a:t>[</a:t>
            </a:r>
            <a:endParaRPr>
              <a:solidFill>
                <a:srgbClr val="000000"/>
              </a:solidFill>
            </a:endParaRPr>
          </a:p>
          <a:p>
            <a:pPr algn="l" defTabSz="457200">
              <a:defRPr sz="2400">
                <a:solidFill>
                  <a:srgbClr val="4F5D66"/>
                </a:solidFill>
                <a:latin typeface="Consolas"/>
                <a:ea typeface="Consolas"/>
                <a:cs typeface="Consolas"/>
                <a:sym typeface="Consolas"/>
              </a:defRPr>
            </a:pPr>
            <a:r>
              <a:t>  {species: </a:t>
            </a:r>
            <a:r>
              <a:rPr>
                <a:solidFill>
                  <a:srgbClr val="289C97"/>
                </a:solidFill>
              </a:rPr>
              <a:t>'Lion'</a:t>
            </a:r>
            <a:r>
              <a:t>, name: </a:t>
            </a:r>
            <a:r>
              <a:rPr>
                <a:solidFill>
                  <a:srgbClr val="289C97"/>
                </a:solidFill>
              </a:rPr>
              <a:t>'King'</a:t>
            </a:r>
            <a:r>
              <a:t>},</a:t>
            </a:r>
            <a:endParaRPr>
              <a:solidFill>
                <a:srgbClr val="000000"/>
              </a:solidFill>
            </a:endParaRPr>
          </a:p>
          <a:p>
            <a:pPr algn="l" defTabSz="457200">
              <a:defRPr sz="2400">
                <a:solidFill>
                  <a:srgbClr val="4F5D66"/>
                </a:solidFill>
                <a:latin typeface="Consolas"/>
                <a:ea typeface="Consolas"/>
                <a:cs typeface="Consolas"/>
                <a:sym typeface="Consolas"/>
              </a:defRPr>
            </a:pPr>
            <a:r>
              <a:t>  {species: </a:t>
            </a:r>
            <a:r>
              <a:rPr>
                <a:solidFill>
                  <a:srgbClr val="289C97"/>
                </a:solidFill>
              </a:rPr>
              <a:t>'Whale'</a:t>
            </a:r>
            <a:r>
              <a:t>, name: </a:t>
            </a:r>
            <a:r>
              <a:rPr>
                <a:solidFill>
                  <a:srgbClr val="289C97"/>
                </a:solidFill>
              </a:rPr>
              <a:t>'Fail'</a:t>
            </a:r>
            <a:r>
              <a:t>}</a:t>
            </a:r>
            <a:endParaRPr>
              <a:solidFill>
                <a:srgbClr val="000000"/>
              </a:solidFill>
            </a:endParaRPr>
          </a:p>
          <a:p>
            <a:pPr algn="l" defTabSz="457200">
              <a:defRPr sz="2400">
                <a:solidFill>
                  <a:srgbClr val="4F5D66"/>
                </a:solidFill>
                <a:latin typeface="Consolas"/>
                <a:ea typeface="Consolas"/>
                <a:cs typeface="Consolas"/>
                <a:sym typeface="Consolas"/>
              </a:defRPr>
            </a:pPr>
            <a:r>
              <a:t>];</a:t>
            </a:r>
            <a:endParaRPr>
              <a:solidFill>
                <a:srgbClr val="000000"/>
              </a:solidFill>
            </a:endParaRPr>
          </a:p>
          <a:p>
            <a:pPr algn="l" defTabSz="457200">
              <a:defRPr sz="2400">
                <a:latin typeface="Consolas"/>
                <a:ea typeface="Consolas"/>
                <a:cs typeface="Consolas"/>
                <a:sym typeface="Consolas"/>
              </a:defRPr>
            </a:pPr>
            <a:endParaRPr>
              <a:solidFill>
                <a:srgbClr val="000000"/>
              </a:solidFill>
            </a:endParaRPr>
          </a:p>
          <a:p>
            <a:pPr algn="l" defTabSz="457200">
              <a:defRPr sz="2400">
                <a:solidFill>
                  <a:srgbClr val="4F5D66"/>
                </a:solidFill>
                <a:latin typeface="Consolas"/>
                <a:ea typeface="Consolas"/>
                <a:cs typeface="Consolas"/>
                <a:sym typeface="Consolas"/>
              </a:defRPr>
            </a:pPr>
            <a:r>
              <a:rPr>
                <a:solidFill>
                  <a:srgbClr val="698906"/>
                </a:solidFill>
              </a:rPr>
              <a:t>for </a:t>
            </a:r>
            <a:r>
              <a:t>(</a:t>
            </a:r>
            <a:r>
              <a:rPr>
                <a:solidFill>
                  <a:srgbClr val="4663CC"/>
                </a:solidFill>
              </a:rPr>
              <a:t>var </a:t>
            </a:r>
            <a:r>
              <a:t>i </a:t>
            </a:r>
            <a:r>
              <a:rPr>
                <a:solidFill>
                  <a:srgbClr val="698906"/>
                </a:solidFill>
              </a:rPr>
              <a:t>= </a:t>
            </a:r>
            <a:r>
              <a:rPr>
                <a:solidFill>
                  <a:srgbClr val="AD42EF"/>
                </a:solidFill>
              </a:rPr>
              <a:t>0</a:t>
            </a:r>
            <a:r>
              <a:t>; i </a:t>
            </a:r>
            <a:r>
              <a:rPr>
                <a:solidFill>
                  <a:srgbClr val="698906"/>
                </a:solidFill>
              </a:rPr>
              <a:t>&lt; </a:t>
            </a:r>
            <a:r>
              <a:t>animals.length; i</a:t>
            </a:r>
            <a:r>
              <a:rPr>
                <a:solidFill>
                  <a:srgbClr val="698906"/>
                </a:solidFill>
              </a:rPr>
              <a:t>++</a:t>
            </a:r>
            <a:r>
              <a:t>) {</a:t>
            </a:r>
            <a:endParaRPr>
              <a:solidFill>
                <a:srgbClr val="000000"/>
              </a:solidFill>
            </a:endParaRPr>
          </a:p>
          <a:p>
            <a:pPr algn="l" defTabSz="457200">
              <a:defRPr sz="2400">
                <a:solidFill>
                  <a:srgbClr val="4663CC"/>
                </a:solidFill>
                <a:latin typeface="Consolas"/>
                <a:ea typeface="Consolas"/>
                <a:cs typeface="Consolas"/>
                <a:sym typeface="Consolas"/>
              </a:defRPr>
            </a:pPr>
            <a:r>
              <a:rPr>
                <a:solidFill>
                  <a:srgbClr val="4F5D66"/>
                </a:solidFill>
              </a:rPr>
              <a:t>  (</a:t>
            </a:r>
            <a:r>
              <a:t>function </a:t>
            </a:r>
            <a:r>
              <a:rPr>
                <a:solidFill>
                  <a:srgbClr val="4F5D66"/>
                </a:solidFill>
              </a:rPr>
              <a:t>(</a:t>
            </a:r>
            <a:r>
              <a:rPr>
                <a:solidFill>
                  <a:srgbClr val="B58A00"/>
                </a:solidFill>
              </a:rPr>
              <a:t>i</a:t>
            </a:r>
            <a:r>
              <a:rPr>
                <a:solidFill>
                  <a:srgbClr val="4F5D66"/>
                </a:solidFill>
              </a:rPr>
              <a:t>) { </a:t>
            </a:r>
            <a:endParaRPr>
              <a:solidFill>
                <a:srgbClr val="000000"/>
              </a:solidFill>
            </a:endParaRPr>
          </a:p>
          <a:p>
            <a:pPr algn="l" defTabSz="457200">
              <a:defRPr sz="2400">
                <a:solidFill>
                  <a:srgbClr val="4F5D66"/>
                </a:solidFill>
                <a:latin typeface="Consolas"/>
                <a:ea typeface="Consolas"/>
                <a:cs typeface="Consolas"/>
                <a:sym typeface="Consolas"/>
              </a:defRPr>
            </a:pPr>
            <a:r>
              <a:t>    this.</a:t>
            </a:r>
            <a:r>
              <a:rPr>
                <a:solidFill>
                  <a:srgbClr val="E48B00"/>
                </a:solidFill>
              </a:rPr>
              <a:t>print </a:t>
            </a:r>
            <a:r>
              <a:rPr>
                <a:solidFill>
                  <a:srgbClr val="698906"/>
                </a:solidFill>
              </a:rPr>
              <a:t>= </a:t>
            </a:r>
            <a:r>
              <a:rPr>
                <a:solidFill>
                  <a:srgbClr val="4663CC"/>
                </a:solidFill>
              </a:rPr>
              <a:t>function </a:t>
            </a:r>
            <a:r>
              <a:t>() { </a:t>
            </a:r>
            <a:endParaRPr>
              <a:solidFill>
                <a:srgbClr val="000000"/>
              </a:solidFill>
            </a:endParaRPr>
          </a:p>
          <a:p>
            <a:pPr algn="l" defTabSz="457200">
              <a:defRPr sz="2400">
                <a:solidFill>
                  <a:srgbClr val="4F5D66"/>
                </a:solidFill>
                <a:latin typeface="Consolas"/>
                <a:ea typeface="Consolas"/>
                <a:cs typeface="Consolas"/>
                <a:sym typeface="Consolas"/>
              </a:defRPr>
            </a:pPr>
            <a:r>
              <a:t>      </a:t>
            </a:r>
            <a:r>
              <a:rPr>
                <a:solidFill>
                  <a:srgbClr val="4A8A01"/>
                </a:solidFill>
              </a:rPr>
              <a:t>console</a:t>
            </a:r>
            <a:r>
              <a:t>.log(</a:t>
            </a:r>
            <a:r>
              <a:rPr>
                <a:solidFill>
                  <a:srgbClr val="289C97"/>
                </a:solidFill>
              </a:rPr>
              <a:t>'#'</a:t>
            </a:r>
            <a:r>
              <a:rPr>
                <a:solidFill>
                  <a:srgbClr val="000000"/>
                </a:solidFill>
              </a:rPr>
              <a:t> </a:t>
            </a:r>
            <a:r>
              <a:rPr>
                <a:solidFill>
                  <a:srgbClr val="698906"/>
                </a:solidFill>
              </a:rPr>
              <a:t>+ </a:t>
            </a:r>
            <a:r>
              <a:t>i  </a:t>
            </a:r>
            <a:r>
              <a:rPr>
                <a:solidFill>
                  <a:srgbClr val="698906"/>
                </a:solidFill>
              </a:rPr>
              <a:t>+ </a:t>
            </a:r>
            <a:r>
              <a:rPr>
                <a:solidFill>
                  <a:srgbClr val="289C97"/>
                </a:solidFill>
              </a:rPr>
              <a:t>' '</a:t>
            </a:r>
            <a:r>
              <a:rPr>
                <a:solidFill>
                  <a:srgbClr val="000000"/>
                </a:solidFill>
              </a:rPr>
              <a:t> </a:t>
            </a:r>
            <a:r>
              <a:rPr>
                <a:solidFill>
                  <a:srgbClr val="698906"/>
                </a:solidFill>
              </a:rPr>
              <a:t>+ </a:t>
            </a:r>
            <a:r>
              <a:t>this.species </a:t>
            </a:r>
            <a:r>
              <a:rPr>
                <a:solidFill>
                  <a:srgbClr val="698906"/>
                </a:solidFill>
              </a:rPr>
              <a:t>+ </a:t>
            </a:r>
            <a:r>
              <a:rPr>
                <a:solidFill>
                  <a:srgbClr val="289C97"/>
                </a:solidFill>
              </a:rPr>
              <a:t>': '</a:t>
            </a:r>
            <a:r>
              <a:rPr>
                <a:solidFill>
                  <a:srgbClr val="000000"/>
                </a:solidFill>
              </a:rPr>
              <a:t> </a:t>
            </a:r>
            <a:r>
              <a:rPr>
                <a:solidFill>
                  <a:srgbClr val="698906"/>
                </a:solidFill>
              </a:rPr>
              <a:t>+ </a:t>
            </a:r>
            <a:r>
              <a:t>this.name); </a:t>
            </a:r>
            <a:endParaRPr>
              <a:solidFill>
                <a:srgbClr val="000000"/>
              </a:solidFill>
            </a:endParaRPr>
          </a:p>
          <a:p>
            <a:pPr algn="l" defTabSz="457200">
              <a:defRPr sz="2400">
                <a:solidFill>
                  <a:srgbClr val="4F5D66"/>
                </a:solidFill>
                <a:latin typeface="Consolas"/>
                <a:ea typeface="Consolas"/>
                <a:cs typeface="Consolas"/>
                <a:sym typeface="Consolas"/>
              </a:defRPr>
            </a:pPr>
            <a:r>
              <a:t>    } </a:t>
            </a:r>
            <a:endParaRPr>
              <a:solidFill>
                <a:srgbClr val="000000"/>
              </a:solidFill>
            </a:endParaRPr>
          </a:p>
          <a:p>
            <a:pPr algn="l" defTabSz="457200">
              <a:defRPr sz="2400">
                <a:solidFill>
                  <a:srgbClr val="4F5D66"/>
                </a:solidFill>
                <a:latin typeface="Consolas"/>
                <a:ea typeface="Consolas"/>
                <a:cs typeface="Consolas"/>
                <a:sym typeface="Consolas"/>
              </a:defRPr>
            </a:pPr>
            <a:r>
              <a:t>    this.print();</a:t>
            </a:r>
            <a:endParaRPr>
              <a:solidFill>
                <a:srgbClr val="000000"/>
              </a:solidFill>
            </a:endParaRPr>
          </a:p>
          <a:p>
            <a:pPr algn="l" defTabSz="457200">
              <a:defRPr sz="2400">
                <a:solidFill>
                  <a:srgbClr val="4F5D66"/>
                </a:solidFill>
                <a:latin typeface="Consolas"/>
                <a:ea typeface="Consolas"/>
                <a:cs typeface="Consolas"/>
                <a:sym typeface="Consolas"/>
              </a:defRPr>
            </a:pPr>
            <a:r>
              <a:t>  }).call(animals[i], i);</a:t>
            </a:r>
            <a:endParaRPr>
              <a:solidFill>
                <a:srgbClr val="000000"/>
              </a:solidFill>
            </a:endParaRPr>
          </a:p>
          <a:p>
            <a:pPr algn="l" defTabSz="457200">
              <a:defRPr sz="2400">
                <a:solidFill>
                  <a:srgbClr val="4F5D66"/>
                </a:solidFill>
                <a:latin typeface="Consolas"/>
                <a:ea typeface="Consolas"/>
                <a:cs typeface="Consolas"/>
                <a:sym typeface="Consolas"/>
              </a:defRPr>
            </a:pPr>
            <a:r>
              <a:t>}</a:t>
            </a:r>
          </a:p>
        </p:txBody>
      </p:sp>
      <p:sp>
        <p:nvSpPr>
          <p:cNvPr id="204" name="Shape 204"/>
          <p:cNvSpPr/>
          <p:nvPr/>
        </p:nvSpPr>
        <p:spPr>
          <a:xfrm>
            <a:off x="857250" y="550841"/>
            <a:ext cx="2857500" cy="55778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绑定匿名函数</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p:nvPr/>
        </p:nvSpPr>
        <p:spPr>
          <a:xfrm>
            <a:off x="835533" y="641350"/>
            <a:ext cx="290093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underscore.js</a:t>
            </a:r>
          </a:p>
        </p:txBody>
      </p:sp>
      <p:sp>
        <p:nvSpPr>
          <p:cNvPr id="207" name="Shape 207"/>
          <p:cNvSpPr/>
          <p:nvPr/>
        </p:nvSpPr>
        <p:spPr>
          <a:xfrm>
            <a:off x="4208863" y="4011751"/>
            <a:ext cx="2851449" cy="129812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defRPr sz="2800">
                <a:solidFill>
                  <a:srgbClr val="4663CC"/>
                </a:solidFill>
                <a:latin typeface="Consolas"/>
                <a:ea typeface="Consolas"/>
                <a:cs typeface="Consolas"/>
                <a:sym typeface="Consolas"/>
              </a:defRPr>
            </a:pPr>
            <a:r>
              <a:rPr dirty="0">
                <a:solidFill>
                  <a:srgbClr val="4F5D66"/>
                </a:solidFill>
              </a:rPr>
              <a:t>(</a:t>
            </a:r>
            <a:r>
              <a:rPr dirty="0"/>
              <a:t>function</a:t>
            </a:r>
            <a:r>
              <a:rPr dirty="0">
                <a:solidFill>
                  <a:srgbClr val="4F5D66"/>
                </a:solidFill>
              </a:rPr>
              <a:t>(){</a:t>
            </a:r>
            <a:endParaRPr dirty="0">
              <a:solidFill>
                <a:srgbClr val="000000"/>
              </a:solidFill>
            </a:endParaRPr>
          </a:p>
          <a:p>
            <a:pPr algn="l" defTabSz="457200">
              <a:defRPr sz="2800">
                <a:solidFill>
                  <a:srgbClr val="4F5D66"/>
                </a:solidFill>
                <a:latin typeface="Consolas"/>
                <a:ea typeface="Consolas"/>
                <a:cs typeface="Consolas"/>
                <a:sym typeface="Consolas"/>
              </a:defRPr>
            </a:pPr>
            <a:r>
              <a:rPr dirty="0"/>
              <a:t>    ...</a:t>
            </a:r>
            <a:endParaRPr dirty="0">
              <a:solidFill>
                <a:srgbClr val="000000"/>
              </a:solidFill>
            </a:endParaRPr>
          </a:p>
          <a:p>
            <a:pPr algn="l" defTabSz="457200">
              <a:defRPr sz="2800">
                <a:solidFill>
                  <a:srgbClr val="4F5D66"/>
                </a:solidFill>
                <a:latin typeface="Consolas"/>
                <a:ea typeface="Consolas"/>
                <a:cs typeface="Consolas"/>
                <a:sym typeface="Consolas"/>
              </a:defRPr>
            </a:pPr>
            <a:r>
              <a:rPr dirty="0"/>
              <a:t>}.call(this));</a:t>
            </a:r>
          </a:p>
        </p:txBody>
      </p:sp>
      <p:sp>
        <p:nvSpPr>
          <p:cNvPr id="208" name="Shape 208"/>
          <p:cNvSpPr/>
          <p:nvPr/>
        </p:nvSpPr>
        <p:spPr>
          <a:xfrm>
            <a:off x="1297195" y="2194644"/>
            <a:ext cx="10900286" cy="116484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2400"/>
            </a:lvl1pPr>
          </a:lstStyle>
          <a:p>
            <a:r>
              <a:t>       整个函数在一个闭包中，避免污染全局变量。通过传入this（其实就是window对象）来改变函数的作用域。和jquery的自执行函数其实是异曲同工之妙。这种传入全局变量的方式一方面有利于代码阅读，另一方面方便压缩。</a:t>
            </a:r>
          </a:p>
        </p:txBody>
      </p:sp>
      <p:sp>
        <p:nvSpPr>
          <p:cNvPr id="209" name="Shape 209"/>
          <p:cNvSpPr/>
          <p:nvPr/>
        </p:nvSpPr>
        <p:spPr>
          <a:xfrm>
            <a:off x="802157" y="5708142"/>
            <a:ext cx="2967686" cy="229971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jQuery写法：</a:t>
            </a:r>
          </a:p>
          <a:p>
            <a:endParaRPr/>
          </a:p>
          <a:p>
            <a:endParaRPr/>
          </a:p>
        </p:txBody>
      </p:sp>
      <p:sp>
        <p:nvSpPr>
          <p:cNvPr id="210" name="Shape 210"/>
          <p:cNvSpPr/>
          <p:nvPr/>
        </p:nvSpPr>
        <p:spPr>
          <a:xfrm>
            <a:off x="4347143" y="6900977"/>
            <a:ext cx="5309296" cy="14719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defRPr sz="2400">
                <a:solidFill>
                  <a:srgbClr val="B58A00"/>
                </a:solidFill>
                <a:latin typeface="Consolas"/>
                <a:ea typeface="Consolas"/>
                <a:cs typeface="Consolas"/>
                <a:sym typeface="Consolas"/>
              </a:defRPr>
            </a:pPr>
            <a:r>
              <a:rPr>
                <a:solidFill>
                  <a:srgbClr val="4F5D66"/>
                </a:solidFill>
              </a:rPr>
              <a:t>(</a:t>
            </a:r>
            <a:r>
              <a:rPr>
                <a:solidFill>
                  <a:srgbClr val="4663CC"/>
                </a:solidFill>
              </a:rPr>
              <a:t>function</a:t>
            </a:r>
            <a:r>
              <a:rPr>
                <a:solidFill>
                  <a:srgbClr val="4F5D66"/>
                </a:solidFill>
              </a:rPr>
              <a:t>(</a:t>
            </a:r>
            <a:r>
              <a:t>window</a:t>
            </a:r>
            <a:r>
              <a:rPr>
                <a:solidFill>
                  <a:srgbClr val="4F5D66"/>
                </a:solidFill>
              </a:rPr>
              <a:t>, </a:t>
            </a:r>
            <a:r>
              <a:t>undefined</a:t>
            </a:r>
            <a:r>
              <a:rPr>
                <a:solidFill>
                  <a:srgbClr val="4F5D66"/>
                </a:solidFill>
              </a:rPr>
              <a:t>) {</a:t>
            </a:r>
            <a:endParaRPr>
              <a:solidFill>
                <a:srgbClr val="000000"/>
              </a:solidFill>
            </a:endParaRPr>
          </a:p>
          <a:p>
            <a:pPr algn="l" defTabSz="457200">
              <a:defRPr sz="2400">
                <a:solidFill>
                  <a:srgbClr val="4F5D66"/>
                </a:solidFill>
                <a:latin typeface="Consolas"/>
                <a:ea typeface="Consolas"/>
                <a:cs typeface="Consolas"/>
                <a:sym typeface="Consolas"/>
              </a:defRPr>
            </a:pPr>
            <a:r>
              <a:t>    ...</a:t>
            </a:r>
            <a:endParaRPr>
              <a:solidFill>
                <a:srgbClr val="000000"/>
              </a:solidFill>
            </a:endParaRPr>
          </a:p>
          <a:p>
            <a:pPr algn="l" defTabSz="457200">
              <a:defRPr sz="2400">
                <a:solidFill>
                  <a:srgbClr val="4A8A01"/>
                </a:solidFill>
                <a:latin typeface="Consolas"/>
                <a:ea typeface="Consolas"/>
                <a:cs typeface="Consolas"/>
                <a:sym typeface="Consolas"/>
              </a:defRPr>
            </a:pPr>
            <a:r>
              <a:rPr>
                <a:solidFill>
                  <a:srgbClr val="4F5D66"/>
                </a:solidFill>
              </a:rPr>
              <a:t>})(</a:t>
            </a:r>
            <a:r>
              <a:t>window</a:t>
            </a:r>
            <a:r>
              <a:rPr>
                <a:solidFill>
                  <a:srgbClr val="4F5D66"/>
                </a:solidFill>
              </a:rPr>
              <a:t>);</a:t>
            </a:r>
            <a:endParaRPr>
              <a:solidFill>
                <a:srgbClr val="000000"/>
              </a:solidFill>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338279" y="2227378"/>
            <a:ext cx="9820242" cy="76071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400">
                <a:solidFill>
                  <a:srgbClr val="4F5D66"/>
                </a:solidFill>
                <a:latin typeface="Consolas"/>
                <a:ea typeface="Consolas"/>
                <a:cs typeface="Consolas"/>
                <a:sym typeface="Consolas"/>
              </a:defRPr>
            </a:pPr>
            <a:r>
              <a:rPr dirty="0" err="1">
                <a:solidFill>
                  <a:srgbClr val="4663CC"/>
                </a:solidFill>
              </a:rPr>
              <a:t>var</a:t>
            </a:r>
            <a:r>
              <a:rPr dirty="0">
                <a:solidFill>
                  <a:srgbClr val="4663CC"/>
                </a:solidFill>
              </a:rPr>
              <a:t> </a:t>
            </a:r>
            <a:r>
              <a:rPr dirty="0" err="1"/>
              <a:t>ArrayProto</a:t>
            </a:r>
            <a:r>
              <a:rPr dirty="0"/>
              <a:t> </a:t>
            </a:r>
            <a:r>
              <a:rPr dirty="0">
                <a:solidFill>
                  <a:srgbClr val="698906"/>
                </a:solidFill>
              </a:rPr>
              <a:t>= </a:t>
            </a:r>
            <a:r>
              <a:rPr dirty="0" err="1"/>
              <a:t>Array.prototype</a:t>
            </a:r>
            <a:r>
              <a:rPr dirty="0"/>
              <a:t>, </a:t>
            </a:r>
            <a:r>
              <a:rPr dirty="0" err="1"/>
              <a:t>ObjProto</a:t>
            </a:r>
            <a:r>
              <a:rPr dirty="0"/>
              <a:t> </a:t>
            </a:r>
            <a:r>
              <a:rPr dirty="0">
                <a:solidFill>
                  <a:srgbClr val="698906"/>
                </a:solidFill>
              </a:rPr>
              <a:t>= </a:t>
            </a:r>
            <a:r>
              <a:rPr dirty="0" err="1"/>
              <a:t>Object.prototype</a:t>
            </a:r>
            <a:r>
              <a:rPr dirty="0"/>
              <a:t>, </a:t>
            </a:r>
            <a:r>
              <a:rPr dirty="0" err="1"/>
              <a:t>FuncProto</a:t>
            </a:r>
            <a:r>
              <a:rPr dirty="0"/>
              <a:t> </a:t>
            </a:r>
            <a:r>
              <a:rPr dirty="0">
                <a:solidFill>
                  <a:srgbClr val="698906"/>
                </a:solidFill>
              </a:rPr>
              <a:t>= </a:t>
            </a:r>
            <a:r>
              <a:rPr dirty="0" err="1"/>
              <a:t>Function.prototype</a:t>
            </a:r>
            <a:r>
              <a:rPr dirty="0"/>
              <a:t>;</a:t>
            </a:r>
          </a:p>
        </p:txBody>
      </p:sp>
      <p:sp>
        <p:nvSpPr>
          <p:cNvPr id="213" name="Shape 213"/>
          <p:cNvSpPr/>
          <p:nvPr/>
        </p:nvSpPr>
        <p:spPr>
          <a:xfrm>
            <a:off x="742899" y="622299"/>
            <a:ext cx="2152554" cy="2209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err="1"/>
              <a:t>原型赋值</a:t>
            </a:r>
            <a:endParaRPr dirty="0"/>
          </a:p>
          <a:p>
            <a:endParaRPr dirty="0"/>
          </a:p>
          <a:p>
            <a:endParaRPr dirty="0"/>
          </a:p>
        </p:txBody>
      </p:sp>
      <p:sp>
        <p:nvSpPr>
          <p:cNvPr id="214" name="Shape 214"/>
          <p:cNvSpPr/>
          <p:nvPr/>
        </p:nvSpPr>
        <p:spPr>
          <a:xfrm>
            <a:off x="1271448" y="3649896"/>
            <a:ext cx="10461904" cy="48244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a:t>     Array,Object,Function这些本质都是函数，获取函数原型属性prototype也是为了便于压缩。简单解释一下，如果代码中要扩展属性，可能这样写</a:t>
            </a:r>
          </a:p>
          <a:p>
            <a:pPr algn="l">
              <a:defRPr sz="2400"/>
            </a:pPr>
            <a:endParaRPr dirty="0"/>
          </a:p>
          <a:p>
            <a:pPr algn="l">
              <a:defRPr sz="2400"/>
            </a:pPr>
            <a:r>
              <a:rPr dirty="0" err="1"/>
              <a:t>Object.prototype.xxx</a:t>
            </a:r>
            <a:r>
              <a:rPr dirty="0"/>
              <a:t> = ...</a:t>
            </a:r>
          </a:p>
          <a:p>
            <a:pPr algn="l">
              <a:defRPr sz="2400"/>
            </a:pPr>
            <a:endParaRPr dirty="0"/>
          </a:p>
          <a:p>
            <a:pPr algn="l">
              <a:defRPr sz="2400"/>
            </a:pPr>
            <a:r>
              <a:rPr dirty="0"/>
              <a:t>     </a:t>
            </a:r>
            <a:r>
              <a:rPr dirty="0" err="1"/>
              <a:t>而这种代码是不可压缩的，Object,prototype这些名字改了浏览器就不认得了</a:t>
            </a:r>
            <a:r>
              <a:rPr dirty="0"/>
              <a:t>。</a:t>
            </a:r>
          </a:p>
          <a:p>
            <a:pPr algn="l">
              <a:defRPr sz="2400"/>
            </a:pPr>
            <a:endParaRPr dirty="0"/>
          </a:p>
          <a:p>
            <a:pPr algn="l">
              <a:defRPr sz="2400"/>
            </a:pPr>
            <a:r>
              <a:rPr dirty="0"/>
              <a:t>     </a:t>
            </a:r>
            <a:r>
              <a:rPr dirty="0" err="1"/>
              <a:t>但是上面的代码中创建了ObjProto之后，源生代码经过压缩之后，ObjProto就可能命名成a变量，那么原来的代码就压缩成</a:t>
            </a:r>
            <a:endParaRPr dirty="0"/>
          </a:p>
          <a:p>
            <a:pPr algn="l">
              <a:defRPr sz="2400"/>
            </a:pPr>
            <a:endParaRPr dirty="0"/>
          </a:p>
          <a:p>
            <a:pPr algn="l">
              <a:defRPr sz="2400"/>
            </a:pPr>
            <a:r>
              <a:rPr dirty="0" err="1"/>
              <a:t>a.xxx</a:t>
            </a:r>
            <a:r>
              <a:rPr dirty="0"/>
              <a:t> = ...</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nvSpPr>
        <p:spPr>
          <a:xfrm>
            <a:off x="1753786" y="1927674"/>
            <a:ext cx="10430174" cy="186811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defRPr sz="2400">
                <a:solidFill>
                  <a:srgbClr val="E48B00"/>
                </a:solidFill>
                <a:latin typeface="Consolas"/>
                <a:ea typeface="Consolas"/>
                <a:cs typeface="Consolas"/>
                <a:sym typeface="Consolas"/>
              </a:defRPr>
            </a:pPr>
            <a:r>
              <a:rPr dirty="0">
                <a:solidFill>
                  <a:srgbClr val="4F5D66"/>
                </a:solidFill>
              </a:rPr>
              <a:t>_.</a:t>
            </a:r>
            <a:r>
              <a:rPr dirty="0" err="1"/>
              <a:t>isElement</a:t>
            </a:r>
            <a:r>
              <a:rPr dirty="0"/>
              <a:t> </a:t>
            </a:r>
            <a:r>
              <a:rPr dirty="0">
                <a:solidFill>
                  <a:srgbClr val="698906"/>
                </a:solidFill>
              </a:rPr>
              <a:t>= </a:t>
            </a:r>
            <a:r>
              <a:rPr dirty="0">
                <a:solidFill>
                  <a:srgbClr val="4663CC"/>
                </a:solidFill>
              </a:rPr>
              <a:t>function</a:t>
            </a:r>
            <a:r>
              <a:rPr dirty="0">
                <a:solidFill>
                  <a:srgbClr val="4F5D66"/>
                </a:solidFill>
              </a:rPr>
              <a:t>(</a:t>
            </a:r>
            <a:r>
              <a:rPr dirty="0" err="1">
                <a:solidFill>
                  <a:srgbClr val="B58A00"/>
                </a:solidFill>
              </a:rPr>
              <a:t>obj</a:t>
            </a:r>
            <a:r>
              <a:rPr dirty="0">
                <a:solidFill>
                  <a:srgbClr val="4F5D66"/>
                </a:solidFill>
              </a:rPr>
              <a: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dirty="0">
                <a:solidFill>
                  <a:srgbClr val="698906"/>
                </a:solidFill>
              </a:rPr>
              <a:t>return !!</a:t>
            </a:r>
            <a:r>
              <a:rPr dirty="0"/>
              <a:t>(</a:t>
            </a:r>
            <a:r>
              <a:rPr dirty="0" err="1"/>
              <a:t>obj</a:t>
            </a:r>
            <a:r>
              <a:rPr dirty="0"/>
              <a:t> </a:t>
            </a:r>
            <a:r>
              <a:rPr dirty="0">
                <a:solidFill>
                  <a:srgbClr val="698906"/>
                </a:solidFill>
              </a:rPr>
              <a:t>&amp;&amp; </a:t>
            </a:r>
            <a:r>
              <a:rPr dirty="0" err="1"/>
              <a:t>obj.nodeType</a:t>
            </a:r>
            <a:r>
              <a:rPr dirty="0"/>
              <a:t> </a:t>
            </a:r>
            <a:r>
              <a:rPr dirty="0">
                <a:solidFill>
                  <a:srgbClr val="698906"/>
                </a:solidFill>
              </a:rPr>
              <a:t>=== </a:t>
            </a:r>
            <a:r>
              <a:rPr dirty="0">
                <a:solidFill>
                  <a:srgbClr val="AD42EF"/>
                </a:solidFill>
              </a:rPr>
              <a:t>1</a:t>
            </a: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a:t>
            </a:r>
          </a:p>
          <a:p>
            <a:pPr algn="l" defTabSz="457200">
              <a:defRPr sz="2400">
                <a:solidFill>
                  <a:srgbClr val="4F5D66"/>
                </a:solidFill>
                <a:latin typeface="Consolas"/>
                <a:ea typeface="Consolas"/>
                <a:cs typeface="Consolas"/>
                <a:sym typeface="Consolas"/>
              </a:defRPr>
            </a:pPr>
            <a:endParaRPr dirty="0"/>
          </a:p>
          <a:p>
            <a:pPr algn="l" defTabSz="457200">
              <a:defRPr sz="2400">
                <a:solidFill>
                  <a:srgbClr val="4F5D66"/>
                </a:solidFill>
                <a:latin typeface="Consolas"/>
                <a:ea typeface="Consolas"/>
                <a:cs typeface="Consolas"/>
                <a:sym typeface="Consolas"/>
              </a:defRPr>
            </a:pPr>
            <a:r>
              <a:rPr dirty="0"/>
              <a:t>   判断是否为dom，dom的nodeType属性值为1。这里用!!</a:t>
            </a:r>
            <a:r>
              <a:rPr dirty="0" err="1"/>
              <a:t>强转为boolean值</a:t>
            </a:r>
            <a:endParaRPr dirty="0"/>
          </a:p>
        </p:txBody>
      </p:sp>
      <p:sp>
        <p:nvSpPr>
          <p:cNvPr id="217" name="Shape 217"/>
          <p:cNvSpPr/>
          <p:nvPr/>
        </p:nvSpPr>
        <p:spPr>
          <a:xfrm>
            <a:off x="1051983" y="677841"/>
            <a:ext cx="1943101" cy="55778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数据判断</a:t>
            </a:r>
          </a:p>
        </p:txBody>
      </p:sp>
      <p:sp>
        <p:nvSpPr>
          <p:cNvPr id="218" name="Shape 218"/>
          <p:cNvSpPr/>
          <p:nvPr/>
        </p:nvSpPr>
        <p:spPr>
          <a:xfrm>
            <a:off x="1747738" y="4878727"/>
            <a:ext cx="10442270" cy="294227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400">
                <a:solidFill>
                  <a:srgbClr val="4F5D66"/>
                </a:solidFill>
                <a:latin typeface="Consolas"/>
                <a:ea typeface="Consolas"/>
                <a:cs typeface="Consolas"/>
                <a:sym typeface="Consolas"/>
              </a:defRPr>
            </a:pPr>
            <a:r>
              <a:rPr dirty="0"/>
              <a:t>_.</a:t>
            </a:r>
            <a:r>
              <a:rPr dirty="0" err="1"/>
              <a:t>isArray</a:t>
            </a:r>
            <a:r>
              <a:rPr dirty="0"/>
              <a:t> </a:t>
            </a:r>
            <a:r>
              <a:rPr dirty="0">
                <a:solidFill>
                  <a:srgbClr val="698906"/>
                </a:solidFill>
              </a:rPr>
              <a:t>= </a:t>
            </a:r>
            <a:r>
              <a:rPr dirty="0" err="1"/>
              <a:t>nativeIsArray</a:t>
            </a:r>
            <a:r>
              <a:rPr dirty="0"/>
              <a:t> </a:t>
            </a:r>
            <a:r>
              <a:rPr dirty="0">
                <a:solidFill>
                  <a:srgbClr val="698906"/>
                </a:solidFill>
              </a:rPr>
              <a:t>|| </a:t>
            </a:r>
            <a:r>
              <a:rPr dirty="0">
                <a:solidFill>
                  <a:srgbClr val="4663CC"/>
                </a:solidFill>
              </a:rPr>
              <a:t>function</a:t>
            </a:r>
            <a:r>
              <a:rPr dirty="0"/>
              <a:t>(</a:t>
            </a:r>
            <a:r>
              <a:rPr dirty="0" err="1">
                <a:solidFill>
                  <a:srgbClr val="B58A00"/>
                </a:solidFill>
              </a:rPr>
              <a:t>obj</a:t>
            </a:r>
            <a:r>
              <a:rPr dirty="0"/>
              <a: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dirty="0">
                <a:solidFill>
                  <a:srgbClr val="698906"/>
                </a:solidFill>
              </a:rPr>
              <a:t>return </a:t>
            </a:r>
            <a:r>
              <a:rPr dirty="0" err="1"/>
              <a:t>toString.call</a:t>
            </a:r>
            <a:r>
              <a:rPr dirty="0"/>
              <a:t>(</a:t>
            </a:r>
            <a:r>
              <a:rPr dirty="0" err="1"/>
              <a:t>obj</a:t>
            </a:r>
            <a:r>
              <a:rPr dirty="0"/>
              <a:t>) </a:t>
            </a:r>
            <a:r>
              <a:rPr dirty="0">
                <a:solidFill>
                  <a:srgbClr val="698906"/>
                </a:solidFill>
              </a:rPr>
              <a:t>=== </a:t>
            </a:r>
            <a:r>
              <a:rPr dirty="0">
                <a:solidFill>
                  <a:srgbClr val="289C97"/>
                </a:solidFill>
              </a:rPr>
              <a:t>'[object Array]'</a:t>
            </a: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a:t>
            </a:r>
          </a:p>
          <a:p>
            <a:pPr algn="l" defTabSz="457200">
              <a:defRPr sz="2400">
                <a:solidFill>
                  <a:srgbClr val="4F5D66"/>
                </a:solidFill>
                <a:latin typeface="Consolas"/>
                <a:ea typeface="Consolas"/>
                <a:cs typeface="Consolas"/>
                <a:sym typeface="Consolas"/>
              </a:defRPr>
            </a:pPr>
            <a:endParaRPr dirty="0"/>
          </a:p>
          <a:p>
            <a:pPr algn="l" defTabSz="457200">
              <a:defRPr sz="2400">
                <a:solidFill>
                  <a:srgbClr val="4F5D66"/>
                </a:solidFill>
                <a:latin typeface="Consolas"/>
                <a:ea typeface="Consolas"/>
                <a:cs typeface="Consolas"/>
                <a:sym typeface="Consolas"/>
              </a:defRPr>
            </a:pPr>
            <a:r>
              <a:rPr dirty="0"/>
              <a:t>    </a:t>
            </a:r>
            <a:r>
              <a:rPr dirty="0" err="1"/>
              <a:t>判断是否为数组。由于Array.isArray函数是ECMAScript</a:t>
            </a:r>
            <a:r>
              <a:rPr dirty="0"/>
              <a:t> 5新增函数，所以为了兼容之前的版本，在原生判断函数不存在的情况下，后面重写了一个判断函数。用call函数来改变作用域可以避免当obj没有toString函数报错的情况。</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p:nvPr/>
        </p:nvSpPr>
        <p:spPr>
          <a:xfrm>
            <a:off x="1030122" y="1890438"/>
            <a:ext cx="11277369" cy="26199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400">
                <a:solidFill>
                  <a:srgbClr val="E48B00"/>
                </a:solidFill>
                <a:latin typeface="Consolas"/>
                <a:ea typeface="Consolas"/>
                <a:cs typeface="Consolas"/>
                <a:sym typeface="Consolas"/>
              </a:defRPr>
            </a:pPr>
            <a:r>
              <a:rPr dirty="0">
                <a:solidFill>
                  <a:srgbClr val="4F5D66"/>
                </a:solidFill>
              </a:rPr>
              <a:t>_.</a:t>
            </a:r>
            <a:r>
              <a:rPr dirty="0" err="1"/>
              <a:t>isObject</a:t>
            </a:r>
            <a:r>
              <a:rPr dirty="0"/>
              <a:t> </a:t>
            </a:r>
            <a:r>
              <a:rPr dirty="0">
                <a:solidFill>
                  <a:srgbClr val="698906"/>
                </a:solidFill>
              </a:rPr>
              <a:t>= </a:t>
            </a:r>
            <a:r>
              <a:rPr dirty="0">
                <a:solidFill>
                  <a:srgbClr val="4663CC"/>
                </a:solidFill>
              </a:rPr>
              <a:t>function</a:t>
            </a:r>
            <a:r>
              <a:rPr dirty="0">
                <a:solidFill>
                  <a:srgbClr val="4F5D66"/>
                </a:solidFill>
              </a:rPr>
              <a:t>(</a:t>
            </a:r>
            <a:r>
              <a:rPr dirty="0" err="1">
                <a:solidFill>
                  <a:srgbClr val="B58A00"/>
                </a:solidFill>
              </a:rPr>
              <a:t>obj</a:t>
            </a:r>
            <a:r>
              <a:rPr dirty="0">
                <a:solidFill>
                  <a:srgbClr val="4F5D66"/>
                </a:solidFill>
              </a:rPr>
              <a:t>) {</a:t>
            </a:r>
            <a:endParaRPr dirty="0">
              <a:solidFill>
                <a:srgbClr val="000000"/>
              </a:solidFill>
            </a:endParaRPr>
          </a:p>
          <a:p>
            <a:pPr algn="l" defTabSz="457200">
              <a:defRPr sz="2400">
                <a:solidFill>
                  <a:srgbClr val="698906"/>
                </a:solidFill>
                <a:latin typeface="Consolas"/>
                <a:ea typeface="Consolas"/>
                <a:cs typeface="Consolas"/>
                <a:sym typeface="Consolas"/>
              </a:defRPr>
            </a:pPr>
            <a:r>
              <a:rPr dirty="0">
                <a:solidFill>
                  <a:srgbClr val="4F5D66"/>
                </a:solidFill>
              </a:rPr>
              <a:t>    </a:t>
            </a:r>
            <a:r>
              <a:rPr dirty="0" err="1">
                <a:solidFill>
                  <a:srgbClr val="4663CC"/>
                </a:solidFill>
              </a:rPr>
              <a:t>var</a:t>
            </a:r>
            <a:r>
              <a:rPr dirty="0">
                <a:solidFill>
                  <a:srgbClr val="4663CC"/>
                </a:solidFill>
              </a:rPr>
              <a:t> </a:t>
            </a:r>
            <a:r>
              <a:rPr dirty="0">
                <a:solidFill>
                  <a:srgbClr val="4F5D66"/>
                </a:solidFill>
              </a:rPr>
              <a:t>type </a:t>
            </a:r>
            <a:r>
              <a:rPr dirty="0"/>
              <a:t>= </a:t>
            </a:r>
            <a:r>
              <a:rPr dirty="0" err="1"/>
              <a:t>typeof</a:t>
            </a:r>
            <a:r>
              <a:rPr dirty="0"/>
              <a:t> </a:t>
            </a:r>
            <a:r>
              <a:rPr dirty="0" err="1">
                <a:solidFill>
                  <a:srgbClr val="4F5D66"/>
                </a:solidFill>
              </a:rPr>
              <a:t>obj</a:t>
            </a:r>
            <a:r>
              <a:rPr dirty="0">
                <a:solidFill>
                  <a:srgbClr val="4F5D66"/>
                </a:solidFill>
              </a:rPr>
              <a:t>;</a:t>
            </a:r>
            <a:endParaRPr dirty="0">
              <a:solidFill>
                <a:srgbClr val="000000"/>
              </a:solidFill>
            </a:endParaRPr>
          </a:p>
          <a:p>
            <a:pPr algn="l" defTabSz="457200">
              <a:defRPr sz="2400">
                <a:solidFill>
                  <a:srgbClr val="289C97"/>
                </a:solidFill>
                <a:latin typeface="Consolas"/>
                <a:ea typeface="Consolas"/>
                <a:cs typeface="Consolas"/>
                <a:sym typeface="Consolas"/>
              </a:defRPr>
            </a:pPr>
            <a:r>
              <a:rPr dirty="0">
                <a:solidFill>
                  <a:srgbClr val="4F5D66"/>
                </a:solidFill>
              </a:rPr>
              <a:t>    </a:t>
            </a:r>
            <a:r>
              <a:rPr dirty="0">
                <a:solidFill>
                  <a:srgbClr val="698906"/>
                </a:solidFill>
              </a:rPr>
              <a:t>return </a:t>
            </a:r>
            <a:r>
              <a:rPr dirty="0">
                <a:solidFill>
                  <a:srgbClr val="4F5D66"/>
                </a:solidFill>
              </a:rPr>
              <a:t>type </a:t>
            </a:r>
            <a:r>
              <a:rPr dirty="0">
                <a:solidFill>
                  <a:srgbClr val="698906"/>
                </a:solidFill>
              </a:rPr>
              <a:t>=== </a:t>
            </a:r>
            <a:r>
              <a:rPr dirty="0"/>
              <a:t>'function'</a:t>
            </a:r>
            <a:r>
              <a:rPr dirty="0">
                <a:solidFill>
                  <a:srgbClr val="000000"/>
                </a:solidFill>
              </a:rPr>
              <a:t> </a:t>
            </a:r>
            <a:r>
              <a:rPr dirty="0">
                <a:solidFill>
                  <a:srgbClr val="698906"/>
                </a:solidFill>
              </a:rPr>
              <a:t>|| </a:t>
            </a:r>
            <a:r>
              <a:rPr dirty="0">
                <a:solidFill>
                  <a:srgbClr val="4F5D66"/>
                </a:solidFill>
              </a:rPr>
              <a:t>type </a:t>
            </a:r>
            <a:r>
              <a:rPr dirty="0">
                <a:solidFill>
                  <a:srgbClr val="698906"/>
                </a:solidFill>
              </a:rPr>
              <a:t>=== </a:t>
            </a:r>
            <a:r>
              <a:rPr dirty="0"/>
              <a:t>'object'</a:t>
            </a:r>
            <a:r>
              <a:rPr dirty="0">
                <a:solidFill>
                  <a:srgbClr val="000000"/>
                </a:solidFill>
              </a:rPr>
              <a:t> </a:t>
            </a:r>
            <a:r>
              <a:rPr dirty="0">
                <a:solidFill>
                  <a:srgbClr val="698906"/>
                </a:solidFill>
              </a:rPr>
              <a:t>&amp;&amp; !!</a:t>
            </a:r>
            <a:r>
              <a:rPr dirty="0" err="1">
                <a:solidFill>
                  <a:srgbClr val="4F5D66"/>
                </a:solidFill>
              </a:rPr>
              <a:t>obj</a:t>
            </a:r>
            <a:r>
              <a:rPr dirty="0">
                <a:solidFill>
                  <a:srgbClr val="4F5D66"/>
                </a:solidFill>
              </a:rPr>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a:t>
            </a:r>
          </a:p>
          <a:p>
            <a:pPr algn="l" defTabSz="457200">
              <a:defRPr sz="2400">
                <a:solidFill>
                  <a:srgbClr val="4F5D66"/>
                </a:solidFill>
                <a:latin typeface="Consolas"/>
                <a:ea typeface="Consolas"/>
                <a:cs typeface="Consolas"/>
                <a:sym typeface="Consolas"/>
              </a:defRPr>
            </a:pPr>
            <a:endParaRPr dirty="0"/>
          </a:p>
          <a:p>
            <a:pPr algn="l" defTabSz="457200">
              <a:defRPr sz="2400">
                <a:solidFill>
                  <a:srgbClr val="4F5D66"/>
                </a:solidFill>
                <a:latin typeface="Consolas"/>
                <a:ea typeface="Consolas"/>
                <a:cs typeface="Consolas"/>
                <a:sym typeface="Consolas"/>
              </a:defRPr>
            </a:pPr>
            <a:r>
              <a:rPr dirty="0" err="1"/>
              <a:t>判断是否为对象。先用typeof判断数据类型。函数也属于对象，但是由于typeof</a:t>
            </a:r>
            <a:r>
              <a:rPr dirty="0"/>
              <a:t> </a:t>
            </a:r>
            <a:r>
              <a:rPr dirty="0" err="1"/>
              <a:t>null也是object，所以用</a:t>
            </a:r>
            <a:r>
              <a:rPr dirty="0"/>
              <a:t>!!</a:t>
            </a:r>
            <a:r>
              <a:rPr dirty="0" err="1"/>
              <a:t>obj来区分这种情况</a:t>
            </a:r>
            <a:r>
              <a:rPr dirty="0"/>
              <a:t>。</a:t>
            </a:r>
          </a:p>
        </p:txBody>
      </p:sp>
      <p:sp>
        <p:nvSpPr>
          <p:cNvPr id="221" name="Shape 221"/>
          <p:cNvSpPr/>
          <p:nvPr/>
        </p:nvSpPr>
        <p:spPr>
          <a:xfrm>
            <a:off x="943349" y="5120471"/>
            <a:ext cx="10563160" cy="261992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400">
                <a:solidFill>
                  <a:srgbClr val="E48B00"/>
                </a:solidFill>
                <a:latin typeface="Consolas"/>
                <a:ea typeface="Consolas"/>
                <a:cs typeface="Consolas"/>
                <a:sym typeface="Consolas"/>
              </a:defRPr>
            </a:pPr>
            <a:r>
              <a:rPr dirty="0">
                <a:solidFill>
                  <a:srgbClr val="4F5D66"/>
                </a:solidFill>
              </a:rPr>
              <a:t>_.</a:t>
            </a:r>
            <a:r>
              <a:rPr dirty="0" err="1"/>
              <a:t>isBoolean</a:t>
            </a:r>
            <a:r>
              <a:rPr dirty="0"/>
              <a:t> </a:t>
            </a:r>
            <a:r>
              <a:rPr dirty="0">
                <a:solidFill>
                  <a:srgbClr val="698906"/>
                </a:solidFill>
              </a:rPr>
              <a:t>= </a:t>
            </a:r>
            <a:r>
              <a:rPr dirty="0">
                <a:solidFill>
                  <a:srgbClr val="4663CC"/>
                </a:solidFill>
              </a:rPr>
              <a:t>function</a:t>
            </a:r>
            <a:r>
              <a:rPr dirty="0">
                <a:solidFill>
                  <a:srgbClr val="4F5D66"/>
                </a:solidFill>
              </a:rPr>
              <a:t>(</a:t>
            </a:r>
            <a:r>
              <a:rPr dirty="0" err="1">
                <a:solidFill>
                  <a:srgbClr val="B58A00"/>
                </a:solidFill>
              </a:rPr>
              <a:t>obj</a:t>
            </a:r>
            <a:r>
              <a:rPr dirty="0">
                <a:solidFill>
                  <a:srgbClr val="4F5D66"/>
                </a:solidFill>
              </a:rPr>
              <a: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solidFill>
                  <a:srgbClr val="698906"/>
                </a:solidFill>
              </a:rPr>
              <a:t>return </a:t>
            </a:r>
            <a:r>
              <a:rPr dirty="0" err="1"/>
              <a:t>obj</a:t>
            </a:r>
            <a:r>
              <a:rPr dirty="0"/>
              <a:t> </a:t>
            </a:r>
            <a:r>
              <a:rPr dirty="0">
                <a:solidFill>
                  <a:srgbClr val="698906"/>
                </a:solidFill>
              </a:rPr>
              <a:t>=== </a:t>
            </a:r>
            <a:r>
              <a:rPr dirty="0">
                <a:solidFill>
                  <a:srgbClr val="AD42EF"/>
                </a:solidFill>
              </a:rPr>
              <a:t>true </a:t>
            </a:r>
            <a:r>
              <a:rPr dirty="0">
                <a:solidFill>
                  <a:srgbClr val="698906"/>
                </a:solidFill>
              </a:rPr>
              <a:t>|| </a:t>
            </a:r>
            <a:r>
              <a:rPr dirty="0" err="1"/>
              <a:t>obj</a:t>
            </a:r>
            <a:r>
              <a:rPr dirty="0"/>
              <a:t> </a:t>
            </a:r>
            <a:r>
              <a:rPr dirty="0">
                <a:solidFill>
                  <a:srgbClr val="698906"/>
                </a:solidFill>
              </a:rPr>
              <a:t>=== </a:t>
            </a:r>
            <a:r>
              <a:rPr dirty="0">
                <a:solidFill>
                  <a:srgbClr val="AD42EF"/>
                </a:solidFill>
              </a:rPr>
              <a:t>false </a:t>
            </a:r>
            <a:r>
              <a:rPr dirty="0">
                <a:solidFill>
                  <a:srgbClr val="698906"/>
                </a:solidFill>
              </a:rPr>
              <a:t>|| </a:t>
            </a:r>
            <a:r>
              <a:rPr dirty="0" err="1"/>
              <a:t>toString.call</a:t>
            </a:r>
            <a:r>
              <a:rPr dirty="0"/>
              <a:t>(</a:t>
            </a:r>
            <a:r>
              <a:rPr dirty="0" err="1"/>
              <a:t>obj</a:t>
            </a:r>
            <a:r>
              <a:rPr dirty="0"/>
              <a:t>) </a:t>
            </a:r>
            <a:r>
              <a:rPr dirty="0">
                <a:solidFill>
                  <a:srgbClr val="698906"/>
                </a:solidFill>
              </a:rPr>
              <a:t>=== </a:t>
            </a:r>
            <a:r>
              <a:rPr dirty="0">
                <a:solidFill>
                  <a:srgbClr val="289C97"/>
                </a:solidFill>
              </a:rPr>
              <a:t>'[object Boolean]'</a:t>
            </a: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a:t>
            </a:r>
          </a:p>
          <a:p>
            <a:pPr algn="l" defTabSz="457200">
              <a:defRPr sz="2400">
                <a:solidFill>
                  <a:srgbClr val="4F5D66"/>
                </a:solidFill>
                <a:latin typeface="Consolas"/>
                <a:ea typeface="Consolas"/>
                <a:cs typeface="Consolas"/>
                <a:sym typeface="Consolas"/>
              </a:defRPr>
            </a:pPr>
            <a:endParaRPr dirty="0"/>
          </a:p>
          <a:p>
            <a:pPr algn="l" defTabSz="457200">
              <a:defRPr sz="2400">
                <a:solidFill>
                  <a:srgbClr val="4F5D66"/>
                </a:solidFill>
                <a:latin typeface="Consolas"/>
                <a:ea typeface="Consolas"/>
                <a:cs typeface="Consolas"/>
                <a:sym typeface="Consolas"/>
              </a:defRPr>
            </a:pPr>
            <a:r>
              <a:rPr dirty="0"/>
              <a:t>是不是以为如果是布尔值不是true就是false？还有第3中情况var b = new Boolean()。</a:t>
            </a:r>
            <a:r>
              <a:rPr dirty="0" err="1"/>
              <a:t>b也是布尔值</a:t>
            </a:r>
            <a:endParaRPr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1228945" y="2914650"/>
            <a:ext cx="8955177" cy="3924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dirty="0"/>
              <a:t>1 </a:t>
            </a:r>
            <a:r>
              <a:rPr dirty="0" err="1"/>
              <a:t>Swfupload</a:t>
            </a:r>
            <a:r>
              <a:rPr dirty="0"/>
              <a:t>/</a:t>
            </a:r>
            <a:r>
              <a:rPr dirty="0" err="1"/>
              <a:t>WebUploader</a:t>
            </a:r>
            <a:r>
              <a:rPr dirty="0"/>
              <a:t>       </a:t>
            </a:r>
          </a:p>
          <a:p>
            <a:pPr algn="l"/>
            <a:r>
              <a:rPr dirty="0"/>
              <a:t>2 </a:t>
            </a:r>
            <a:r>
              <a:rPr dirty="0" err="1"/>
              <a:t>Ueditor</a:t>
            </a:r>
            <a:r>
              <a:rPr dirty="0"/>
              <a:t>  </a:t>
            </a:r>
          </a:p>
          <a:p>
            <a:pPr algn="l"/>
            <a:r>
              <a:rPr dirty="0"/>
              <a:t>3 </a:t>
            </a:r>
            <a:r>
              <a:rPr dirty="0" err="1"/>
              <a:t>ECharts</a:t>
            </a:r>
            <a:r>
              <a:rPr dirty="0"/>
              <a:t>  </a:t>
            </a:r>
          </a:p>
          <a:p>
            <a:pPr algn="l"/>
            <a:r>
              <a:rPr dirty="0"/>
              <a:t>4 </a:t>
            </a:r>
            <a:r>
              <a:rPr dirty="0" err="1"/>
              <a:t>Lightbox</a:t>
            </a:r>
            <a:r>
              <a:rPr dirty="0"/>
              <a:t>  </a:t>
            </a:r>
          </a:p>
          <a:p>
            <a:pPr algn="l"/>
            <a:r>
              <a:rPr dirty="0"/>
              <a:t>5 </a:t>
            </a:r>
            <a:r>
              <a:rPr dirty="0" err="1"/>
              <a:t>Raphaeljs</a:t>
            </a:r>
            <a:r>
              <a:rPr dirty="0"/>
              <a:t>  </a:t>
            </a:r>
          </a:p>
          <a:p>
            <a:pPr algn="l"/>
            <a:r>
              <a:rPr dirty="0"/>
              <a:t>6 Matter.js  </a:t>
            </a:r>
          </a:p>
          <a:p>
            <a:pPr algn="l"/>
            <a:r>
              <a:rPr dirty="0"/>
              <a:t>......     </a:t>
            </a:r>
            <a:r>
              <a:rPr dirty="0" err="1"/>
              <a:t>你能想到的基本上都有,比如timeline</a:t>
            </a:r>
            <a:r>
              <a:rPr dirty="0"/>
              <a:t>  </a:t>
            </a:r>
          </a:p>
        </p:txBody>
      </p:sp>
      <p:sp>
        <p:nvSpPr>
          <p:cNvPr id="127" name="Shape 127"/>
          <p:cNvSpPr/>
          <p:nvPr/>
        </p:nvSpPr>
        <p:spPr>
          <a:xfrm>
            <a:off x="977596" y="999066"/>
            <a:ext cx="5461608" cy="1320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spcBef>
                <a:spcPts val="1200"/>
              </a:spcBef>
              <a:defRPr sz="5300">
                <a:solidFill>
                  <a:srgbClr val="ED7D31"/>
                </a:solidFill>
                <a:latin typeface="Microsoft YaHei"/>
                <a:ea typeface="Microsoft YaHei"/>
                <a:cs typeface="Microsoft YaHei"/>
                <a:sym typeface="Microsoft YaHei"/>
              </a:defRPr>
            </a:lvl1pPr>
          </a:lstStyle>
          <a:p>
            <a:r>
              <a:t>工具库分类汇总   </a:t>
            </a:r>
            <a:endParaRPr sz="1200">
              <a:solidFill>
                <a:srgbClr val="000000"/>
              </a:solidFill>
              <a:latin typeface="Times"/>
              <a:ea typeface="Times"/>
              <a:cs typeface="Times"/>
              <a:sym typeface="Times"/>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p:nvPr/>
        </p:nvSpPr>
        <p:spPr>
          <a:xfrm>
            <a:off x="160982" y="656031"/>
            <a:ext cx="12682836" cy="874633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defRPr sz="2400">
                <a:solidFill>
                  <a:srgbClr val="E48B00"/>
                </a:solidFill>
                <a:latin typeface="Consolas"/>
                <a:ea typeface="Consolas"/>
                <a:cs typeface="Consolas"/>
                <a:sym typeface="Consolas"/>
              </a:defRPr>
            </a:pPr>
            <a:r>
              <a:rPr dirty="0" err="1">
                <a:solidFill>
                  <a:srgbClr val="4663CC"/>
                </a:solidFill>
              </a:rPr>
              <a:t>var</a:t>
            </a:r>
            <a:r>
              <a:rPr dirty="0">
                <a:solidFill>
                  <a:srgbClr val="4663CC"/>
                </a:solidFill>
              </a:rPr>
              <a:t> </a:t>
            </a:r>
            <a:r>
              <a:rPr dirty="0">
                <a:solidFill>
                  <a:srgbClr val="4F5D66"/>
                </a:solidFill>
              </a:rPr>
              <a:t>each </a:t>
            </a:r>
            <a:r>
              <a:rPr dirty="0">
                <a:solidFill>
                  <a:srgbClr val="698906"/>
                </a:solidFill>
              </a:rPr>
              <a:t>= </a:t>
            </a:r>
            <a:r>
              <a:rPr dirty="0">
                <a:solidFill>
                  <a:srgbClr val="4F5D66"/>
                </a:solidFill>
              </a:rPr>
              <a:t>_.each </a:t>
            </a:r>
            <a:r>
              <a:rPr dirty="0">
                <a:solidFill>
                  <a:srgbClr val="698906"/>
                </a:solidFill>
              </a:rPr>
              <a:t>= </a:t>
            </a:r>
            <a:r>
              <a:rPr dirty="0">
                <a:solidFill>
                  <a:srgbClr val="4F5D66"/>
                </a:solidFill>
              </a:rPr>
              <a:t>_.</a:t>
            </a:r>
            <a:r>
              <a:rPr dirty="0" err="1"/>
              <a:t>forEach</a:t>
            </a:r>
            <a:r>
              <a:rPr dirty="0"/>
              <a:t> </a:t>
            </a:r>
            <a:r>
              <a:rPr dirty="0">
                <a:solidFill>
                  <a:srgbClr val="698906"/>
                </a:solidFill>
              </a:rPr>
              <a:t>= </a:t>
            </a:r>
            <a:r>
              <a:rPr dirty="0">
                <a:solidFill>
                  <a:srgbClr val="4663CC"/>
                </a:solidFill>
              </a:rPr>
              <a:t>function</a:t>
            </a:r>
            <a:r>
              <a:rPr dirty="0">
                <a:solidFill>
                  <a:srgbClr val="4F5D66"/>
                </a:solidFill>
              </a:rPr>
              <a:t>(</a:t>
            </a:r>
            <a:r>
              <a:rPr dirty="0" err="1">
                <a:solidFill>
                  <a:srgbClr val="B58A00"/>
                </a:solidFill>
              </a:rPr>
              <a:t>obj</a:t>
            </a:r>
            <a:r>
              <a:rPr dirty="0">
                <a:solidFill>
                  <a:srgbClr val="4F5D66"/>
                </a:solidFill>
              </a:rPr>
              <a:t>, </a:t>
            </a:r>
            <a:r>
              <a:rPr dirty="0">
                <a:solidFill>
                  <a:srgbClr val="B58A00"/>
                </a:solidFill>
              </a:rPr>
              <a:t>iterator</a:t>
            </a:r>
            <a:r>
              <a:rPr dirty="0">
                <a:solidFill>
                  <a:srgbClr val="4F5D66"/>
                </a:solidFill>
              </a:rPr>
              <a:t>, </a:t>
            </a:r>
            <a:r>
              <a:rPr dirty="0">
                <a:solidFill>
                  <a:srgbClr val="B58A00"/>
                </a:solidFill>
              </a:rPr>
              <a:t>context</a:t>
            </a:r>
            <a:r>
              <a:rPr dirty="0">
                <a:solidFill>
                  <a:srgbClr val="4F5D66"/>
                </a:solidFill>
              </a:rPr>
              <a:t>) {</a:t>
            </a:r>
            <a:endParaRPr dirty="0">
              <a:solidFill>
                <a:srgbClr val="000000"/>
              </a:solidFill>
            </a:endParaRPr>
          </a:p>
          <a:p>
            <a:pPr algn="l" defTabSz="457200">
              <a:defRPr sz="2400">
                <a:solidFill>
                  <a:srgbClr val="A5B2B9"/>
                </a:solidFill>
                <a:latin typeface="Consolas"/>
                <a:ea typeface="Consolas"/>
                <a:cs typeface="Consolas"/>
                <a:sym typeface="Consolas"/>
              </a:defRPr>
            </a:pPr>
            <a:r>
              <a:rPr dirty="0">
                <a:solidFill>
                  <a:srgbClr val="4F5D66"/>
                </a:solidFill>
              </a:rPr>
              <a:t>    </a:t>
            </a:r>
            <a:r>
              <a:rPr dirty="0"/>
              <a:t>// </a:t>
            </a:r>
            <a:r>
              <a:rPr dirty="0" err="1"/>
              <a:t>不处理空值</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solidFill>
                  <a:srgbClr val="000000"/>
                </a:solidFill>
              </a:rPr>
              <a:t>    </a:t>
            </a:r>
            <a:r>
              <a:rPr dirty="0">
                <a:solidFill>
                  <a:srgbClr val="698906"/>
                </a:solidFill>
              </a:rPr>
              <a:t>if</a:t>
            </a:r>
            <a:r>
              <a:rPr dirty="0"/>
              <a:t>(</a:t>
            </a:r>
            <a:r>
              <a:rPr dirty="0" err="1"/>
              <a:t>obj</a:t>
            </a:r>
            <a:r>
              <a:rPr dirty="0"/>
              <a:t> </a:t>
            </a:r>
            <a:r>
              <a:rPr dirty="0">
                <a:solidFill>
                  <a:srgbClr val="698906"/>
                </a:solidFill>
              </a:rPr>
              <a:t>== </a:t>
            </a:r>
            <a:r>
              <a:rPr dirty="0">
                <a:solidFill>
                  <a:srgbClr val="AD42EF"/>
                </a:solidFill>
              </a:rPr>
              <a:t>null</a:t>
            </a: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dirty="0">
                <a:solidFill>
                  <a:srgbClr val="698906"/>
                </a:solidFill>
              </a:rPr>
              <a:t>return</a:t>
            </a: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dirty="0">
                <a:solidFill>
                  <a:srgbClr val="698906"/>
                </a:solidFill>
              </a:rPr>
              <a:t>if</a:t>
            </a:r>
            <a:r>
              <a:rPr dirty="0"/>
              <a:t>(</a:t>
            </a:r>
            <a:r>
              <a:rPr dirty="0" err="1"/>
              <a:t>nativeForEach</a:t>
            </a:r>
            <a:r>
              <a:rPr dirty="0"/>
              <a:t> </a:t>
            </a:r>
            <a:r>
              <a:rPr dirty="0">
                <a:solidFill>
                  <a:srgbClr val="698906"/>
                </a:solidFill>
              </a:rPr>
              <a:t>&amp;&amp; </a:t>
            </a:r>
            <a:r>
              <a:rPr dirty="0" err="1"/>
              <a:t>obj.forEach</a:t>
            </a:r>
            <a:r>
              <a:rPr dirty="0"/>
              <a:t> </a:t>
            </a:r>
            <a:r>
              <a:rPr dirty="0">
                <a:solidFill>
                  <a:srgbClr val="698906"/>
                </a:solidFill>
              </a:rPr>
              <a:t>=== </a:t>
            </a:r>
            <a:r>
              <a:rPr dirty="0" err="1"/>
              <a:t>nativeForEach</a:t>
            </a:r>
            <a:r>
              <a:rPr dirty="0"/>
              <a:t>) {</a:t>
            </a:r>
            <a:endParaRPr dirty="0">
              <a:solidFill>
                <a:srgbClr val="000000"/>
              </a:solidFill>
            </a:endParaRPr>
          </a:p>
          <a:p>
            <a:pPr algn="l" defTabSz="457200">
              <a:defRPr sz="2400">
                <a:solidFill>
                  <a:srgbClr val="A5B2B9"/>
                </a:solidFill>
                <a:latin typeface="Consolas"/>
                <a:ea typeface="Consolas"/>
                <a:cs typeface="Consolas"/>
                <a:sym typeface="Consolas"/>
              </a:defRPr>
            </a:pPr>
            <a:r>
              <a:rPr dirty="0">
                <a:solidFill>
                  <a:srgbClr val="4F5D66"/>
                </a:solidFill>
              </a:rPr>
              <a:t>        </a:t>
            </a:r>
            <a:r>
              <a:rPr dirty="0"/>
              <a:t>// </a:t>
            </a:r>
            <a:r>
              <a:rPr dirty="0" err="1"/>
              <a:t>如果宿主环境支持</a:t>
            </a:r>
            <a:r>
              <a:rPr dirty="0"/>
              <a:t>, </a:t>
            </a:r>
            <a:r>
              <a:rPr dirty="0" err="1"/>
              <a:t>则优先调用JavaScript</a:t>
            </a:r>
            <a:r>
              <a:rPr dirty="0"/>
              <a:t> 1.6提供的forEach方法</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solidFill>
                  <a:srgbClr val="000000"/>
                </a:solidFill>
              </a:rPr>
              <a:t>        </a:t>
            </a:r>
            <a:r>
              <a:rPr dirty="0" err="1"/>
              <a:t>obj.forEach</a:t>
            </a:r>
            <a:r>
              <a:rPr dirty="0"/>
              <a:t>(</a:t>
            </a:r>
            <a:r>
              <a:rPr dirty="0">
                <a:solidFill>
                  <a:srgbClr val="4A8A01"/>
                </a:solidFill>
              </a:rPr>
              <a:t>iterator</a:t>
            </a:r>
            <a:r>
              <a:rPr dirty="0"/>
              <a:t>, context);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 </a:t>
            </a:r>
            <a:r>
              <a:rPr dirty="0">
                <a:solidFill>
                  <a:srgbClr val="698906"/>
                </a:solidFill>
              </a:rPr>
              <a:t>else if</a:t>
            </a:r>
            <a:r>
              <a:rPr dirty="0"/>
              <a:t>(</a:t>
            </a:r>
            <a:r>
              <a:rPr dirty="0" err="1"/>
              <a:t>obj.length</a:t>
            </a:r>
            <a:r>
              <a:rPr dirty="0"/>
              <a:t> </a:t>
            </a:r>
            <a:r>
              <a:rPr dirty="0">
                <a:solidFill>
                  <a:srgbClr val="698906"/>
                </a:solidFill>
              </a:rPr>
              <a:t>=== +</a:t>
            </a:r>
            <a:r>
              <a:rPr dirty="0" err="1"/>
              <a:t>obj.length</a:t>
            </a:r>
            <a:r>
              <a:rPr dirty="0"/>
              <a:t>) {</a:t>
            </a:r>
            <a:endParaRPr dirty="0">
              <a:solidFill>
                <a:srgbClr val="000000"/>
              </a:solidFill>
            </a:endParaRPr>
          </a:p>
          <a:p>
            <a:pPr algn="l" defTabSz="457200">
              <a:defRPr sz="2400">
                <a:solidFill>
                  <a:srgbClr val="A5B2B9"/>
                </a:solidFill>
                <a:latin typeface="Consolas"/>
                <a:ea typeface="Consolas"/>
                <a:cs typeface="Consolas"/>
                <a:sym typeface="Consolas"/>
              </a:defRPr>
            </a:pPr>
            <a:r>
              <a:rPr dirty="0">
                <a:solidFill>
                  <a:srgbClr val="4F5D66"/>
                </a:solidFill>
              </a:rPr>
              <a:t>        </a:t>
            </a:r>
            <a:r>
              <a:rPr dirty="0"/>
              <a:t>// 对[</a:t>
            </a:r>
            <a:r>
              <a:rPr dirty="0" err="1"/>
              <a:t>数组</a:t>
            </a:r>
            <a:r>
              <a:rPr dirty="0"/>
              <a:t>]</a:t>
            </a:r>
            <a:r>
              <a:rPr dirty="0" err="1"/>
              <a:t>中每一个元素执行处理器方法</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solidFill>
                  <a:srgbClr val="000000"/>
                </a:solidFill>
              </a:rPr>
              <a:t>        </a:t>
            </a:r>
            <a:r>
              <a:rPr dirty="0">
                <a:solidFill>
                  <a:srgbClr val="698906"/>
                </a:solidFill>
              </a:rPr>
              <a:t>for</a:t>
            </a:r>
            <a:r>
              <a:rPr dirty="0"/>
              <a:t>(</a:t>
            </a:r>
            <a:r>
              <a:rPr dirty="0" err="1">
                <a:solidFill>
                  <a:srgbClr val="4663CC"/>
                </a:solidFill>
              </a:rPr>
              <a:t>var</a:t>
            </a:r>
            <a:r>
              <a:rPr dirty="0">
                <a:solidFill>
                  <a:srgbClr val="4663CC"/>
                </a:solidFill>
              </a:rPr>
              <a:t> </a:t>
            </a:r>
            <a:r>
              <a:rPr dirty="0"/>
              <a:t>i </a:t>
            </a:r>
            <a:r>
              <a:rPr dirty="0">
                <a:solidFill>
                  <a:srgbClr val="698906"/>
                </a:solidFill>
              </a:rPr>
              <a:t>= </a:t>
            </a:r>
            <a:r>
              <a:rPr dirty="0">
                <a:solidFill>
                  <a:srgbClr val="AD42EF"/>
                </a:solidFill>
              </a:rPr>
              <a:t>0</a:t>
            </a:r>
            <a:r>
              <a:rPr dirty="0"/>
              <a:t>, l </a:t>
            </a:r>
            <a:r>
              <a:rPr dirty="0">
                <a:solidFill>
                  <a:srgbClr val="698906"/>
                </a:solidFill>
              </a:rPr>
              <a:t>= </a:t>
            </a:r>
            <a:r>
              <a:rPr dirty="0" err="1"/>
              <a:t>obj.length</a:t>
            </a:r>
            <a:r>
              <a:rPr dirty="0"/>
              <a:t>; i </a:t>
            </a:r>
            <a:r>
              <a:rPr dirty="0">
                <a:solidFill>
                  <a:srgbClr val="698906"/>
                </a:solidFill>
              </a:rPr>
              <a:t>&lt; </a:t>
            </a:r>
            <a:r>
              <a:rPr dirty="0"/>
              <a:t>l; i</a:t>
            </a:r>
            <a:r>
              <a:rPr dirty="0">
                <a:solidFill>
                  <a:srgbClr val="698906"/>
                </a:solidFill>
              </a:rPr>
              <a:t>++</a:t>
            </a:r>
            <a:r>
              <a:rPr dirty="0"/>
              <a: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dirty="0">
                <a:solidFill>
                  <a:srgbClr val="698906"/>
                </a:solidFill>
              </a:rPr>
              <a:t>if</a:t>
            </a:r>
            <a:r>
              <a:rPr dirty="0"/>
              <a:t>( i </a:t>
            </a:r>
            <a:r>
              <a:rPr dirty="0">
                <a:solidFill>
                  <a:srgbClr val="698906"/>
                </a:solidFill>
              </a:rPr>
              <a:t>in </a:t>
            </a:r>
            <a:r>
              <a:rPr dirty="0" err="1"/>
              <a:t>obj</a:t>
            </a:r>
            <a:r>
              <a:rPr dirty="0"/>
              <a:t> </a:t>
            </a:r>
            <a:r>
              <a:rPr dirty="0">
                <a:solidFill>
                  <a:srgbClr val="698906"/>
                </a:solidFill>
              </a:rPr>
              <a:t>&amp;&amp; </a:t>
            </a:r>
            <a:r>
              <a:rPr dirty="0" err="1">
                <a:solidFill>
                  <a:srgbClr val="4A8A01"/>
                </a:solidFill>
              </a:rPr>
              <a:t>iterator</a:t>
            </a:r>
            <a:r>
              <a:rPr dirty="0" err="1"/>
              <a:t>.call</a:t>
            </a:r>
            <a:r>
              <a:rPr dirty="0"/>
              <a:t>(context, </a:t>
            </a:r>
            <a:r>
              <a:rPr dirty="0" err="1"/>
              <a:t>obj</a:t>
            </a:r>
            <a:r>
              <a:rPr dirty="0"/>
              <a:t>[i], i, </a:t>
            </a:r>
            <a:r>
              <a:rPr dirty="0" err="1"/>
              <a:t>obj</a:t>
            </a:r>
            <a:r>
              <a:rPr dirty="0"/>
              <a:t>) </a:t>
            </a:r>
            <a:r>
              <a:rPr dirty="0">
                <a:solidFill>
                  <a:srgbClr val="698906"/>
                </a:solidFill>
              </a:rPr>
              <a:t>=== </a:t>
            </a:r>
            <a:r>
              <a:rPr dirty="0"/>
              <a:t>breaker)</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dirty="0">
                <a:solidFill>
                  <a:srgbClr val="698906"/>
                </a:solidFill>
              </a:rPr>
              <a:t>return</a:t>
            </a: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 </a:t>
            </a:r>
            <a:r>
              <a:rPr dirty="0">
                <a:solidFill>
                  <a:srgbClr val="698906"/>
                </a:solidFill>
              </a:rPr>
              <a:t>else </a:t>
            </a:r>
            <a:r>
              <a:rPr dirty="0"/>
              <a:t>{</a:t>
            </a:r>
            <a:endParaRPr dirty="0">
              <a:solidFill>
                <a:srgbClr val="000000"/>
              </a:solidFill>
            </a:endParaRPr>
          </a:p>
          <a:p>
            <a:pPr algn="l" defTabSz="457200">
              <a:defRPr sz="2400">
                <a:solidFill>
                  <a:srgbClr val="A5B2B9"/>
                </a:solidFill>
                <a:latin typeface="Consolas"/>
                <a:ea typeface="Consolas"/>
                <a:cs typeface="Consolas"/>
                <a:sym typeface="Consolas"/>
              </a:defRPr>
            </a:pPr>
            <a:r>
              <a:rPr dirty="0">
                <a:solidFill>
                  <a:srgbClr val="4F5D66"/>
                </a:solidFill>
              </a:rPr>
              <a:t>        </a:t>
            </a:r>
            <a:r>
              <a:rPr dirty="0"/>
              <a:t>// 对{</a:t>
            </a:r>
            <a:r>
              <a:rPr dirty="0" err="1"/>
              <a:t>对象</a:t>
            </a:r>
            <a:r>
              <a:rPr dirty="0"/>
              <a:t>}</a:t>
            </a:r>
            <a:r>
              <a:rPr dirty="0" err="1"/>
              <a:t>中每一个元素执行处理器方法</a:t>
            </a:r>
            <a:endParaRPr dirty="0">
              <a:solidFill>
                <a:srgbClr val="000000"/>
              </a:solidFill>
            </a:endParaRPr>
          </a:p>
          <a:p>
            <a:pPr algn="l" defTabSz="457200">
              <a:defRPr sz="2400">
                <a:latin typeface="Consolas"/>
                <a:ea typeface="Consolas"/>
                <a:cs typeface="Consolas"/>
                <a:sym typeface="Consolas"/>
              </a:defRPr>
            </a:pPr>
            <a:r>
              <a:rPr dirty="0"/>
              <a:t>        </a:t>
            </a:r>
            <a:r>
              <a:rPr dirty="0">
                <a:solidFill>
                  <a:srgbClr val="698906"/>
                </a:solidFill>
              </a:rPr>
              <a:t>for</a:t>
            </a:r>
            <a:r>
              <a:rPr dirty="0">
                <a:solidFill>
                  <a:srgbClr val="4F5D66"/>
                </a:solidFill>
              </a:rPr>
              <a:t>(</a:t>
            </a:r>
            <a:r>
              <a:rPr dirty="0" err="1">
                <a:solidFill>
                  <a:srgbClr val="4663CC"/>
                </a:solidFill>
              </a:rPr>
              <a:t>var</a:t>
            </a:r>
            <a:r>
              <a:rPr dirty="0">
                <a:solidFill>
                  <a:srgbClr val="4663CC"/>
                </a:solidFill>
              </a:rPr>
              <a:t> </a:t>
            </a:r>
            <a:r>
              <a:rPr dirty="0">
                <a:solidFill>
                  <a:srgbClr val="4A8A01"/>
                </a:solidFill>
              </a:rPr>
              <a:t>key </a:t>
            </a:r>
            <a:r>
              <a:rPr dirty="0">
                <a:solidFill>
                  <a:srgbClr val="698906"/>
                </a:solidFill>
              </a:rPr>
              <a:t>in </a:t>
            </a:r>
            <a:r>
              <a:rPr dirty="0" err="1">
                <a:solidFill>
                  <a:srgbClr val="4F5D66"/>
                </a:solidFill>
              </a:rPr>
              <a:t>obj</a:t>
            </a:r>
            <a:r>
              <a:rPr dirty="0">
                <a:solidFill>
                  <a:srgbClr val="4F5D66"/>
                </a:solidFill>
              </a:rPr>
              <a:t>) {</a:t>
            </a:r>
          </a:p>
          <a:p>
            <a:pPr algn="l" defTabSz="457200">
              <a:defRPr sz="2400">
                <a:solidFill>
                  <a:srgbClr val="4F5D66"/>
                </a:solidFill>
                <a:latin typeface="Consolas"/>
                <a:ea typeface="Consolas"/>
                <a:cs typeface="Consolas"/>
                <a:sym typeface="Consolas"/>
              </a:defRPr>
            </a:pPr>
            <a:r>
              <a:rPr dirty="0"/>
              <a:t>            </a:t>
            </a:r>
            <a:r>
              <a:rPr dirty="0">
                <a:solidFill>
                  <a:srgbClr val="698906"/>
                </a:solidFill>
              </a:rPr>
              <a:t>if</a:t>
            </a:r>
            <a:r>
              <a:rPr dirty="0"/>
              <a:t>(_.has(</a:t>
            </a:r>
            <a:r>
              <a:rPr dirty="0" err="1"/>
              <a:t>obj</a:t>
            </a:r>
            <a:r>
              <a:rPr dirty="0"/>
              <a:t>, </a:t>
            </a:r>
            <a:r>
              <a:rPr dirty="0">
                <a:solidFill>
                  <a:srgbClr val="4A8A01"/>
                </a:solidFill>
              </a:rPr>
              <a:t>key</a:t>
            </a:r>
            <a:r>
              <a:rPr dirty="0"/>
              <a: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dirty="0">
                <a:solidFill>
                  <a:srgbClr val="698906"/>
                </a:solidFill>
              </a:rPr>
              <a:t>if</a:t>
            </a:r>
            <a:r>
              <a:rPr dirty="0"/>
              <a:t>(</a:t>
            </a:r>
            <a:r>
              <a:rPr dirty="0" err="1">
                <a:solidFill>
                  <a:srgbClr val="4A8A01"/>
                </a:solidFill>
              </a:rPr>
              <a:t>iterator</a:t>
            </a:r>
            <a:r>
              <a:rPr dirty="0" err="1"/>
              <a:t>.call</a:t>
            </a:r>
            <a:r>
              <a:rPr dirty="0"/>
              <a:t>(context, </a:t>
            </a:r>
            <a:r>
              <a:rPr dirty="0" err="1"/>
              <a:t>obj</a:t>
            </a:r>
            <a:r>
              <a:rPr dirty="0"/>
              <a:t>[</a:t>
            </a:r>
            <a:r>
              <a:rPr dirty="0">
                <a:solidFill>
                  <a:srgbClr val="4A8A01"/>
                </a:solidFill>
              </a:rPr>
              <a:t>key</a:t>
            </a:r>
            <a:r>
              <a:rPr dirty="0"/>
              <a:t>], </a:t>
            </a:r>
            <a:r>
              <a:rPr dirty="0">
                <a:solidFill>
                  <a:srgbClr val="4A8A01"/>
                </a:solidFill>
              </a:rPr>
              <a:t>key</a:t>
            </a:r>
            <a:r>
              <a:rPr dirty="0"/>
              <a:t>, </a:t>
            </a:r>
            <a:r>
              <a:rPr dirty="0" err="1"/>
              <a:t>obj</a:t>
            </a:r>
            <a:r>
              <a:rPr dirty="0"/>
              <a:t>) </a:t>
            </a:r>
            <a:r>
              <a:rPr dirty="0">
                <a:solidFill>
                  <a:srgbClr val="698906"/>
                </a:solidFill>
              </a:rPr>
              <a:t>=== </a:t>
            </a:r>
            <a:r>
              <a:rPr dirty="0"/>
              <a:t>breaker)</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r>
              <a:rPr dirty="0">
                <a:solidFill>
                  <a:srgbClr val="698906"/>
                </a:solidFill>
              </a:rPr>
              <a:t>return</a:t>
            </a:r>
            <a:r>
              <a:rPr dirty="0"/>
              <a:t>;</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    }</a:t>
            </a:r>
            <a:endParaRPr dirty="0">
              <a:solidFill>
                <a:srgbClr val="000000"/>
              </a:solidFill>
            </a:endParaRPr>
          </a:p>
          <a:p>
            <a:pPr algn="l" defTabSz="457200">
              <a:defRPr sz="2400">
                <a:solidFill>
                  <a:srgbClr val="4F5D66"/>
                </a:solidFill>
                <a:latin typeface="Consolas"/>
                <a:ea typeface="Consolas"/>
                <a:cs typeface="Consolas"/>
                <a:sym typeface="Consolas"/>
              </a:defRPr>
            </a:pPr>
            <a:r>
              <a:rPr dirty="0"/>
              <a:t>};</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p:nvPr/>
        </p:nvSpPr>
        <p:spPr>
          <a:xfrm>
            <a:off x="4526381" y="4006849"/>
            <a:ext cx="3952038" cy="173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Thanks!</a:t>
            </a:r>
          </a:p>
          <a:p>
            <a:endParaRPr/>
          </a:p>
          <a:p>
            <a:r>
              <a:t>方维 18621697571</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p:nvPr/>
        </p:nvSpPr>
        <p:spPr>
          <a:xfrm>
            <a:off x="623833" y="1200150"/>
            <a:ext cx="311266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underscore.js</a:t>
            </a:r>
          </a:p>
        </p:txBody>
      </p:sp>
      <p:sp>
        <p:nvSpPr>
          <p:cNvPr id="130" name="Shape 130"/>
          <p:cNvSpPr/>
          <p:nvPr/>
        </p:nvSpPr>
        <p:spPr>
          <a:xfrm>
            <a:off x="875732" y="5060949"/>
            <a:ext cx="9646007" cy="2311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_.map([1, 2, 3], function(</a:t>
            </a:r>
            <a:r>
              <a:rPr dirty="0" err="1"/>
              <a:t>num</a:t>
            </a:r>
            <a:r>
              <a:rPr dirty="0"/>
              <a:t>){ return </a:t>
            </a:r>
            <a:r>
              <a:rPr dirty="0" err="1"/>
              <a:t>num</a:t>
            </a:r>
            <a:r>
              <a:rPr dirty="0"/>
              <a:t> * 3; });</a:t>
            </a:r>
          </a:p>
          <a:p>
            <a:pPr algn="l">
              <a:defRPr sz="2400"/>
            </a:pPr>
            <a:r>
              <a:rPr dirty="0"/>
              <a:t>=&gt; [3, 6, 9]</a:t>
            </a:r>
          </a:p>
          <a:p>
            <a:pPr algn="l">
              <a:defRPr sz="2400"/>
            </a:pPr>
            <a:r>
              <a:rPr dirty="0"/>
              <a:t>_.map({one: 1, two: 2, three: 3}, function(</a:t>
            </a:r>
            <a:r>
              <a:rPr dirty="0" err="1"/>
              <a:t>num</a:t>
            </a:r>
            <a:r>
              <a:rPr dirty="0"/>
              <a:t>, key){ return </a:t>
            </a:r>
            <a:r>
              <a:rPr dirty="0" err="1"/>
              <a:t>num</a:t>
            </a:r>
            <a:r>
              <a:rPr dirty="0"/>
              <a:t> * 3; });</a:t>
            </a:r>
          </a:p>
          <a:p>
            <a:pPr algn="l">
              <a:defRPr sz="2400"/>
            </a:pPr>
            <a:r>
              <a:rPr dirty="0"/>
              <a:t>=&gt; [3, 6, 9]</a:t>
            </a:r>
          </a:p>
          <a:p>
            <a:pPr algn="l">
              <a:defRPr sz="2400"/>
            </a:pPr>
            <a:r>
              <a:rPr dirty="0"/>
              <a:t>_.map([[1, 2], [3, 4]], _.first);</a:t>
            </a:r>
          </a:p>
          <a:p>
            <a:pPr algn="l">
              <a:defRPr sz="2400"/>
            </a:pPr>
            <a:r>
              <a:rPr dirty="0"/>
              <a:t>=&gt; [1, 3]</a:t>
            </a:r>
          </a:p>
        </p:txBody>
      </p:sp>
      <p:pic>
        <p:nvPicPr>
          <p:cNvPr id="131" name="pasted-image.png"/>
          <p:cNvPicPr>
            <a:picLocks noChangeAspect="1"/>
          </p:cNvPicPr>
          <p:nvPr/>
        </p:nvPicPr>
        <p:blipFill>
          <a:blip r:embed="rId2">
            <a:extLst/>
          </a:blip>
          <a:stretch>
            <a:fillRect/>
          </a:stretch>
        </p:blipFill>
        <p:spPr>
          <a:xfrm>
            <a:off x="609600" y="2546618"/>
            <a:ext cx="11480514" cy="1351543"/>
          </a:xfrm>
          <a:prstGeom prst="rect">
            <a:avLst/>
          </a:prstGeom>
          <a:ln w="12700">
            <a:miter lim="400000"/>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p:nvPr/>
        </p:nvSpPr>
        <p:spPr>
          <a:xfrm>
            <a:off x="1348181" y="2054692"/>
            <a:ext cx="10308439" cy="45943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b="1">
                <a:latin typeface="Helvetica"/>
                <a:ea typeface="Helvetica"/>
                <a:cs typeface="Helvetica"/>
                <a:sym typeface="Helvetica"/>
              </a:defRPr>
            </a:pPr>
            <a:r>
              <a:rPr dirty="0" err="1"/>
              <a:t>在javascript界有一个关于关于原始类prototype扩展的最佳实践的讨论</a:t>
            </a:r>
            <a:r>
              <a:rPr dirty="0"/>
              <a:t>：</a:t>
            </a:r>
          </a:p>
          <a:p>
            <a:pPr algn="l">
              <a:defRPr sz="2400"/>
            </a:pPr>
            <a:endParaRPr dirty="0"/>
          </a:p>
          <a:p>
            <a:pPr algn="l">
              <a:defRPr sz="2400"/>
            </a:pPr>
            <a:r>
              <a:rPr dirty="0"/>
              <a:t>一边是支持直接在原始类的prototype上直接扩展，可能有与未来浏览器有潜在的冲突，这个派以sugar.js和prototype.js为最典型；</a:t>
            </a:r>
          </a:p>
          <a:p>
            <a:pPr algn="l">
              <a:defRPr sz="2400"/>
            </a:pPr>
            <a:endParaRPr dirty="0"/>
          </a:p>
          <a:p>
            <a:pPr algn="l">
              <a:defRPr sz="2400"/>
            </a:pPr>
            <a:r>
              <a:rPr dirty="0"/>
              <a:t>一边认为严格禁止prototype上直接扩展的，这样就不会和未来的javascript标准起冲突，这派以underscore和lo-dash为典型；</a:t>
            </a:r>
          </a:p>
          <a:p>
            <a:pPr algn="l">
              <a:defRPr sz="2400"/>
            </a:pPr>
            <a:endParaRPr dirty="0"/>
          </a:p>
          <a:p>
            <a:pPr algn="l">
              <a:defRPr sz="2400"/>
            </a:pPr>
            <a:r>
              <a:rPr dirty="0"/>
              <a:t>还有一派中间型，这派只在prototype上加上一些js标准注明的API，功能和标准一样，而且检测是否已经有了，已经有了就不加了，es5-shim.js和es6-shim.js为代表，这类库用于让旧浏览器支持新浏览器API</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974995" y="594783"/>
            <a:ext cx="9835593"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https://www.sitepoint.com/top-javascript-frameworks-libraries-tools-use/</a:t>
            </a:r>
          </a:p>
        </p:txBody>
      </p:sp>
      <p:sp>
        <p:nvSpPr>
          <p:cNvPr id="136" name="Shape 136"/>
          <p:cNvSpPr/>
          <p:nvPr/>
        </p:nvSpPr>
        <p:spPr>
          <a:xfrm>
            <a:off x="700381" y="1554691"/>
            <a:ext cx="2527772"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AngularJS</a:t>
            </a:r>
          </a:p>
        </p:txBody>
      </p:sp>
      <p:sp>
        <p:nvSpPr>
          <p:cNvPr id="137" name="Shape 137"/>
          <p:cNvSpPr/>
          <p:nvPr/>
        </p:nvSpPr>
        <p:spPr>
          <a:xfrm>
            <a:off x="841136" y="2984499"/>
            <a:ext cx="11322528" cy="3784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a:t>Angular is an MVC-type framework. It offers two-way data binding between models and views. This data binding allows for an automatic update on both sides whenever there is a data change. It enables you to build reusable View Components. It provides a services framework to allow easily backend-frontend server communication. Finally, it is just plain JavaScript.</a:t>
            </a:r>
          </a:p>
          <a:p>
            <a:pPr algn="l">
              <a:defRPr sz="2400"/>
            </a:pPr>
            <a:endParaRPr dirty="0"/>
          </a:p>
          <a:p>
            <a:pPr algn="l">
              <a:defRPr sz="2400"/>
            </a:pPr>
            <a:r>
              <a:rPr dirty="0"/>
              <a:t>When to use </a:t>
            </a:r>
            <a:r>
              <a:rPr dirty="0" err="1"/>
              <a:t>AngularJS</a:t>
            </a:r>
            <a:r>
              <a:rPr dirty="0"/>
              <a:t>? When you are building a complex web front-end application and need a single modular framework to handle everything.</a:t>
            </a:r>
          </a:p>
          <a:p>
            <a:pPr algn="l">
              <a:defRPr sz="2400"/>
            </a:pPr>
            <a:endParaRPr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nvSpPr>
        <p:spPr>
          <a:xfrm>
            <a:off x="1237386" y="2308268"/>
            <a:ext cx="10530028" cy="344373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a:t>1：内容网站，需要SEO的。(</a:t>
            </a:r>
            <a:r>
              <a:rPr dirty="0" err="1"/>
              <a:t>SEO目前也有了prerender解决方案</a:t>
            </a:r>
            <a:r>
              <a:rPr dirty="0"/>
              <a:t>) https//prerender.io</a:t>
            </a:r>
          </a:p>
          <a:p>
            <a:pPr algn="l">
              <a:defRPr sz="2400"/>
            </a:pPr>
            <a:endParaRPr dirty="0"/>
          </a:p>
          <a:p>
            <a:pPr algn="l">
              <a:defRPr sz="2400"/>
            </a:pPr>
            <a:r>
              <a:rPr dirty="0"/>
              <a:t>2：交互频繁的，如游戏之类交互体验网站。</a:t>
            </a:r>
          </a:p>
          <a:p>
            <a:pPr algn="l">
              <a:defRPr sz="2400"/>
            </a:pPr>
            <a:endParaRPr b="1" dirty="0"/>
          </a:p>
          <a:p>
            <a:pPr algn="l">
              <a:defRPr sz="2400"/>
            </a:pPr>
            <a:r>
              <a:rPr dirty="0"/>
              <a:t>3，太过于简单的页面。</a:t>
            </a:r>
          </a:p>
          <a:p>
            <a:pPr algn="l">
              <a:defRPr sz="2400"/>
            </a:pPr>
            <a:endParaRPr dirty="0"/>
          </a:p>
          <a:p>
            <a:pPr algn="l">
              <a:defRPr sz="2400"/>
            </a:pPr>
            <a:endParaRPr dirty="0"/>
          </a:p>
          <a:p>
            <a:pPr algn="l">
              <a:defRPr sz="2400"/>
            </a:pPr>
            <a:r>
              <a:rPr dirty="0" err="1"/>
              <a:t>Angular更适合于CRUD的管理系统开发</a:t>
            </a:r>
            <a:r>
              <a:rPr dirty="0"/>
              <a:t>。</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51690" y="2065862"/>
            <a:ext cx="10646221" cy="599441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rPr dirty="0"/>
              <a:t>&lt;!</a:t>
            </a:r>
            <a:r>
              <a:rPr dirty="0" err="1"/>
              <a:t>doctype</a:t>
            </a:r>
            <a:r>
              <a:rPr dirty="0"/>
              <a:t> html&gt;</a:t>
            </a:r>
          </a:p>
          <a:p>
            <a:pPr algn="l">
              <a:defRPr sz="2400"/>
            </a:pPr>
            <a:r>
              <a:rPr dirty="0"/>
              <a:t>&lt;html </a:t>
            </a:r>
            <a:r>
              <a:rPr dirty="0" err="1"/>
              <a:t>ng</a:t>
            </a:r>
            <a:r>
              <a:rPr dirty="0"/>
              <a:t>-app&gt;</a:t>
            </a:r>
          </a:p>
          <a:p>
            <a:pPr algn="l">
              <a:defRPr sz="2400"/>
            </a:pPr>
            <a:r>
              <a:rPr dirty="0"/>
              <a:t>  &lt;head&gt;</a:t>
            </a:r>
          </a:p>
          <a:p>
            <a:pPr algn="l">
              <a:defRPr sz="2400"/>
            </a:pPr>
            <a:r>
              <a:rPr dirty="0"/>
              <a:t>    &lt;script </a:t>
            </a:r>
            <a:r>
              <a:rPr dirty="0" err="1"/>
              <a:t>src</a:t>
            </a:r>
            <a:r>
              <a:rPr dirty="0"/>
              <a:t>="https://ajax.googleapis.com/</a:t>
            </a:r>
            <a:r>
              <a:rPr dirty="0" err="1"/>
              <a:t>ajax</a:t>
            </a:r>
            <a:r>
              <a:rPr dirty="0"/>
              <a:t>/libs/</a:t>
            </a:r>
            <a:r>
              <a:rPr dirty="0" err="1"/>
              <a:t>angularjs</a:t>
            </a:r>
            <a:r>
              <a:rPr dirty="0"/>
              <a:t>/1.5.6/angular.min.js"&gt;&lt;/script&gt;</a:t>
            </a:r>
          </a:p>
          <a:p>
            <a:pPr algn="l">
              <a:defRPr sz="2400"/>
            </a:pPr>
            <a:r>
              <a:rPr dirty="0"/>
              <a:t>  &lt;/head&gt;</a:t>
            </a:r>
          </a:p>
          <a:p>
            <a:pPr algn="l">
              <a:defRPr sz="2400"/>
            </a:pPr>
            <a:r>
              <a:rPr dirty="0"/>
              <a:t>  &lt;body&gt;</a:t>
            </a:r>
          </a:p>
          <a:p>
            <a:pPr algn="l">
              <a:defRPr sz="2400"/>
            </a:pPr>
            <a:r>
              <a:rPr dirty="0"/>
              <a:t>    &lt;div&gt;</a:t>
            </a:r>
          </a:p>
          <a:p>
            <a:pPr algn="l">
              <a:defRPr sz="2400"/>
            </a:pPr>
            <a:r>
              <a:rPr dirty="0"/>
              <a:t>      &lt;label&gt;Name:&lt;/label&gt;</a:t>
            </a:r>
          </a:p>
          <a:p>
            <a:pPr algn="l">
              <a:defRPr sz="2400"/>
            </a:pPr>
            <a:r>
              <a:rPr dirty="0"/>
              <a:t>      &lt;input type="text" </a:t>
            </a:r>
            <a:r>
              <a:rPr dirty="0" err="1"/>
              <a:t>ng</a:t>
            </a:r>
            <a:r>
              <a:rPr dirty="0"/>
              <a:t>-model="</a:t>
            </a:r>
            <a:r>
              <a:rPr b="1" dirty="0" err="1">
                <a:latin typeface="Helvetica"/>
                <a:ea typeface="Helvetica"/>
                <a:cs typeface="Helvetica"/>
                <a:sym typeface="Helvetica"/>
              </a:rPr>
              <a:t>yourName</a:t>
            </a:r>
            <a:r>
              <a:rPr dirty="0"/>
              <a:t>" placeholder="Enter a name here"&gt;</a:t>
            </a:r>
          </a:p>
          <a:p>
            <a:pPr algn="l">
              <a:defRPr sz="2400"/>
            </a:pPr>
            <a:r>
              <a:rPr dirty="0"/>
              <a:t>      &lt;</a:t>
            </a:r>
            <a:r>
              <a:rPr dirty="0" err="1"/>
              <a:t>hr</a:t>
            </a:r>
            <a:r>
              <a:rPr dirty="0"/>
              <a:t>&gt;</a:t>
            </a:r>
          </a:p>
          <a:p>
            <a:pPr algn="l">
              <a:defRPr sz="2400"/>
            </a:pPr>
            <a:r>
              <a:rPr dirty="0"/>
              <a:t>      &lt;h1&gt;Hello</a:t>
            </a:r>
            <a:r>
              <a:rPr b="1" dirty="0">
                <a:latin typeface="Helvetica"/>
                <a:ea typeface="Helvetica"/>
                <a:cs typeface="Helvetica"/>
                <a:sym typeface="Helvetica"/>
              </a:rPr>
              <a:t> {{</a:t>
            </a:r>
            <a:r>
              <a:rPr b="1" dirty="0" err="1">
                <a:latin typeface="Helvetica"/>
                <a:ea typeface="Helvetica"/>
                <a:cs typeface="Helvetica"/>
                <a:sym typeface="Helvetica"/>
              </a:rPr>
              <a:t>yourName</a:t>
            </a:r>
            <a:r>
              <a:rPr b="1" dirty="0">
                <a:latin typeface="Helvetica"/>
                <a:ea typeface="Helvetica"/>
                <a:cs typeface="Helvetica"/>
                <a:sym typeface="Helvetica"/>
              </a:rPr>
              <a:t>}}</a:t>
            </a:r>
            <a:r>
              <a:rPr dirty="0"/>
              <a:t>!&lt;/h1&gt;</a:t>
            </a:r>
          </a:p>
          <a:p>
            <a:pPr algn="l">
              <a:defRPr sz="2400"/>
            </a:pPr>
            <a:r>
              <a:rPr dirty="0"/>
              <a:t>    &lt;/div&gt;</a:t>
            </a:r>
          </a:p>
          <a:p>
            <a:pPr algn="l">
              <a:defRPr sz="2400"/>
            </a:pPr>
            <a:r>
              <a:rPr dirty="0"/>
              <a:t>  &lt;/body&gt;</a:t>
            </a:r>
          </a:p>
          <a:p>
            <a:pPr algn="l">
              <a:defRPr sz="2400"/>
            </a:pPr>
            <a:r>
              <a:rPr dirty="0"/>
              <a:t>&lt;/html&gt;</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122</TotalTime>
  <Words>1630</Words>
  <Application>Microsoft Office PowerPoint</Application>
  <PresentationFormat>自定义</PresentationFormat>
  <Paragraphs>317</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mike</cp:lastModifiedBy>
  <cp:revision>10</cp:revision>
  <dcterms:modified xsi:type="dcterms:W3CDTF">2016-06-13T14:19:00Z</dcterms:modified>
</cp:coreProperties>
</file>