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5" r:id="rId7"/>
    <p:sldId id="262" r:id="rId8"/>
    <p:sldId id="263" r:id="rId9"/>
    <p:sldId id="266" r:id="rId10"/>
  </p:sldIdLst>
  <p:sldSz cx="12192000" cy="6858000"/>
  <p:notesSz cx="6881813" cy="96615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63"/>
  </p:normalViewPr>
  <p:slideViewPr>
    <p:cSldViewPr snapToGrid="0" snapToObjects="1">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35374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69130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91480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108105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164149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206691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93439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194506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163253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182734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3DA5AB1-FF0D-2449-B43E-3C741032905C}" type="datetimeFigureOut">
              <a:rPr kumimoji="1" lang="zh-CN" altLang="en-US" smtClean="0"/>
              <a:t>2018/4/6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101085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A5AB1-FF0D-2449-B43E-3C741032905C}" type="datetimeFigureOut">
              <a:rPr kumimoji="1" lang="zh-CN" altLang="en-US" smtClean="0"/>
              <a:t>2018/4/6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95D1B-67BC-1E40-9F65-552F3D2C6356}" type="slidenum">
              <a:rPr kumimoji="1" lang="zh-CN" altLang="en-US" smtClean="0"/>
              <a:t>‹#›</a:t>
            </a:fld>
            <a:endParaRPr kumimoji="1" lang="zh-CN" altLang="en-US"/>
          </a:p>
        </p:txBody>
      </p:sp>
    </p:spTree>
    <p:extLst>
      <p:ext uri="{BB962C8B-B14F-4D97-AF65-F5344CB8AC3E}">
        <p14:creationId xmlns:p14="http://schemas.microsoft.com/office/powerpoint/2010/main" val="211402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257" y="1275474"/>
            <a:ext cx="6691896" cy="3999948"/>
          </a:xfrm>
          <a:prstGeom prst="rect">
            <a:avLst/>
          </a:prstGeom>
        </p:spPr>
      </p:pic>
      <p:sp>
        <p:nvSpPr>
          <p:cNvPr id="15" name="文本框 14"/>
          <p:cNvSpPr txBox="1"/>
          <p:nvPr/>
        </p:nvSpPr>
        <p:spPr>
          <a:xfrm>
            <a:off x="1232452" y="1103307"/>
            <a:ext cx="1857405" cy="646331"/>
          </a:xfrm>
          <a:prstGeom prst="rect">
            <a:avLst/>
          </a:prstGeom>
          <a:noFill/>
        </p:spPr>
        <p:txBody>
          <a:bodyPr wrap="square" rtlCol="0">
            <a:spAutoFit/>
          </a:bodyPr>
          <a:lstStyle/>
          <a:p>
            <a:pPr algn="ctr"/>
            <a:r>
              <a:rPr kumimoji="1" lang="en-US" altLang="zh-CN" dirty="0"/>
              <a:t>Indoor Temperature</a:t>
            </a:r>
            <a:endParaRPr kumimoji="1" lang="zh-CN" altLang="en-US" dirty="0"/>
          </a:p>
        </p:txBody>
      </p:sp>
      <p:sp>
        <p:nvSpPr>
          <p:cNvPr id="16" name="文本框 15"/>
          <p:cNvSpPr txBox="1"/>
          <p:nvPr/>
        </p:nvSpPr>
        <p:spPr>
          <a:xfrm>
            <a:off x="820750" y="2584910"/>
            <a:ext cx="1904337" cy="646331"/>
          </a:xfrm>
          <a:prstGeom prst="rect">
            <a:avLst/>
          </a:prstGeom>
          <a:noFill/>
        </p:spPr>
        <p:txBody>
          <a:bodyPr wrap="square" rtlCol="0">
            <a:spAutoFit/>
          </a:bodyPr>
          <a:lstStyle/>
          <a:p>
            <a:pPr algn="ctr"/>
            <a:r>
              <a:rPr kumimoji="1" lang="en-US" altLang="zh-CN" dirty="0"/>
              <a:t>Current Fan Mode</a:t>
            </a:r>
            <a:endParaRPr kumimoji="1" lang="zh-CN" altLang="en-US" dirty="0"/>
          </a:p>
        </p:txBody>
      </p:sp>
      <p:sp>
        <p:nvSpPr>
          <p:cNvPr id="17" name="文本框 16"/>
          <p:cNvSpPr txBox="1"/>
          <p:nvPr/>
        </p:nvSpPr>
        <p:spPr>
          <a:xfrm>
            <a:off x="3818015" y="676688"/>
            <a:ext cx="1857405" cy="646331"/>
          </a:xfrm>
          <a:prstGeom prst="rect">
            <a:avLst/>
          </a:prstGeom>
          <a:noFill/>
        </p:spPr>
        <p:txBody>
          <a:bodyPr wrap="square" rtlCol="0">
            <a:spAutoFit/>
          </a:bodyPr>
          <a:lstStyle/>
          <a:p>
            <a:pPr algn="ctr"/>
            <a:r>
              <a:rPr kumimoji="1" lang="en-US" altLang="zh-CN" dirty="0"/>
              <a:t>Set Temperature</a:t>
            </a:r>
          </a:p>
          <a:p>
            <a:pPr algn="ctr"/>
            <a:endParaRPr kumimoji="1" lang="zh-CN" altLang="en-US" dirty="0"/>
          </a:p>
        </p:txBody>
      </p:sp>
      <p:sp>
        <p:nvSpPr>
          <p:cNvPr id="18" name="文本框 17"/>
          <p:cNvSpPr txBox="1"/>
          <p:nvPr/>
        </p:nvSpPr>
        <p:spPr>
          <a:xfrm>
            <a:off x="1831172" y="5603020"/>
            <a:ext cx="1904337" cy="646331"/>
          </a:xfrm>
          <a:prstGeom prst="rect">
            <a:avLst/>
          </a:prstGeom>
          <a:noFill/>
        </p:spPr>
        <p:txBody>
          <a:bodyPr wrap="square" rtlCol="0">
            <a:spAutoFit/>
          </a:bodyPr>
          <a:lstStyle/>
          <a:p>
            <a:pPr algn="ctr"/>
            <a:r>
              <a:rPr kumimoji="1" lang="en-US" altLang="zh-CN" dirty="0"/>
              <a:t>Switch Cool/Heat Mode, or AC off</a:t>
            </a:r>
          </a:p>
        </p:txBody>
      </p:sp>
      <p:sp>
        <p:nvSpPr>
          <p:cNvPr id="19" name="文本框 18"/>
          <p:cNvSpPr txBox="1"/>
          <p:nvPr/>
        </p:nvSpPr>
        <p:spPr>
          <a:xfrm>
            <a:off x="946372" y="3556127"/>
            <a:ext cx="1904337" cy="646331"/>
          </a:xfrm>
          <a:prstGeom prst="rect">
            <a:avLst/>
          </a:prstGeom>
          <a:noFill/>
        </p:spPr>
        <p:txBody>
          <a:bodyPr wrap="square" rtlCol="0">
            <a:spAutoFit/>
          </a:bodyPr>
          <a:lstStyle/>
          <a:p>
            <a:pPr algn="ctr"/>
            <a:r>
              <a:rPr kumimoji="1" lang="en-US" altLang="zh-CN" dirty="0"/>
              <a:t>Fan Mode: ON/AUTO</a:t>
            </a:r>
            <a:endParaRPr kumimoji="1" lang="zh-CN" altLang="en-US" dirty="0"/>
          </a:p>
        </p:txBody>
      </p:sp>
      <p:sp>
        <p:nvSpPr>
          <p:cNvPr id="20" name="文本框 19"/>
          <p:cNvSpPr txBox="1"/>
          <p:nvPr/>
        </p:nvSpPr>
        <p:spPr>
          <a:xfrm>
            <a:off x="8211340" y="119422"/>
            <a:ext cx="2615625" cy="646331"/>
          </a:xfrm>
          <a:prstGeom prst="rect">
            <a:avLst/>
          </a:prstGeom>
          <a:noFill/>
        </p:spPr>
        <p:txBody>
          <a:bodyPr wrap="square" rtlCol="0">
            <a:spAutoFit/>
          </a:bodyPr>
          <a:lstStyle/>
          <a:p>
            <a:pPr algn="ctr"/>
            <a:r>
              <a:rPr kumimoji="1" lang="en-US" altLang="zh-CN" dirty="0"/>
              <a:t>Turn Up the Temperature setting</a:t>
            </a:r>
            <a:endParaRPr kumimoji="1" lang="zh-CN" altLang="en-US" dirty="0"/>
          </a:p>
        </p:txBody>
      </p:sp>
      <p:cxnSp>
        <p:nvCxnSpPr>
          <p:cNvPr id="43" name="直线箭头连接符 42"/>
          <p:cNvCxnSpPr/>
          <p:nvPr/>
        </p:nvCxnSpPr>
        <p:spPr>
          <a:xfrm flipH="1" flipV="1">
            <a:off x="5198534" y="1103308"/>
            <a:ext cx="753497" cy="1734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线箭头连接符 43"/>
          <p:cNvCxnSpPr/>
          <p:nvPr/>
        </p:nvCxnSpPr>
        <p:spPr>
          <a:xfrm flipH="1" flipV="1">
            <a:off x="2531280" y="1780811"/>
            <a:ext cx="1986028" cy="1160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p:cNvCxnSpPr/>
          <p:nvPr/>
        </p:nvCxnSpPr>
        <p:spPr>
          <a:xfrm flipH="1" flipV="1">
            <a:off x="2257402" y="2998624"/>
            <a:ext cx="1908198" cy="589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线箭头连接符 49"/>
          <p:cNvCxnSpPr/>
          <p:nvPr/>
        </p:nvCxnSpPr>
        <p:spPr>
          <a:xfrm flipH="1" flipV="1">
            <a:off x="2257401" y="4004944"/>
            <a:ext cx="1789666" cy="30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线箭头连接符 59"/>
          <p:cNvCxnSpPr/>
          <p:nvPr/>
        </p:nvCxnSpPr>
        <p:spPr>
          <a:xfrm flipH="1">
            <a:off x="3136789" y="4315525"/>
            <a:ext cx="2003082" cy="133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线箭头连接符 66"/>
          <p:cNvCxnSpPr/>
          <p:nvPr/>
        </p:nvCxnSpPr>
        <p:spPr>
          <a:xfrm flipH="1">
            <a:off x="5709726" y="4275999"/>
            <a:ext cx="585089" cy="1327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文本框 69"/>
          <p:cNvSpPr txBox="1"/>
          <p:nvPr/>
        </p:nvSpPr>
        <p:spPr>
          <a:xfrm>
            <a:off x="9558032" y="2191766"/>
            <a:ext cx="2537865" cy="646331"/>
          </a:xfrm>
          <a:prstGeom prst="rect">
            <a:avLst/>
          </a:prstGeom>
          <a:noFill/>
        </p:spPr>
        <p:txBody>
          <a:bodyPr wrap="square" rtlCol="0">
            <a:spAutoFit/>
          </a:bodyPr>
          <a:lstStyle/>
          <a:p>
            <a:pPr algn="ctr"/>
            <a:r>
              <a:rPr kumimoji="1" lang="en-US" altLang="zh-CN" dirty="0"/>
              <a:t>Turn down the Temperature Setting</a:t>
            </a:r>
            <a:endParaRPr kumimoji="1" lang="zh-CN" altLang="en-US" dirty="0"/>
          </a:p>
        </p:txBody>
      </p:sp>
      <p:sp>
        <p:nvSpPr>
          <p:cNvPr id="71" name="文本框 70"/>
          <p:cNvSpPr txBox="1"/>
          <p:nvPr/>
        </p:nvSpPr>
        <p:spPr>
          <a:xfrm>
            <a:off x="9815130" y="1045642"/>
            <a:ext cx="2075300" cy="646331"/>
          </a:xfrm>
          <a:prstGeom prst="rect">
            <a:avLst/>
          </a:prstGeom>
          <a:noFill/>
        </p:spPr>
        <p:txBody>
          <a:bodyPr wrap="square" rtlCol="0">
            <a:spAutoFit/>
          </a:bodyPr>
          <a:lstStyle/>
          <a:p>
            <a:pPr algn="ctr"/>
            <a:r>
              <a:rPr kumimoji="1" lang="en-US" altLang="zh-CN" dirty="0"/>
              <a:t>Hold/Run Schedule</a:t>
            </a:r>
          </a:p>
          <a:p>
            <a:pPr algn="ctr"/>
            <a:endParaRPr kumimoji="1" lang="zh-CN" altLang="en-US" dirty="0"/>
          </a:p>
        </p:txBody>
      </p:sp>
      <p:sp>
        <p:nvSpPr>
          <p:cNvPr id="72" name="文本框 71"/>
          <p:cNvSpPr txBox="1"/>
          <p:nvPr/>
        </p:nvSpPr>
        <p:spPr>
          <a:xfrm>
            <a:off x="4289003" y="5611057"/>
            <a:ext cx="2156485" cy="923330"/>
          </a:xfrm>
          <a:prstGeom prst="rect">
            <a:avLst/>
          </a:prstGeom>
          <a:noFill/>
        </p:spPr>
        <p:txBody>
          <a:bodyPr wrap="square" rtlCol="0">
            <a:spAutoFit/>
          </a:bodyPr>
          <a:lstStyle/>
          <a:p>
            <a:pPr algn="ctr"/>
            <a:r>
              <a:rPr kumimoji="1" lang="en-US" altLang="zh-CN" dirty="0"/>
              <a:t>Switch to Schedule and Mode Page</a:t>
            </a:r>
          </a:p>
          <a:p>
            <a:pPr algn="ctr"/>
            <a:endParaRPr kumimoji="1" lang="zh-CN" altLang="en-US" dirty="0"/>
          </a:p>
        </p:txBody>
      </p:sp>
      <p:cxnSp>
        <p:nvCxnSpPr>
          <p:cNvPr id="73" name="直线箭头连接符 72"/>
          <p:cNvCxnSpPr/>
          <p:nvPr/>
        </p:nvCxnSpPr>
        <p:spPr>
          <a:xfrm flipV="1">
            <a:off x="7757291" y="676688"/>
            <a:ext cx="566017" cy="1104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线箭头连接符 76"/>
          <p:cNvCxnSpPr/>
          <p:nvPr/>
        </p:nvCxnSpPr>
        <p:spPr>
          <a:xfrm flipV="1">
            <a:off x="7953433" y="2677886"/>
            <a:ext cx="1604599" cy="494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线箭头连接符 80"/>
          <p:cNvCxnSpPr/>
          <p:nvPr/>
        </p:nvCxnSpPr>
        <p:spPr>
          <a:xfrm flipV="1">
            <a:off x="7546836" y="1373174"/>
            <a:ext cx="2542172" cy="1159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650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1181100"/>
            <a:ext cx="7581900" cy="4495800"/>
          </a:xfrm>
          <a:prstGeom prst="rect">
            <a:avLst/>
          </a:prstGeom>
        </p:spPr>
      </p:pic>
      <p:cxnSp>
        <p:nvCxnSpPr>
          <p:cNvPr id="4" name="直线箭头连接符 3"/>
          <p:cNvCxnSpPr/>
          <p:nvPr/>
        </p:nvCxnSpPr>
        <p:spPr>
          <a:xfrm flipH="1" flipV="1">
            <a:off x="1463041" y="1972491"/>
            <a:ext cx="1907176" cy="8229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文本框 4"/>
          <p:cNvSpPr txBox="1"/>
          <p:nvPr/>
        </p:nvSpPr>
        <p:spPr>
          <a:xfrm>
            <a:off x="97727" y="1394394"/>
            <a:ext cx="1606731" cy="923330"/>
          </a:xfrm>
          <a:prstGeom prst="rect">
            <a:avLst/>
          </a:prstGeom>
          <a:noFill/>
        </p:spPr>
        <p:txBody>
          <a:bodyPr wrap="square" rtlCol="0">
            <a:spAutoFit/>
          </a:bodyPr>
          <a:lstStyle/>
          <a:p>
            <a:pPr algn="ctr"/>
            <a:r>
              <a:rPr kumimoji="1" lang="en-US" altLang="zh-CN" dirty="0"/>
              <a:t>Change Schedule Settings</a:t>
            </a:r>
            <a:endParaRPr kumimoji="1" lang="zh-CN" altLang="en-US" dirty="0"/>
          </a:p>
        </p:txBody>
      </p:sp>
      <p:sp>
        <p:nvSpPr>
          <p:cNvPr id="6" name="文本框 5"/>
          <p:cNvSpPr txBox="1"/>
          <p:nvPr/>
        </p:nvSpPr>
        <p:spPr>
          <a:xfrm>
            <a:off x="10280469" y="1420727"/>
            <a:ext cx="1606731" cy="646331"/>
          </a:xfrm>
          <a:prstGeom prst="rect">
            <a:avLst/>
          </a:prstGeom>
          <a:noFill/>
        </p:spPr>
        <p:txBody>
          <a:bodyPr wrap="square" rtlCol="0">
            <a:spAutoFit/>
          </a:bodyPr>
          <a:lstStyle/>
          <a:p>
            <a:pPr algn="ctr"/>
            <a:r>
              <a:rPr kumimoji="1" lang="en-US" altLang="zh-CN" dirty="0"/>
              <a:t>Change Mode Settings</a:t>
            </a:r>
            <a:endParaRPr kumimoji="1" lang="zh-CN" altLang="en-US" dirty="0"/>
          </a:p>
        </p:txBody>
      </p:sp>
      <p:sp>
        <p:nvSpPr>
          <p:cNvPr id="7" name="文本框 6"/>
          <p:cNvSpPr txBox="1"/>
          <p:nvPr/>
        </p:nvSpPr>
        <p:spPr>
          <a:xfrm>
            <a:off x="10128613" y="3696677"/>
            <a:ext cx="1606731" cy="923330"/>
          </a:xfrm>
          <a:prstGeom prst="rect">
            <a:avLst/>
          </a:prstGeom>
          <a:noFill/>
        </p:spPr>
        <p:txBody>
          <a:bodyPr wrap="square" rtlCol="0">
            <a:spAutoFit/>
          </a:bodyPr>
          <a:lstStyle/>
          <a:p>
            <a:pPr algn="ctr"/>
            <a:r>
              <a:rPr kumimoji="1" lang="en-US" altLang="zh-CN" dirty="0"/>
              <a:t>Return to Main Page</a:t>
            </a:r>
          </a:p>
          <a:p>
            <a:pPr algn="ctr"/>
            <a:endParaRPr kumimoji="1" lang="zh-CN" altLang="en-US" dirty="0"/>
          </a:p>
        </p:txBody>
      </p:sp>
      <p:cxnSp>
        <p:nvCxnSpPr>
          <p:cNvPr id="9" name="直线箭头连接符 8"/>
          <p:cNvCxnSpPr/>
          <p:nvPr/>
        </p:nvCxnSpPr>
        <p:spPr>
          <a:xfrm flipV="1">
            <a:off x="8186057" y="1972491"/>
            <a:ext cx="2094412" cy="8229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p:cNvCxnSpPr/>
          <p:nvPr/>
        </p:nvCxnSpPr>
        <p:spPr>
          <a:xfrm flipV="1">
            <a:off x="8471807" y="4158342"/>
            <a:ext cx="1608727" cy="653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2324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1155700"/>
            <a:ext cx="7572375" cy="4524375"/>
          </a:xfrm>
          <a:prstGeom prst="rect">
            <a:avLst/>
          </a:prstGeom>
          <a:ln w="6350">
            <a:solidFill>
              <a:schemeClr val="bg1"/>
            </a:solidFill>
          </a:ln>
        </p:spPr>
      </p:pic>
      <p:sp>
        <p:nvSpPr>
          <p:cNvPr id="3" name="框架 2"/>
          <p:cNvSpPr/>
          <p:nvPr/>
        </p:nvSpPr>
        <p:spPr>
          <a:xfrm>
            <a:off x="2629504" y="1382395"/>
            <a:ext cx="1332412" cy="4297680"/>
          </a:xfrm>
          <a:prstGeom prst="frame">
            <a:avLst/>
          </a:prstGeom>
          <a:solidFill>
            <a:schemeClr val="tx1">
              <a:alpha val="1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a:solidFill>
                <a:schemeClr val="tx1"/>
              </a:solidFill>
            </a:endParaRPr>
          </a:p>
        </p:txBody>
      </p:sp>
      <p:sp>
        <p:nvSpPr>
          <p:cNvPr id="5" name="右箭头 4"/>
          <p:cNvSpPr/>
          <p:nvPr/>
        </p:nvSpPr>
        <p:spPr>
          <a:xfrm flipH="1">
            <a:off x="1376740" y="2989368"/>
            <a:ext cx="1236133" cy="541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 name="文本框 5"/>
          <p:cNvSpPr txBox="1"/>
          <p:nvPr/>
        </p:nvSpPr>
        <p:spPr>
          <a:xfrm>
            <a:off x="-17839" y="3075635"/>
            <a:ext cx="1757739" cy="369332"/>
          </a:xfrm>
          <a:prstGeom prst="rect">
            <a:avLst/>
          </a:prstGeom>
          <a:noFill/>
        </p:spPr>
        <p:txBody>
          <a:bodyPr wrap="square" rtlCol="0">
            <a:spAutoFit/>
          </a:bodyPr>
          <a:lstStyle/>
          <a:p>
            <a:pPr algn="ctr"/>
            <a:r>
              <a:rPr kumimoji="1" lang="en-US" altLang="zh-CN" dirty="0"/>
              <a:t>7 Days</a:t>
            </a:r>
            <a:endParaRPr kumimoji="1" lang="zh-CN" altLang="en-US" dirty="0"/>
          </a:p>
        </p:txBody>
      </p:sp>
      <p:sp>
        <p:nvSpPr>
          <p:cNvPr id="7" name="框架 6"/>
          <p:cNvSpPr/>
          <p:nvPr/>
        </p:nvSpPr>
        <p:spPr>
          <a:xfrm>
            <a:off x="4292720" y="2097252"/>
            <a:ext cx="2734613" cy="1784232"/>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sp>
        <p:nvSpPr>
          <p:cNvPr id="8" name="右箭头 7"/>
          <p:cNvSpPr/>
          <p:nvPr/>
        </p:nvSpPr>
        <p:spPr>
          <a:xfrm rot="16200000" flipH="1">
            <a:off x="4803449" y="4748356"/>
            <a:ext cx="1713154" cy="541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文本框 8"/>
          <p:cNvSpPr txBox="1"/>
          <p:nvPr/>
        </p:nvSpPr>
        <p:spPr>
          <a:xfrm>
            <a:off x="4449292" y="6025372"/>
            <a:ext cx="3018307" cy="369332"/>
          </a:xfrm>
          <a:prstGeom prst="rect">
            <a:avLst/>
          </a:prstGeom>
          <a:noFill/>
        </p:spPr>
        <p:txBody>
          <a:bodyPr wrap="square" rtlCol="0">
            <a:spAutoFit/>
          </a:bodyPr>
          <a:lstStyle/>
          <a:p>
            <a:pPr algn="ctr"/>
            <a:r>
              <a:rPr kumimoji="1" lang="en-US" altLang="zh-CN" dirty="0"/>
              <a:t>Time Range 12am~12pm</a:t>
            </a:r>
            <a:endParaRPr kumimoji="1" lang="zh-CN" altLang="en-US" dirty="0"/>
          </a:p>
        </p:txBody>
      </p:sp>
      <p:cxnSp>
        <p:nvCxnSpPr>
          <p:cNvPr id="11" name="直线箭头连接符 10"/>
          <p:cNvCxnSpPr/>
          <p:nvPr/>
        </p:nvCxnSpPr>
        <p:spPr>
          <a:xfrm flipH="1">
            <a:off x="3961916" y="5401733"/>
            <a:ext cx="830217" cy="4741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 name="文本框 11"/>
          <p:cNvSpPr txBox="1"/>
          <p:nvPr/>
        </p:nvSpPr>
        <p:spPr>
          <a:xfrm>
            <a:off x="2298700" y="6025372"/>
            <a:ext cx="1994020" cy="646331"/>
          </a:xfrm>
          <a:prstGeom prst="rect">
            <a:avLst/>
          </a:prstGeom>
          <a:noFill/>
        </p:spPr>
        <p:txBody>
          <a:bodyPr wrap="square" rtlCol="0">
            <a:spAutoFit/>
          </a:bodyPr>
          <a:lstStyle/>
          <a:p>
            <a:pPr algn="ctr"/>
            <a:r>
              <a:rPr kumimoji="1" lang="en-US" altLang="zh-CN" dirty="0"/>
              <a:t>Add a Time Range (Maximum is 6)</a:t>
            </a:r>
            <a:endParaRPr kumimoji="1" lang="zh-CN" altLang="en-US" dirty="0"/>
          </a:p>
        </p:txBody>
      </p:sp>
      <p:sp>
        <p:nvSpPr>
          <p:cNvPr id="13" name="文本框 12"/>
          <p:cNvSpPr txBox="1"/>
          <p:nvPr/>
        </p:nvSpPr>
        <p:spPr>
          <a:xfrm>
            <a:off x="7275163" y="5937657"/>
            <a:ext cx="2038169" cy="923330"/>
          </a:xfrm>
          <a:prstGeom prst="rect">
            <a:avLst/>
          </a:prstGeom>
          <a:noFill/>
        </p:spPr>
        <p:txBody>
          <a:bodyPr wrap="square" rtlCol="0">
            <a:spAutoFit/>
          </a:bodyPr>
          <a:lstStyle/>
          <a:p>
            <a:pPr algn="ctr"/>
            <a:r>
              <a:rPr kumimoji="1" lang="en-US" altLang="zh-CN" dirty="0"/>
              <a:t>Decrease a Time Range (Minimum is 4)</a:t>
            </a:r>
            <a:endParaRPr kumimoji="1" lang="zh-CN" altLang="en-US" dirty="0"/>
          </a:p>
        </p:txBody>
      </p:sp>
      <p:sp>
        <p:nvSpPr>
          <p:cNvPr id="14" name="文本框 13"/>
          <p:cNvSpPr txBox="1"/>
          <p:nvPr/>
        </p:nvSpPr>
        <p:spPr>
          <a:xfrm>
            <a:off x="2768174" y="409085"/>
            <a:ext cx="1799167" cy="369332"/>
          </a:xfrm>
          <a:prstGeom prst="rect">
            <a:avLst/>
          </a:prstGeom>
          <a:noFill/>
        </p:spPr>
        <p:txBody>
          <a:bodyPr wrap="square" rtlCol="0">
            <a:spAutoFit/>
          </a:bodyPr>
          <a:lstStyle/>
          <a:p>
            <a:pPr algn="ctr"/>
            <a:r>
              <a:rPr kumimoji="1" lang="en-US" altLang="zh-CN" dirty="0"/>
              <a:t>The Start Time</a:t>
            </a:r>
            <a:endParaRPr kumimoji="1" lang="zh-CN" altLang="en-US" dirty="0"/>
          </a:p>
        </p:txBody>
      </p:sp>
      <p:sp>
        <p:nvSpPr>
          <p:cNvPr id="15" name="文本框 14"/>
          <p:cNvSpPr txBox="1"/>
          <p:nvPr/>
        </p:nvSpPr>
        <p:spPr>
          <a:xfrm>
            <a:off x="8951868" y="459065"/>
            <a:ext cx="1663216" cy="923330"/>
          </a:xfrm>
          <a:prstGeom prst="rect">
            <a:avLst/>
          </a:prstGeom>
          <a:noFill/>
        </p:spPr>
        <p:txBody>
          <a:bodyPr wrap="square" rtlCol="0">
            <a:spAutoFit/>
          </a:bodyPr>
          <a:lstStyle/>
          <a:p>
            <a:pPr algn="ctr"/>
            <a:r>
              <a:rPr kumimoji="1" lang="en-US" altLang="zh-CN" dirty="0"/>
              <a:t>Turn up the Temperature Setting</a:t>
            </a:r>
            <a:endParaRPr kumimoji="1" lang="zh-CN" altLang="en-US" dirty="0"/>
          </a:p>
        </p:txBody>
      </p:sp>
      <p:sp>
        <p:nvSpPr>
          <p:cNvPr id="16" name="文本框 15"/>
          <p:cNvSpPr txBox="1"/>
          <p:nvPr/>
        </p:nvSpPr>
        <p:spPr>
          <a:xfrm>
            <a:off x="7027333" y="388902"/>
            <a:ext cx="1663216" cy="369332"/>
          </a:xfrm>
          <a:prstGeom prst="rect">
            <a:avLst/>
          </a:prstGeom>
          <a:noFill/>
        </p:spPr>
        <p:txBody>
          <a:bodyPr wrap="square" rtlCol="0">
            <a:spAutoFit/>
          </a:bodyPr>
          <a:lstStyle/>
          <a:p>
            <a:pPr algn="ctr"/>
            <a:r>
              <a:rPr kumimoji="1" lang="en-US" altLang="zh-CN" dirty="0"/>
              <a:t>The End Time</a:t>
            </a:r>
            <a:endParaRPr kumimoji="1" lang="zh-CN" altLang="en-US" dirty="0"/>
          </a:p>
        </p:txBody>
      </p:sp>
      <p:cxnSp>
        <p:nvCxnSpPr>
          <p:cNvPr id="17" name="直线箭头连接符 16"/>
          <p:cNvCxnSpPr/>
          <p:nvPr/>
        </p:nvCxnSpPr>
        <p:spPr>
          <a:xfrm>
            <a:off x="6594566" y="5404628"/>
            <a:ext cx="680598" cy="471239"/>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直线箭头连接符 18"/>
          <p:cNvCxnSpPr/>
          <p:nvPr/>
        </p:nvCxnSpPr>
        <p:spPr>
          <a:xfrm flipH="1" flipV="1">
            <a:off x="3567535" y="1022749"/>
            <a:ext cx="1119566" cy="106687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1" name="直线箭头连接符 20"/>
          <p:cNvCxnSpPr/>
          <p:nvPr/>
        </p:nvCxnSpPr>
        <p:spPr>
          <a:xfrm flipV="1">
            <a:off x="6482746" y="1031174"/>
            <a:ext cx="984853" cy="106608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5" name="直线箭头连接符 24"/>
          <p:cNvCxnSpPr/>
          <p:nvPr/>
        </p:nvCxnSpPr>
        <p:spPr>
          <a:xfrm flipV="1">
            <a:off x="8765602" y="1365538"/>
            <a:ext cx="372532" cy="67032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7" name="文本框 26"/>
          <p:cNvSpPr txBox="1"/>
          <p:nvPr/>
        </p:nvSpPr>
        <p:spPr>
          <a:xfrm>
            <a:off x="10091920" y="1700702"/>
            <a:ext cx="1574800" cy="1200329"/>
          </a:xfrm>
          <a:prstGeom prst="rect">
            <a:avLst/>
          </a:prstGeom>
          <a:noFill/>
        </p:spPr>
        <p:txBody>
          <a:bodyPr wrap="square" rtlCol="0">
            <a:spAutoFit/>
          </a:bodyPr>
          <a:lstStyle/>
          <a:p>
            <a:pPr algn="ctr"/>
            <a:r>
              <a:rPr kumimoji="1" lang="en-US" altLang="zh-CN" dirty="0"/>
              <a:t>Move the Position of Set Up and Down</a:t>
            </a:r>
            <a:endParaRPr kumimoji="1" lang="zh-CN" altLang="en-US" dirty="0"/>
          </a:p>
        </p:txBody>
      </p:sp>
      <p:sp>
        <p:nvSpPr>
          <p:cNvPr id="28" name="文本框 27"/>
          <p:cNvSpPr txBox="1"/>
          <p:nvPr/>
        </p:nvSpPr>
        <p:spPr>
          <a:xfrm>
            <a:off x="10235854" y="3658578"/>
            <a:ext cx="1574800" cy="369332"/>
          </a:xfrm>
          <a:prstGeom prst="rect">
            <a:avLst/>
          </a:prstGeom>
          <a:noFill/>
        </p:spPr>
        <p:txBody>
          <a:bodyPr wrap="square" rtlCol="0">
            <a:spAutoFit/>
          </a:bodyPr>
          <a:lstStyle/>
          <a:p>
            <a:pPr algn="ctr"/>
            <a:endParaRPr kumimoji="1" lang="zh-CN" altLang="en-US"/>
          </a:p>
        </p:txBody>
      </p:sp>
      <p:sp>
        <p:nvSpPr>
          <p:cNvPr id="29" name="文本框 28"/>
          <p:cNvSpPr txBox="1"/>
          <p:nvPr/>
        </p:nvSpPr>
        <p:spPr>
          <a:xfrm>
            <a:off x="10296289" y="3531235"/>
            <a:ext cx="1796010" cy="923330"/>
          </a:xfrm>
          <a:prstGeom prst="rect">
            <a:avLst/>
          </a:prstGeom>
          <a:noFill/>
        </p:spPr>
        <p:txBody>
          <a:bodyPr wrap="square" rtlCol="0">
            <a:spAutoFit/>
          </a:bodyPr>
          <a:lstStyle/>
          <a:p>
            <a:pPr algn="ctr"/>
            <a:r>
              <a:rPr kumimoji="1" lang="en-US" altLang="zh-CN" dirty="0"/>
              <a:t>Turn down the Temperature Setting</a:t>
            </a:r>
            <a:endParaRPr kumimoji="1" lang="zh-CN" altLang="en-US" dirty="0"/>
          </a:p>
        </p:txBody>
      </p:sp>
      <p:sp>
        <p:nvSpPr>
          <p:cNvPr id="30" name="文本框 29"/>
          <p:cNvSpPr txBox="1"/>
          <p:nvPr/>
        </p:nvSpPr>
        <p:spPr>
          <a:xfrm>
            <a:off x="10295467" y="5386733"/>
            <a:ext cx="1574800" cy="923330"/>
          </a:xfrm>
          <a:prstGeom prst="rect">
            <a:avLst/>
          </a:prstGeom>
          <a:noFill/>
        </p:spPr>
        <p:txBody>
          <a:bodyPr wrap="square" rtlCol="0">
            <a:spAutoFit/>
          </a:bodyPr>
          <a:lstStyle/>
          <a:p>
            <a:pPr algn="ctr"/>
            <a:r>
              <a:rPr kumimoji="1" lang="en-US" altLang="zh-CN" dirty="0"/>
              <a:t>Back to Main Page and Set Schedule</a:t>
            </a:r>
            <a:endParaRPr kumimoji="1" lang="zh-CN" altLang="en-US" dirty="0"/>
          </a:p>
        </p:txBody>
      </p:sp>
      <p:cxnSp>
        <p:nvCxnSpPr>
          <p:cNvPr id="31" name="直线箭头连接符 30"/>
          <p:cNvCxnSpPr>
            <a:endCxn id="27" idx="1"/>
          </p:cNvCxnSpPr>
          <p:nvPr/>
        </p:nvCxnSpPr>
        <p:spPr>
          <a:xfrm flipV="1">
            <a:off x="9138134" y="2300867"/>
            <a:ext cx="953786" cy="17964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4" name="框架 33"/>
          <p:cNvSpPr/>
          <p:nvPr/>
        </p:nvSpPr>
        <p:spPr>
          <a:xfrm>
            <a:off x="7586133" y="2481136"/>
            <a:ext cx="2284942" cy="779165"/>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a:solidFill>
                <a:schemeClr val="tx1"/>
              </a:solidFill>
            </a:endParaRPr>
          </a:p>
        </p:txBody>
      </p:sp>
      <p:cxnSp>
        <p:nvCxnSpPr>
          <p:cNvPr id="36" name="直线箭头连接符 35"/>
          <p:cNvCxnSpPr/>
          <p:nvPr/>
        </p:nvCxnSpPr>
        <p:spPr>
          <a:xfrm flipV="1">
            <a:off x="9027712" y="3658578"/>
            <a:ext cx="1064208" cy="389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8" name="直线箭头连接符 37"/>
          <p:cNvCxnSpPr/>
          <p:nvPr/>
        </p:nvCxnSpPr>
        <p:spPr>
          <a:xfrm>
            <a:off x="8765602" y="5198929"/>
            <a:ext cx="1342168" cy="39164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44098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1155700"/>
            <a:ext cx="7572375" cy="4524375"/>
          </a:xfrm>
          <a:prstGeom prst="rect">
            <a:avLst/>
          </a:prstGeom>
        </p:spPr>
      </p:pic>
      <p:sp>
        <p:nvSpPr>
          <p:cNvPr id="3" name="框架 2"/>
          <p:cNvSpPr/>
          <p:nvPr/>
        </p:nvSpPr>
        <p:spPr>
          <a:xfrm>
            <a:off x="4351867" y="3688985"/>
            <a:ext cx="2675466" cy="950748"/>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cxnSp>
        <p:nvCxnSpPr>
          <p:cNvPr id="4" name="直线箭头连接符 3"/>
          <p:cNvCxnSpPr/>
          <p:nvPr/>
        </p:nvCxnSpPr>
        <p:spPr>
          <a:xfrm flipH="1">
            <a:off x="3081867" y="4639733"/>
            <a:ext cx="1524001" cy="12361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7" name="文本框 6"/>
          <p:cNvSpPr txBox="1"/>
          <p:nvPr/>
        </p:nvSpPr>
        <p:spPr>
          <a:xfrm>
            <a:off x="2167467" y="5875867"/>
            <a:ext cx="2827866" cy="369332"/>
          </a:xfrm>
          <a:prstGeom prst="rect">
            <a:avLst/>
          </a:prstGeom>
          <a:noFill/>
        </p:spPr>
        <p:txBody>
          <a:bodyPr wrap="square" rtlCol="0">
            <a:spAutoFit/>
          </a:bodyPr>
          <a:lstStyle/>
          <a:p>
            <a:r>
              <a:rPr kumimoji="1" lang="en-US" altLang="zh-CN" dirty="0"/>
              <a:t>New Adding Time Range</a:t>
            </a:r>
            <a:endParaRPr kumimoji="1" lang="zh-CN" altLang="en-US" dirty="0"/>
          </a:p>
        </p:txBody>
      </p:sp>
    </p:spTree>
    <p:extLst>
      <p:ext uri="{BB962C8B-B14F-4D97-AF65-F5344CB8AC3E}">
        <p14:creationId xmlns:p14="http://schemas.microsoft.com/office/powerpoint/2010/main" val="201238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1193800"/>
            <a:ext cx="7505700" cy="4467225"/>
          </a:xfrm>
          <a:prstGeom prst="rect">
            <a:avLst/>
          </a:prstGeom>
        </p:spPr>
      </p:pic>
      <p:sp>
        <p:nvSpPr>
          <p:cNvPr id="5" name="文本框 4"/>
          <p:cNvSpPr txBox="1"/>
          <p:nvPr/>
        </p:nvSpPr>
        <p:spPr>
          <a:xfrm>
            <a:off x="33867" y="1958144"/>
            <a:ext cx="2065866" cy="923330"/>
          </a:xfrm>
          <a:prstGeom prst="rect">
            <a:avLst/>
          </a:prstGeom>
          <a:noFill/>
        </p:spPr>
        <p:txBody>
          <a:bodyPr wrap="square" rtlCol="0">
            <a:spAutoFit/>
          </a:bodyPr>
          <a:lstStyle/>
          <a:p>
            <a:pPr algn="ctr"/>
            <a:r>
              <a:rPr kumimoji="1" lang="en-US" altLang="zh-CN" dirty="0"/>
              <a:t>Cycles through preset time setting 15,30,60,90mins</a:t>
            </a:r>
            <a:endParaRPr kumimoji="1" lang="zh-CN" altLang="en-US" dirty="0"/>
          </a:p>
        </p:txBody>
      </p:sp>
      <p:sp>
        <p:nvSpPr>
          <p:cNvPr id="6" name="文本框 5"/>
          <p:cNvSpPr txBox="1"/>
          <p:nvPr/>
        </p:nvSpPr>
        <p:spPr>
          <a:xfrm>
            <a:off x="6369396" y="5802149"/>
            <a:ext cx="2031507" cy="646331"/>
          </a:xfrm>
          <a:prstGeom prst="rect">
            <a:avLst/>
          </a:prstGeom>
          <a:noFill/>
        </p:spPr>
        <p:txBody>
          <a:bodyPr wrap="square" rtlCol="0">
            <a:spAutoFit/>
          </a:bodyPr>
          <a:lstStyle/>
          <a:p>
            <a:pPr algn="ctr"/>
            <a:r>
              <a:rPr kumimoji="1" lang="en-US" altLang="zh-CN" dirty="0"/>
              <a:t>Run </a:t>
            </a:r>
            <a:r>
              <a:rPr kumimoji="1" lang="en-US" altLang="zh-CN"/>
              <a:t>the Pre-Heat Mode</a:t>
            </a:r>
            <a:endParaRPr kumimoji="1" lang="zh-CN" altLang="en-US" dirty="0"/>
          </a:p>
        </p:txBody>
      </p:sp>
      <p:sp>
        <p:nvSpPr>
          <p:cNvPr id="7" name="文本框 6"/>
          <p:cNvSpPr txBox="1"/>
          <p:nvPr/>
        </p:nvSpPr>
        <p:spPr>
          <a:xfrm>
            <a:off x="9104132" y="5802149"/>
            <a:ext cx="1845733" cy="646331"/>
          </a:xfrm>
          <a:prstGeom prst="rect">
            <a:avLst/>
          </a:prstGeom>
          <a:noFill/>
        </p:spPr>
        <p:txBody>
          <a:bodyPr wrap="square" rtlCol="0">
            <a:spAutoFit/>
          </a:bodyPr>
          <a:lstStyle/>
          <a:p>
            <a:pPr algn="ctr"/>
            <a:r>
              <a:rPr kumimoji="1" lang="en-US" altLang="zh-CN"/>
              <a:t>Run the Save Mode</a:t>
            </a:r>
            <a:endParaRPr kumimoji="1" lang="zh-CN" altLang="en-US" dirty="0"/>
          </a:p>
        </p:txBody>
      </p:sp>
      <p:sp>
        <p:nvSpPr>
          <p:cNvPr id="8" name="文本框 7"/>
          <p:cNvSpPr txBox="1"/>
          <p:nvPr/>
        </p:nvSpPr>
        <p:spPr>
          <a:xfrm>
            <a:off x="3826934" y="5793690"/>
            <a:ext cx="1896534" cy="646331"/>
          </a:xfrm>
          <a:prstGeom prst="rect">
            <a:avLst/>
          </a:prstGeom>
          <a:noFill/>
        </p:spPr>
        <p:txBody>
          <a:bodyPr wrap="square" rtlCol="0">
            <a:spAutoFit/>
          </a:bodyPr>
          <a:lstStyle/>
          <a:p>
            <a:pPr algn="ctr"/>
            <a:r>
              <a:rPr kumimoji="1" lang="en-US" altLang="zh-CN" dirty="0"/>
              <a:t>Run </a:t>
            </a:r>
            <a:r>
              <a:rPr kumimoji="1" lang="en-US" altLang="zh-CN"/>
              <a:t>the Pre-Cool </a:t>
            </a:r>
            <a:r>
              <a:rPr kumimoji="1" lang="en-US" altLang="zh-CN" dirty="0"/>
              <a:t>Mode</a:t>
            </a:r>
            <a:endParaRPr kumimoji="1" lang="zh-CN" altLang="en-US" dirty="0"/>
          </a:p>
        </p:txBody>
      </p:sp>
      <p:sp>
        <p:nvSpPr>
          <p:cNvPr id="9" name="文本框 8"/>
          <p:cNvSpPr txBox="1"/>
          <p:nvPr/>
        </p:nvSpPr>
        <p:spPr>
          <a:xfrm>
            <a:off x="1142999" y="5737225"/>
            <a:ext cx="1845733" cy="646331"/>
          </a:xfrm>
          <a:prstGeom prst="rect">
            <a:avLst/>
          </a:prstGeom>
          <a:noFill/>
        </p:spPr>
        <p:txBody>
          <a:bodyPr wrap="square" rtlCol="0">
            <a:spAutoFit/>
          </a:bodyPr>
          <a:lstStyle/>
          <a:p>
            <a:pPr algn="ctr"/>
            <a:r>
              <a:rPr kumimoji="1" lang="en-US" altLang="zh-CN" dirty="0"/>
              <a:t>Run the Sleep Mode</a:t>
            </a:r>
            <a:endParaRPr kumimoji="1" lang="zh-CN" altLang="en-US" dirty="0"/>
          </a:p>
        </p:txBody>
      </p:sp>
      <p:cxnSp>
        <p:nvCxnSpPr>
          <p:cNvPr id="10" name="直线箭头连接符 9"/>
          <p:cNvCxnSpPr/>
          <p:nvPr/>
        </p:nvCxnSpPr>
        <p:spPr>
          <a:xfrm flipH="1">
            <a:off x="2099733" y="4337582"/>
            <a:ext cx="1168891" cy="1323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p:cNvCxnSpPr/>
          <p:nvPr/>
        </p:nvCxnSpPr>
        <p:spPr>
          <a:xfrm>
            <a:off x="5080492" y="4337582"/>
            <a:ext cx="16441" cy="1456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线箭头连接符 15"/>
          <p:cNvCxnSpPr/>
          <p:nvPr/>
        </p:nvCxnSpPr>
        <p:spPr>
          <a:xfrm>
            <a:off x="7138386" y="4337582"/>
            <a:ext cx="16441" cy="1456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p:cNvCxnSpPr/>
          <p:nvPr/>
        </p:nvCxnSpPr>
        <p:spPr>
          <a:xfrm>
            <a:off x="9104132" y="4309349"/>
            <a:ext cx="463201" cy="1512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框架 19"/>
          <p:cNvSpPr/>
          <p:nvPr/>
        </p:nvSpPr>
        <p:spPr>
          <a:xfrm>
            <a:off x="2794000" y="2709333"/>
            <a:ext cx="5029200" cy="592667"/>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cxnSp>
        <p:nvCxnSpPr>
          <p:cNvPr id="21" name="直线箭头连接符 20"/>
          <p:cNvCxnSpPr/>
          <p:nvPr/>
        </p:nvCxnSpPr>
        <p:spPr>
          <a:xfrm flipH="1" flipV="1">
            <a:off x="1794933" y="2633133"/>
            <a:ext cx="999559" cy="248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框架 22"/>
          <p:cNvSpPr/>
          <p:nvPr/>
        </p:nvSpPr>
        <p:spPr>
          <a:xfrm>
            <a:off x="3268624" y="2170031"/>
            <a:ext cx="710709" cy="499556"/>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sp>
        <p:nvSpPr>
          <p:cNvPr id="24" name="框架 23"/>
          <p:cNvSpPr/>
          <p:nvPr/>
        </p:nvSpPr>
        <p:spPr>
          <a:xfrm>
            <a:off x="8333662" y="3286287"/>
            <a:ext cx="880534" cy="592667"/>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cxnSp>
        <p:nvCxnSpPr>
          <p:cNvPr id="26" name="直线箭头连接符 25"/>
          <p:cNvCxnSpPr/>
          <p:nvPr/>
        </p:nvCxnSpPr>
        <p:spPr>
          <a:xfrm flipH="1" flipV="1">
            <a:off x="7382046" y="1052676"/>
            <a:ext cx="1328922" cy="2232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线箭头连接符 28"/>
          <p:cNvCxnSpPr/>
          <p:nvPr/>
        </p:nvCxnSpPr>
        <p:spPr>
          <a:xfrm flipV="1">
            <a:off x="4114800" y="1061135"/>
            <a:ext cx="1224537" cy="1241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5134712" y="679115"/>
            <a:ext cx="2649822" cy="369332"/>
          </a:xfrm>
          <a:prstGeom prst="rect">
            <a:avLst/>
          </a:prstGeom>
          <a:noFill/>
        </p:spPr>
        <p:txBody>
          <a:bodyPr wrap="square" rtlCol="0">
            <a:spAutoFit/>
          </a:bodyPr>
          <a:lstStyle/>
          <a:p>
            <a:pPr algn="ctr"/>
            <a:r>
              <a:rPr kumimoji="1" lang="en-US" altLang="zh-CN"/>
              <a:t>Set Mode Temperature</a:t>
            </a:r>
            <a:endParaRPr kumimoji="1" lang="zh-CN" altLang="en-US" dirty="0"/>
          </a:p>
        </p:txBody>
      </p:sp>
      <p:sp>
        <p:nvSpPr>
          <p:cNvPr id="22" name="框架 22">
            <a:extLst>
              <a:ext uri="{FF2B5EF4-FFF2-40B4-BE49-F238E27FC236}">
                <a16:creationId xmlns:a16="http://schemas.microsoft.com/office/drawing/2014/main" id="{26D90304-83C9-43B3-9D50-4ADAA137F62B}"/>
              </a:ext>
            </a:extLst>
          </p:cNvPr>
          <p:cNvSpPr/>
          <p:nvPr/>
        </p:nvSpPr>
        <p:spPr>
          <a:xfrm>
            <a:off x="5841850" y="2179625"/>
            <a:ext cx="710709" cy="499556"/>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cxnSp>
        <p:nvCxnSpPr>
          <p:cNvPr id="25" name="直线箭头连接符 28">
            <a:extLst>
              <a:ext uri="{FF2B5EF4-FFF2-40B4-BE49-F238E27FC236}">
                <a16:creationId xmlns:a16="http://schemas.microsoft.com/office/drawing/2014/main" id="{683F1FE8-44B6-4EB5-8492-995817F0D016}"/>
              </a:ext>
            </a:extLst>
          </p:cNvPr>
          <p:cNvCxnSpPr>
            <a:cxnSpLocks/>
          </p:cNvCxnSpPr>
          <p:nvPr/>
        </p:nvCxnSpPr>
        <p:spPr>
          <a:xfrm flipV="1">
            <a:off x="6250514" y="1052852"/>
            <a:ext cx="110177" cy="1085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288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1867" y="541867"/>
            <a:ext cx="11091333" cy="2862322"/>
          </a:xfrm>
          <a:prstGeom prst="rect">
            <a:avLst/>
          </a:prstGeom>
          <a:noFill/>
        </p:spPr>
        <p:txBody>
          <a:bodyPr wrap="square" rtlCol="0">
            <a:spAutoFit/>
          </a:bodyPr>
          <a:lstStyle/>
          <a:p>
            <a:r>
              <a:rPr kumimoji="1" lang="en-US" altLang="zh-CN" b="1" dirty="0"/>
              <a:t>Mode Function:</a:t>
            </a:r>
          </a:p>
          <a:p>
            <a:r>
              <a:rPr kumimoji="1" lang="en-US" altLang="zh-CN" b="1" dirty="0"/>
              <a:t>(1) Save Mode</a:t>
            </a:r>
            <a:endParaRPr kumimoji="1" lang="en-US" altLang="zh-CN" dirty="0"/>
          </a:p>
          <a:p>
            <a:pPr algn="just"/>
            <a:r>
              <a:rPr kumimoji="1" lang="en-US" altLang="zh-CN" dirty="0"/>
              <a:t>Save mode is intended to help user reduce household power consumption. When the user leaves the house, the Save Mode can be turned on. The system then does the following:</a:t>
            </a:r>
          </a:p>
          <a:p>
            <a:pPr marL="342900" indent="-342900" algn="just">
              <a:buAutoNum type="arabicPeriod"/>
            </a:pPr>
            <a:r>
              <a:rPr kumimoji="1" lang="en-US" altLang="zh-CN" dirty="0"/>
              <a:t>If the Temperature mode is set to Cool, the Save Mode Temperature increases the set temperature to 5 degrees Fahrenheit above the current set temperature.</a:t>
            </a:r>
          </a:p>
          <a:p>
            <a:pPr marL="342900" indent="-342900" algn="just">
              <a:buAutoNum type="arabicPeriod"/>
            </a:pPr>
            <a:r>
              <a:rPr kumimoji="1" lang="en-US" altLang="zh-CN" dirty="0"/>
              <a:t>If the Temperature mode is set to Heat, the Save Mode Temperature decreases the set temperature to 5 degrees Fahrenheit below the current set temperature.</a:t>
            </a:r>
          </a:p>
          <a:p>
            <a:pPr marL="342900" indent="-342900">
              <a:buAutoNum type="arabicPeriod"/>
            </a:pPr>
            <a:endParaRPr kumimoji="1" lang="zh-CN" altLang="en-US" dirty="0"/>
          </a:p>
          <a:p>
            <a:endParaRPr kumimoji="1" lang="zh-CN" altLang="en-US" dirty="0"/>
          </a:p>
        </p:txBody>
      </p:sp>
      <p:sp>
        <p:nvSpPr>
          <p:cNvPr id="3" name="文本框 2"/>
          <p:cNvSpPr txBox="1"/>
          <p:nvPr/>
        </p:nvSpPr>
        <p:spPr>
          <a:xfrm>
            <a:off x="541867" y="2980266"/>
            <a:ext cx="11108266" cy="3693319"/>
          </a:xfrm>
          <a:prstGeom prst="rect">
            <a:avLst/>
          </a:prstGeom>
          <a:noFill/>
        </p:spPr>
        <p:txBody>
          <a:bodyPr wrap="square" rtlCol="0">
            <a:spAutoFit/>
          </a:bodyPr>
          <a:lstStyle/>
          <a:p>
            <a:r>
              <a:rPr kumimoji="1" lang="en-US" altLang="zh-CN" b="1" dirty="0"/>
              <a:t>(2) Pre-Heat/Pre-Cool Mode</a:t>
            </a:r>
          </a:p>
          <a:p>
            <a:r>
              <a:rPr kumimoji="1" lang="en-US" altLang="zh-CN" dirty="0"/>
              <a:t>When the user sets up the Pre-Heat or Pre-Cool mode, the system takes into account the estimated-time-of-arrival of the user and begins a heat/cool cycle 15 minutes before arrival, during which it brings up or down the temperature to the set temperature. This feature is intended to make the house temperature comfortable for the user on arrival.</a:t>
            </a:r>
          </a:p>
          <a:p>
            <a:endParaRPr kumimoji="1" lang="en-US" altLang="zh-CN" dirty="0"/>
          </a:p>
          <a:p>
            <a:r>
              <a:rPr kumimoji="1" lang="en-US" altLang="zh-CN" b="1" dirty="0"/>
              <a:t>(3) Sleep Mode</a:t>
            </a:r>
          </a:p>
          <a:p>
            <a:r>
              <a:rPr kumimoji="1" lang="en-US" altLang="zh-CN" dirty="0"/>
              <a:t>Sleep Mode is intended to give a better sleeping experience. The Sleep Mode modifies the temperature settings in order to suit the body temperature changes as well as the environmental temperature flux, thus keeping the user comfortable throughout the night.</a:t>
            </a:r>
          </a:p>
          <a:p>
            <a:endParaRPr kumimoji="1" lang="en-US" altLang="zh-CN" b="1" dirty="0"/>
          </a:p>
          <a:p>
            <a:endParaRPr kumimoji="1" lang="en-US" altLang="zh-CN" b="1" dirty="0"/>
          </a:p>
          <a:p>
            <a:endParaRPr kumimoji="1" lang="zh-CN" altLang="en-US" b="1" dirty="0"/>
          </a:p>
        </p:txBody>
      </p:sp>
    </p:spTree>
    <p:extLst>
      <p:ext uri="{BB962C8B-B14F-4D97-AF65-F5344CB8AC3E}">
        <p14:creationId xmlns:p14="http://schemas.microsoft.com/office/powerpoint/2010/main" val="70439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1219200"/>
            <a:ext cx="7515225" cy="4400550"/>
          </a:xfrm>
          <a:prstGeom prst="rect">
            <a:avLst/>
          </a:prstGeom>
        </p:spPr>
      </p:pic>
      <p:sp>
        <p:nvSpPr>
          <p:cNvPr id="3" name="文本框 2"/>
          <p:cNvSpPr txBox="1"/>
          <p:nvPr/>
        </p:nvSpPr>
        <p:spPr>
          <a:xfrm>
            <a:off x="423332" y="135467"/>
            <a:ext cx="3335867" cy="523220"/>
          </a:xfrm>
          <a:prstGeom prst="rect">
            <a:avLst/>
          </a:prstGeom>
          <a:noFill/>
        </p:spPr>
        <p:txBody>
          <a:bodyPr wrap="square" rtlCol="0">
            <a:spAutoFit/>
          </a:bodyPr>
          <a:lstStyle/>
          <a:p>
            <a:pPr algn="ctr"/>
            <a:r>
              <a:rPr kumimoji="1" lang="en-US" altLang="zh-CN" sz="2800" dirty="0"/>
              <a:t>Save Mode Running</a:t>
            </a:r>
            <a:endParaRPr kumimoji="1" lang="zh-CN" altLang="en-US" sz="2800" dirty="0"/>
          </a:p>
        </p:txBody>
      </p:sp>
      <p:sp>
        <p:nvSpPr>
          <p:cNvPr id="4" name="框架 3"/>
          <p:cNvSpPr/>
          <p:nvPr/>
        </p:nvSpPr>
        <p:spPr>
          <a:xfrm>
            <a:off x="5401733" y="2658534"/>
            <a:ext cx="1405467" cy="829734"/>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cxnSp>
        <p:nvCxnSpPr>
          <p:cNvPr id="5" name="直线箭头连接符 4"/>
          <p:cNvCxnSpPr/>
          <p:nvPr/>
        </p:nvCxnSpPr>
        <p:spPr>
          <a:xfrm flipH="1" flipV="1">
            <a:off x="5181600" y="1066800"/>
            <a:ext cx="912812" cy="15917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 name="文本框 7"/>
          <p:cNvSpPr txBox="1"/>
          <p:nvPr/>
        </p:nvSpPr>
        <p:spPr>
          <a:xfrm>
            <a:off x="4165600" y="397077"/>
            <a:ext cx="2167467" cy="646331"/>
          </a:xfrm>
          <a:prstGeom prst="rect">
            <a:avLst/>
          </a:prstGeom>
          <a:noFill/>
        </p:spPr>
        <p:txBody>
          <a:bodyPr wrap="square" rtlCol="0">
            <a:spAutoFit/>
          </a:bodyPr>
          <a:lstStyle/>
          <a:p>
            <a:pPr algn="ctr"/>
            <a:r>
              <a:rPr kumimoji="1" lang="en-US" altLang="zh-CN" dirty="0"/>
              <a:t>Set to Save Mode Temperature</a:t>
            </a:r>
            <a:endParaRPr kumimoji="1" lang="zh-CN" altLang="en-US" dirty="0"/>
          </a:p>
        </p:txBody>
      </p:sp>
      <p:sp>
        <p:nvSpPr>
          <p:cNvPr id="9" name="文本框 8"/>
          <p:cNvSpPr txBox="1"/>
          <p:nvPr/>
        </p:nvSpPr>
        <p:spPr>
          <a:xfrm>
            <a:off x="2133599" y="6034617"/>
            <a:ext cx="3742267" cy="646331"/>
          </a:xfrm>
          <a:prstGeom prst="rect">
            <a:avLst/>
          </a:prstGeom>
          <a:noFill/>
        </p:spPr>
        <p:txBody>
          <a:bodyPr wrap="square" rtlCol="0">
            <a:spAutoFit/>
          </a:bodyPr>
          <a:lstStyle/>
          <a:p>
            <a:pPr algn="ctr"/>
            <a:r>
              <a:rPr kumimoji="1" lang="en-US" altLang="zh-CN" dirty="0"/>
              <a:t>When Save Mode is Running, this Will Show on Main page </a:t>
            </a:r>
            <a:endParaRPr kumimoji="1" lang="zh-CN" altLang="en-US" dirty="0"/>
          </a:p>
        </p:txBody>
      </p:sp>
      <p:cxnSp>
        <p:nvCxnSpPr>
          <p:cNvPr id="10" name="直线箭头连接符 9"/>
          <p:cNvCxnSpPr/>
          <p:nvPr/>
        </p:nvCxnSpPr>
        <p:spPr>
          <a:xfrm flipH="1">
            <a:off x="4004734" y="5198533"/>
            <a:ext cx="770466" cy="69109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49928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1219200"/>
            <a:ext cx="7505700" cy="4419600"/>
          </a:xfrm>
          <a:prstGeom prst="rect">
            <a:avLst/>
          </a:prstGeom>
        </p:spPr>
      </p:pic>
      <p:sp>
        <p:nvSpPr>
          <p:cNvPr id="4" name="框架 3"/>
          <p:cNvSpPr/>
          <p:nvPr/>
        </p:nvSpPr>
        <p:spPr>
          <a:xfrm>
            <a:off x="8161867" y="3776134"/>
            <a:ext cx="1270000" cy="643466"/>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cxnSp>
        <p:nvCxnSpPr>
          <p:cNvPr id="5" name="直线箭头连接符 4"/>
          <p:cNvCxnSpPr/>
          <p:nvPr/>
        </p:nvCxnSpPr>
        <p:spPr>
          <a:xfrm flipV="1">
            <a:off x="9173634" y="3132667"/>
            <a:ext cx="846667" cy="5926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7" name="文本框 6"/>
          <p:cNvSpPr txBox="1"/>
          <p:nvPr/>
        </p:nvSpPr>
        <p:spPr>
          <a:xfrm>
            <a:off x="558799" y="270933"/>
            <a:ext cx="3471333" cy="523220"/>
          </a:xfrm>
          <a:prstGeom prst="rect">
            <a:avLst/>
          </a:prstGeom>
          <a:noFill/>
        </p:spPr>
        <p:txBody>
          <a:bodyPr wrap="square" rtlCol="0">
            <a:spAutoFit/>
          </a:bodyPr>
          <a:lstStyle/>
          <a:p>
            <a:pPr algn="ctr"/>
            <a:r>
              <a:rPr kumimoji="1" lang="en-US" altLang="zh-CN" sz="2800" dirty="0"/>
              <a:t>Save Mode Running</a:t>
            </a:r>
            <a:endParaRPr kumimoji="1" lang="zh-CN" altLang="en-US" sz="2800" dirty="0"/>
          </a:p>
        </p:txBody>
      </p:sp>
      <p:sp>
        <p:nvSpPr>
          <p:cNvPr id="8" name="框架 7"/>
          <p:cNvSpPr/>
          <p:nvPr/>
        </p:nvSpPr>
        <p:spPr>
          <a:xfrm>
            <a:off x="2912533" y="3776134"/>
            <a:ext cx="4673599" cy="643466"/>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cxnSp>
        <p:nvCxnSpPr>
          <p:cNvPr id="9" name="直线箭头连接符 8"/>
          <p:cNvCxnSpPr/>
          <p:nvPr/>
        </p:nvCxnSpPr>
        <p:spPr>
          <a:xfrm flipH="1">
            <a:off x="4233333" y="4546600"/>
            <a:ext cx="571502" cy="12192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 name="文本框 11"/>
          <p:cNvSpPr txBox="1"/>
          <p:nvPr/>
        </p:nvSpPr>
        <p:spPr>
          <a:xfrm>
            <a:off x="2912533" y="5909733"/>
            <a:ext cx="3177117" cy="646331"/>
          </a:xfrm>
          <a:prstGeom prst="rect">
            <a:avLst/>
          </a:prstGeom>
          <a:noFill/>
        </p:spPr>
        <p:txBody>
          <a:bodyPr wrap="square" rtlCol="0">
            <a:spAutoFit/>
          </a:bodyPr>
          <a:lstStyle/>
          <a:p>
            <a:pPr algn="ctr"/>
            <a:r>
              <a:rPr kumimoji="1" lang="en-US" altLang="zh-CN" dirty="0"/>
              <a:t>When Save Mode Running, Button cannot Press</a:t>
            </a:r>
            <a:endParaRPr kumimoji="1" lang="zh-CN" altLang="en-US" dirty="0"/>
          </a:p>
        </p:txBody>
      </p:sp>
      <p:sp>
        <p:nvSpPr>
          <p:cNvPr id="14" name="框架 13"/>
          <p:cNvSpPr/>
          <p:nvPr/>
        </p:nvSpPr>
        <p:spPr>
          <a:xfrm>
            <a:off x="2901950" y="2722036"/>
            <a:ext cx="4836583" cy="643466"/>
          </a:xfrm>
          <a:prstGeom prst="fram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700" dirty="0">
              <a:solidFill>
                <a:schemeClr val="tx1"/>
              </a:solidFill>
            </a:endParaRPr>
          </a:p>
        </p:txBody>
      </p:sp>
      <p:cxnSp>
        <p:nvCxnSpPr>
          <p:cNvPr id="15" name="直线箭头连接符 14"/>
          <p:cNvCxnSpPr/>
          <p:nvPr/>
        </p:nvCxnSpPr>
        <p:spPr>
          <a:xfrm flipH="1" flipV="1">
            <a:off x="4233333" y="1388534"/>
            <a:ext cx="672042" cy="127847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9" name="文本框 18"/>
          <p:cNvSpPr txBox="1"/>
          <p:nvPr/>
        </p:nvSpPr>
        <p:spPr>
          <a:xfrm>
            <a:off x="3699932" y="579506"/>
            <a:ext cx="3098800" cy="923330"/>
          </a:xfrm>
          <a:prstGeom prst="rect">
            <a:avLst/>
          </a:prstGeom>
          <a:noFill/>
        </p:spPr>
        <p:txBody>
          <a:bodyPr wrap="square" rtlCol="0">
            <a:spAutoFit/>
          </a:bodyPr>
          <a:lstStyle/>
          <a:p>
            <a:pPr algn="ctr"/>
            <a:r>
              <a:rPr kumimoji="1" lang="en-US" altLang="zh-CN" dirty="0"/>
              <a:t>Cycles through Preset Time Setting 30,60,90mins</a:t>
            </a:r>
            <a:endParaRPr kumimoji="1" lang="zh-CN" altLang="en-US" dirty="0"/>
          </a:p>
          <a:p>
            <a:pPr algn="ctr"/>
            <a:endParaRPr kumimoji="1" lang="zh-CN" altLang="en-US" dirty="0"/>
          </a:p>
        </p:txBody>
      </p:sp>
      <p:sp>
        <p:nvSpPr>
          <p:cNvPr id="20" name="文本框 19"/>
          <p:cNvSpPr txBox="1"/>
          <p:nvPr/>
        </p:nvSpPr>
        <p:spPr>
          <a:xfrm>
            <a:off x="10020301" y="2421467"/>
            <a:ext cx="1816099" cy="646331"/>
          </a:xfrm>
          <a:prstGeom prst="rect">
            <a:avLst/>
          </a:prstGeom>
          <a:noFill/>
        </p:spPr>
        <p:txBody>
          <a:bodyPr wrap="square" rtlCol="0">
            <a:spAutoFit/>
          </a:bodyPr>
          <a:lstStyle/>
          <a:p>
            <a:pPr algn="ctr"/>
            <a:r>
              <a:rPr kumimoji="1" lang="en-US" altLang="zh-CN" dirty="0"/>
              <a:t>Stop the Save Mode Running</a:t>
            </a:r>
            <a:endParaRPr kumimoji="1" lang="zh-CN" altLang="en-US" dirty="0"/>
          </a:p>
        </p:txBody>
      </p:sp>
    </p:spTree>
    <p:extLst>
      <p:ext uri="{BB962C8B-B14F-4D97-AF65-F5344CB8AC3E}">
        <p14:creationId xmlns:p14="http://schemas.microsoft.com/office/powerpoint/2010/main" val="31743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609600"/>
            <a:ext cx="11057467" cy="2862322"/>
          </a:xfrm>
          <a:prstGeom prst="rect">
            <a:avLst/>
          </a:prstGeom>
          <a:noFill/>
        </p:spPr>
        <p:txBody>
          <a:bodyPr wrap="square" rtlCol="0">
            <a:spAutoFit/>
          </a:bodyPr>
          <a:lstStyle/>
          <a:p>
            <a:r>
              <a:rPr kumimoji="1" lang="en-US" altLang="zh-CN" b="1" dirty="0"/>
              <a:t>Mention:</a:t>
            </a:r>
            <a:endParaRPr lang="en-US" altLang="zh-CN" b="1" dirty="0"/>
          </a:p>
          <a:p>
            <a:r>
              <a:rPr lang="en-US" altLang="zh-CN" dirty="0"/>
              <a:t>1. The Wi-Fi-Thermostat allows for users to set time schedules on the thermostat only using the thermostat interface. The phone application however can Hold or Run the time schedules.</a:t>
            </a:r>
          </a:p>
          <a:p>
            <a:endParaRPr lang="en-US" altLang="zh-CN" dirty="0"/>
          </a:p>
          <a:p>
            <a:r>
              <a:rPr lang="en-US" altLang="zh-CN" dirty="0"/>
              <a:t>2. Fan Modes: </a:t>
            </a:r>
          </a:p>
          <a:p>
            <a:r>
              <a:rPr lang="en-US" altLang="zh-CN" dirty="0"/>
              <a:t>  a. In the Fan ON Mode, the Fan runs whether the AC Compressor is on or not.</a:t>
            </a:r>
          </a:p>
          <a:p>
            <a:r>
              <a:rPr lang="en-US" altLang="zh-CN" dirty="0"/>
              <a:t>  b. In the Fan AUTO Mode, the fan works only when the AC Compressor is on.</a:t>
            </a:r>
          </a:p>
          <a:p>
            <a:r>
              <a:rPr lang="en-US" altLang="zh-CN" dirty="0"/>
              <a:t>      </a:t>
            </a:r>
          </a:p>
          <a:p>
            <a:endParaRPr kumimoji="1" lang="en-US" altLang="zh-CN" dirty="0"/>
          </a:p>
          <a:p>
            <a:endParaRPr kumimoji="1" lang="zh-CN" altLang="en-US" dirty="0"/>
          </a:p>
        </p:txBody>
      </p:sp>
    </p:spTree>
    <p:extLst>
      <p:ext uri="{BB962C8B-B14F-4D97-AF65-F5344CB8AC3E}">
        <p14:creationId xmlns:p14="http://schemas.microsoft.com/office/powerpoint/2010/main" val="9804609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432</Words>
  <Application>Microsoft Office PowerPoint</Application>
  <PresentationFormat>宽屏</PresentationFormat>
  <Paragraphs>54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DengXian</vt:lpstr>
      <vt:lpstr>DengXian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Lu</dc:creator>
  <cp:lastModifiedBy>ZIKUN LIU</cp:lastModifiedBy>
  <cp:revision>21</cp:revision>
  <cp:lastPrinted>2018-04-06T04:08:23Z</cp:lastPrinted>
  <dcterms:created xsi:type="dcterms:W3CDTF">2018-04-02T06:30:19Z</dcterms:created>
  <dcterms:modified xsi:type="dcterms:W3CDTF">2018-04-06T04:16:07Z</dcterms:modified>
</cp:coreProperties>
</file>